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0.jpg" ContentType="image/jpg"/>
  <Override PartName="/ppt/media/image11.jpg" ContentType="image/jp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0"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247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New%20folder\NAAN%20MUDHALVAN%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PROJECT.xlsx]Sheet2!PivotTable1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24839566929133858"/>
          <c:y val="6.740303295421405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bar"/>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BBCE-4D49-A08C-311E27CA75FE}"/>
            </c:ext>
          </c:extLst>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forward val="2"/>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3-BBCE-4D49-A08C-311E27CA75FE}"/>
            </c:ext>
          </c:extLst>
        </c:ser>
        <c:ser>
          <c:idx val="2"/>
          <c:order val="2"/>
          <c:tx>
            <c:strRef>
              <c:f>Sheet2!$D$3:$D$4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5-BBCE-4D49-A08C-311E27CA75FE}"/>
            </c:ext>
          </c:extLst>
        </c:ser>
        <c:ser>
          <c:idx val="3"/>
          <c:order val="3"/>
          <c:tx>
            <c:strRef>
              <c:f>Sheet2!$E$3:$E$4</c:f>
              <c:strCache>
                <c:ptCount val="1"/>
                <c:pt idx="0">
                  <c:v>Very high</c:v>
                </c:pt>
              </c:strCache>
            </c:strRef>
          </c:tx>
          <c:spPr>
            <a:solidFill>
              <a:schemeClr val="accent4"/>
            </a:solidFill>
            <a:ln>
              <a:noFill/>
            </a:ln>
            <a:effectLst/>
          </c:spPr>
          <c:invertIfNegative val="0"/>
          <c:trendline>
            <c:spPr>
              <a:ln w="19050" cap="rnd">
                <a:solidFill>
                  <a:schemeClr val="accent4"/>
                </a:solidFill>
                <a:prstDash val="sysDot"/>
              </a:ln>
              <a:effectLst/>
            </c:spPr>
            <c:trendlineType val="movingAvg"/>
            <c:period val="2"/>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7-BBCE-4D49-A08C-311E27CA75FE}"/>
            </c:ext>
          </c:extLst>
        </c:ser>
        <c:dLbls>
          <c:showLegendKey val="0"/>
          <c:showVal val="0"/>
          <c:showCatName val="0"/>
          <c:showSerName val="0"/>
          <c:showPercent val="0"/>
          <c:showBubbleSize val="0"/>
        </c:dLbls>
        <c:gapWidth val="182"/>
        <c:axId val="233410864"/>
        <c:axId val="188470448"/>
      </c:barChart>
      <c:catAx>
        <c:axId val="2334108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470448"/>
        <c:crosses val="autoZero"/>
        <c:auto val="1"/>
        <c:lblAlgn val="ctr"/>
        <c:lblOffset val="100"/>
        <c:noMultiLvlLbl val="0"/>
      </c:catAx>
      <c:valAx>
        <c:axId val="1884704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34108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26827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056740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178254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88186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2446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5811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16763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803714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5844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913792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88433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149795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624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71474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20262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13385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52656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563060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927011919"/>
      </p:ext>
    </p:extLst>
  </p:cSld>
  <p:clrMap bg1="dk1" tx1="lt1" bg2="dk2" tx2="lt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 id="2147483848"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66725" y="591204"/>
            <a:ext cx="9982200" cy="755335"/>
          </a:xfrm>
          <a:prstGeom prst="rect">
            <a:avLst/>
          </a:prstGeom>
        </p:spPr>
        <p:txBody>
          <a:bodyPr vert="horz" wrap="square" lIns="0" tIns="16510" rIns="0" bIns="0" rtlCol="0">
            <a:spAutoFit/>
          </a:bodyPr>
          <a:lstStyle/>
          <a:p>
            <a:pPr marL="3213735">
              <a:spcBef>
                <a:spcPts val="130"/>
              </a:spcBef>
            </a:pPr>
            <a:r>
              <a:rPr lang="en-US" sz="2400" b="1" dirty="0">
                <a:solidFill>
                  <a:schemeClr val="bg2">
                    <a:lumMod val="20000"/>
                    <a:lumOff val="80000"/>
                  </a:schemeClr>
                </a:solidFill>
                <a:latin typeface="Algerian" panose="04020705040A02060702" pitchFamily="82" charset="0"/>
                <a:cs typeface="Times New Roman" panose="02020603050405020304" pitchFamily="18" charset="0"/>
              </a:rPr>
              <a:t>Employee Data Analysis using Excel</a:t>
            </a:r>
            <a:r>
              <a:rPr lang="en-US" sz="2400" b="1" i="0" dirty="0">
                <a:solidFill>
                  <a:schemeClr val="bg2">
                    <a:lumMod val="20000"/>
                    <a:lumOff val="80000"/>
                  </a:schemeClr>
                </a:solidFill>
                <a:effectLst/>
                <a:latin typeface="Algerian" panose="04020705040A02060702" pitchFamily="82" charset="0"/>
                <a:cs typeface="Times New Roman" panose="02020603050405020304" pitchFamily="18" charset="0"/>
              </a:rPr>
              <a:t> </a:t>
            </a:r>
            <a:br>
              <a:rPr lang="en-US" sz="2400" b="1" i="0" dirty="0">
                <a:solidFill>
                  <a:schemeClr val="bg2">
                    <a:lumMod val="20000"/>
                    <a:lumOff val="80000"/>
                  </a:schemeClr>
                </a:solidFill>
                <a:effectLst/>
                <a:latin typeface="Algerian" panose="04020705040A02060702" pitchFamily="82" charset="0"/>
              </a:rPr>
            </a:br>
            <a:endParaRPr sz="2400" spc="15" dirty="0">
              <a:solidFill>
                <a:schemeClr val="bg2">
                  <a:lumMod val="20000"/>
                  <a:lumOff val="80000"/>
                </a:schemeClr>
              </a:solidFill>
              <a:latin typeface="Algerian" panose="04020705040A02060702" pitchFamily="82"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741940" y="3337858"/>
            <a:ext cx="8610600" cy="1938992"/>
          </a:xfrm>
          <a:prstGeom prst="rect">
            <a:avLst/>
          </a:prstGeom>
          <a:noFill/>
        </p:spPr>
        <p:txBody>
          <a:bodyPr wrap="square" rtlCol="0">
            <a:spAutoFit/>
          </a:bodyPr>
          <a:lstStyle/>
          <a:p>
            <a:r>
              <a:rPr lang="en-US" sz="2400" dirty="0"/>
              <a:t>STUDENT NAME :  </a:t>
            </a:r>
            <a:r>
              <a:rPr lang="en-US" sz="2400" dirty="0">
                <a:solidFill>
                  <a:schemeClr val="bg2">
                    <a:lumMod val="20000"/>
                    <a:lumOff val="80000"/>
                  </a:schemeClr>
                </a:solidFill>
                <a:latin typeface="Algerian" panose="04020705040A02060702" pitchFamily="82" charset="0"/>
              </a:rPr>
              <a:t>VYSHALIKA.M</a:t>
            </a:r>
            <a:endParaRPr lang="en-US" sz="2400" dirty="0"/>
          </a:p>
          <a:p>
            <a:r>
              <a:rPr lang="en-US" sz="2400" dirty="0"/>
              <a:t>REGISTER NO     :  </a:t>
            </a:r>
            <a:r>
              <a:rPr lang="en-US" sz="2400" dirty="0">
                <a:latin typeface="Arial Black" panose="020B0A04020102020204" pitchFamily="34" charset="0"/>
              </a:rPr>
              <a:t>322200036</a:t>
            </a:r>
            <a:r>
              <a:rPr lang="en-US" sz="2400" dirty="0"/>
              <a:t>   </a:t>
            </a:r>
          </a:p>
          <a:p>
            <a:r>
              <a:rPr lang="en-US" sz="2400" dirty="0"/>
              <a:t>DEPARTMENT     : </a:t>
            </a:r>
            <a:r>
              <a:rPr lang="en-US" sz="2400" dirty="0">
                <a:latin typeface="Algerian" panose="04020705040A02060702" pitchFamily="82" charset="0"/>
              </a:rPr>
              <a:t>B.COM HONOURS</a:t>
            </a:r>
            <a:endParaRPr lang="en-US" sz="2400" dirty="0"/>
          </a:p>
          <a:p>
            <a:r>
              <a:rPr lang="en-US" sz="2400" dirty="0"/>
              <a:t>COLLEGE           : ANNA ADARSH COLLEGE FOR WOMEN</a:t>
            </a:r>
          </a:p>
          <a:p>
            <a:r>
              <a:rPr lang="en-US" sz="2400" dirty="0"/>
              <a:t>           </a:t>
            </a:r>
            <a:endParaRPr lang="en-I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Subtitle 2">
            <a:extLst>
              <a:ext uri="{FF2B5EF4-FFF2-40B4-BE49-F238E27FC236}">
                <a16:creationId xmlns:a16="http://schemas.microsoft.com/office/drawing/2014/main" id="{24053AFE-1656-45B4-8D93-06968C9857FD}"/>
              </a:ext>
            </a:extLst>
          </p:cNvPr>
          <p:cNvSpPr>
            <a:spLocks noGrp="1"/>
          </p:cNvSpPr>
          <p:nvPr>
            <p:ph type="subTitle" idx="4"/>
          </p:nvPr>
        </p:nvSpPr>
        <p:spPr>
          <a:xfrm>
            <a:off x="660782" y="1112895"/>
            <a:ext cx="10766042" cy="5360442"/>
          </a:xfrm>
        </p:spPr>
        <p:txBody>
          <a:bodyPr/>
          <a:lstStyle/>
          <a:p>
            <a:pPr algn="just"/>
            <a:r>
              <a:rPr lang="en-US" sz="1600" b="1" dirty="0">
                <a:solidFill>
                  <a:srgbClr val="00B050"/>
                </a:solidFill>
                <a:latin typeface="Baskerville Old Face" panose="02020602080505020303" pitchFamily="18" charset="0"/>
              </a:rPr>
              <a:t> </a:t>
            </a:r>
            <a:r>
              <a:rPr lang="en-US" sz="1600" b="1" u="sng" dirty="0">
                <a:solidFill>
                  <a:schemeClr val="bg2">
                    <a:lumMod val="40000"/>
                    <a:lumOff val="60000"/>
                  </a:schemeClr>
                </a:solidFill>
                <a:latin typeface="Baskerville Old Face" panose="02020602080505020303" pitchFamily="18" charset="0"/>
              </a:rPr>
              <a:t>Data Collection</a:t>
            </a:r>
            <a:r>
              <a:rPr lang="en-US" sz="1600" b="1" u="sng" dirty="0">
                <a:solidFill>
                  <a:srgbClr val="7030A0"/>
                </a:solidFill>
                <a:latin typeface="Baskerville Old Face" panose="02020602080505020303" pitchFamily="18" charset="0"/>
              </a:rPr>
              <a:t>: </a:t>
            </a:r>
          </a:p>
          <a:p>
            <a:pPr algn="just">
              <a:buFont typeface="Wingdings" panose="05000000000000000000" pitchFamily="2" charset="2"/>
              <a:buChar char="v"/>
            </a:pPr>
            <a:r>
              <a:rPr lang="en-US" sz="1600" b="1" dirty="0">
                <a:latin typeface="Baskerville Old Face" panose="02020602080505020303" pitchFamily="18" charset="0"/>
              </a:rPr>
              <a:t>Data can be collected from Kaggle or </a:t>
            </a:r>
            <a:r>
              <a:rPr lang="en-US" sz="1600" b="1" dirty="0" err="1">
                <a:latin typeface="Baskerville Old Face" panose="02020602080505020303" pitchFamily="18" charset="0"/>
              </a:rPr>
              <a:t>Edunet</a:t>
            </a:r>
            <a:r>
              <a:rPr lang="en-US" sz="1600" b="1" dirty="0">
                <a:latin typeface="Baskerville Old Face" panose="02020602080505020303" pitchFamily="18" charset="0"/>
              </a:rPr>
              <a:t> Dashboard. </a:t>
            </a:r>
          </a:p>
          <a:p>
            <a:pPr algn="just"/>
            <a:r>
              <a:rPr lang="en-US" sz="1600" b="1" u="sng" dirty="0">
                <a:solidFill>
                  <a:schemeClr val="bg2">
                    <a:lumMod val="40000"/>
                    <a:lumOff val="60000"/>
                  </a:schemeClr>
                </a:solidFill>
                <a:latin typeface="Baskerville Old Face" panose="02020602080505020303" pitchFamily="18" charset="0"/>
              </a:rPr>
              <a:t>Feature selection:</a:t>
            </a:r>
          </a:p>
          <a:p>
            <a:pPr marL="285750" indent="-285750" algn="just">
              <a:buFont typeface="Wingdings" panose="05000000000000000000" pitchFamily="2" charset="2"/>
              <a:buChar char="v"/>
            </a:pPr>
            <a:r>
              <a:rPr lang="en-US" sz="1600" b="1" dirty="0">
                <a:latin typeface="Baskerville Old Face" panose="02020602080505020303" pitchFamily="18" charset="0"/>
              </a:rPr>
              <a:t>Identifying the required feature form the number of features available – 9 out of 26 features were selected.</a:t>
            </a:r>
          </a:p>
          <a:p>
            <a:pPr algn="just"/>
            <a:r>
              <a:rPr lang="en-US" sz="1600" b="1" dirty="0">
                <a:solidFill>
                  <a:schemeClr val="bg2">
                    <a:lumMod val="40000"/>
                    <a:lumOff val="60000"/>
                  </a:schemeClr>
                </a:solidFill>
                <a:latin typeface="Baskerville Old Face" panose="02020602080505020303" pitchFamily="18" charset="0"/>
              </a:rPr>
              <a:t> </a:t>
            </a:r>
            <a:r>
              <a:rPr lang="en-US" sz="1600" b="1" u="sng" dirty="0">
                <a:solidFill>
                  <a:schemeClr val="bg2">
                    <a:lumMod val="40000"/>
                    <a:lumOff val="60000"/>
                  </a:schemeClr>
                </a:solidFill>
                <a:latin typeface="Baskerville Old Face" panose="02020602080505020303" pitchFamily="18" charset="0"/>
              </a:rPr>
              <a:t>Data cleaning</a:t>
            </a:r>
            <a:r>
              <a:rPr lang="en-US" sz="1600" b="1" u="sng" dirty="0">
                <a:solidFill>
                  <a:srgbClr val="7030A0"/>
                </a:solidFill>
                <a:latin typeface="Baskerville Old Face" panose="02020602080505020303" pitchFamily="18" charset="0"/>
              </a:rPr>
              <a:t>: </a:t>
            </a:r>
          </a:p>
          <a:p>
            <a:pPr marL="285750" indent="-285750" algn="just">
              <a:buFont typeface="Wingdings" panose="05000000000000000000" pitchFamily="2" charset="2"/>
              <a:buChar char="v"/>
            </a:pPr>
            <a:r>
              <a:rPr lang="en-US" sz="1600" b="1" dirty="0">
                <a:latin typeface="Baskerville Old Face" panose="02020602080505020303" pitchFamily="18" charset="0"/>
              </a:rPr>
              <a:t>Identification of missing values.</a:t>
            </a:r>
          </a:p>
          <a:p>
            <a:pPr marL="285750" indent="-285750" algn="just">
              <a:buFont typeface="Wingdings" panose="05000000000000000000" pitchFamily="2" charset="2"/>
              <a:buChar char="v"/>
            </a:pPr>
            <a:r>
              <a:rPr lang="en-US" sz="1600" b="1" dirty="0">
                <a:latin typeface="Baskerville Old Face" panose="02020602080505020303" pitchFamily="18" charset="0"/>
              </a:rPr>
              <a:t>Filtering out the missing values.</a:t>
            </a:r>
          </a:p>
          <a:p>
            <a:pPr algn="just"/>
            <a:r>
              <a:rPr lang="en-US" sz="1600" b="1" u="sng" dirty="0">
                <a:solidFill>
                  <a:schemeClr val="bg2">
                    <a:lumMod val="40000"/>
                    <a:lumOff val="60000"/>
                  </a:schemeClr>
                </a:solidFill>
                <a:latin typeface="Baskerville Old Face" panose="02020602080505020303" pitchFamily="18" charset="0"/>
              </a:rPr>
              <a:t>Performance level Calculation</a:t>
            </a:r>
            <a:r>
              <a:rPr lang="en-US" sz="1600" b="1" u="sng" dirty="0">
                <a:solidFill>
                  <a:srgbClr val="7030A0"/>
                </a:solidFill>
                <a:latin typeface="Baskerville Old Face" panose="02020602080505020303" pitchFamily="18" charset="0"/>
              </a:rPr>
              <a:t>:</a:t>
            </a:r>
          </a:p>
          <a:p>
            <a:pPr marL="285750" indent="-285750" algn="just">
              <a:buFont typeface="Wingdings" panose="05000000000000000000" pitchFamily="2" charset="2"/>
              <a:buChar char="v"/>
            </a:pPr>
            <a:r>
              <a:rPr lang="en-US" sz="1600" b="1" dirty="0">
                <a:latin typeface="Baskerville Old Face" panose="02020602080505020303" pitchFamily="18" charset="0"/>
              </a:rPr>
              <a:t>Calculation of performance level from current employee rating in order to convert the numerical data into text form.</a:t>
            </a:r>
          </a:p>
          <a:p>
            <a:pPr marL="285750" indent="-285750" algn="just">
              <a:buFont typeface="Wingdings" panose="05000000000000000000" pitchFamily="2" charset="2"/>
              <a:buChar char="v"/>
            </a:pPr>
            <a:r>
              <a:rPr lang="en-US" sz="1600" b="1" dirty="0">
                <a:latin typeface="Baskerville Old Face" panose="02020602080505020303" pitchFamily="18" charset="0"/>
              </a:rPr>
              <a:t>Calculation using </a:t>
            </a:r>
          </a:p>
          <a:p>
            <a:pPr algn="just"/>
            <a:r>
              <a:rPr lang="en-US" sz="1600" b="1" dirty="0">
                <a:solidFill>
                  <a:schemeClr val="bg2">
                    <a:lumMod val="40000"/>
                    <a:lumOff val="60000"/>
                  </a:schemeClr>
                </a:solidFill>
                <a:latin typeface="Baskerville Old Face" panose="02020602080505020303" pitchFamily="18" charset="0"/>
              </a:rPr>
              <a:t>=IFS(Z2&gt;=5,"Very High",Z2&gt;=4,"High",Z2&gt;=3,"Medium",TRUE,"Low")</a:t>
            </a:r>
            <a:endParaRPr lang="en-US" sz="1600" b="1" u="sng" dirty="0">
              <a:solidFill>
                <a:schemeClr val="bg2">
                  <a:lumMod val="40000"/>
                  <a:lumOff val="60000"/>
                </a:schemeClr>
              </a:solidFill>
              <a:latin typeface="Baskerville Old Face" panose="02020602080505020303" pitchFamily="18" charset="0"/>
            </a:endParaRPr>
          </a:p>
          <a:p>
            <a:pPr algn="just"/>
            <a:r>
              <a:rPr lang="en-US" sz="1600" b="1" dirty="0">
                <a:solidFill>
                  <a:srgbClr val="00B050"/>
                </a:solidFill>
                <a:latin typeface="Baskerville Old Face" panose="02020602080505020303" pitchFamily="18" charset="0"/>
              </a:rPr>
              <a:t> </a:t>
            </a:r>
            <a:r>
              <a:rPr lang="en-US" sz="1600" b="1" u="sng" dirty="0">
                <a:solidFill>
                  <a:schemeClr val="bg2">
                    <a:lumMod val="40000"/>
                    <a:lumOff val="60000"/>
                  </a:schemeClr>
                </a:solidFill>
                <a:latin typeface="Baskerville Old Face" panose="02020602080505020303" pitchFamily="18" charset="0"/>
              </a:rPr>
              <a:t>Preparation of Pivot table</a:t>
            </a:r>
          </a:p>
          <a:p>
            <a:pPr algn="just">
              <a:buFont typeface="Wingdings" panose="05000000000000000000" pitchFamily="2" charset="2"/>
              <a:buChar char="v"/>
            </a:pPr>
            <a:r>
              <a:rPr lang="en-US" sz="1600" b="1" dirty="0">
                <a:latin typeface="Baskerville Old Face" panose="02020602080505020303" pitchFamily="18" charset="0"/>
              </a:rPr>
              <a:t>Pivot table preparation using various factors out of the chosen 9 factors namely, Name, Business unit, Gender and Performance level.</a:t>
            </a:r>
          </a:p>
          <a:p>
            <a:endParaRPr lang="en-US" sz="1600" dirty="0"/>
          </a:p>
        </p:txBody>
      </p:sp>
    </p:spTree>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9B4DE19F-581C-45BD-8397-9829CAFED6BE}"/>
              </a:ext>
            </a:extLst>
          </p:cNvPr>
          <p:cNvGraphicFramePr>
            <a:graphicFrameLocks/>
          </p:cNvGraphicFramePr>
          <p:nvPr>
            <p:extLst>
              <p:ext uri="{D42A27DB-BD31-4B8C-83A1-F6EECF244321}">
                <p14:modId xmlns:p14="http://schemas.microsoft.com/office/powerpoint/2010/main" val="2805215932"/>
              </p:ext>
            </p:extLst>
          </p:nvPr>
        </p:nvGraphicFramePr>
        <p:xfrm>
          <a:off x="1143000" y="1219200"/>
          <a:ext cx="9144000" cy="5105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ctrTitle"/>
          </p:nvPr>
        </p:nvSpPr>
        <p:spPr>
          <a:xfrm>
            <a:off x="762000" y="323850"/>
            <a:ext cx="5800851" cy="553998"/>
          </a:xfrm>
        </p:spPr>
        <p:txBody>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C06315E-2A67-44C1-B37E-BCE88B48B406}"/>
              </a:ext>
            </a:extLst>
          </p:cNvPr>
          <p:cNvSpPr>
            <a:spLocks noGrp="1"/>
          </p:cNvSpPr>
          <p:nvPr>
            <p:ph type="subTitle" idx="4"/>
          </p:nvPr>
        </p:nvSpPr>
        <p:spPr>
          <a:xfrm>
            <a:off x="732970" y="1219200"/>
            <a:ext cx="10468429" cy="5537413"/>
          </a:xfrm>
        </p:spPr>
        <p:txBody>
          <a:bodyPr/>
          <a:lstStyle/>
          <a:p>
            <a:pPr marL="285750" indent="-285750" algn="just">
              <a:buFont typeface="Wingdings" panose="05000000000000000000" pitchFamily="2" charset="2"/>
              <a:buChar char="v"/>
            </a:pPr>
            <a:r>
              <a:rPr lang="en-US" sz="1200" b="1" dirty="0">
                <a:latin typeface="Baskerville Old Face" panose="02020602080505020303" pitchFamily="18" charset="0"/>
              </a:rPr>
              <a:t>In conclusion, it was understood that the average performing employees are more in number, thus requiring measures to improve them to move into the category of high and very high.</a:t>
            </a:r>
          </a:p>
          <a:p>
            <a:pPr marL="285750" indent="-285750" algn="just">
              <a:buFont typeface="Wingdings" panose="05000000000000000000" pitchFamily="2" charset="2"/>
              <a:buChar char="v"/>
            </a:pPr>
            <a:r>
              <a:rPr lang="en-US" sz="1200" b="1" dirty="0">
                <a:latin typeface="Baskerville Old Face" panose="02020602080505020303" pitchFamily="18" charset="0"/>
              </a:rPr>
              <a:t>Low level performance should be giver extra concentration and proper training and other factors which are responsible for their poor performance should be considered and actions to be taken accordingly.</a:t>
            </a:r>
          </a:p>
          <a:p>
            <a:pPr marL="285750" indent="-285750" algn="just">
              <a:buFont typeface="Wingdings" panose="05000000000000000000" pitchFamily="2" charset="2"/>
              <a:buChar char="v"/>
            </a:pPr>
            <a:r>
              <a:rPr lang="en-US" sz="1200" b="1" dirty="0">
                <a:latin typeface="Baskerville Old Face" panose="02020602080505020303" pitchFamily="18" charset="0"/>
              </a:rPr>
              <a:t>Here are some ways to achieve good performance from employees:</a:t>
            </a:r>
          </a:p>
          <a:p>
            <a:pPr algn="just">
              <a:buFont typeface="+mj-lt"/>
              <a:buAutoNum type="arabicPeriod"/>
            </a:pPr>
            <a:r>
              <a:rPr lang="en-US" sz="1200" dirty="0">
                <a:solidFill>
                  <a:schemeClr val="bg2">
                    <a:lumMod val="40000"/>
                    <a:lumOff val="60000"/>
                  </a:schemeClr>
                </a:solidFill>
                <a:latin typeface="Baskerville Old Face" panose="02020602080505020303" pitchFamily="18" charset="0"/>
              </a:rPr>
              <a:t>Set clear goals</a:t>
            </a:r>
          </a:p>
          <a:p>
            <a:pPr algn="just">
              <a:buFont typeface="+mj-lt"/>
              <a:buAutoNum type="arabicPeriod"/>
            </a:pPr>
            <a:r>
              <a:rPr lang="en-US" sz="1200" dirty="0">
                <a:solidFill>
                  <a:schemeClr val="bg2">
                    <a:lumMod val="40000"/>
                    <a:lumOff val="60000"/>
                  </a:schemeClr>
                </a:solidFill>
                <a:latin typeface="Baskerville Old Face" panose="02020602080505020303" pitchFamily="18" charset="0"/>
              </a:rPr>
              <a:t> Reward and recognize your employees</a:t>
            </a:r>
          </a:p>
          <a:p>
            <a:pPr algn="just">
              <a:buFont typeface="+mj-lt"/>
              <a:buAutoNum type="arabicPeriod"/>
            </a:pPr>
            <a:r>
              <a:rPr lang="en-US" sz="1200" dirty="0">
                <a:solidFill>
                  <a:schemeClr val="bg2">
                    <a:lumMod val="40000"/>
                    <a:lumOff val="60000"/>
                  </a:schemeClr>
                </a:solidFill>
                <a:latin typeface="Baskerville Old Face" panose="02020602080505020303" pitchFamily="18" charset="0"/>
              </a:rPr>
              <a:t> Have open lines of communication</a:t>
            </a:r>
          </a:p>
          <a:p>
            <a:pPr algn="just">
              <a:buFont typeface="+mj-lt"/>
              <a:buAutoNum type="arabicPeriod"/>
            </a:pPr>
            <a:r>
              <a:rPr lang="en-US" sz="1200" dirty="0">
                <a:solidFill>
                  <a:schemeClr val="bg2">
                    <a:lumMod val="40000"/>
                    <a:lumOff val="60000"/>
                  </a:schemeClr>
                </a:solidFill>
                <a:latin typeface="Baskerville Old Face" panose="02020602080505020303" pitchFamily="18" charset="0"/>
              </a:rPr>
              <a:t> Identify and solve the root causes of poor performance</a:t>
            </a:r>
          </a:p>
          <a:p>
            <a:pPr algn="just">
              <a:buFont typeface="+mj-lt"/>
              <a:buAutoNum type="arabicPeriod"/>
            </a:pPr>
            <a:r>
              <a:rPr lang="en-US" sz="1200" dirty="0">
                <a:solidFill>
                  <a:schemeClr val="bg2">
                    <a:lumMod val="40000"/>
                    <a:lumOff val="60000"/>
                  </a:schemeClr>
                </a:solidFill>
                <a:latin typeface="Baskerville Old Face" panose="02020602080505020303" pitchFamily="18" charset="0"/>
              </a:rPr>
              <a:t> Provide training opportunities</a:t>
            </a:r>
          </a:p>
          <a:p>
            <a:pPr algn="just">
              <a:buFont typeface="+mj-lt"/>
              <a:buAutoNum type="arabicPeriod"/>
            </a:pPr>
            <a:r>
              <a:rPr lang="en-US" sz="1200" dirty="0">
                <a:solidFill>
                  <a:schemeClr val="bg2">
                    <a:lumMod val="40000"/>
                    <a:lumOff val="60000"/>
                  </a:schemeClr>
                </a:solidFill>
                <a:latin typeface="Baskerville Old Face" panose="02020602080505020303" pitchFamily="18" charset="0"/>
              </a:rPr>
              <a:t> Continuously monitor employee performance</a:t>
            </a:r>
          </a:p>
          <a:p>
            <a:pPr algn="just">
              <a:buFont typeface="+mj-lt"/>
              <a:buAutoNum type="arabicPeriod"/>
            </a:pPr>
            <a:r>
              <a:rPr lang="en-US" sz="1200" dirty="0">
                <a:solidFill>
                  <a:schemeClr val="bg2">
                    <a:lumMod val="40000"/>
                    <a:lumOff val="60000"/>
                  </a:schemeClr>
                </a:solidFill>
                <a:latin typeface="Baskerville Old Face" panose="02020602080505020303" pitchFamily="18" charset="0"/>
              </a:rPr>
              <a:t> Keep deadlines realistic</a:t>
            </a:r>
          </a:p>
          <a:p>
            <a:pPr algn="just">
              <a:buFont typeface="+mj-lt"/>
              <a:buAutoNum type="arabicPeriod"/>
            </a:pPr>
            <a:r>
              <a:rPr lang="en-US" sz="1200" dirty="0">
                <a:solidFill>
                  <a:schemeClr val="bg2">
                    <a:lumMod val="40000"/>
                    <a:lumOff val="60000"/>
                  </a:schemeClr>
                </a:solidFill>
                <a:latin typeface="Baskerville Old Face" panose="02020602080505020303" pitchFamily="18" charset="0"/>
              </a:rPr>
              <a:t> Balance accountability and authority</a:t>
            </a:r>
          </a:p>
          <a:p>
            <a:pPr algn="just">
              <a:buFont typeface="+mj-lt"/>
              <a:buAutoNum type="arabicPeriod"/>
            </a:pPr>
            <a:r>
              <a:rPr lang="en-US" sz="1200" dirty="0">
                <a:solidFill>
                  <a:schemeClr val="bg2">
                    <a:lumMod val="40000"/>
                    <a:lumOff val="60000"/>
                  </a:schemeClr>
                </a:solidFill>
                <a:latin typeface="Baskerville Old Face" panose="02020602080505020303" pitchFamily="18" charset="0"/>
              </a:rPr>
              <a:t> Consider remote working options</a:t>
            </a:r>
          </a:p>
          <a:p>
            <a:pPr algn="just">
              <a:buFont typeface="+mj-lt"/>
              <a:buAutoNum type="arabicPeriod"/>
            </a:pPr>
            <a:r>
              <a:rPr lang="en-US" sz="1200" dirty="0">
                <a:solidFill>
                  <a:schemeClr val="bg2">
                    <a:lumMod val="40000"/>
                    <a:lumOff val="60000"/>
                  </a:schemeClr>
                </a:solidFill>
                <a:latin typeface="Baskerville Old Face" panose="02020602080505020303" pitchFamily="18" charset="0"/>
              </a:rPr>
              <a:t> Enable employees with collaborative learning opportunities </a:t>
            </a:r>
          </a:p>
          <a:p>
            <a:pPr algn="just">
              <a:buFont typeface="+mj-lt"/>
              <a:buAutoNum type="arabicPeriod"/>
            </a:pPr>
            <a:r>
              <a:rPr lang="en-US" sz="1200" dirty="0">
                <a:solidFill>
                  <a:schemeClr val="bg2">
                    <a:lumMod val="40000"/>
                    <a:lumOff val="60000"/>
                  </a:schemeClr>
                </a:solidFill>
                <a:latin typeface="Baskerville Old Face" panose="02020602080505020303" pitchFamily="18" charset="0"/>
              </a:rPr>
              <a:t> Avoid micromanaging</a:t>
            </a:r>
          </a:p>
          <a:p>
            <a:pPr algn="just">
              <a:buFont typeface="+mj-lt"/>
              <a:buAutoNum type="arabicPeriod"/>
            </a:pPr>
            <a:r>
              <a:rPr lang="en-US" sz="1200" dirty="0">
                <a:solidFill>
                  <a:schemeClr val="bg2">
                    <a:lumMod val="40000"/>
                    <a:lumOff val="60000"/>
                  </a:schemeClr>
                </a:solidFill>
                <a:latin typeface="Baskerville Old Face" panose="02020602080505020303" pitchFamily="18" charset="0"/>
              </a:rPr>
              <a:t> Overcome skill gaps with reskilling and upskilling opportunities</a:t>
            </a:r>
          </a:p>
          <a:p>
            <a:pPr algn="just">
              <a:buFont typeface="+mj-lt"/>
              <a:buAutoNum type="arabicPeriod"/>
            </a:pPr>
            <a:r>
              <a:rPr lang="en-US" sz="1200" dirty="0">
                <a:solidFill>
                  <a:schemeClr val="bg2">
                    <a:lumMod val="40000"/>
                    <a:lumOff val="60000"/>
                  </a:schemeClr>
                </a:solidFill>
                <a:latin typeface="Baskerville Old Face" panose="02020602080505020303" pitchFamily="18" charset="0"/>
              </a:rPr>
              <a:t> Offer internal leadership opportunities and clear career paths</a:t>
            </a:r>
          </a:p>
          <a:p>
            <a:endParaRPr lang="en-US" sz="1050" dirty="0"/>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9575-6A03-4952-8717-E89BE2F59419}"/>
              </a:ext>
            </a:extLst>
          </p:cNvPr>
          <p:cNvSpPr>
            <a:spLocks noGrp="1"/>
          </p:cNvSpPr>
          <p:nvPr>
            <p:ph type="ctrTitle"/>
          </p:nvPr>
        </p:nvSpPr>
        <p:spPr>
          <a:xfrm>
            <a:off x="1143000" y="1013746"/>
            <a:ext cx="5800851" cy="578548"/>
          </a:xfrm>
        </p:spPr>
        <p:txBody>
          <a:bodyPr/>
          <a:lstStyle/>
          <a:p>
            <a:r>
              <a:rPr lang="en-US" spc="5" dirty="0">
                <a:solidFill>
                  <a:schemeClr val="tx2"/>
                </a:solidFill>
              </a:rPr>
              <a:t>PROJECT</a:t>
            </a:r>
            <a:r>
              <a:rPr lang="en-US" spc="-85" dirty="0">
                <a:solidFill>
                  <a:schemeClr val="tx2"/>
                </a:solidFill>
              </a:rPr>
              <a:t> </a:t>
            </a:r>
            <a:r>
              <a:rPr lang="en-US" spc="25" dirty="0">
                <a:solidFill>
                  <a:schemeClr val="tx2"/>
                </a:solidFill>
              </a:rPr>
              <a:t>TITLE</a:t>
            </a:r>
            <a:endParaRPr lang="en-US" dirty="0"/>
          </a:p>
        </p:txBody>
      </p:sp>
      <p:sp>
        <p:nvSpPr>
          <p:cNvPr id="3" name="Subtitle 2">
            <a:extLst>
              <a:ext uri="{FF2B5EF4-FFF2-40B4-BE49-F238E27FC236}">
                <a16:creationId xmlns:a16="http://schemas.microsoft.com/office/drawing/2014/main" id="{45CC2566-0DDC-45AA-8F1B-7A19744D5E76}"/>
              </a:ext>
            </a:extLst>
          </p:cNvPr>
          <p:cNvSpPr>
            <a:spLocks noGrp="1"/>
          </p:cNvSpPr>
          <p:nvPr>
            <p:ph type="subTitle" idx="4"/>
          </p:nvPr>
        </p:nvSpPr>
        <p:spPr>
          <a:xfrm>
            <a:off x="1143000" y="2571750"/>
            <a:ext cx="8534400" cy="1667123"/>
          </a:xfrm>
        </p:spPr>
        <p:txBody>
          <a:bodyPr/>
          <a:lstStyle/>
          <a:p>
            <a:pPr marL="0" indent="0">
              <a:buNone/>
            </a:pPr>
            <a:r>
              <a:rPr lang="en-US" sz="4000" b="1" dirty="0">
                <a:solidFill>
                  <a:schemeClr val="tx2">
                    <a:lumMod val="60000"/>
                    <a:lumOff val="40000"/>
                  </a:schemeClr>
                </a:solidFill>
                <a:latin typeface="Berlin Sans FB Demi" panose="020E0802020502020306" pitchFamily="34" charset="0"/>
                <a:cs typeface="Times New Roman" panose="02020603050405020304" pitchFamily="18" charset="0"/>
              </a:rPr>
              <a:t>Employee Performance Analysis using Excel</a:t>
            </a:r>
            <a:endParaRPr lang="en-IN" sz="4000" dirty="0">
              <a:solidFill>
                <a:schemeClr val="tx2">
                  <a:lumMod val="60000"/>
                  <a:lumOff val="40000"/>
                </a:schemeClr>
              </a:solidFill>
              <a:latin typeface="Berlin Sans FB Demi" panose="020E0802020502020306" pitchFamily="34"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651A95DC-3D77-4B4F-B378-E056A6332F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1208" y="3581400"/>
            <a:ext cx="3072384" cy="2340864"/>
          </a:xfrm>
          <a:prstGeom prst="rect">
            <a:avLst/>
          </a:prstGeom>
        </p:spPr>
      </p:pic>
    </p:spTree>
    <p:extLst>
      <p:ext uri="{BB962C8B-B14F-4D97-AF65-F5344CB8AC3E}">
        <p14:creationId xmlns:p14="http://schemas.microsoft.com/office/powerpoint/2010/main" val="24686044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2AE2F-DB18-4F50-9C89-0205876776DD}"/>
              </a:ext>
            </a:extLst>
          </p:cNvPr>
          <p:cNvSpPr>
            <a:spLocks noGrp="1"/>
          </p:cNvSpPr>
          <p:nvPr>
            <p:ph type="ctrTitle"/>
          </p:nvPr>
        </p:nvSpPr>
        <p:spPr>
          <a:xfrm>
            <a:off x="1143000" y="880490"/>
            <a:ext cx="5800851" cy="677108"/>
          </a:xfrm>
        </p:spPr>
        <p:txBody>
          <a:bodyPr/>
          <a:lstStyle/>
          <a:p>
            <a:r>
              <a:rPr lang="en-US" sz="4400" spc="25" dirty="0"/>
              <a:t>A</a:t>
            </a:r>
            <a:r>
              <a:rPr lang="en-US" sz="4400" spc="-5" dirty="0"/>
              <a:t>G</a:t>
            </a:r>
            <a:r>
              <a:rPr lang="en-US" sz="4400" spc="-35" dirty="0"/>
              <a:t>E</a:t>
            </a:r>
            <a:r>
              <a:rPr lang="en-US" sz="4400" spc="15" dirty="0"/>
              <a:t>N</a:t>
            </a:r>
            <a:r>
              <a:rPr lang="en-US" sz="4400" dirty="0"/>
              <a:t>DA</a:t>
            </a:r>
          </a:p>
        </p:txBody>
      </p:sp>
      <p:sp>
        <p:nvSpPr>
          <p:cNvPr id="3" name="Subtitle 2">
            <a:extLst>
              <a:ext uri="{FF2B5EF4-FFF2-40B4-BE49-F238E27FC236}">
                <a16:creationId xmlns:a16="http://schemas.microsoft.com/office/drawing/2014/main" id="{7B7B8A48-C530-44E3-9C7A-4637E8835B46}"/>
              </a:ext>
            </a:extLst>
          </p:cNvPr>
          <p:cNvSpPr>
            <a:spLocks noGrp="1"/>
          </p:cNvSpPr>
          <p:nvPr>
            <p:ph type="subTitle" idx="4"/>
          </p:nvPr>
        </p:nvSpPr>
        <p:spPr>
          <a:xfrm>
            <a:off x="1143000" y="1981200"/>
            <a:ext cx="8534400" cy="4288353"/>
          </a:xfrm>
        </p:spPr>
        <p:txBody>
          <a:bodyPr/>
          <a:lstStyle/>
          <a:p>
            <a:pPr>
              <a:buFont typeface="+mj-lt"/>
              <a:buAutoNum type="arabicPeriod"/>
            </a:pPr>
            <a:r>
              <a:rPr lang="en-US" sz="2400" dirty="0">
                <a:latin typeface="Times New Roman" panose="02020603050405020304" pitchFamily="18" charset="0"/>
                <a:cs typeface="Times New Roman" panose="02020603050405020304" pitchFamily="18" charset="0"/>
              </a:rPr>
              <a:t>Problem Statement</a:t>
            </a:r>
          </a:p>
          <a:p>
            <a:pPr>
              <a:buFont typeface="+mj-lt"/>
              <a:buAutoNum type="arabicPeriod"/>
            </a:pPr>
            <a:r>
              <a:rPr lang="en-US" sz="2400" dirty="0">
                <a:latin typeface="Times New Roman" panose="02020603050405020304" pitchFamily="18" charset="0"/>
                <a:cs typeface="Times New Roman" panose="02020603050405020304" pitchFamily="18" charset="0"/>
              </a:rPr>
              <a:t>Project Overview</a:t>
            </a:r>
          </a:p>
          <a:p>
            <a:pPr>
              <a:buFont typeface="+mj-lt"/>
              <a:buAutoNum type="arabicPeriod"/>
            </a:pPr>
            <a:r>
              <a:rPr lang="en-US" sz="2400" dirty="0">
                <a:latin typeface="Times New Roman" panose="02020603050405020304" pitchFamily="18" charset="0"/>
                <a:cs typeface="Times New Roman" panose="02020603050405020304" pitchFamily="18" charset="0"/>
              </a:rPr>
              <a:t>End Users</a:t>
            </a:r>
          </a:p>
          <a:p>
            <a:pPr>
              <a:buFont typeface="+mj-lt"/>
              <a:buAutoNum type="arabicPeriod"/>
            </a:pPr>
            <a:r>
              <a:rPr lang="en-US" sz="2400" dirty="0">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400" dirty="0">
                <a:latin typeface="Times New Roman" panose="02020603050405020304" pitchFamily="18" charset="0"/>
                <a:cs typeface="Times New Roman" panose="02020603050405020304" pitchFamily="18" charset="0"/>
              </a:rPr>
              <a:t>Dataset Description</a:t>
            </a:r>
          </a:p>
          <a:p>
            <a:pPr>
              <a:buFont typeface="+mj-lt"/>
              <a:buAutoNum type="arabicPeriod"/>
            </a:pPr>
            <a:r>
              <a:rPr lang="en-US" sz="2400" dirty="0">
                <a:latin typeface="Times New Roman" panose="02020603050405020304" pitchFamily="18" charset="0"/>
                <a:cs typeface="Times New Roman" panose="02020603050405020304" pitchFamily="18" charset="0"/>
              </a:rPr>
              <a:t>Modelling Approach</a:t>
            </a:r>
          </a:p>
          <a:p>
            <a:pPr>
              <a:buFont typeface="+mj-lt"/>
              <a:buAutoNum type="arabicPeriod"/>
            </a:pPr>
            <a:r>
              <a:rPr lang="en-US" sz="2400" dirty="0">
                <a:latin typeface="Times New Roman" panose="02020603050405020304" pitchFamily="18" charset="0"/>
                <a:cs typeface="Times New Roman" panose="02020603050405020304" pitchFamily="18" charset="0"/>
              </a:rPr>
              <a:t>Results and Discussion</a:t>
            </a:r>
          </a:p>
          <a:p>
            <a:pPr>
              <a:buFont typeface="+mj-lt"/>
              <a:buAutoNum type="arabicPeriod"/>
            </a:pPr>
            <a:r>
              <a:rPr lang="en-US" sz="2400" dirty="0">
                <a:latin typeface="Times New Roman" panose="02020603050405020304" pitchFamily="18" charset="0"/>
                <a:cs typeface="Times New Roman" panose="02020603050405020304" pitchFamily="18" charset="0"/>
              </a:rPr>
              <a:t>Conclusion</a:t>
            </a:r>
          </a:p>
          <a:p>
            <a:pPr marL="0" indent="0">
              <a:buNone/>
            </a:pPr>
            <a:endParaRPr lang="en-US" dirty="0"/>
          </a:p>
        </p:txBody>
      </p:sp>
    </p:spTree>
    <p:extLst>
      <p:ext uri="{BB962C8B-B14F-4D97-AF65-F5344CB8AC3E}">
        <p14:creationId xmlns:p14="http://schemas.microsoft.com/office/powerpoint/2010/main" val="10439937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53562"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ctrTitle"/>
          </p:nvPr>
        </p:nvSpPr>
        <p:spPr>
          <a:xfrm>
            <a:off x="457200" y="1520664"/>
            <a:ext cx="8825658" cy="3956211"/>
          </a:xfrm>
          <a:prstGeom prst="rect">
            <a:avLst/>
          </a:prstGeom>
        </p:spPr>
        <p:txBody>
          <a:bodyPr vert="horz" wrap="square" lIns="0" tIns="16510" rIns="0" bIns="0" rtlCol="0">
            <a:spAutoFit/>
          </a:bodyPr>
          <a:lstStyle/>
          <a:p>
            <a:pPr marL="12700">
              <a:spcBef>
                <a:spcPts val="130"/>
              </a:spcBef>
              <a:tabLst>
                <a:tab pos="2727960" algn="l"/>
              </a:tabLst>
            </a:pPr>
            <a:r>
              <a:rPr lang="en-US" sz="2400" b="1" dirty="0">
                <a:solidFill>
                  <a:schemeClr val="bg2">
                    <a:lumMod val="40000"/>
                    <a:lumOff val="60000"/>
                  </a:schemeClr>
                </a:solidFill>
                <a:latin typeface="Times New Roman" panose="02020603050405020304" pitchFamily="18" charset="0"/>
                <a:cs typeface="Times New Roman" panose="02020603050405020304" pitchFamily="18" charset="0"/>
              </a:rPr>
              <a:t>TITLE:</a:t>
            </a:r>
            <a:r>
              <a:rPr lang="en-US" sz="2400" b="1" dirty="0">
                <a:solidFill>
                  <a:srgbClr val="7030A0"/>
                </a:solidFill>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EMPLOYEE PERFORMANCE ANALYSIS.</a:t>
            </a:r>
            <a:br>
              <a:rPr lang="en-US" sz="2400" b="1" u="sng" dirty="0">
                <a:latin typeface="Times New Roman" panose="02020603050405020304" pitchFamily="18" charset="0"/>
                <a:cs typeface="Times New Roman" panose="02020603050405020304" pitchFamily="18" charset="0"/>
              </a:rPr>
            </a:br>
            <a:br>
              <a:rPr lang="en-US" sz="2400" b="1" u="sng"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rPr>
              <a:t>In the view of organization, this analysis is useful in knowing about the performance of job by employees and comparing their performance for a specific period of time. </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2.  This analysis is helpful in performance appraisal, knowing job satisfaction, comparison of works and the need for employee training and development.</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3.  For employees, this analysis gives them insights on their performance of the assigned job and useful in knowing the areas of improvement.</a:t>
            </a:r>
            <a:br>
              <a:rPr lang="en-US" sz="2400" b="1" dirty="0">
                <a:latin typeface="Times New Roman" panose="02020603050405020304" pitchFamily="18" charset="0"/>
                <a:cs typeface="Times New Roman" panose="02020603050405020304" pitchFamily="18" charset="0"/>
              </a:rPr>
            </a:br>
            <a:endParaRPr sz="2400" dirty="0"/>
          </a:p>
        </p:txBody>
      </p:sp>
      <p:sp>
        <p:nvSpPr>
          <p:cNvPr id="11" name="Subtitle 10">
            <a:extLst>
              <a:ext uri="{FF2B5EF4-FFF2-40B4-BE49-F238E27FC236}">
                <a16:creationId xmlns:a16="http://schemas.microsoft.com/office/drawing/2014/main" id="{95A66615-0C17-4FE6-8E1D-C6A3B1CDCE56}"/>
              </a:ext>
            </a:extLst>
          </p:cNvPr>
          <p:cNvSpPr>
            <a:spLocks noGrp="1"/>
          </p:cNvSpPr>
          <p:nvPr>
            <p:ph type="subTitle" idx="1"/>
          </p:nvPr>
        </p:nvSpPr>
        <p:spPr>
          <a:xfrm>
            <a:off x="304800" y="353465"/>
            <a:ext cx="8825658" cy="861420"/>
          </a:xfrm>
        </p:spPr>
        <p:txBody>
          <a:bodyPr>
            <a:normAutofit/>
          </a:bodyPr>
          <a:lstStyle/>
          <a:p>
            <a:r>
              <a:rPr lang="en-US" sz="4400" b="1" spc="-20" dirty="0">
                <a:latin typeface="Algerian" panose="04020705040A02060702" pitchFamily="82" charset="0"/>
              </a:rPr>
              <a:t>P</a:t>
            </a:r>
            <a:r>
              <a:rPr lang="en-US" sz="4400" b="1" spc="15" dirty="0">
                <a:latin typeface="Algerian" panose="04020705040A02060702" pitchFamily="82" charset="0"/>
              </a:rPr>
              <a:t>ROB</a:t>
            </a:r>
            <a:r>
              <a:rPr lang="en-US" sz="4400" b="1" spc="55" dirty="0">
                <a:latin typeface="Algerian" panose="04020705040A02060702" pitchFamily="82" charset="0"/>
              </a:rPr>
              <a:t>L</a:t>
            </a:r>
            <a:r>
              <a:rPr lang="en-US" sz="4400" b="1" spc="-20" dirty="0">
                <a:latin typeface="Algerian" panose="04020705040A02060702" pitchFamily="82" charset="0"/>
              </a:rPr>
              <a:t>E</a:t>
            </a:r>
            <a:r>
              <a:rPr lang="en-US" sz="4400" b="1" spc="20" dirty="0">
                <a:latin typeface="Algerian" panose="04020705040A02060702" pitchFamily="82" charset="0"/>
              </a:rPr>
              <a:t>M</a:t>
            </a:r>
            <a:r>
              <a:rPr lang="en-US" sz="4400" b="1" dirty="0">
                <a:latin typeface="Algerian" panose="04020705040A02060702" pitchFamily="82" charset="0"/>
              </a:rPr>
              <a:t>	</a:t>
            </a:r>
            <a:r>
              <a:rPr lang="en-US" sz="4400" b="1" spc="10" dirty="0">
                <a:latin typeface="Algerian" panose="04020705040A02060702" pitchFamily="82" charset="0"/>
              </a:rPr>
              <a:t>S</a:t>
            </a:r>
            <a:r>
              <a:rPr lang="en-US" sz="4400" b="1" spc="-370" dirty="0">
                <a:latin typeface="Algerian" panose="04020705040A02060702" pitchFamily="82" charset="0"/>
              </a:rPr>
              <a:t>T</a:t>
            </a:r>
            <a:r>
              <a:rPr lang="en-US" sz="4400" b="1" spc="-375" dirty="0">
                <a:latin typeface="Algerian" panose="04020705040A02060702" pitchFamily="82" charset="0"/>
              </a:rPr>
              <a:t>A</a:t>
            </a:r>
            <a:r>
              <a:rPr lang="en-US" sz="4400" b="1" spc="15" dirty="0">
                <a:latin typeface="Algerian" panose="04020705040A02060702" pitchFamily="82" charset="0"/>
              </a:rPr>
              <a:t>T</a:t>
            </a:r>
            <a:r>
              <a:rPr lang="en-US" sz="4400" b="1" spc="-10" dirty="0">
                <a:latin typeface="Algerian" panose="04020705040A02060702" pitchFamily="82" charset="0"/>
              </a:rPr>
              <a:t>E</a:t>
            </a:r>
            <a:r>
              <a:rPr lang="en-US" sz="4400" b="1" spc="-20" dirty="0">
                <a:latin typeface="Algerian" panose="04020705040A02060702" pitchFamily="82" charset="0"/>
              </a:rPr>
              <a:t>ME</a:t>
            </a:r>
            <a:r>
              <a:rPr lang="en-US" sz="4400" b="1" spc="10" dirty="0">
                <a:latin typeface="Algerian" panose="04020705040A02060702" pitchFamily="82" charset="0"/>
              </a:rPr>
              <a:t>NT</a:t>
            </a:r>
            <a:endParaRPr lang="en-US" sz="4400" b="1" dirty="0">
              <a:latin typeface="Algerian" panose="04020705040A02060702" pitchFamily="82"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76275" y="829627"/>
            <a:ext cx="913447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Algerian" panose="04020705040A02060702" pitchFamily="82" charset="0"/>
              </a:rPr>
              <a:t>PROJECT	</a:t>
            </a:r>
            <a:r>
              <a:rPr sz="4250" spc="-20" dirty="0">
                <a:latin typeface="Algerian" panose="04020705040A02060702" pitchFamily="82" charset="0"/>
              </a:rPr>
              <a:t>OVERVIE</a:t>
            </a:r>
            <a:r>
              <a:rPr lang="en-US" sz="4250" spc="-20" dirty="0">
                <a:latin typeface="Algerian" panose="04020705040A02060702" pitchFamily="82" charset="0"/>
              </a:rPr>
              <a:t>W</a:t>
            </a:r>
            <a:endParaRPr sz="4250" dirty="0">
              <a:latin typeface="Algerian" panose="04020705040A02060702" pitchFamily="82"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3425" y="2265006"/>
            <a:ext cx="7924800" cy="3785652"/>
          </a:xfrm>
          <a:prstGeom prst="rect">
            <a:avLst/>
          </a:prstGeom>
          <a:noFill/>
        </p:spPr>
        <p:txBody>
          <a:bodyPr wrap="square" rtlCol="0">
            <a:spAutoFit/>
          </a:bodyPr>
          <a:lstStyle/>
          <a:p>
            <a:pPr marL="342900" indent="-342900">
              <a:buFont typeface="Wingdings" panose="05000000000000000000" pitchFamily="2" charset="2"/>
              <a:buChar char="§"/>
            </a:pPr>
            <a:r>
              <a:rPr lang="en-US" sz="2400" b="1" dirty="0">
                <a:solidFill>
                  <a:schemeClr val="tx1">
                    <a:lumMod val="95000"/>
                  </a:schemeClr>
                </a:solidFill>
                <a:latin typeface="Times New Roman" panose="02020603050405020304" pitchFamily="18" charset="0"/>
                <a:cs typeface="Times New Roman" panose="02020603050405020304" pitchFamily="18" charset="0"/>
              </a:rPr>
              <a:t>Employee Performance: </a:t>
            </a:r>
            <a:r>
              <a:rPr lang="en-US" sz="2400" dirty="0">
                <a:solidFill>
                  <a:schemeClr val="tx1">
                    <a:lumMod val="95000"/>
                  </a:schemeClr>
                </a:solidFill>
                <a:latin typeface="Times New Roman" panose="02020603050405020304" pitchFamily="18" charset="0"/>
                <a:cs typeface="Times New Roman" panose="02020603050405020304" pitchFamily="18" charset="0"/>
              </a:rPr>
              <a:t>Measures the effectiveness, efficiency, productivity, and quality of work by an individual team member.</a:t>
            </a:r>
          </a:p>
          <a:p>
            <a:pPr marL="342900" indent="-342900">
              <a:buFont typeface="Wingdings" panose="05000000000000000000" pitchFamily="2" charset="2"/>
              <a:buChar char="§"/>
            </a:pPr>
            <a:r>
              <a:rPr lang="en-US" sz="2400" b="1" dirty="0">
                <a:solidFill>
                  <a:schemeClr val="tx1">
                    <a:lumMod val="95000"/>
                  </a:schemeClr>
                </a:solidFill>
                <a:latin typeface="Times New Roman" panose="02020603050405020304" pitchFamily="18" charset="0"/>
                <a:cs typeface="Times New Roman" panose="02020603050405020304" pitchFamily="18" charset="0"/>
              </a:rPr>
              <a:t>Quantitative Metrics: </a:t>
            </a:r>
            <a:r>
              <a:rPr lang="en-US" sz="2400" dirty="0">
                <a:solidFill>
                  <a:schemeClr val="tx1">
                    <a:lumMod val="95000"/>
                  </a:schemeClr>
                </a:solidFill>
                <a:latin typeface="Times New Roman" panose="02020603050405020304" pitchFamily="18" charset="0"/>
                <a:cs typeface="Times New Roman" panose="02020603050405020304" pitchFamily="18" charset="0"/>
              </a:rPr>
              <a:t>Includes measurable outputs like productivity and goal achievement.</a:t>
            </a:r>
          </a:p>
          <a:p>
            <a:pPr marL="342900" indent="-342900">
              <a:buFont typeface="Wingdings" panose="05000000000000000000" pitchFamily="2" charset="2"/>
              <a:buChar char="§"/>
            </a:pPr>
            <a:r>
              <a:rPr lang="en-US" sz="2400" b="1" dirty="0">
                <a:solidFill>
                  <a:schemeClr val="tx1">
                    <a:lumMod val="95000"/>
                  </a:schemeClr>
                </a:solidFill>
                <a:latin typeface="Times New Roman" panose="02020603050405020304" pitchFamily="18" charset="0"/>
                <a:cs typeface="Times New Roman" panose="02020603050405020304" pitchFamily="18" charset="0"/>
              </a:rPr>
              <a:t>Qualitative Factors: </a:t>
            </a:r>
            <a:r>
              <a:rPr lang="en-US" sz="2400" dirty="0">
                <a:solidFill>
                  <a:schemeClr val="tx1">
                    <a:lumMod val="95000"/>
                  </a:schemeClr>
                </a:solidFill>
                <a:latin typeface="Times New Roman" panose="02020603050405020304" pitchFamily="18" charset="0"/>
                <a:cs typeface="Times New Roman" panose="02020603050405020304" pitchFamily="18" charset="0"/>
              </a:rPr>
              <a:t>Communication skills , Teamwork , Problem-solving abilities and Adaptability.</a:t>
            </a:r>
          </a:p>
          <a:p>
            <a:pPr marL="342900" indent="-342900">
              <a:buFont typeface="Wingdings" panose="05000000000000000000" pitchFamily="2" charset="2"/>
              <a:buChar char="§"/>
            </a:pPr>
            <a:r>
              <a:rPr lang="en-US" sz="2400" dirty="0">
                <a:solidFill>
                  <a:schemeClr val="tx1">
                    <a:lumMod val="95000"/>
                  </a:schemeClr>
                </a:solidFill>
                <a:latin typeface="Times New Roman" panose="02020603050405020304" pitchFamily="18" charset="0"/>
                <a:cs typeface="Times New Roman" panose="02020603050405020304" pitchFamily="18" charset="0"/>
              </a:rPr>
              <a:t>Contributing to the overall success of the organization.</a:t>
            </a:r>
          </a:p>
          <a:p>
            <a:pPr>
              <a:buFont typeface="Arial" panose="020B0604020202020204" pitchFamily="34" charset="0"/>
              <a:buChar char="•"/>
            </a:pPr>
            <a:endParaRPr lang="en-US" sz="2400" b="0" i="0" dirty="0">
              <a:solidFill>
                <a:schemeClr val="tx1">
                  <a:lumMod val="95000"/>
                </a:schemeClr>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527892" y="1096090"/>
            <a:ext cx="8825658" cy="5556649"/>
          </a:xfrm>
          <a:prstGeom prst="rect">
            <a:avLst/>
          </a:prstGeom>
        </p:spPr>
        <p:txBody>
          <a:bodyPr vert="horz" wrap="square" lIns="0" tIns="16510" rIns="0" bIns="0" rtlCol="0">
            <a:spAutoFit/>
          </a:bodyPr>
          <a:lstStyle/>
          <a:p>
            <a:pPr marL="12700">
              <a:spcBef>
                <a:spcPts val="130"/>
              </a:spcBef>
            </a:pPr>
            <a:r>
              <a:rPr lang="en-US" sz="3200" b="1" dirty="0">
                <a:latin typeface="Bahnschrift Light Condensed" panose="020B0502040204020203" pitchFamily="34" charset="0"/>
              </a:rPr>
              <a:t>The End users of the Employee Performance Analysis are:</a:t>
            </a:r>
            <a:br>
              <a:rPr lang="en-US" sz="3200" b="1" dirty="0">
                <a:latin typeface="Bahnschrift Light Condensed" panose="020B0502040204020203" pitchFamily="34" charset="0"/>
              </a:rPr>
            </a:br>
            <a:r>
              <a:rPr lang="en-US" sz="3200" b="1" dirty="0">
                <a:solidFill>
                  <a:schemeClr val="bg2">
                    <a:lumMod val="40000"/>
                    <a:lumOff val="60000"/>
                  </a:schemeClr>
                </a:solidFill>
                <a:latin typeface="Agency FB" panose="020B0503020202020204" pitchFamily="34" charset="0"/>
              </a:rPr>
              <a:t>&gt;  </a:t>
            </a:r>
            <a:r>
              <a:rPr lang="en-US" sz="2400" b="1" dirty="0">
                <a:solidFill>
                  <a:schemeClr val="bg2">
                    <a:lumMod val="40000"/>
                    <a:lumOff val="60000"/>
                  </a:schemeClr>
                </a:solidFill>
                <a:latin typeface="Agency FB" panose="020B0503020202020204" pitchFamily="34" charset="0"/>
              </a:rPr>
              <a:t> The Organizations:</a:t>
            </a:r>
            <a:r>
              <a:rPr lang="en-US" sz="2400" b="1" dirty="0">
                <a:latin typeface="Agency FB" panose="020B0503020202020204" pitchFamily="34" charset="0"/>
              </a:rPr>
              <a:t> Organizations use these data for several purposes ranging from training and development of employees to retention and performance appraisal of the employees</a:t>
            </a:r>
            <a:r>
              <a:rPr lang="en-US" sz="3200" b="1" dirty="0">
                <a:latin typeface="Agency FB" panose="020B0503020202020204" pitchFamily="34" charset="0"/>
              </a:rPr>
              <a:t>. </a:t>
            </a:r>
            <a:br>
              <a:rPr lang="en-US" sz="3200" b="1" dirty="0">
                <a:latin typeface="Agency FB" panose="020B0503020202020204" pitchFamily="34" charset="0"/>
              </a:rPr>
            </a:br>
            <a:r>
              <a:rPr lang="en-US" sz="3200" b="1" dirty="0">
                <a:solidFill>
                  <a:schemeClr val="bg2">
                    <a:lumMod val="40000"/>
                    <a:lumOff val="60000"/>
                  </a:schemeClr>
                </a:solidFill>
                <a:latin typeface="Agency FB" panose="020B0503020202020204" pitchFamily="34" charset="0"/>
              </a:rPr>
              <a:t>&gt;</a:t>
            </a:r>
            <a:r>
              <a:rPr lang="en-US" sz="3200" dirty="0">
                <a:solidFill>
                  <a:schemeClr val="bg2">
                    <a:lumMod val="40000"/>
                    <a:lumOff val="60000"/>
                  </a:schemeClr>
                </a:solidFill>
                <a:latin typeface="Agency FB" panose="020B0503020202020204" pitchFamily="34" charset="0"/>
              </a:rPr>
              <a:t>   </a:t>
            </a:r>
            <a:r>
              <a:rPr lang="en-US" sz="2800" dirty="0">
                <a:solidFill>
                  <a:schemeClr val="bg2">
                    <a:lumMod val="40000"/>
                    <a:lumOff val="60000"/>
                  </a:schemeClr>
                </a:solidFill>
                <a:latin typeface="Agency FB" panose="020B0503020202020204" pitchFamily="34" charset="0"/>
              </a:rPr>
              <a:t>The Employees: </a:t>
            </a:r>
            <a:r>
              <a:rPr lang="en-US" sz="2400" b="1" dirty="0">
                <a:latin typeface="Agency FB" panose="020B0503020202020204" pitchFamily="34" charset="0"/>
              </a:rPr>
              <a:t>Employees are end users of performance analysis data, utilizing it to assess their own performance levels and compare themselves with peers. This data also serves as a basis for claiming exclusive perks and benefits within the company.</a:t>
            </a:r>
            <a:br>
              <a:rPr lang="en-US" sz="2400" b="1" dirty="0">
                <a:latin typeface="Agency FB" panose="020B0503020202020204" pitchFamily="34" charset="0"/>
              </a:rPr>
            </a:br>
            <a:r>
              <a:rPr lang="en-US" sz="3200" b="1" dirty="0">
                <a:solidFill>
                  <a:schemeClr val="bg2">
                    <a:lumMod val="40000"/>
                    <a:lumOff val="60000"/>
                  </a:schemeClr>
                </a:solidFill>
                <a:latin typeface="Agency FB" panose="020B0503020202020204" pitchFamily="34" charset="0"/>
              </a:rPr>
              <a:t>&gt;   </a:t>
            </a:r>
            <a:r>
              <a:rPr lang="en-US" sz="2400" b="1" dirty="0">
                <a:solidFill>
                  <a:schemeClr val="bg2">
                    <a:lumMod val="40000"/>
                    <a:lumOff val="60000"/>
                  </a:schemeClr>
                </a:solidFill>
                <a:latin typeface="Bahnschrift Light Condensed" panose="020B0502040204020203" pitchFamily="34" charset="0"/>
              </a:rPr>
              <a:t>Other Organizations:</a:t>
            </a:r>
            <a:r>
              <a:rPr lang="en-US" sz="2400" b="1" dirty="0">
                <a:solidFill>
                  <a:srgbClr val="7030A0"/>
                </a:solidFill>
                <a:latin typeface="Bahnschrift Light Condensed" panose="020B0502040204020203" pitchFamily="34" charset="0"/>
              </a:rPr>
              <a:t>: </a:t>
            </a:r>
            <a:r>
              <a:rPr lang="en-US" sz="2400" b="1" dirty="0">
                <a:latin typeface="Bahnschrift Light Condensed" panose="020B0502040204020203" pitchFamily="34" charset="0"/>
              </a:rPr>
              <a:t>In rare cases, other organizations for the purpose of recruiting employees who were previously working in the organization. They use this data to know about the performance of the employee.</a:t>
            </a:r>
            <a:br>
              <a:rPr lang="en-IN" sz="2400" b="1" dirty="0">
                <a:latin typeface="Bahnschrift Light Condensed" panose="020B0502040204020203" pitchFamily="34" charset="0"/>
              </a:rPr>
            </a:br>
            <a:br>
              <a:rPr lang="en-US" sz="2400" b="1" dirty="0">
                <a:latin typeface="Agency FB" panose="020B0503020202020204" pitchFamily="34" charset="0"/>
              </a:rPr>
            </a:br>
            <a:endParaRPr sz="3200" dirty="0">
              <a:latin typeface="Agency FB" panose="020B0503020202020204" pitchFamily="34" charset="0"/>
            </a:endParaRPr>
          </a:p>
        </p:txBody>
      </p:sp>
      <p:sp>
        <p:nvSpPr>
          <p:cNvPr id="7" name="Subtitle 6">
            <a:extLst>
              <a:ext uri="{FF2B5EF4-FFF2-40B4-BE49-F238E27FC236}">
                <a16:creationId xmlns:a16="http://schemas.microsoft.com/office/drawing/2014/main" id="{85AB572B-B56D-484E-B1F2-B53CD5CECFD9}"/>
              </a:ext>
            </a:extLst>
          </p:cNvPr>
          <p:cNvSpPr>
            <a:spLocks noGrp="1"/>
          </p:cNvSpPr>
          <p:nvPr>
            <p:ph type="subTitle" idx="1"/>
          </p:nvPr>
        </p:nvSpPr>
        <p:spPr>
          <a:xfrm>
            <a:off x="618379" y="201996"/>
            <a:ext cx="8825658" cy="861420"/>
          </a:xfrm>
        </p:spPr>
        <p:txBody>
          <a:bodyPr>
            <a:normAutofit/>
          </a:bodyPr>
          <a:lstStyle/>
          <a:p>
            <a:r>
              <a:rPr lang="en-US" sz="3200" b="1" u="sng" dirty="0"/>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66689" y="18049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614476" y="28620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799011"/>
            <a:ext cx="9892458"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lang="en-US"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007EF754-F9EB-4B91-92C0-6D17983905F9}"/>
              </a:ext>
            </a:extLst>
          </p:cNvPr>
          <p:cNvSpPr>
            <a:spLocks noGrp="1"/>
          </p:cNvSpPr>
          <p:nvPr>
            <p:ph type="body" sz="half" idx="2"/>
          </p:nvPr>
        </p:nvSpPr>
        <p:spPr>
          <a:xfrm>
            <a:off x="441031" y="2995611"/>
            <a:ext cx="8017170" cy="2900363"/>
          </a:xfrm>
        </p:spPr>
        <p:txBody>
          <a:bodyPr>
            <a:noAutofit/>
          </a:bodyPr>
          <a:lstStyle/>
          <a:p>
            <a:pPr marL="285750" indent="-285750">
              <a:buFont typeface="Wingdings" panose="05000000000000000000" pitchFamily="2" charset="2"/>
              <a:buChar char="q"/>
            </a:pPr>
            <a:r>
              <a:rPr lang="en-US" b="1" dirty="0">
                <a:solidFill>
                  <a:schemeClr val="bg2">
                    <a:lumMod val="60000"/>
                    <a:lumOff val="40000"/>
                  </a:schemeClr>
                </a:solidFill>
                <a:latin typeface="Baskerville Old Face" panose="02020602080505020303" pitchFamily="18" charset="0"/>
              </a:rPr>
              <a:t>Filtering              : </a:t>
            </a:r>
            <a:r>
              <a:rPr lang="en-US" b="1" dirty="0">
                <a:solidFill>
                  <a:schemeClr val="bg2">
                    <a:lumMod val="40000"/>
                    <a:lumOff val="60000"/>
                  </a:schemeClr>
                </a:solidFill>
                <a:latin typeface="Baskerville Old Face" panose="02020602080505020303" pitchFamily="18" charset="0"/>
              </a:rPr>
              <a:t> </a:t>
            </a:r>
            <a:r>
              <a:rPr lang="en-US" b="1" dirty="0">
                <a:latin typeface="Baskerville Old Face" panose="02020602080505020303" pitchFamily="18" charset="0"/>
              </a:rPr>
              <a:t>To  filter out or to remove the identified missing values.</a:t>
            </a:r>
          </a:p>
          <a:p>
            <a:pPr marL="285750" indent="-285750">
              <a:buFont typeface="Wingdings" panose="05000000000000000000" pitchFamily="2" charset="2"/>
              <a:buChar char="q"/>
            </a:pPr>
            <a:r>
              <a:rPr lang="en-US" b="1" dirty="0">
                <a:solidFill>
                  <a:schemeClr val="bg2">
                    <a:lumMod val="40000"/>
                    <a:lumOff val="60000"/>
                  </a:schemeClr>
                </a:solidFill>
                <a:latin typeface="Baskerville Old Face" panose="02020602080505020303" pitchFamily="18" charset="0"/>
              </a:rPr>
              <a:t>Formulas            :  </a:t>
            </a:r>
            <a:r>
              <a:rPr lang="en-US" b="1" dirty="0">
                <a:latin typeface="Baskerville Old Face" panose="02020602080505020303" pitchFamily="18" charset="0"/>
              </a:rPr>
              <a:t>To convert employee rating points to employee performance levels (IFS and TRUE).</a:t>
            </a:r>
          </a:p>
          <a:p>
            <a:pPr marL="285750" indent="-285750">
              <a:buFont typeface="Wingdings" panose="05000000000000000000" pitchFamily="2" charset="2"/>
              <a:buChar char="q"/>
            </a:pPr>
            <a:r>
              <a:rPr lang="en-US" b="1" dirty="0">
                <a:solidFill>
                  <a:schemeClr val="bg2">
                    <a:lumMod val="60000"/>
                    <a:lumOff val="40000"/>
                  </a:schemeClr>
                </a:solidFill>
                <a:latin typeface="Baskerville Old Face" panose="02020602080505020303" pitchFamily="18" charset="0"/>
              </a:rPr>
              <a:t>Conditional Formatting : </a:t>
            </a:r>
            <a:r>
              <a:rPr lang="en-US" b="1" dirty="0">
                <a:latin typeface="Baskerville Old Face" panose="02020602080505020303" pitchFamily="18" charset="0"/>
              </a:rPr>
              <a:t>To identify the missing values and  remove the blank/left spaces.</a:t>
            </a:r>
          </a:p>
          <a:p>
            <a:pPr marL="285750" indent="-285750" algn="just">
              <a:buFont typeface="Wingdings" panose="05000000000000000000" pitchFamily="2" charset="2"/>
              <a:buChar char="q"/>
            </a:pPr>
            <a:r>
              <a:rPr lang="en-US" b="1" dirty="0">
                <a:solidFill>
                  <a:schemeClr val="bg2">
                    <a:lumMod val="60000"/>
                    <a:lumOff val="40000"/>
                  </a:schemeClr>
                </a:solidFill>
                <a:latin typeface="Baskerville Old Face" panose="02020602080505020303" pitchFamily="18" charset="0"/>
              </a:rPr>
              <a:t>Pivot Table      : </a:t>
            </a:r>
            <a:r>
              <a:rPr lang="en-US" b="1" dirty="0">
                <a:latin typeface="Baskerville Old Face" panose="02020602080505020303" pitchFamily="18" charset="0"/>
              </a:rPr>
              <a:t>To summarize the complex data into a simpler one using specific criteria namely, Gender code, Performance levels, Business units and the First name. </a:t>
            </a:r>
          </a:p>
          <a:p>
            <a:pPr marL="285750" indent="-285750" algn="just">
              <a:buFont typeface="Wingdings" panose="05000000000000000000" pitchFamily="2" charset="2"/>
              <a:buChar char="q"/>
            </a:pPr>
            <a:r>
              <a:rPr lang="en-US" b="1" dirty="0">
                <a:solidFill>
                  <a:schemeClr val="bg2">
                    <a:lumMod val="60000"/>
                    <a:lumOff val="40000"/>
                  </a:schemeClr>
                </a:solidFill>
                <a:latin typeface="Baskerville Old Face" panose="02020602080505020303" pitchFamily="18" charset="0"/>
              </a:rPr>
              <a:t>Graphs               : </a:t>
            </a:r>
            <a:r>
              <a:rPr lang="en-US" b="1" dirty="0">
                <a:latin typeface="Baskerville Old Face" panose="02020602080505020303" pitchFamily="18" charset="0"/>
              </a:rPr>
              <a:t>Pictorial representation of Data.</a:t>
            </a:r>
            <a:endParaRPr lang="en-IN" b="1" dirty="0">
              <a:latin typeface="Baskerville Old Face" panose="02020602080505020303" pitchFamily="18" charset="0"/>
            </a:endParaRPr>
          </a:p>
          <a:p>
            <a:pPr marL="285750" indent="-285750">
              <a:buFont typeface="Wingdings" panose="05000000000000000000" pitchFamily="2" charset="2"/>
              <a:buChar char="q"/>
            </a:pPr>
            <a:endParaRPr lang="en-US" b="1" dirty="0">
              <a:latin typeface="Baskerville Old Face" panose="02020602080505020303" pitchFamily="18" charset="0"/>
            </a:endParaRPr>
          </a:p>
          <a:p>
            <a:endParaRPr lang="en-US" b="1" dirty="0">
              <a:latin typeface="Baskerville Old Face" panose="02020602080505020303" pitchFamily="18" charset="0"/>
            </a:endParaRPr>
          </a:p>
          <a:p>
            <a:endParaRPr lang="en-US" b="1" dirty="0">
              <a:latin typeface="Baskerville Old Face" panose="02020602080505020303" pitchFamily="18" charset="0"/>
            </a:endParaRPr>
          </a:p>
          <a:p>
            <a:endParaRPr lang="en-US"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457200"/>
            <a:ext cx="8825659" cy="990600"/>
          </a:xfrm>
        </p:spPr>
        <p:txBody>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id="{B0E552AF-F201-4D1D-A03F-A8FB96DBD9EC}"/>
              </a:ext>
            </a:extLst>
          </p:cNvPr>
          <p:cNvSpPr>
            <a:spLocks noGrp="1"/>
          </p:cNvSpPr>
          <p:nvPr>
            <p:ph type="body" sz="half" idx="2"/>
          </p:nvPr>
        </p:nvSpPr>
        <p:spPr>
          <a:xfrm>
            <a:off x="1154954" y="1524000"/>
            <a:ext cx="8825659" cy="4495800"/>
          </a:xfrm>
        </p:spPr>
        <p:txBody>
          <a:bodyPr>
            <a:normAutofit/>
          </a:bodyPr>
          <a:lstStyle/>
          <a:p>
            <a:pPr algn="just"/>
            <a:r>
              <a:rPr lang="en-US" b="1" dirty="0">
                <a:solidFill>
                  <a:schemeClr val="bg2">
                    <a:lumMod val="60000"/>
                    <a:lumOff val="40000"/>
                  </a:schemeClr>
                </a:solidFill>
                <a:latin typeface="Baskerville Old Face" panose="02020602080505020303" pitchFamily="18" charset="0"/>
              </a:rPr>
              <a:t>Employee dataset </a:t>
            </a:r>
            <a:r>
              <a:rPr lang="en-US" b="1" dirty="0">
                <a:latin typeface="Baskerville Old Face" panose="02020602080505020303" pitchFamily="18" charset="0"/>
              </a:rPr>
              <a:t>– Kaggle</a:t>
            </a:r>
            <a:r>
              <a:rPr lang="en-IN" b="1" dirty="0">
                <a:latin typeface="Baskerville Old Face" panose="02020602080505020303" pitchFamily="18" charset="0"/>
              </a:rPr>
              <a:t> which contained 26 features, out of which only 9 features were taken into consideration. These features are as follows:</a:t>
            </a:r>
          </a:p>
          <a:p>
            <a:pPr marL="342900" indent="-342900" algn="just">
              <a:buFont typeface="+mj-lt"/>
              <a:buAutoNum type="arabicPeriod"/>
            </a:pPr>
            <a:r>
              <a:rPr lang="en-IN" b="1" dirty="0">
                <a:latin typeface="Baskerville Old Face" panose="02020602080505020303" pitchFamily="18" charset="0"/>
              </a:rPr>
              <a:t>Employee ID number.</a:t>
            </a:r>
          </a:p>
          <a:p>
            <a:pPr marL="342900" indent="-342900" algn="just">
              <a:buFont typeface="+mj-lt"/>
              <a:buAutoNum type="arabicPeriod"/>
            </a:pPr>
            <a:r>
              <a:rPr lang="en-IN" b="1" dirty="0">
                <a:latin typeface="Baskerville Old Face" panose="02020602080505020303" pitchFamily="18" charset="0"/>
              </a:rPr>
              <a:t>First name and Last name of the Employee.</a:t>
            </a:r>
          </a:p>
          <a:p>
            <a:pPr marL="342900" indent="-342900" algn="just">
              <a:buFont typeface="+mj-lt"/>
              <a:buAutoNum type="arabicPeriod"/>
            </a:pPr>
            <a:r>
              <a:rPr lang="en-IN" b="1" dirty="0">
                <a:latin typeface="Baskerville Old Face" panose="02020602080505020303" pitchFamily="18" charset="0"/>
              </a:rPr>
              <a:t>Employment type.</a:t>
            </a:r>
          </a:p>
          <a:p>
            <a:pPr marL="342900" indent="-342900" algn="just">
              <a:buFont typeface="+mj-lt"/>
              <a:buAutoNum type="arabicPeriod"/>
            </a:pPr>
            <a:r>
              <a:rPr lang="en-IN" b="1" dirty="0">
                <a:latin typeface="Baskerville Old Face" panose="02020602080505020303" pitchFamily="18" charset="0"/>
              </a:rPr>
              <a:t>Performance Level.</a:t>
            </a:r>
          </a:p>
          <a:p>
            <a:pPr marL="342900" indent="-342900" algn="just">
              <a:buFont typeface="+mj-lt"/>
              <a:buAutoNum type="arabicPeriod"/>
            </a:pPr>
            <a:r>
              <a:rPr lang="en-IN" b="1" dirty="0">
                <a:latin typeface="Baskerville Old Face" panose="02020602080505020303" pitchFamily="18" charset="0"/>
              </a:rPr>
              <a:t>Employee Rating.</a:t>
            </a:r>
          </a:p>
          <a:p>
            <a:pPr marL="342900" indent="-342900" algn="just">
              <a:buFont typeface="+mj-lt"/>
              <a:buAutoNum type="arabicPeriod"/>
            </a:pPr>
            <a:r>
              <a:rPr lang="en-IN" b="1" dirty="0">
                <a:latin typeface="Baskerville Old Face" panose="02020602080505020303" pitchFamily="18" charset="0"/>
              </a:rPr>
              <a:t>Gender.</a:t>
            </a:r>
          </a:p>
          <a:p>
            <a:pPr marL="342900" indent="-342900" algn="just">
              <a:buFont typeface="+mj-lt"/>
              <a:buAutoNum type="arabicPeriod"/>
            </a:pPr>
            <a:r>
              <a:rPr lang="en-IN" b="1" dirty="0">
                <a:latin typeface="Baskerville Old Face" panose="02020602080505020303" pitchFamily="18" charset="0"/>
              </a:rPr>
              <a:t>Business Unit.</a:t>
            </a:r>
          </a:p>
          <a:p>
            <a:pPr marL="342900" indent="-342900" algn="just">
              <a:buFont typeface="+mj-lt"/>
              <a:buAutoNum type="arabicPeriod"/>
            </a:pPr>
            <a:r>
              <a:rPr lang="en-IN" b="1" dirty="0">
                <a:latin typeface="Baskerville Old Face" panose="02020602080505020303" pitchFamily="18" charset="0"/>
              </a:rPr>
              <a:t>Performance scores.</a:t>
            </a:r>
          </a:p>
          <a:p>
            <a:pPr marL="342900" indent="-342900" algn="just">
              <a:buFont typeface="+mj-lt"/>
              <a:buAutoNum type="arabicPeriod"/>
            </a:pPr>
            <a:r>
              <a:rPr lang="en-IN" b="1" dirty="0">
                <a:latin typeface="Baskerville Old Face" panose="02020602080505020303" pitchFamily="18" charset="0"/>
              </a:rPr>
              <a:t>Employee classification type.</a:t>
            </a:r>
            <a:endParaRPr lang="en-US"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038843" y="72866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712978" y="2259832"/>
            <a:ext cx="8534018" cy="3970318"/>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Baskerville Old Face" panose="02020602080505020303" pitchFamily="18" charset="0"/>
              </a:rPr>
              <a:t>For this purpose we took Current Employment Rating ranging from ( 1, 2, 3, 4, 5.) and converted it into Performance Levels (Very – High, High, Medium, Low).</a:t>
            </a:r>
          </a:p>
          <a:p>
            <a:pPr marL="457200" indent="-457200">
              <a:buFont typeface="Arial" panose="020B0604020202020204" pitchFamily="34" charset="0"/>
              <a:buChar char="•"/>
            </a:pPr>
            <a:r>
              <a:rPr lang="en-US" sz="2800" b="1" dirty="0">
                <a:latin typeface="Baskerville Old Face" panose="02020602080505020303" pitchFamily="18" charset="0"/>
              </a:rPr>
              <a:t>The formula used here is</a:t>
            </a:r>
            <a:r>
              <a:rPr lang="en-US" sz="2800" b="1" dirty="0">
                <a:solidFill>
                  <a:schemeClr val="bg2">
                    <a:lumMod val="60000"/>
                    <a:lumOff val="40000"/>
                  </a:schemeClr>
                </a:solidFill>
                <a:latin typeface="Baskerville Old Face" panose="02020602080505020303" pitchFamily="18" charset="0"/>
              </a:rPr>
              <a:t> {=IFS(Z2&gt;=5,"Very High",Z2&gt;=4,"High",Z2&gt;=3,"Medium",TRUE,"Low")}</a:t>
            </a:r>
            <a:r>
              <a:rPr lang="en-US" sz="2800" b="1" dirty="0">
                <a:latin typeface="Baskerville Old Face" panose="02020602080505020303" pitchFamily="18" charset="0"/>
              </a:rPr>
              <a:t>.</a:t>
            </a:r>
          </a:p>
          <a:p>
            <a:endParaRPr lang="en-US" sz="2800" b="1" dirty="0">
              <a:latin typeface="Baskerville Old Face" panose="02020602080505020303" pitchFamily="18" charset="0"/>
            </a:endParaRPr>
          </a:p>
          <a:p>
            <a:pPr algn="l"/>
            <a:endParaRPr lang="en-US" sz="2800" b="0" i="0" dirty="0">
              <a:solidFill>
                <a:schemeClr val="bg2">
                  <a:lumMod val="60000"/>
                  <a:lumOff val="40000"/>
                </a:schemeClr>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413</TotalTime>
  <Words>871</Words>
  <Application>Microsoft Office PowerPoint</Application>
  <PresentationFormat>Widescreen</PresentationFormat>
  <Paragraphs>91</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Agency FB</vt:lpstr>
      <vt:lpstr>Algerian</vt:lpstr>
      <vt:lpstr>Arial</vt:lpstr>
      <vt:lpstr>Arial Black</vt:lpstr>
      <vt:lpstr>Bahnschrift Light Condensed</vt:lpstr>
      <vt:lpstr>Baskerville Old Face</vt:lpstr>
      <vt:lpstr>Berlin Sans FB Demi</vt:lpstr>
      <vt:lpstr>Calibri</vt:lpstr>
      <vt:lpstr>Century Gothic</vt:lpstr>
      <vt:lpstr>Times New Roman</vt:lpstr>
      <vt:lpstr>Trebuchet MS</vt:lpstr>
      <vt:lpstr>Wingdings</vt:lpstr>
      <vt:lpstr>Wingdings 3</vt:lpstr>
      <vt:lpstr>Ion</vt:lpstr>
      <vt:lpstr>Employee Data Analysis using Excel  </vt:lpstr>
      <vt:lpstr>PROJECT TITLE</vt:lpstr>
      <vt:lpstr>AGENDA</vt:lpstr>
      <vt:lpstr>TITLE: EMPLOYEE PERFORMANCE ANALYSIS.  1.  In the view of organization, this analysis is useful in knowing about the performance of job by employees and comparing their performance for a specific period of time.   2.  This analysis is helpful in performance appraisal, knowing job satisfaction, comparison of works and the need for employee training and development.  3.  For employees, this analysis gives them insights on their performance of the assigned job and useful in knowing the areas of improvement. </vt:lpstr>
      <vt:lpstr>PROJECT OVERVIEW</vt:lpstr>
      <vt:lpstr>The End users of the Employee Performance Analysis are: &gt;   The Organizations: Organizations use these data for several purposes ranging from training and development of employees to retention and performance appraisal of the employees.  &gt;   The Employees: Employees are end users of performance analysis data, utilizing it to assess their own performance levels and compare themselves with peers. This data also serves as a basis for claiming exclusive perks and benefits within the company. &gt;   Other Organizations:: In rare cases, other organizations for the purpose of recruiting employees who were previously working in the organization. They use this data to know about the performance of the employee.  </vt:lpstr>
      <vt:lpstr>OUR SOLUTION AND ITS VALUE PROPOSITION</vt:lpstr>
      <vt:lpstr>Dataset Description: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25</cp:revision>
  <dcterms:created xsi:type="dcterms:W3CDTF">2024-03-29T15:07:22Z</dcterms:created>
  <dcterms:modified xsi:type="dcterms:W3CDTF">2024-08-29T18:12:53Z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