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4"/>
  </p:notesMasterIdLst>
  <p:sldIdLst>
    <p:sldId id="257" r:id="rId2"/>
    <p:sldId id="258" r:id="rId3"/>
    <p:sldId id="259" r:id="rId4"/>
    <p:sldId id="262" r:id="rId5"/>
    <p:sldId id="263" r:id="rId6"/>
    <p:sldId id="308" r:id="rId7"/>
    <p:sldId id="309" r:id="rId8"/>
    <p:sldId id="264" r:id="rId9"/>
    <p:sldId id="265" r:id="rId10"/>
    <p:sldId id="266" r:id="rId11"/>
    <p:sldId id="267" r:id="rId12"/>
    <p:sldId id="268" r:id="rId13"/>
    <p:sldId id="271" r:id="rId14"/>
    <p:sldId id="288" r:id="rId15"/>
    <p:sldId id="273" r:id="rId16"/>
    <p:sldId id="274" r:id="rId17"/>
    <p:sldId id="305" r:id="rId18"/>
    <p:sldId id="275" r:id="rId19"/>
    <p:sldId id="296" r:id="rId20"/>
    <p:sldId id="306" r:id="rId21"/>
    <p:sldId id="279" r:id="rId22"/>
    <p:sldId id="289" r:id="rId23"/>
    <p:sldId id="280" r:id="rId24"/>
    <p:sldId id="287" r:id="rId25"/>
    <p:sldId id="300" r:id="rId26"/>
    <p:sldId id="307" r:id="rId27"/>
    <p:sldId id="281" r:id="rId28"/>
    <p:sldId id="282" r:id="rId29"/>
    <p:sldId id="283" r:id="rId30"/>
    <p:sldId id="284" r:id="rId31"/>
    <p:sldId id="285"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3" d="100"/>
          <a:sy n="73" d="100"/>
        </p:scale>
        <p:origin x="618" y="78"/>
      </p:cViewPr>
      <p:guideLst/>
    </p:cSldViewPr>
  </p:slideViewPr>
  <p:notesTextViewPr>
    <p:cViewPr>
      <p:scale>
        <a:sx n="1" d="1"/>
        <a:sy n="1" d="1"/>
      </p:scale>
      <p:origin x="0" y="0"/>
    </p:cViewPr>
  </p:notesTextViewPr>
  <p:sorterViewPr>
    <p:cViewPr>
      <p:scale>
        <a:sx n="100" d="100"/>
        <a:sy n="100" d="100"/>
      </p:scale>
      <p:origin x="0" y="-38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7B0ED-A383-4398-91C6-30DBE84DA27D}" type="datetimeFigureOut">
              <a:rPr lang="en-US" smtClean="0"/>
              <a:t>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A4BA76-5642-4E61-A8F6-AA27D6332F5B}" type="slidenum">
              <a:rPr lang="en-US" smtClean="0"/>
              <a:t>‹#›</a:t>
            </a:fld>
            <a:endParaRPr lang="en-US"/>
          </a:p>
        </p:txBody>
      </p:sp>
    </p:spTree>
    <p:extLst>
      <p:ext uri="{BB962C8B-B14F-4D97-AF65-F5344CB8AC3E}">
        <p14:creationId xmlns:p14="http://schemas.microsoft.com/office/powerpoint/2010/main" val="3741189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4B913927-F5DA-440B-BD6D-E9AF820574CC}" type="datetime1">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A942E-C215-4D37-B120-4D5B9E3A0B50}" type="slidenum">
              <a:rPr lang="en-US" smtClean="0"/>
              <a:t>‹#›</a:t>
            </a:fld>
            <a:endParaRPr lang="en-US"/>
          </a:p>
        </p:txBody>
      </p:sp>
    </p:spTree>
    <p:extLst>
      <p:ext uri="{BB962C8B-B14F-4D97-AF65-F5344CB8AC3E}">
        <p14:creationId xmlns:p14="http://schemas.microsoft.com/office/powerpoint/2010/main" val="1629655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36255F-82BD-42A8-8216-32EEFF9390D6}" type="datetime1">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A942E-C215-4D37-B120-4D5B9E3A0B50}" type="slidenum">
              <a:rPr lang="en-US" smtClean="0"/>
              <a:t>‹#›</a:t>
            </a:fld>
            <a:endParaRPr lang="en-US"/>
          </a:p>
        </p:txBody>
      </p:sp>
    </p:spTree>
    <p:extLst>
      <p:ext uri="{BB962C8B-B14F-4D97-AF65-F5344CB8AC3E}">
        <p14:creationId xmlns:p14="http://schemas.microsoft.com/office/powerpoint/2010/main" val="2559257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E70A65A-DD16-42B2-B371-404A2DE24604}" type="datetime1">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A942E-C215-4D37-B120-4D5B9E3A0B50}" type="slidenum">
              <a:rPr lang="en-US" smtClean="0"/>
              <a:t>‹#›</a:t>
            </a:fld>
            <a:endParaRPr lang="en-US"/>
          </a:p>
        </p:txBody>
      </p:sp>
    </p:spTree>
    <p:extLst>
      <p:ext uri="{BB962C8B-B14F-4D97-AF65-F5344CB8AC3E}">
        <p14:creationId xmlns:p14="http://schemas.microsoft.com/office/powerpoint/2010/main" val="886460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7ECDA2-9E84-4105-A7D7-1A74F868AA17}" type="datetime1">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A942E-C215-4D37-B120-4D5B9E3A0B50}"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34018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71C0CB-EA27-4150-B29E-C2C50B28727A}" type="datetime1">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A942E-C215-4D37-B120-4D5B9E3A0B50}" type="slidenum">
              <a:rPr lang="en-US" smtClean="0"/>
              <a:t>‹#›</a:t>
            </a:fld>
            <a:endParaRPr lang="en-US"/>
          </a:p>
        </p:txBody>
      </p:sp>
    </p:spTree>
    <p:extLst>
      <p:ext uri="{BB962C8B-B14F-4D97-AF65-F5344CB8AC3E}">
        <p14:creationId xmlns:p14="http://schemas.microsoft.com/office/powerpoint/2010/main" val="3641978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A8D42BB-BFE4-4010-817C-98A2C26263AB}" type="datetime1">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A942E-C215-4D37-B120-4D5B9E3A0B50}" type="slidenum">
              <a:rPr lang="en-US" smtClean="0"/>
              <a:t>‹#›</a:t>
            </a:fld>
            <a:endParaRPr lang="en-US"/>
          </a:p>
        </p:txBody>
      </p:sp>
    </p:spTree>
    <p:extLst>
      <p:ext uri="{BB962C8B-B14F-4D97-AF65-F5344CB8AC3E}">
        <p14:creationId xmlns:p14="http://schemas.microsoft.com/office/powerpoint/2010/main" val="1790251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958344C-3803-4382-9512-44391DE374FD}" type="datetime1">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A942E-C215-4D37-B120-4D5B9E3A0B50}" type="slidenum">
              <a:rPr lang="en-US" smtClean="0"/>
              <a:t>‹#›</a:t>
            </a:fld>
            <a:endParaRPr lang="en-US"/>
          </a:p>
        </p:txBody>
      </p:sp>
    </p:spTree>
    <p:extLst>
      <p:ext uri="{BB962C8B-B14F-4D97-AF65-F5344CB8AC3E}">
        <p14:creationId xmlns:p14="http://schemas.microsoft.com/office/powerpoint/2010/main" val="3110599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25C91E-6F29-4FB8-8C77-21D247A6692F}" type="datetime1">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A942E-C215-4D37-B120-4D5B9E3A0B50}" type="slidenum">
              <a:rPr lang="en-US" smtClean="0"/>
              <a:t>‹#›</a:t>
            </a:fld>
            <a:endParaRPr lang="en-US"/>
          </a:p>
        </p:txBody>
      </p:sp>
    </p:spTree>
    <p:extLst>
      <p:ext uri="{BB962C8B-B14F-4D97-AF65-F5344CB8AC3E}">
        <p14:creationId xmlns:p14="http://schemas.microsoft.com/office/powerpoint/2010/main" val="20146946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4AD144-16EB-4775-BACA-D74EE763AB8D}" type="datetime1">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A942E-C215-4D37-B120-4D5B9E3A0B50}" type="slidenum">
              <a:rPr lang="en-US" smtClean="0"/>
              <a:t>‹#›</a:t>
            </a:fld>
            <a:endParaRPr lang="en-US"/>
          </a:p>
        </p:txBody>
      </p:sp>
    </p:spTree>
    <p:extLst>
      <p:ext uri="{BB962C8B-B14F-4D97-AF65-F5344CB8AC3E}">
        <p14:creationId xmlns:p14="http://schemas.microsoft.com/office/powerpoint/2010/main" val="3855013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D997E5-5062-44A7-BF3B-881ACB54C315}" type="datetime1">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A942E-C215-4D37-B120-4D5B9E3A0B50}" type="slidenum">
              <a:rPr lang="en-US" smtClean="0"/>
              <a:t>‹#›</a:t>
            </a:fld>
            <a:endParaRPr lang="en-US"/>
          </a:p>
        </p:txBody>
      </p:sp>
    </p:spTree>
    <p:extLst>
      <p:ext uri="{BB962C8B-B14F-4D97-AF65-F5344CB8AC3E}">
        <p14:creationId xmlns:p14="http://schemas.microsoft.com/office/powerpoint/2010/main" val="213251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28B957-C1EB-4E47-91BF-27C2FC9D5DA3}" type="datetime1">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A942E-C215-4D37-B120-4D5B9E3A0B50}" type="slidenum">
              <a:rPr lang="en-US" smtClean="0"/>
              <a:t>‹#›</a:t>
            </a:fld>
            <a:endParaRPr lang="en-US"/>
          </a:p>
        </p:txBody>
      </p:sp>
    </p:spTree>
    <p:extLst>
      <p:ext uri="{BB962C8B-B14F-4D97-AF65-F5344CB8AC3E}">
        <p14:creationId xmlns:p14="http://schemas.microsoft.com/office/powerpoint/2010/main" val="2087526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A19F70-971D-447F-A0B0-66CF599B15F4}" type="datetime1">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A942E-C215-4D37-B120-4D5B9E3A0B50}" type="slidenum">
              <a:rPr lang="en-US" smtClean="0"/>
              <a:t>‹#›</a:t>
            </a:fld>
            <a:endParaRPr lang="en-US"/>
          </a:p>
        </p:txBody>
      </p:sp>
    </p:spTree>
    <p:extLst>
      <p:ext uri="{BB962C8B-B14F-4D97-AF65-F5344CB8AC3E}">
        <p14:creationId xmlns:p14="http://schemas.microsoft.com/office/powerpoint/2010/main" val="2000004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B784FC-820D-4F89-9CFA-2EBE2378B8B7}" type="datetime1">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A942E-C215-4D37-B120-4D5B9E3A0B50}" type="slidenum">
              <a:rPr lang="en-US" smtClean="0"/>
              <a:t>‹#›</a:t>
            </a:fld>
            <a:endParaRPr lang="en-US"/>
          </a:p>
        </p:txBody>
      </p:sp>
    </p:spTree>
    <p:extLst>
      <p:ext uri="{BB962C8B-B14F-4D97-AF65-F5344CB8AC3E}">
        <p14:creationId xmlns:p14="http://schemas.microsoft.com/office/powerpoint/2010/main" val="2248551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2909C2B-8F33-4A67-B780-EEF704D27EE6}" type="datetime1">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A942E-C215-4D37-B120-4D5B9E3A0B50}" type="slidenum">
              <a:rPr lang="en-US" smtClean="0"/>
              <a:t>‹#›</a:t>
            </a:fld>
            <a:endParaRPr lang="en-US"/>
          </a:p>
        </p:txBody>
      </p:sp>
    </p:spTree>
    <p:extLst>
      <p:ext uri="{BB962C8B-B14F-4D97-AF65-F5344CB8AC3E}">
        <p14:creationId xmlns:p14="http://schemas.microsoft.com/office/powerpoint/2010/main" val="3061728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88D89-F8C0-464B-904C-D6BFE5A432A6}" type="datetime1">
              <a:rPr lang="en-US" smtClean="0"/>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A942E-C215-4D37-B120-4D5B9E3A0B50}" type="slidenum">
              <a:rPr lang="en-US" smtClean="0"/>
              <a:t>‹#›</a:t>
            </a:fld>
            <a:endParaRPr lang="en-US"/>
          </a:p>
        </p:txBody>
      </p:sp>
    </p:spTree>
    <p:extLst>
      <p:ext uri="{BB962C8B-B14F-4D97-AF65-F5344CB8AC3E}">
        <p14:creationId xmlns:p14="http://schemas.microsoft.com/office/powerpoint/2010/main" val="2564291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9922F3-690A-43CB-B196-E7E3C00FE224}" type="datetime1">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A942E-C215-4D37-B120-4D5B9E3A0B50}" type="slidenum">
              <a:rPr lang="en-US" smtClean="0"/>
              <a:t>‹#›</a:t>
            </a:fld>
            <a:endParaRPr lang="en-US"/>
          </a:p>
        </p:txBody>
      </p:sp>
    </p:spTree>
    <p:extLst>
      <p:ext uri="{BB962C8B-B14F-4D97-AF65-F5344CB8AC3E}">
        <p14:creationId xmlns:p14="http://schemas.microsoft.com/office/powerpoint/2010/main" val="318773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4EFA7B-A2C7-44D4-8D88-206FB0DC5675}" type="datetime1">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A942E-C215-4D37-B120-4D5B9E3A0B50}" type="slidenum">
              <a:rPr lang="en-US" smtClean="0"/>
              <a:t>‹#›</a:t>
            </a:fld>
            <a:endParaRPr lang="en-US"/>
          </a:p>
        </p:txBody>
      </p:sp>
    </p:spTree>
    <p:extLst>
      <p:ext uri="{BB962C8B-B14F-4D97-AF65-F5344CB8AC3E}">
        <p14:creationId xmlns:p14="http://schemas.microsoft.com/office/powerpoint/2010/main" val="2494325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D5E9733-E23C-4AFE-87C3-4D29C5759359}" type="datetime1">
              <a:rPr lang="en-US" smtClean="0"/>
              <a:t>1/13/2023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6CA942E-C215-4D37-B120-4D5B9E3A0B50}" type="slidenum">
              <a:rPr lang="en-US" smtClean="0"/>
              <a:t>‹#›</a:t>
            </a:fld>
            <a:endParaRPr lang="en-US"/>
          </a:p>
        </p:txBody>
      </p:sp>
    </p:spTree>
    <p:extLst>
      <p:ext uri="{BB962C8B-B14F-4D97-AF65-F5344CB8AC3E}">
        <p14:creationId xmlns:p14="http://schemas.microsoft.com/office/powerpoint/2010/main" val="343687151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portcity.edu.b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Rectangle 2"/>
          <p:cNvSpPr>
            <a:spLocks noChangeArrowheads="1"/>
          </p:cNvSpPr>
          <p:nvPr/>
        </p:nvSpPr>
        <p:spPr bwMode="auto">
          <a:xfrm>
            <a:off x="574766" y="98440"/>
            <a:ext cx="10933612" cy="658641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ctr"/>
            <a:r>
              <a:rPr lang="en-US" sz="3200" b="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Sentiment </a:t>
            </a:r>
            <a:r>
              <a:rPr lang="en-US" sz="2800" b="1" dirty="0">
                <a:latin typeface="Times New Roman" panose="02020603050405020304" pitchFamily="18" charset="0"/>
                <a:cs typeface="Times New Roman" panose="02020603050405020304" pitchFamily="18" charset="0"/>
              </a:rPr>
              <a:t>Analysis on Bangla OTT Platform Content using </a:t>
            </a:r>
            <a:r>
              <a:rPr lang="en-US" sz="2800" b="1" dirty="0" smtClean="0">
                <a:latin typeface="Times New Roman" panose="02020603050405020304" pitchFamily="18" charset="0"/>
                <a:cs typeface="Times New Roman" panose="02020603050405020304" pitchFamily="18" charset="0"/>
              </a:rPr>
              <a:t>        </a:t>
            </a:r>
          </a:p>
          <a:p>
            <a:pPr algn="ctr"/>
            <a:r>
              <a:rPr lang="en-US" sz="2800" b="1" dirty="0" smtClean="0">
                <a:latin typeface="Times New Roman" panose="02020603050405020304" pitchFamily="18" charset="0"/>
                <a:cs typeface="Times New Roman" panose="02020603050405020304" pitchFamily="18" charset="0"/>
              </a:rPr>
              <a:t>           Machine </a:t>
            </a:r>
            <a:r>
              <a:rPr lang="en-US" sz="2800" b="1" dirty="0">
                <a:latin typeface="Times New Roman" panose="02020603050405020304" pitchFamily="18" charset="0"/>
                <a:cs typeface="Times New Roman" panose="02020603050405020304" pitchFamily="18" charset="0"/>
              </a:rPr>
              <a:t>Learning and Deep Learning Approach</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4000" b="1" i="0" u="none" strike="noStrike" cap="none" normalizeH="0" baseline="0" dirty="0">
              <a:ln>
                <a:noFill/>
              </a:ln>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2800"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Times New Roman" panose="02020603050405020304" pitchFamily="18" charset="0"/>
                <a:ea typeface="Tahoma" panose="020B0604030504040204" pitchFamily="34" charset="0"/>
                <a:cs typeface="Times New Roman" panose="02020603050405020304" pitchFamily="18" charset="0"/>
              </a:rPr>
              <a:t>Submitted by</a:t>
            </a:r>
          </a:p>
          <a:p>
            <a:pPr marL="0" marR="0" lvl="0" indent="0" algn="ctr" defTabSz="914400" rtl="0" eaLnBrk="0" fontAlgn="base" latinLnBrk="0" hangingPunct="0">
              <a:lnSpc>
                <a:spcPct val="100000"/>
              </a:lnSpc>
              <a:spcBef>
                <a:spcPct val="0"/>
              </a:spcBef>
              <a:spcAft>
                <a:spcPct val="0"/>
              </a:spcAft>
              <a:buClrTx/>
              <a:buSzTx/>
              <a:buFontTx/>
              <a:buNone/>
            </a:pPr>
            <a:r>
              <a:rPr lang="en-US" altLang="en-US" sz="2400" b="1" dirty="0" smtClean="0">
                <a:latin typeface="Times New Roman" panose="02020603050405020304" pitchFamily="18" charset="0"/>
                <a:cs typeface="Times New Roman" panose="02020603050405020304" pitchFamily="18" charset="0"/>
              </a:rPr>
              <a:t>Kutub Uddin</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ID: CSE </a:t>
            </a:r>
            <a:r>
              <a:rPr kumimoji="0" lang="en-US" altLang="en-US" b="0"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01806766</a:t>
            </a:r>
          </a:p>
          <a:p>
            <a:pPr marL="0" marR="0" lvl="0" indent="0" algn="ctr" defTabSz="914400" rtl="0" eaLnBrk="0" fontAlgn="base" latinLnBrk="0" hangingPunct="0">
              <a:lnSpc>
                <a:spcPct val="100000"/>
              </a:lnSpc>
              <a:spcBef>
                <a:spcPct val="0"/>
              </a:spcBef>
              <a:spcAft>
                <a:spcPct val="0"/>
              </a:spcAft>
              <a:buClrTx/>
              <a:buSzTx/>
              <a:buFontTx/>
              <a:buNone/>
            </a:pPr>
            <a:r>
              <a:rPr lang="en-US" altLang="en-US" dirty="0" smtClean="0">
                <a:latin typeface="Times New Roman" panose="02020603050405020304" pitchFamily="18" charset="0"/>
                <a:ea typeface="Times New Roman" panose="02020603050405020304" pitchFamily="18" charset="0"/>
                <a:cs typeface="Times New Roman" panose="02020603050405020304" pitchFamily="18" charset="0"/>
              </a:rPr>
              <a:t>&amp;</a:t>
            </a:r>
            <a:endParaRPr kumimoji="0" lang="en-US" altLang="en-US" b="0"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US" altLang="en-US" sz="2400" b="1" dirty="0" smtClean="0">
                <a:latin typeface="Times New Roman" panose="02020603050405020304" pitchFamily="18" charset="0"/>
                <a:cs typeface="Times New Roman" panose="02020603050405020304" pitchFamily="18" charset="0"/>
              </a:rPr>
              <a:t>Joy Dey</a:t>
            </a:r>
            <a:endPar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kumimoji="0" lang="en-US" altLang="en-US" b="0"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ID: CSE 01806698</a:t>
            </a:r>
          </a:p>
          <a:p>
            <a:pPr marL="0" marR="0" lvl="0" indent="0" algn="ctr"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endParaRPr kumimoji="0" lang="en-US" altLang="en-US" sz="1600" b="0" i="0" u="none" strike="noStrike" cap="none" normalizeH="0" baseline="0" dirty="0">
              <a:ln>
                <a:noFill/>
              </a:ln>
              <a:effectLst/>
            </a:endParaRPr>
          </a:p>
          <a:p>
            <a:pPr marL="0" marR="0" lvl="0" indent="0" algn="ctr" defTabSz="914400" rtl="0" eaLnBrk="0" fontAlgn="base" latinLnBrk="0" hangingPunct="0">
              <a:lnSpc>
                <a:spcPct val="100000"/>
              </a:lnSpc>
              <a:spcBef>
                <a:spcPct val="0"/>
              </a:spcBef>
              <a:spcAft>
                <a:spcPct val="0"/>
              </a:spcAft>
              <a:buClrTx/>
              <a:buSzTx/>
              <a:buFontTx/>
              <a:buNone/>
            </a:pPr>
            <a:r>
              <a:rPr lang="en-US" altLang="en-US" sz="2000" dirty="0" smtClean="0">
                <a:latin typeface="Times New Roman" panose="02020603050405020304" pitchFamily="18" charset="0"/>
                <a:ea typeface="Times New Roman" panose="02020603050405020304" pitchFamily="18" charset="0"/>
                <a:cs typeface="Times New Roman" panose="02020603050405020304" pitchFamily="18" charset="0"/>
              </a:rPr>
              <a:t>Under The Supervision of</a:t>
            </a:r>
            <a:endParaRPr kumimoji="0" lang="en-US" altLang="en-US" sz="20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ctr" defTabSz="914400" eaLnBrk="0" fontAlgn="base" hangingPunct="0">
              <a:spcBef>
                <a:spcPct val="0"/>
              </a:spcBef>
              <a:spcAft>
                <a:spcPct val="0"/>
              </a:spcAft>
            </a:pPr>
            <a:r>
              <a:rPr lang="en-US" altLang="en-US" sz="2400" b="1" dirty="0" smtClean="0">
                <a:latin typeface="Times New Roman" panose="02020603050405020304" pitchFamily="18" charset="0"/>
                <a:cs typeface="Times New Roman" panose="02020603050405020304" pitchFamily="18" charset="0"/>
              </a:rPr>
              <a:t>Mrs. Farzina Akther</a:t>
            </a:r>
            <a:endParaRPr kumimoji="0" lang="en-US" altLang="en-US" sz="2400" b="1"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rPr>
              <a:t> Senior Lecturer</a:t>
            </a:r>
            <a:endParaRPr kumimoji="0" lang="en-US" altLang="en-US" sz="20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endParaRPr>
          </a:p>
          <a:p>
            <a:pPr algn="ctr" defTabSz="914400" eaLnBrk="0" fontAlgn="base" hangingPunct="0">
              <a:spcBef>
                <a:spcPct val="0"/>
              </a:spcBef>
              <a:spcAft>
                <a:spcPct val="0"/>
              </a:spcAft>
            </a:pPr>
            <a:r>
              <a:rPr lang="en-US" altLang="en-US" dirty="0">
                <a:latin typeface="Times New Roman" panose="02020603050405020304" pitchFamily="18" charset="0"/>
                <a:ea typeface="Calibri" panose="020F0502020204030204" pitchFamily="34" charset="0"/>
                <a:cs typeface="Times New Roman" panose="02020603050405020304" pitchFamily="18" charset="0"/>
              </a:rPr>
              <a:t>Dep</a:t>
            </a:r>
            <a:r>
              <a:rPr lang="en-US" altLang="en-US" dirty="0">
                <a:latin typeface="Times New Roman" panose="02020603050405020304" pitchFamily="18" charset="0"/>
                <a:ea typeface="Times New Roman" panose="02020603050405020304" pitchFamily="18" charset="0"/>
                <a:cs typeface="Times New Roman" panose="02020603050405020304" pitchFamily="18" charset="0"/>
              </a:rPr>
              <a:t>artment of Computer Science and Engineering,</a:t>
            </a:r>
            <a:br>
              <a:rPr lang="en-US" altLang="en-US" dirty="0">
                <a:latin typeface="Times New Roman" panose="02020603050405020304" pitchFamily="18" charset="0"/>
                <a:ea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ea typeface="Times New Roman" panose="02020603050405020304" pitchFamily="18" charset="0"/>
                <a:cs typeface="Times New Roman" panose="02020603050405020304" pitchFamily="18" charset="0"/>
              </a:rPr>
              <a:t>Port City International University</a:t>
            </a:r>
            <a:r>
              <a:rPr lang="en-US" altLang="en-US"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r>
            <a:br>
              <a:rPr lang="en-US" altLang="en-US"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br>
            <a:endPar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97152" name="Picture 1" descr="http://portcity.edu.bd/img/Header%20Logo%202_logo.png">
            <a:hlinkClick r:id="rId2"/>
          </p:cNvPr>
          <p:cNvPicPr>
            <a:picLocks noChangeAspect="1" noChangeArrowheads="1"/>
          </p:cNvPicPr>
          <p:nvPr/>
        </p:nvPicPr>
        <p:blipFill>
          <a:blip r:embed="rId3"/>
          <a:srcRect/>
          <a:stretch>
            <a:fillRect/>
          </a:stretch>
        </p:blipFill>
        <p:spPr bwMode="auto">
          <a:xfrm>
            <a:off x="9762672" y="4507790"/>
            <a:ext cx="1117599" cy="1487996"/>
          </a:xfrm>
          <a:prstGeom prst="rect">
            <a:avLst/>
          </a:prstGeom>
          <a:noFill/>
        </p:spPr>
      </p:pic>
      <p:sp>
        <p:nvSpPr>
          <p:cNvPr id="2" name="Slide Number Placeholder 1"/>
          <p:cNvSpPr>
            <a:spLocks noGrp="1"/>
          </p:cNvSpPr>
          <p:nvPr>
            <p:ph type="sldNum" sz="quarter" idx="12"/>
          </p:nvPr>
        </p:nvSpPr>
        <p:spPr/>
        <p:txBody>
          <a:bodyPr/>
          <a:lstStyle/>
          <a:p>
            <a:fld id="{46CA942E-C215-4D37-B120-4D5B9E3A0B50}" type="slidenum">
              <a:rPr lang="en-US" sz="1400" smtClean="0"/>
              <a:t>1</a:t>
            </a:fld>
            <a:endParaRPr lang="en-US" sz="1400" dirty="0"/>
          </a:p>
        </p:txBody>
      </p:sp>
    </p:spTree>
    <p:extLst>
      <p:ext uri="{BB962C8B-B14F-4D97-AF65-F5344CB8AC3E}">
        <p14:creationId xmlns:p14="http://schemas.microsoft.com/office/powerpoint/2010/main" val="3776173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Rectangle 4"/>
          <p:cNvSpPr/>
          <p:nvPr/>
        </p:nvSpPr>
        <p:spPr>
          <a:xfrm>
            <a:off x="1261184" y="1975042"/>
            <a:ext cx="9826388" cy="3785652"/>
          </a:xfrm>
          <a:prstGeom prst="rect">
            <a:avLst/>
          </a:prstGeom>
        </p:spPr>
        <p:txBody>
          <a:bodyPr wrap="square">
            <a:spAutoFit/>
          </a:bodyPr>
          <a:lstStyle/>
          <a:p>
            <a:pPr marL="342900" indent="-34290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We have collected data </a:t>
            </a:r>
            <a:r>
              <a:rPr lang="en-US" sz="2000" dirty="0">
                <a:latin typeface="Times New Roman" panose="02020603050405020304" pitchFamily="18" charset="0"/>
                <a:cs typeface="Times New Roman" panose="02020603050405020304" pitchFamily="18" charset="0"/>
              </a:rPr>
              <a:t>manually </a:t>
            </a:r>
            <a:r>
              <a:rPr lang="en-US" sz="2000" dirty="0" smtClean="0">
                <a:latin typeface="Times New Roman" panose="02020603050405020304" pitchFamily="18" charset="0"/>
                <a:cs typeface="Times New Roman" panose="02020603050405020304" pitchFamily="18" charset="0"/>
              </a:rPr>
              <a:t>and create </a:t>
            </a:r>
            <a:r>
              <a:rPr lang="en-US" sz="2000" dirty="0">
                <a:latin typeface="Times New Roman" panose="02020603050405020304" pitchFamily="18" charset="0"/>
                <a:cs typeface="Times New Roman" panose="02020603050405020304" pitchFamily="18" charset="0"/>
              </a:rPr>
              <a:t>a dataset of </a:t>
            </a:r>
            <a:r>
              <a:rPr lang="en-US" sz="2000" b="1" dirty="0">
                <a:latin typeface="Times New Roman" panose="02020603050405020304" pitchFamily="18" charset="0"/>
                <a:cs typeface="Times New Roman" panose="02020603050405020304" pitchFamily="18" charset="0"/>
              </a:rPr>
              <a:t>7003</a:t>
            </a:r>
            <a:r>
              <a:rPr lang="en-US" sz="2000" dirty="0">
                <a:latin typeface="Times New Roman" panose="02020603050405020304" pitchFamily="18" charset="0"/>
                <a:cs typeface="Times New Roman" panose="02020603050405020304" pitchFamily="18" charset="0"/>
              </a:rPr>
              <a:t> Bangla sentences</a:t>
            </a:r>
            <a:r>
              <a:rPr lang="en-US" sz="2000" dirty="0" smtClean="0">
                <a:latin typeface="Times New Roman" panose="02020603050405020304" pitchFamily="18" charset="0"/>
                <a:cs typeface="Times New Roman" panose="02020603050405020304" pitchFamily="18" charset="0"/>
              </a:rPr>
              <a:t>.</a:t>
            </a:r>
          </a:p>
          <a:p>
            <a:pPr algn="just"/>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Labeled </a:t>
            </a:r>
            <a:r>
              <a:rPr lang="en-US" sz="2000" dirty="0">
                <a:latin typeface="Times New Roman" panose="02020603050405020304" pitchFamily="18" charset="0"/>
                <a:cs typeface="Times New Roman" panose="02020603050405020304" pitchFamily="18" charset="0"/>
              </a:rPr>
              <a:t>the data manually into three categories (</a:t>
            </a:r>
            <a:r>
              <a:rPr lang="en-US" sz="2000" dirty="0" smtClean="0">
                <a:latin typeface="Times New Roman" panose="02020603050405020304" pitchFamily="18" charset="0"/>
                <a:cs typeface="Times New Roman" panose="02020603050405020304" pitchFamily="18" charset="0"/>
              </a:rPr>
              <a:t>Positive,Negative,Neutral). It </a:t>
            </a:r>
            <a:r>
              <a:rPr lang="en-US" sz="2000" dirty="0">
                <a:latin typeface="Times New Roman" panose="02020603050405020304" pitchFamily="18" charset="0"/>
                <a:cs typeface="Times New Roman" panose="02020603050405020304" pitchFamily="18" charset="0"/>
              </a:rPr>
              <a:t>contains </a:t>
            </a:r>
            <a:r>
              <a:rPr lang="en-US" sz="2000" dirty="0" smtClean="0">
                <a:latin typeface="Times New Roman" panose="02020603050405020304" pitchFamily="18" charset="0"/>
                <a:cs typeface="Times New Roman" panose="02020603050405020304" pitchFamily="18" charset="0"/>
              </a:rPr>
              <a:t>Positive-3662 </a:t>
            </a:r>
            <a:r>
              <a:rPr lang="en-US" sz="2000" dirty="0">
                <a:latin typeface="Times New Roman" panose="02020603050405020304" pitchFamily="18" charset="0"/>
                <a:cs typeface="Times New Roman" panose="02020603050405020304" pitchFamily="18" charset="0"/>
              </a:rPr>
              <a:t>sentences, </a:t>
            </a:r>
            <a:r>
              <a:rPr lang="en-US" sz="2000" dirty="0" smtClean="0">
                <a:latin typeface="Times New Roman" panose="02020603050405020304" pitchFamily="18" charset="0"/>
                <a:cs typeface="Times New Roman" panose="02020603050405020304" pitchFamily="18" charset="0"/>
              </a:rPr>
              <a:t>Negative-2261 sentences</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Neutral-1080 sentences.</a:t>
            </a:r>
          </a:p>
          <a:p>
            <a:pPr algn="just"/>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collect OTT content reviews, we chose online streaming platforms Like Hoichoi, Chorki, Bongo </a:t>
            </a:r>
            <a:r>
              <a:rPr lang="en-US" sz="2000" dirty="0" smtClean="0">
                <a:latin typeface="Times New Roman" panose="02020603050405020304" pitchFamily="18" charset="0"/>
                <a:cs typeface="Times New Roman" panose="02020603050405020304" pitchFamily="18" charset="0"/>
              </a:rPr>
              <a:t>BD, </a:t>
            </a:r>
            <a:r>
              <a:rPr lang="en-US" sz="2000" dirty="0">
                <a:latin typeface="Times New Roman" panose="02020603050405020304" pitchFamily="18" charset="0"/>
                <a:cs typeface="Times New Roman" panose="02020603050405020304" pitchFamily="18" charset="0"/>
              </a:rPr>
              <a:t>Binge related posts and comments on different groups on Facebook, Youtube, Instagram and </a:t>
            </a:r>
            <a:r>
              <a:rPr lang="en-US" sz="2000" dirty="0" smtClean="0">
                <a:latin typeface="Times New Roman" panose="02020603050405020304" pitchFamily="18" charset="0"/>
                <a:cs typeface="Times New Roman" panose="02020603050405020304" pitchFamily="18" charset="0"/>
              </a:rPr>
              <a:t>Twitter.</a:t>
            </a:r>
          </a:p>
          <a:p>
            <a:pPr algn="just"/>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At the time of labeling the data (which is confusing) as positive, negative or neutral </a:t>
            </a:r>
            <a:r>
              <a:rPr lang="en-US" sz="2000" dirty="0" smtClean="0">
                <a:latin typeface="Times New Roman" panose="02020603050405020304" pitchFamily="18" charset="0"/>
                <a:cs typeface="Times New Roman" panose="02020603050405020304" pitchFamily="18" charset="0"/>
              </a:rPr>
              <a:t>text, we </a:t>
            </a:r>
            <a:r>
              <a:rPr lang="en-US" sz="2000" dirty="0">
                <a:latin typeface="Times New Roman" panose="02020603050405020304" pitchFamily="18" charset="0"/>
                <a:cs typeface="Times New Roman" panose="02020603050405020304" pitchFamily="18" charset="0"/>
              </a:rPr>
              <a:t>have taken opinion of 20 people within our friends and </a:t>
            </a:r>
            <a:r>
              <a:rPr lang="en-US" sz="2000" dirty="0" smtClean="0">
                <a:latin typeface="Times New Roman" panose="02020603050405020304" pitchFamily="18" charset="0"/>
                <a:cs typeface="Times New Roman" panose="02020603050405020304" pitchFamily="18" charset="0"/>
              </a:rPr>
              <a:t>supervisor also </a:t>
            </a:r>
            <a:r>
              <a:rPr lang="en-US" sz="2000" dirty="0">
                <a:latin typeface="Times New Roman" panose="02020603050405020304" pitchFamily="18" charset="0"/>
                <a:cs typeface="Times New Roman" panose="02020603050405020304" pitchFamily="18" charset="0"/>
              </a:rPr>
              <a:t>analyzed the comment section of the post to label it.</a:t>
            </a:r>
          </a:p>
        </p:txBody>
      </p:sp>
      <p:sp>
        <p:nvSpPr>
          <p:cNvPr id="1048646" name="Title 5"/>
          <p:cNvSpPr>
            <a:spLocks noGrp="1"/>
          </p:cNvSpPr>
          <p:nvPr>
            <p:ph type="title"/>
          </p:nvPr>
        </p:nvSpPr>
        <p:spPr>
          <a:xfrm>
            <a:off x="825136" y="332186"/>
            <a:ext cx="10515600" cy="1325563"/>
          </a:xfrm>
        </p:spPr>
        <p:txBody>
          <a:bodyPr>
            <a:normAutofit/>
          </a:bodyPr>
          <a:lstStyle/>
          <a:p>
            <a:pPr algn="ctr"/>
            <a:r>
              <a:rPr lang="en-US" sz="4000" b="1" dirty="0">
                <a:latin typeface="Times New Roman" panose="02020603050405020304" pitchFamily="18" charset="0"/>
                <a:ea typeface="Calibri" panose="020F0502020204030204" pitchFamily="34" charset="0"/>
                <a:cs typeface="Times New Roman" panose="02020603050405020304" pitchFamily="18" charset="0"/>
              </a:rPr>
              <a:t>Data Collection</a:t>
            </a:r>
            <a:endParaRPr lang="en-US" sz="4000" b="1" dirty="0"/>
          </a:p>
        </p:txBody>
      </p:sp>
      <p:sp>
        <p:nvSpPr>
          <p:cNvPr id="2" name="Slide Number Placeholder 1"/>
          <p:cNvSpPr>
            <a:spLocks noGrp="1"/>
          </p:cNvSpPr>
          <p:nvPr>
            <p:ph type="sldNum" sz="quarter" idx="12"/>
          </p:nvPr>
        </p:nvSpPr>
        <p:spPr/>
        <p:txBody>
          <a:bodyPr/>
          <a:lstStyle/>
          <a:p>
            <a:fld id="{46CA942E-C215-4D37-B120-4D5B9E3A0B50}" type="slidenum">
              <a:rPr lang="en-US" smtClean="0"/>
              <a:t>10</a:t>
            </a:fld>
            <a:endParaRPr lang="en-US"/>
          </a:p>
        </p:txBody>
      </p:sp>
    </p:spTree>
    <p:extLst>
      <p:ext uri="{BB962C8B-B14F-4D97-AF65-F5344CB8AC3E}">
        <p14:creationId xmlns:p14="http://schemas.microsoft.com/office/powerpoint/2010/main" val="2034636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p:nvPr>
        </p:nvSpPr>
        <p:spPr>
          <a:xfrm>
            <a:off x="2103118" y="859610"/>
            <a:ext cx="8268789" cy="734059"/>
          </a:xfrm>
        </p:spPr>
        <p:txBody>
          <a:bodyPr>
            <a:noAutofit/>
          </a:bodyPr>
          <a:lstStyle/>
          <a:p>
            <a:pPr marL="0" marR="0" algn="ctr">
              <a:lnSpc>
                <a:spcPct val="107000"/>
              </a:lnSpc>
              <a:spcBef>
                <a:spcPts val="0"/>
              </a:spcBef>
              <a:spcAft>
                <a:spcPts val="800"/>
              </a:spcAft>
            </a:pPr>
            <a:r>
              <a:rPr lang="en-US" sz="4000" b="1" dirty="0">
                <a:latin typeface="Times New Roman" panose="02020603050405020304" pitchFamily="18" charset="0"/>
                <a:ea typeface="Calibri" panose="020F0502020204030204" pitchFamily="34" charset="0"/>
                <a:cs typeface="Vrinda" panose="020B0502040204020203" pitchFamily="34" charset="0"/>
              </a:rPr>
              <a:t>Data Preprocessing</a:t>
            </a:r>
            <a:endParaRPr lang="en-US" sz="4000" b="1" dirty="0">
              <a:ea typeface="Calibri" panose="020F0502020204030204" pitchFamily="34" charset="0"/>
              <a:cs typeface="Vrinda" panose="020B0502040204020203" pitchFamily="34" charset="0"/>
            </a:endParaRPr>
          </a:p>
        </p:txBody>
      </p:sp>
      <p:sp>
        <p:nvSpPr>
          <p:cNvPr id="1048648" name="TextBox 4"/>
          <p:cNvSpPr txBox="1"/>
          <p:nvPr/>
        </p:nvSpPr>
        <p:spPr>
          <a:xfrm>
            <a:off x="3762828" y="2349556"/>
            <a:ext cx="4949371" cy="2246769"/>
          </a:xfrm>
          <a:prstGeom prst="rect">
            <a:avLst/>
          </a:prstGeom>
          <a:noFill/>
        </p:spPr>
        <p:txBody>
          <a:bodyPr wrap="square" rtlCol="0">
            <a:spAutoFit/>
          </a:bodyPr>
          <a:lstStyle/>
          <a:p>
            <a:pPr marL="285750" indent="-28575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Tokenization</a:t>
            </a: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Stopwords and emoji removal</a:t>
            </a: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Removing extra symbols</a:t>
            </a: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Removing punctuations</a:t>
            </a: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Stemming</a:t>
            </a:r>
            <a:endParaRPr lang="en-US" sz="2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6CA942E-C215-4D37-B120-4D5B9E3A0B50}" type="slidenum">
              <a:rPr lang="en-US" smtClean="0"/>
              <a:t>11</a:t>
            </a:fld>
            <a:endParaRPr lang="en-US"/>
          </a:p>
        </p:txBody>
      </p:sp>
    </p:spTree>
    <p:extLst>
      <p:ext uri="{BB962C8B-B14F-4D97-AF65-F5344CB8AC3E}">
        <p14:creationId xmlns:p14="http://schemas.microsoft.com/office/powerpoint/2010/main" val="9016340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a:xfrm>
            <a:off x="1127983" y="270036"/>
            <a:ext cx="5008034" cy="698499"/>
          </a:xfrm>
        </p:spPr>
        <p:txBody>
          <a:bodyPr>
            <a:noAutofit/>
          </a:bodyPr>
          <a:lstStyle/>
          <a:p>
            <a:pPr marL="0" marR="0">
              <a:lnSpc>
                <a:spcPct val="107000"/>
              </a:lnSpc>
              <a:spcBef>
                <a:spcPts val="0"/>
              </a:spcBef>
              <a:spcAft>
                <a:spcPts val="800"/>
              </a:spcAft>
            </a:pPr>
            <a:r>
              <a:rPr lang="en-US" sz="4000" b="1" dirty="0">
                <a:latin typeface="Times New Roman" panose="02020603050405020304" pitchFamily="18" charset="0"/>
                <a:ea typeface="Calibri" panose="020F0502020204030204" pitchFamily="34" charset="0"/>
                <a:cs typeface="Vrinda" panose="020B0502040204020203" pitchFamily="34" charset="0"/>
              </a:rPr>
              <a:t>Data Preprocessing</a:t>
            </a:r>
            <a:endParaRPr lang="en-US" sz="4000" b="1" dirty="0">
              <a:ea typeface="Calibri" panose="020F0502020204030204" pitchFamily="34" charset="0"/>
              <a:cs typeface="Vrinda" panose="020B0502040204020203" pitchFamily="34" charset="0"/>
            </a:endParaRPr>
          </a:p>
        </p:txBody>
      </p:sp>
      <p:sp>
        <p:nvSpPr>
          <p:cNvPr id="1048650" name="Rectangle 4"/>
          <p:cNvSpPr/>
          <p:nvPr/>
        </p:nvSpPr>
        <p:spPr>
          <a:xfrm>
            <a:off x="1127983" y="1203054"/>
            <a:ext cx="1972528" cy="400110"/>
          </a:xfrm>
          <a:prstGeom prst="rect">
            <a:avLst/>
          </a:prstGeom>
        </p:spPr>
        <p:txBody>
          <a:bodyPr wrap="none">
            <a:spAutoFit/>
          </a:bodyPr>
          <a:lstStyle/>
          <a:p>
            <a:pPr marL="285750" indent="-285750">
              <a:buFont typeface="Wingdings" panose="05000000000000000000" pitchFamily="2" charset="2"/>
              <a:buChar char="q"/>
            </a:pPr>
            <a:r>
              <a:rPr lang="en-US" sz="2000" b="1" dirty="0" smtClean="0">
                <a:latin typeface="Times New Roman" panose="02020603050405020304" pitchFamily="18" charset="0"/>
                <a:ea typeface="Times New Roman" panose="02020603050405020304" pitchFamily="18" charset="0"/>
                <a:cs typeface="Vrinda" panose="020B0502040204020203" pitchFamily="34" charset="0"/>
              </a:rPr>
              <a:t>Tokenization:</a:t>
            </a:r>
            <a:endParaRPr lang="en-US" sz="2000" dirty="0"/>
          </a:p>
        </p:txBody>
      </p:sp>
      <p:sp>
        <p:nvSpPr>
          <p:cNvPr id="5" name="Rectangle 4"/>
          <p:cNvSpPr/>
          <p:nvPr/>
        </p:nvSpPr>
        <p:spPr>
          <a:xfrm>
            <a:off x="1380761" y="1603164"/>
            <a:ext cx="7815490" cy="923330"/>
          </a:xfrm>
          <a:prstGeom prst="rect">
            <a:avLst/>
          </a:prstGeom>
        </p:spPr>
        <p:txBody>
          <a:bodyPr wrap="square">
            <a:spAutoFit/>
          </a:bodyPr>
          <a:lstStyle/>
          <a:p>
            <a:r>
              <a:rPr lang="en-US" dirty="0" smtClean="0">
                <a:latin typeface="Times New Roman" panose="02020603050405020304" pitchFamily="18" charset="0"/>
                <a:ea typeface="Times New Roman" panose="02020603050405020304" pitchFamily="18" charset="0"/>
                <a:cs typeface="Times New Roman" panose="02020603050405020304" pitchFamily="18" charset="0"/>
              </a:rPr>
              <a:t>Before Tokenization:</a:t>
            </a:r>
            <a:r>
              <a:rPr lang="as-IN" dirty="0">
                <a:latin typeface="Times New Roman" panose="02020603050405020304" pitchFamily="18" charset="0"/>
              </a:rPr>
              <a:t>আজকে দেখলাম পুরাই </a:t>
            </a:r>
            <a:r>
              <a:rPr lang="as-IN" dirty="0" smtClean="0">
                <a:latin typeface="Times New Roman" panose="02020603050405020304" pitchFamily="18" charset="0"/>
              </a:rPr>
              <a:t>টুইস্ট</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After </a:t>
            </a:r>
            <a:r>
              <a:rPr lang="en-US" dirty="0">
                <a:latin typeface="Times New Roman" panose="02020603050405020304" pitchFamily="18" charset="0"/>
                <a:ea typeface="Times New Roman" panose="02020603050405020304" pitchFamily="18" charset="0"/>
                <a:cs typeface="Times New Roman" panose="02020603050405020304" pitchFamily="18" charset="0"/>
              </a:rPr>
              <a:t>Tokenization</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 &lt;</a:t>
            </a:r>
            <a:r>
              <a:rPr lang="as-IN" dirty="0" smtClean="0">
                <a:latin typeface="Times New Roman" panose="02020603050405020304" pitchFamily="18" charset="0"/>
              </a:rPr>
              <a:t>আজকে</a:t>
            </a:r>
            <a:r>
              <a:rPr lang="en-US" dirty="0" smtClean="0">
                <a:latin typeface="Times New Roman" panose="02020603050405020304" pitchFamily="18" charset="0"/>
                <a:cs typeface="Times New Roman" panose="02020603050405020304" pitchFamily="18" charset="0"/>
              </a:rPr>
              <a:t>&gt;&lt;</a:t>
            </a:r>
            <a:r>
              <a:rPr lang="as-IN" dirty="0" smtClean="0">
                <a:latin typeface="Times New Roman" panose="02020603050405020304" pitchFamily="18" charset="0"/>
              </a:rPr>
              <a:t> দেখলাম</a:t>
            </a:r>
            <a:r>
              <a:rPr lang="en-US" dirty="0" smtClean="0">
                <a:latin typeface="Times New Roman" panose="02020603050405020304" pitchFamily="18" charset="0"/>
                <a:cs typeface="Times New Roman" panose="02020603050405020304" pitchFamily="18" charset="0"/>
              </a:rPr>
              <a:t>&gt;&lt;</a:t>
            </a:r>
            <a:r>
              <a:rPr lang="as-IN" dirty="0" smtClean="0">
                <a:latin typeface="Times New Roman" panose="02020603050405020304" pitchFamily="18" charset="0"/>
              </a:rPr>
              <a:t> পুরাই</a:t>
            </a:r>
            <a:r>
              <a:rPr lang="en-US" dirty="0" smtClean="0">
                <a:latin typeface="Times New Roman" panose="02020603050405020304" pitchFamily="18" charset="0"/>
                <a:cs typeface="Times New Roman" panose="02020603050405020304" pitchFamily="18" charset="0"/>
              </a:rPr>
              <a:t>&gt;&lt;</a:t>
            </a:r>
            <a:r>
              <a:rPr lang="as-IN" dirty="0" smtClean="0">
                <a:latin typeface="Times New Roman" panose="02020603050405020304" pitchFamily="18" charset="0"/>
              </a:rPr>
              <a:t> টুইস্ট</a:t>
            </a:r>
            <a:r>
              <a:rPr lang="en-US" dirty="0" smtClean="0">
                <a:latin typeface="Times New Roman" panose="02020603050405020304" pitchFamily="18" charset="0"/>
                <a:cs typeface="Times New Roman" panose="02020603050405020304" pitchFamily="18" charset="0"/>
              </a:rPr>
              <a:t>&gt;</a:t>
            </a:r>
          </a:p>
          <a:p>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6CA942E-C215-4D37-B120-4D5B9E3A0B50}" type="slidenum">
              <a:rPr lang="en-US" smtClean="0"/>
              <a:t>12</a:t>
            </a:fld>
            <a:endParaRPr lang="en-US"/>
          </a:p>
        </p:txBody>
      </p:sp>
      <p:sp>
        <p:nvSpPr>
          <p:cNvPr id="7" name="Rectangle 5"/>
          <p:cNvSpPr>
            <a:spLocks noChangeArrowheads="1"/>
          </p:cNvSpPr>
          <p:nvPr/>
        </p:nvSpPr>
        <p:spPr bwMode="auto">
          <a:xfrm>
            <a:off x="1050792" y="2304403"/>
            <a:ext cx="3924904" cy="67710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q"/>
            </a:pPr>
            <a:r>
              <a:rPr lang="en-US" alt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cs typeface="Vrinda" panose="020B0502040204020203" pitchFamily="34" charset="0"/>
              </a:rPr>
              <a:t>Stopwords and emoji  </a:t>
            </a:r>
            <a:r>
              <a:rPr lang="en-US" b="1" dirty="0">
                <a:latin typeface="Times New Roman" panose="02020603050405020304" pitchFamily="18" charset="0"/>
                <a:ea typeface="Times New Roman" panose="02020603050405020304" pitchFamily="18" charset="0"/>
                <a:cs typeface="Vrinda" panose="020B0502040204020203" pitchFamily="34" charset="0"/>
              </a:rPr>
              <a:t>removal</a:t>
            </a:r>
            <a:r>
              <a:rPr lang="en-US" sz="2000" b="1" dirty="0">
                <a:latin typeface="Times New Roman" panose="02020603050405020304" pitchFamily="18" charset="0"/>
                <a:ea typeface="Times New Roman" panose="02020603050405020304" pitchFamily="18" charset="0"/>
                <a:cs typeface="Vrinda" panose="020B0502040204020203" pitchFamily="34" charset="0"/>
              </a:rPr>
              <a:t> </a:t>
            </a:r>
            <a:r>
              <a:rPr lang="en-US" alt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2051957" y="2794384"/>
            <a:ext cx="4049485" cy="988196"/>
          </a:xfrm>
          <a:prstGeom prst="rect">
            <a:avLst/>
          </a:prstGeom>
        </p:spPr>
      </p:pic>
      <p:pic>
        <p:nvPicPr>
          <p:cNvPr id="9" name="Picture 8"/>
          <p:cNvPicPr>
            <a:picLocks noChangeAspect="1"/>
          </p:cNvPicPr>
          <p:nvPr/>
        </p:nvPicPr>
        <p:blipFill>
          <a:blip r:embed="rId3"/>
          <a:stretch>
            <a:fillRect/>
          </a:stretch>
        </p:blipFill>
        <p:spPr>
          <a:xfrm>
            <a:off x="6300432" y="2801911"/>
            <a:ext cx="2060259" cy="988196"/>
          </a:xfrm>
          <a:prstGeom prst="rect">
            <a:avLst/>
          </a:prstGeom>
        </p:spPr>
      </p:pic>
      <p:sp>
        <p:nvSpPr>
          <p:cNvPr id="10" name="Rectangle 5"/>
          <p:cNvSpPr>
            <a:spLocks noChangeArrowheads="1"/>
          </p:cNvSpPr>
          <p:nvPr/>
        </p:nvSpPr>
        <p:spPr bwMode="auto">
          <a:xfrm>
            <a:off x="1127983" y="3958943"/>
            <a:ext cx="4308323" cy="4001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171450" lvl="0" indent="-171450" defTabSz="914400" eaLnBrk="0" fontAlgn="base" hangingPunct="0">
              <a:spcBef>
                <a:spcPct val="0"/>
              </a:spcBef>
              <a:spcAft>
                <a:spcPct val="0"/>
              </a:spcAft>
              <a:buFont typeface="Wingdings" panose="05000000000000000000" pitchFamily="2" charset="2"/>
              <a:buChar char="q"/>
            </a:pPr>
            <a:r>
              <a:rPr lang="en-US" alt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Extra symbols </a:t>
            </a:r>
            <a:r>
              <a:rPr lang="en-US" sz="2000" b="1" dirty="0">
                <a:latin typeface="Times New Roman" panose="02020603050405020304" pitchFamily="18" charset="0"/>
                <a:cs typeface="Times New Roman" panose="02020603050405020304" pitchFamily="18" charset="0"/>
              </a:rPr>
              <a:t>removal</a:t>
            </a:r>
            <a:r>
              <a:rPr lang="en-US" altLang="en-US" sz="2000" b="1" dirty="0">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5"/>
          <p:cNvSpPr>
            <a:spLocks noChangeArrowheads="1"/>
          </p:cNvSpPr>
          <p:nvPr/>
        </p:nvSpPr>
        <p:spPr bwMode="auto">
          <a:xfrm>
            <a:off x="4276152" y="4017099"/>
            <a:ext cx="6108820" cy="3693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a:t>
            </a:r>
            <a:r>
              <a:rPr kumimoji="0" lang="en-US" alt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B, C, .......Z; a, b, c,……z</a:t>
            </a:r>
            <a:r>
              <a:rPr lang="en-US" altLang="en-US" dirty="0">
                <a:latin typeface="Times New Roman" panose="02020603050405020304" pitchFamily="18" charset="0"/>
                <a:cs typeface="Times New Roman" panose="02020603050405020304" pitchFamily="18" charset="0"/>
              </a:rPr>
              <a:t>]</a:t>
            </a:r>
            <a:r>
              <a:rPr kumimoji="0" lang="en-US" alt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t>
            </a:r>
            <a:r>
              <a:rPr lang="en-US" altLang="en-US" baseline="0" dirty="0" smtClean="0">
                <a:latin typeface="Times New Roman" panose="02020603050405020304" pitchFamily="18" charset="0"/>
                <a:cs typeface="Times New Roman" panose="02020603050405020304" pitchFamily="18" charset="0"/>
              </a:rPr>
              <a:t>1, 2, 3,</a:t>
            </a:r>
            <a:r>
              <a:rPr lang="en-US" altLang="en-US" dirty="0" smtClean="0">
                <a:latin typeface="Times New Roman" panose="02020603050405020304" pitchFamily="18" charset="0"/>
                <a:cs typeface="Times New Roman" panose="02020603050405020304" pitchFamily="18" charset="0"/>
              </a:rPr>
              <a:t> 4,…..0]</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4"/>
          <a:stretch>
            <a:fillRect/>
          </a:stretch>
        </p:blipFill>
        <p:spPr>
          <a:xfrm>
            <a:off x="2051957" y="4444587"/>
            <a:ext cx="5223509" cy="1008680"/>
          </a:xfrm>
          <a:prstGeom prst="rect">
            <a:avLst/>
          </a:prstGeom>
        </p:spPr>
      </p:pic>
      <p:pic>
        <p:nvPicPr>
          <p:cNvPr id="13" name="Picture 12"/>
          <p:cNvPicPr>
            <a:picLocks noChangeAspect="1"/>
          </p:cNvPicPr>
          <p:nvPr/>
        </p:nvPicPr>
        <p:blipFill rotWithShape="1">
          <a:blip r:embed="rId5"/>
          <a:srcRect r="32520"/>
          <a:stretch/>
        </p:blipFill>
        <p:spPr>
          <a:xfrm>
            <a:off x="7499916" y="4444587"/>
            <a:ext cx="2192724" cy="1006334"/>
          </a:xfrm>
          <a:prstGeom prst="rect">
            <a:avLst/>
          </a:prstGeom>
        </p:spPr>
      </p:pic>
      <p:sp>
        <p:nvSpPr>
          <p:cNvPr id="14" name="Text Box 2"/>
          <p:cNvSpPr txBox="1">
            <a:spLocks noChangeArrowheads="1"/>
          </p:cNvSpPr>
          <p:nvPr/>
        </p:nvSpPr>
        <p:spPr bwMode="auto">
          <a:xfrm>
            <a:off x="4276152" y="5884127"/>
            <a:ext cx="4515151" cy="36195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lvl="0" algn="ctr" eaLnBrk="0" fontAlgn="base" hangingPunct="0">
              <a:spcBef>
                <a:spcPct val="0"/>
              </a:spcBef>
              <a:spcAft>
                <a:spcPct val="0"/>
              </a:spcAft>
            </a:pPr>
            <a:r>
              <a:rPr kumimoji="0" lang="bn-IN" altLang="en-US" sz="16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Vrinda" panose="020B0502040204020203" pitchFamily="34" charset="0"/>
              </a:rPr>
              <a:t>Figure</a:t>
            </a: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Vrinda" panose="020B0502040204020203" pitchFamily="34" charset="0"/>
              </a:rPr>
              <a:t> :</a:t>
            </a:r>
            <a:r>
              <a:rPr kumimoji="0" lang="bn-IN" altLang="en-US" sz="16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Vrinda" panose="020B0502040204020203" pitchFamily="34" charset="0"/>
              </a:rPr>
              <a:t> </a:t>
            </a:r>
            <a:r>
              <a:rPr lang="en-US" sz="1600" dirty="0">
                <a:latin typeface="Times New Roman" panose="02020603050405020304" pitchFamily="18" charset="0"/>
                <a:ea typeface="Calibri" panose="020F0502020204030204" pitchFamily="34" charset="0"/>
                <a:cs typeface="Vrinda" panose="020B0502040204020203" pitchFamily="34" charset="0"/>
              </a:rPr>
              <a:t>Stopwords ,</a:t>
            </a:r>
            <a:r>
              <a:rPr lang="en-US" sz="1600" dirty="0" smtClean="0">
                <a:latin typeface="Times New Roman" panose="02020603050405020304" pitchFamily="18" charset="0"/>
                <a:ea typeface="Calibri" panose="020F0502020204030204" pitchFamily="34" charset="0"/>
                <a:cs typeface="Vrinda" panose="020B0502040204020203" pitchFamily="34" charset="0"/>
              </a:rPr>
              <a:t> </a:t>
            </a:r>
            <a:r>
              <a:rPr lang="en-US" sz="1600" dirty="0">
                <a:latin typeface="Times New Roman" panose="02020603050405020304" pitchFamily="18" charset="0"/>
                <a:ea typeface="Calibri" panose="020F0502020204030204" pitchFamily="34" charset="0"/>
                <a:cs typeface="Vrinda" panose="020B0502040204020203" pitchFamily="34" charset="0"/>
              </a:rPr>
              <a:t>emoji </a:t>
            </a:r>
            <a:r>
              <a:rPr lang="en-US" sz="1600" dirty="0" smtClean="0">
                <a:latin typeface="Times New Roman" panose="02020603050405020304" pitchFamily="18" charset="0"/>
                <a:ea typeface="Calibri" panose="020F0502020204030204" pitchFamily="34" charset="0"/>
                <a:cs typeface="Vrinda" panose="020B0502040204020203" pitchFamily="34" charset="0"/>
              </a:rPr>
              <a:t>&amp; extra symbols </a:t>
            </a:r>
            <a:r>
              <a:rPr lang="en-US" sz="1600" dirty="0" smtClean="0">
                <a:latin typeface="Times New Roman" panose="02020603050405020304" pitchFamily="18" charset="0"/>
                <a:ea typeface="Times New Roman" panose="02020603050405020304" pitchFamily="18" charset="0"/>
                <a:cs typeface="Vrinda" panose="020B0502040204020203" pitchFamily="34" charset="0"/>
              </a:rPr>
              <a:t>removal</a:t>
            </a:r>
            <a:endParaRPr kumimoji="0" lang="bn-IN"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5"/>
          <p:cNvSpPr>
            <a:spLocks noChangeArrowheads="1"/>
          </p:cNvSpPr>
          <p:nvPr/>
        </p:nvSpPr>
        <p:spPr bwMode="auto">
          <a:xfrm>
            <a:off x="4846564" y="2314779"/>
            <a:ext cx="6108820" cy="3693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dirty="0" smtClean="0">
                <a:latin typeface="Times New Roman" panose="02020603050405020304" pitchFamily="18" charset="0"/>
                <a:cs typeface="Times New Roman" panose="02020603050405020304" pitchFamily="18" charset="0"/>
              </a:rPr>
              <a:t>[</a:t>
            </a:r>
            <a:r>
              <a:rPr lang="as-IN" dirty="0" smtClean="0">
                <a:latin typeface="Times New Roman" panose="02020603050405020304" pitchFamily="18" charset="0"/>
              </a:rPr>
              <a:t>"</a:t>
            </a:r>
            <a:r>
              <a:rPr lang="as-IN" dirty="0">
                <a:latin typeface="Times New Roman" panose="02020603050405020304" pitchFamily="18" charset="0"/>
              </a:rPr>
              <a:t>অতএব", "অথচ", "অথবা", "</a:t>
            </a:r>
            <a:r>
              <a:rPr lang="as-IN" dirty="0" smtClean="0">
                <a:latin typeface="Times New Roman" panose="02020603050405020304" pitchFamily="18" charset="0"/>
              </a:rPr>
              <a:t>অনুযায়ী“</a:t>
            </a:r>
            <a:r>
              <a:rPr lang="en-US" dirty="0" smtClean="0">
                <a:latin typeface="Times New Roman" panose="02020603050405020304" pitchFamily="18" charset="0"/>
                <a:cs typeface="Times New Roman" panose="02020603050405020304" pitchFamily="18" charset="0"/>
              </a:rPr>
              <a:t>..…] [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2879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
          <p:cNvSpPr>
            <a:spLocks noGrp="1"/>
          </p:cNvSpPr>
          <p:nvPr>
            <p:ph type="title"/>
          </p:nvPr>
        </p:nvSpPr>
        <p:spPr>
          <a:xfrm>
            <a:off x="1195977" y="175032"/>
            <a:ext cx="5047222" cy="698499"/>
          </a:xfrm>
        </p:spPr>
        <p:txBody>
          <a:bodyPr>
            <a:noAutofit/>
          </a:bodyPr>
          <a:lstStyle/>
          <a:p>
            <a:pPr marL="0" marR="0">
              <a:lnSpc>
                <a:spcPct val="107000"/>
              </a:lnSpc>
              <a:spcBef>
                <a:spcPts val="0"/>
              </a:spcBef>
              <a:spcAft>
                <a:spcPts val="800"/>
              </a:spcAft>
            </a:pPr>
            <a:r>
              <a:rPr lang="en-US" sz="4000" b="1" dirty="0">
                <a:latin typeface="Times New Roman" panose="02020603050405020304" pitchFamily="18" charset="0"/>
                <a:ea typeface="Calibri" panose="020F0502020204030204" pitchFamily="34" charset="0"/>
                <a:cs typeface="Vrinda" panose="020B0502040204020203" pitchFamily="34" charset="0"/>
              </a:rPr>
              <a:t>Data Preprocessing</a:t>
            </a:r>
            <a:endParaRPr lang="en-US" sz="4000" b="1" dirty="0">
              <a:ea typeface="Calibri" panose="020F0502020204030204" pitchFamily="34" charset="0"/>
              <a:cs typeface="Vrinda" panose="020B0502040204020203" pitchFamily="34" charset="0"/>
            </a:endParaRPr>
          </a:p>
        </p:txBody>
      </p:sp>
      <p:sp>
        <p:nvSpPr>
          <p:cNvPr id="1048673" name="Text Box 2"/>
          <p:cNvSpPr txBox="1">
            <a:spLocks noChangeArrowheads="1"/>
          </p:cNvSpPr>
          <p:nvPr/>
        </p:nvSpPr>
        <p:spPr bwMode="auto">
          <a:xfrm>
            <a:off x="3562066" y="6356350"/>
            <a:ext cx="5242300" cy="36195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lvl="0" algn="ctr" eaLnBrk="0" fontAlgn="base" hangingPunct="0">
              <a:spcBef>
                <a:spcPct val="0"/>
              </a:spcBef>
              <a:spcAft>
                <a:spcPct val="0"/>
              </a:spcAft>
            </a:pPr>
            <a:r>
              <a:rPr kumimoji="0" lang="bn-I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Vrinda" panose="020B0502040204020203" pitchFamily="34" charset="0"/>
              </a:rPr>
              <a:t>Figure </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bn-I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Vrinda" panose="020B0502040204020203" pitchFamily="34" charset="0"/>
              </a:rPr>
              <a:t> </a:t>
            </a:r>
            <a:r>
              <a:rPr lang="bn-IN" altLang="en-US" dirty="0">
                <a:latin typeface="Times New Roman" panose="02020603050405020304" pitchFamily="18" charset="0"/>
                <a:ea typeface="Times New Roman" panose="02020603050405020304" pitchFamily="18" charset="0"/>
                <a:cs typeface="Vrinda" panose="020B0502040204020203" pitchFamily="34" charset="0"/>
              </a:rPr>
              <a:t>Punctuation </a:t>
            </a:r>
            <a:r>
              <a:rPr lang="bn-IN" altLang="en-US" dirty="0" smtClean="0">
                <a:latin typeface="Times New Roman" panose="02020603050405020304" pitchFamily="18" charset="0"/>
                <a:ea typeface="Times New Roman" panose="02020603050405020304" pitchFamily="18" charset="0"/>
                <a:cs typeface="Vrinda" panose="020B0502040204020203" pitchFamily="34" charset="0"/>
              </a:rPr>
              <a:t>character removal</a:t>
            </a:r>
            <a:r>
              <a:rPr lang="en-US" altLang="en-US" dirty="0" smtClean="0">
                <a:latin typeface="Times New Roman" panose="02020603050405020304" pitchFamily="18" charset="0"/>
                <a:ea typeface="Times New Roman" panose="02020603050405020304" pitchFamily="18" charset="0"/>
                <a:cs typeface="Times New Roman" panose="02020603050405020304" pitchFamily="18" charset="0"/>
              </a:rPr>
              <a:t> &amp; stemming</a:t>
            </a:r>
            <a:endParaRPr lang="bn-IN" altLang="en-US" dirty="0">
              <a:latin typeface="Times New Roman" panose="02020603050405020304" pitchFamily="18" charset="0"/>
            </a:endParaRPr>
          </a:p>
        </p:txBody>
      </p:sp>
      <p:sp>
        <p:nvSpPr>
          <p:cNvPr id="1048675" name="Rectangle 10"/>
          <p:cNvSpPr>
            <a:spLocks noChangeArrowheads="1"/>
          </p:cNvSpPr>
          <p:nvPr/>
        </p:nvSpPr>
        <p:spPr bwMode="auto">
          <a:xfrm>
            <a:off x="1378857" y="2651442"/>
            <a:ext cx="246380" cy="54864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48676" name="Rectangle 1"/>
          <p:cNvSpPr/>
          <p:nvPr/>
        </p:nvSpPr>
        <p:spPr>
          <a:xfrm>
            <a:off x="1195977" y="903155"/>
            <a:ext cx="4080348" cy="400110"/>
          </a:xfrm>
          <a:prstGeom prst="rect">
            <a:avLst/>
          </a:prstGeom>
        </p:spPr>
        <p:txBody>
          <a:bodyPr wrap="none">
            <a:spAutoFit/>
          </a:bodyPr>
          <a:lstStyle/>
          <a:p>
            <a:pPr marL="285750" indent="-285750">
              <a:buFont typeface="Wingdings" panose="05000000000000000000" pitchFamily="2" charset="2"/>
              <a:buChar char="q"/>
            </a:pPr>
            <a:r>
              <a:rPr lang="en-US" altLang="en-US" sz="2000" b="1" dirty="0">
                <a:latin typeface="Times New Roman" panose="02020603050405020304" pitchFamily="18" charset="0"/>
                <a:ea typeface="Times New Roman" panose="02020603050405020304" pitchFamily="18" charset="0"/>
                <a:cs typeface="Times New Roman" panose="02020603050405020304" pitchFamily="18" charset="0"/>
              </a:rPr>
              <a:t>Punctuation character removal </a:t>
            </a:r>
            <a:r>
              <a:rPr lang="en-US" alt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smtClean="0"/>
              <a:t> </a:t>
            </a:r>
            <a:endParaRPr lang="en-US" sz="2000" dirty="0"/>
          </a:p>
        </p:txBody>
      </p:sp>
      <p:pic>
        <p:nvPicPr>
          <p:cNvPr id="10" name="Picture 9"/>
          <p:cNvPicPr>
            <a:picLocks noChangeAspect="1"/>
          </p:cNvPicPr>
          <p:nvPr/>
        </p:nvPicPr>
        <p:blipFill>
          <a:blip r:embed="rId2"/>
          <a:stretch>
            <a:fillRect/>
          </a:stretch>
        </p:blipFill>
        <p:spPr>
          <a:xfrm>
            <a:off x="3265715" y="1393701"/>
            <a:ext cx="5799908" cy="1381704"/>
          </a:xfrm>
          <a:prstGeom prst="rect">
            <a:avLst/>
          </a:prstGeom>
        </p:spPr>
      </p:pic>
      <p:sp>
        <p:nvSpPr>
          <p:cNvPr id="11" name="TextBox 1"/>
          <p:cNvSpPr txBox="1"/>
          <p:nvPr/>
        </p:nvSpPr>
        <p:spPr>
          <a:xfrm>
            <a:off x="5199017" y="889839"/>
            <a:ext cx="529529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!#$%^&amp;*(),.?-_+\`·:={}|&lt;&gt;</a:t>
            </a:r>
          </a:p>
        </p:txBody>
      </p:sp>
      <p:sp>
        <p:nvSpPr>
          <p:cNvPr id="2" name="Slide Number Placeholder 1"/>
          <p:cNvSpPr>
            <a:spLocks noGrp="1"/>
          </p:cNvSpPr>
          <p:nvPr>
            <p:ph type="sldNum" sz="quarter" idx="12"/>
          </p:nvPr>
        </p:nvSpPr>
        <p:spPr/>
        <p:txBody>
          <a:bodyPr/>
          <a:lstStyle/>
          <a:p>
            <a:fld id="{46CA942E-C215-4D37-B120-4D5B9E3A0B50}" type="slidenum">
              <a:rPr lang="en-US" smtClean="0"/>
              <a:t>13</a:t>
            </a:fld>
            <a:endParaRPr lang="en-US" dirty="0"/>
          </a:p>
        </p:txBody>
      </p:sp>
      <p:sp>
        <p:nvSpPr>
          <p:cNvPr id="9" name="Rectangle 5"/>
          <p:cNvSpPr>
            <a:spLocks noChangeArrowheads="1"/>
          </p:cNvSpPr>
          <p:nvPr/>
        </p:nvSpPr>
        <p:spPr bwMode="auto">
          <a:xfrm>
            <a:off x="1197186" y="2918407"/>
            <a:ext cx="8785014" cy="212365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defTabSz="914400" eaLnBrk="0" fontAlgn="base" hangingPunct="0">
              <a:spcBef>
                <a:spcPct val="0"/>
              </a:spcBef>
              <a:spcAft>
                <a:spcPct val="0"/>
              </a:spcAft>
              <a:buFont typeface="Wingdings" panose="05000000000000000000" pitchFamily="2" charset="2"/>
              <a:buChar char="q"/>
            </a:pPr>
            <a:r>
              <a:rPr lang="en-US" altLang="en-US" sz="2000" b="1" dirty="0" smtClean="0">
                <a:latin typeface="Times New Roman" panose="02020603050405020304" pitchFamily="18" charset="0"/>
                <a:cs typeface="Times New Roman" panose="02020603050405020304" pitchFamily="18" charset="0"/>
              </a:rPr>
              <a:t>Stemming</a:t>
            </a:r>
            <a:r>
              <a:rPr kumimoji="0" lang="en-US" altLang="en-US" sz="20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defTabSz="914400" eaLnBrk="0" fontAlgn="base" hangingPunct="0">
              <a:spcBef>
                <a:spcPct val="0"/>
              </a:spcBef>
              <a:spcAft>
                <a:spcPct val="0"/>
              </a:spcAft>
              <a:buFont typeface="Wingdings" panose="05000000000000000000" pitchFamily="2" charset="2"/>
              <a:buChar char="Ø"/>
            </a:pPr>
            <a:r>
              <a:rPr lang="en-US" altLang="en-US" dirty="0" smtClean="0">
                <a:latin typeface="Times New Roman" panose="02020603050405020304" pitchFamily="18" charset="0"/>
                <a:cs typeface="Times New Roman" panose="02020603050405020304" pitchFamily="18" charset="0"/>
              </a:rPr>
              <a:t>People are not careful when they are commenting about spelling</a:t>
            </a:r>
          </a:p>
          <a:p>
            <a:pPr marL="342900" indent="-342900">
              <a:buFont typeface="Wingdings" panose="05000000000000000000" pitchFamily="2" charset="2"/>
              <a:buChar char="Ø"/>
            </a:pP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Bangla sentences are full of misspelling and incomplete words. Such as: </a:t>
            </a:r>
            <a:r>
              <a:rPr lang="en-US" dirty="0" smtClean="0">
                <a:latin typeface="Times New Roman" panose="02020603050405020304" pitchFamily="18" charset="0"/>
                <a:cs typeface="Times New Roman" panose="02020603050405020304" pitchFamily="18" charset="0"/>
              </a:rPr>
              <a:t>অরথ and অর্থ both are same word.</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Stemming find out the root word from the main word</a:t>
            </a:r>
          </a:p>
          <a:p>
            <a:endParaRPr lang="en-US" dirty="0"/>
          </a:p>
          <a:p>
            <a:r>
              <a:rPr lang="en-US" dirty="0" smtClean="0"/>
              <a:t> </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708272189"/>
              </p:ext>
            </p:extLst>
          </p:nvPr>
        </p:nvGraphicFramePr>
        <p:xfrm>
          <a:off x="1849790" y="4624249"/>
          <a:ext cx="4193956" cy="1463040"/>
        </p:xfrm>
        <a:graphic>
          <a:graphicData uri="http://schemas.openxmlformats.org/drawingml/2006/table">
            <a:tbl>
              <a:tblPr firstRow="1" bandRow="1">
                <a:tableStyleId>{5C22544A-7EE6-4342-B048-85BDC9FD1C3A}</a:tableStyleId>
              </a:tblPr>
              <a:tblGrid>
                <a:gridCol w="2096978">
                  <a:extLst>
                    <a:ext uri="{9D8B030D-6E8A-4147-A177-3AD203B41FA5}">
                      <a16:colId xmlns:a16="http://schemas.microsoft.com/office/drawing/2014/main" val="2038052275"/>
                    </a:ext>
                  </a:extLst>
                </a:gridCol>
                <a:gridCol w="2096978">
                  <a:extLst>
                    <a:ext uri="{9D8B030D-6E8A-4147-A177-3AD203B41FA5}">
                      <a16:colId xmlns:a16="http://schemas.microsoft.com/office/drawing/2014/main" val="1753712627"/>
                    </a:ext>
                  </a:extLst>
                </a:gridCol>
              </a:tblGrid>
              <a:tr h="309120">
                <a:tc>
                  <a:txBody>
                    <a:bodyPr/>
                    <a:lstStyle/>
                    <a:p>
                      <a:r>
                        <a:rPr lang="en-US" dirty="0" smtClean="0"/>
                        <a:t>Before Stemming</a:t>
                      </a:r>
                      <a:endParaRPr lang="en-US" dirty="0"/>
                    </a:p>
                  </a:txBody>
                  <a:tcPr/>
                </a:tc>
                <a:tc>
                  <a:txBody>
                    <a:bodyPr/>
                    <a:lstStyle/>
                    <a:p>
                      <a:r>
                        <a:rPr lang="en-US" dirty="0" smtClean="0"/>
                        <a:t>After Stemming</a:t>
                      </a:r>
                      <a:endParaRPr lang="en-US" dirty="0"/>
                    </a:p>
                  </a:txBody>
                  <a:tcPr/>
                </a:tc>
                <a:extLst>
                  <a:ext uri="{0D108BD9-81ED-4DB2-BD59-A6C34878D82A}">
                    <a16:rowId xmlns:a16="http://schemas.microsoft.com/office/drawing/2014/main" val="1239480390"/>
                  </a:ext>
                </a:extLst>
              </a:tr>
              <a:tr h="309120">
                <a:tc>
                  <a:txBody>
                    <a:bodyPr/>
                    <a:lstStyle/>
                    <a:p>
                      <a:r>
                        <a:rPr lang="as-IN" sz="1800" b="0" i="0" kern="1200" dirty="0" smtClean="0">
                          <a:solidFill>
                            <a:schemeClr val="dk1"/>
                          </a:solidFill>
                          <a:effectLst/>
                          <a:latin typeface="+mn-lt"/>
                          <a:ea typeface="+mn-ea"/>
                          <a:cs typeface="+mn-cs"/>
                        </a:rPr>
                        <a:t>বাংলাদেশের </a:t>
                      </a:r>
                      <a:endParaRPr lang="en-US" dirty="0"/>
                    </a:p>
                  </a:txBody>
                  <a:tcPr/>
                </a:tc>
                <a:tc>
                  <a:txBody>
                    <a:bodyPr/>
                    <a:lstStyle/>
                    <a:p>
                      <a:r>
                        <a:rPr lang="as-IN" sz="1800" b="0" i="0" kern="1200" dirty="0" smtClean="0">
                          <a:solidFill>
                            <a:schemeClr val="dk1"/>
                          </a:solidFill>
                          <a:effectLst/>
                          <a:latin typeface="+mn-lt"/>
                          <a:ea typeface="+mn-ea"/>
                          <a:cs typeface="+mn-cs"/>
                        </a:rPr>
                        <a:t>বাংলাদেশ </a:t>
                      </a:r>
                      <a:endParaRPr lang="en-US" dirty="0"/>
                    </a:p>
                  </a:txBody>
                  <a:tcPr/>
                </a:tc>
                <a:extLst>
                  <a:ext uri="{0D108BD9-81ED-4DB2-BD59-A6C34878D82A}">
                    <a16:rowId xmlns:a16="http://schemas.microsoft.com/office/drawing/2014/main" val="1729631371"/>
                  </a:ext>
                </a:extLst>
              </a:tr>
              <a:tr h="309120">
                <a:tc>
                  <a:txBody>
                    <a:bodyPr/>
                    <a:lstStyle/>
                    <a:p>
                      <a:r>
                        <a:rPr lang="as-IN" sz="1800" b="0" i="0" kern="1200" dirty="0" smtClean="0">
                          <a:solidFill>
                            <a:schemeClr val="dk1"/>
                          </a:solidFill>
                          <a:effectLst/>
                          <a:latin typeface="+mn-lt"/>
                          <a:ea typeface="+mn-ea"/>
                          <a:cs typeface="+mn-cs"/>
                        </a:rPr>
                        <a:t>করছিলাম</a:t>
                      </a:r>
                      <a:endParaRPr lang="en-US" dirty="0"/>
                    </a:p>
                  </a:txBody>
                  <a:tcPr/>
                </a:tc>
                <a:tc>
                  <a:txBody>
                    <a:bodyPr/>
                    <a:lstStyle/>
                    <a:p>
                      <a:r>
                        <a:rPr lang="as-IN" sz="1800" b="0" i="0" kern="1200" dirty="0" smtClean="0">
                          <a:solidFill>
                            <a:schemeClr val="dk1"/>
                          </a:solidFill>
                          <a:effectLst/>
                          <a:latin typeface="+mn-lt"/>
                          <a:ea typeface="+mn-ea"/>
                          <a:cs typeface="+mn-cs"/>
                        </a:rPr>
                        <a:t>কর </a:t>
                      </a:r>
                      <a:endParaRPr lang="en-US" dirty="0"/>
                    </a:p>
                  </a:txBody>
                  <a:tcPr/>
                </a:tc>
                <a:extLst>
                  <a:ext uri="{0D108BD9-81ED-4DB2-BD59-A6C34878D82A}">
                    <a16:rowId xmlns:a16="http://schemas.microsoft.com/office/drawing/2014/main" val="3960263401"/>
                  </a:ext>
                </a:extLst>
              </a:tr>
              <a:tr h="309120">
                <a:tc>
                  <a:txBody>
                    <a:bodyPr/>
                    <a:lstStyle/>
                    <a:p>
                      <a:r>
                        <a:rPr lang="as-IN" sz="1800" b="0" i="0" kern="1200" dirty="0" smtClean="0">
                          <a:solidFill>
                            <a:schemeClr val="dk1"/>
                          </a:solidFill>
                          <a:effectLst/>
                          <a:latin typeface="+mn-lt"/>
                          <a:ea typeface="+mn-ea"/>
                          <a:cs typeface="+mn-cs"/>
                        </a:rPr>
                        <a:t>করছি</a:t>
                      </a:r>
                      <a:endParaRPr lang="en-US" dirty="0"/>
                    </a:p>
                  </a:txBody>
                  <a:tcPr/>
                </a:tc>
                <a:tc>
                  <a:txBody>
                    <a:bodyPr/>
                    <a:lstStyle/>
                    <a:p>
                      <a:r>
                        <a:rPr lang="as-IN" sz="1800" b="0" i="0" kern="1200" dirty="0" smtClean="0">
                          <a:solidFill>
                            <a:schemeClr val="dk1"/>
                          </a:solidFill>
                          <a:effectLst/>
                          <a:latin typeface="+mn-lt"/>
                          <a:ea typeface="+mn-ea"/>
                          <a:cs typeface="+mn-cs"/>
                        </a:rPr>
                        <a:t>কর </a:t>
                      </a:r>
                      <a:endParaRPr lang="en-US" dirty="0"/>
                    </a:p>
                  </a:txBody>
                  <a:tcPr/>
                </a:tc>
                <a:extLst>
                  <a:ext uri="{0D108BD9-81ED-4DB2-BD59-A6C34878D82A}">
                    <a16:rowId xmlns:a16="http://schemas.microsoft.com/office/drawing/2014/main" val="417189928"/>
                  </a:ext>
                </a:extLst>
              </a:tr>
            </a:tbl>
          </a:graphicData>
        </a:graphic>
      </p:graphicFrame>
      <p:pic>
        <p:nvPicPr>
          <p:cNvPr id="13" name="Picture 12"/>
          <p:cNvPicPr>
            <a:picLocks noChangeAspect="1"/>
          </p:cNvPicPr>
          <p:nvPr/>
        </p:nvPicPr>
        <p:blipFill>
          <a:blip r:embed="rId3"/>
          <a:stretch>
            <a:fillRect/>
          </a:stretch>
        </p:blipFill>
        <p:spPr>
          <a:xfrm>
            <a:off x="6350726" y="4800053"/>
            <a:ext cx="3795003" cy="1111431"/>
          </a:xfrm>
          <a:prstGeom prst="rect">
            <a:avLst/>
          </a:prstGeom>
        </p:spPr>
      </p:pic>
    </p:spTree>
    <p:extLst>
      <p:ext uri="{BB962C8B-B14F-4D97-AF65-F5344CB8AC3E}">
        <p14:creationId xmlns:p14="http://schemas.microsoft.com/office/powerpoint/2010/main" val="2246978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4072175" y="5656088"/>
            <a:ext cx="4538425" cy="36195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bn-IN"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Vrinda" panose="020B0502040204020203" pitchFamily="34" charset="0"/>
              </a:rPr>
              <a:t>Figure</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t>Visualization dataset after cleaning </a:t>
            </a:r>
            <a:endParaRPr kumimoji="0" lang="bn-IN" altLang="en-US" b="0" i="0" u="none" strike="noStrike" cap="none" normalizeH="0" baseline="0" dirty="0">
              <a:ln>
                <a:noFill/>
              </a:ln>
              <a:solidFill>
                <a:schemeClr val="tx1"/>
              </a:solidFill>
              <a:effectLst/>
              <a:latin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233610" y="1554887"/>
            <a:ext cx="7724775" cy="3800475"/>
          </a:xfrm>
          <a:prstGeom prst="rect">
            <a:avLst/>
          </a:prstGeom>
        </p:spPr>
      </p:pic>
      <p:sp>
        <p:nvSpPr>
          <p:cNvPr id="2" name="Slide Number Placeholder 1"/>
          <p:cNvSpPr>
            <a:spLocks noGrp="1"/>
          </p:cNvSpPr>
          <p:nvPr>
            <p:ph type="sldNum" sz="quarter" idx="12"/>
          </p:nvPr>
        </p:nvSpPr>
        <p:spPr/>
        <p:txBody>
          <a:bodyPr/>
          <a:lstStyle/>
          <a:p>
            <a:fld id="{46CA942E-C215-4D37-B120-4D5B9E3A0B50}" type="slidenum">
              <a:rPr lang="en-US" smtClean="0"/>
              <a:t>14</a:t>
            </a:fld>
            <a:endParaRPr lang="en-US"/>
          </a:p>
        </p:txBody>
      </p:sp>
      <p:sp>
        <p:nvSpPr>
          <p:cNvPr id="5" name="Title 1"/>
          <p:cNvSpPr txBox="1">
            <a:spLocks/>
          </p:cNvSpPr>
          <p:nvPr/>
        </p:nvSpPr>
        <p:spPr>
          <a:xfrm>
            <a:off x="1195977" y="204649"/>
            <a:ext cx="4934181" cy="698499"/>
          </a:xfrm>
          <a:prstGeom prst="rect">
            <a:avLst/>
          </a:prstGeom>
        </p:spPr>
        <p:txBody>
          <a:bodyP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nSpc>
                <a:spcPct val="107000"/>
              </a:lnSpc>
              <a:spcBef>
                <a:spcPts val="0"/>
              </a:spcBef>
              <a:spcAft>
                <a:spcPts val="800"/>
              </a:spcAft>
            </a:pPr>
            <a:r>
              <a:rPr lang="en-US" sz="4000" b="1" dirty="0" smtClean="0">
                <a:latin typeface="Times New Roman" panose="02020603050405020304" pitchFamily="18" charset="0"/>
                <a:ea typeface="Calibri" panose="020F0502020204030204" pitchFamily="34" charset="0"/>
                <a:cs typeface="Vrinda" panose="020B0502040204020203" pitchFamily="34" charset="0"/>
              </a:rPr>
              <a:t>Data Preprocessing</a:t>
            </a:r>
            <a:endParaRPr lang="en-US" sz="4000" b="1" dirty="0">
              <a:ea typeface="Calibri" panose="020F0502020204030204" pitchFamily="34" charset="0"/>
              <a:cs typeface="Vrinda" panose="020B0502040204020203" pitchFamily="34" charset="0"/>
            </a:endParaRPr>
          </a:p>
        </p:txBody>
      </p:sp>
      <p:sp>
        <p:nvSpPr>
          <p:cNvPr id="6" name="Rectangle 1"/>
          <p:cNvSpPr/>
          <p:nvPr/>
        </p:nvSpPr>
        <p:spPr>
          <a:xfrm>
            <a:off x="1195977" y="903155"/>
            <a:ext cx="3007746" cy="400110"/>
          </a:xfrm>
          <a:prstGeom prst="rect">
            <a:avLst/>
          </a:prstGeom>
        </p:spPr>
        <p:txBody>
          <a:bodyPr wrap="none">
            <a:spAutoFit/>
          </a:bodyPr>
          <a:lstStyle/>
          <a:p>
            <a:pPr marL="285750" indent="-285750">
              <a:buFont typeface="Wingdings" panose="05000000000000000000" pitchFamily="2" charset="2"/>
              <a:buChar char="q"/>
            </a:pPr>
            <a:r>
              <a:rPr lang="en-US" alt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Dataset after cleaning:</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99499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Rectangle 3"/>
          <p:cNvSpPr/>
          <p:nvPr/>
        </p:nvSpPr>
        <p:spPr>
          <a:xfrm>
            <a:off x="1199730" y="197650"/>
            <a:ext cx="10868298" cy="707886"/>
          </a:xfrm>
          <a:prstGeom prst="rect">
            <a:avLst/>
          </a:prstGeom>
        </p:spPr>
        <p:txBody>
          <a:bodyPr wrap="square">
            <a:spAutoFit/>
          </a:bodyPr>
          <a:lstStyle/>
          <a:p>
            <a:r>
              <a:rPr lang="en-US" sz="4000" dirty="0">
                <a:latin typeface="Times New Roman" panose="02020603050405020304" pitchFamily="18" charset="0"/>
                <a:ea typeface="Calibri" panose="020F0502020204030204" pitchFamily="34" charset="0"/>
                <a:cs typeface="Times New Roman" panose="02020603050405020304" pitchFamily="18" charset="0"/>
              </a:rPr>
              <a:t>Feature Extraction from the Text : Count Vectorizer </a:t>
            </a:r>
          </a:p>
        </p:txBody>
      </p:sp>
      <p:sp>
        <p:nvSpPr>
          <p:cNvPr id="1048684" name="Rectangle 4"/>
          <p:cNvSpPr/>
          <p:nvPr/>
        </p:nvSpPr>
        <p:spPr>
          <a:xfrm>
            <a:off x="1383024" y="1328447"/>
            <a:ext cx="10099227" cy="1477328"/>
          </a:xfrm>
          <a:prstGeom prst="rect">
            <a:avLst/>
          </a:prstGeom>
        </p:spPr>
        <p:txBody>
          <a:bodyPr wrap="square">
            <a:spAutoFit/>
          </a:bodyPr>
          <a:lstStyle/>
          <a:p>
            <a:pPr marL="342900" indent="-34290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Countvectorizer creates a vocabulary (BOW) of the words in the corpus</a:t>
            </a:r>
          </a:p>
          <a:p>
            <a:pPr marL="342900" indent="-34290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Each text reviews converted into a feature vector based on the presence or absence of the terms in the vocabulary(BOW)</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Vocabulary : </a:t>
            </a:r>
            <a:endParaRPr lang="en-US" dirty="0">
              <a:latin typeface="Times New Roman" panose="02020603050405020304" pitchFamily="18" charset="0"/>
              <a:cs typeface="Times New Roman" panose="02020603050405020304" pitchFamily="18" charset="0"/>
            </a:endParaRPr>
          </a:p>
        </p:txBody>
      </p:sp>
      <p:sp>
        <p:nvSpPr>
          <p:cNvPr id="1048685" name="Text Box 2"/>
          <p:cNvSpPr txBox="1">
            <a:spLocks noChangeArrowheads="1"/>
          </p:cNvSpPr>
          <p:nvPr/>
        </p:nvSpPr>
        <p:spPr bwMode="auto">
          <a:xfrm>
            <a:off x="4129605" y="5540784"/>
            <a:ext cx="4815069" cy="36195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bn-IN"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Vrinda" panose="020B0502040204020203" pitchFamily="34" charset="0"/>
              </a:rPr>
              <a:t>Figure</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t> Count Vectorizer</a:t>
            </a:r>
            <a:r>
              <a:rPr kumimoji="0" lang="bn-IN"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Vrinda" panose="020B0502040204020203" pitchFamily="34" charset="0"/>
              </a:rPr>
              <a:t> </a:t>
            </a:r>
            <a:r>
              <a:rPr kumimoji="0" lang="b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Vrinda" panose="020B0502040204020203" pitchFamily="34" charset="0"/>
              </a:rPr>
              <a:t>Based </a:t>
            </a:r>
            <a:r>
              <a:rPr kumimoji="0" lang="en-US"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feature </a:t>
            </a:r>
            <a:r>
              <a:rPr kumimoji="0" lang="bn-IN"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Vrinda" panose="020B0502040204020203" pitchFamily="34" charset="0"/>
              </a:rPr>
              <a:t>approach</a:t>
            </a:r>
            <a:endParaRPr kumimoji="0" lang="bn-IN" altLang="en-US" b="0" i="0" u="none" strike="noStrike" cap="none" normalizeH="0" baseline="0" dirty="0">
              <a:ln>
                <a:noFill/>
              </a:ln>
              <a:solidFill>
                <a:schemeClr val="tx1"/>
              </a:solidFill>
              <a:effectLst/>
              <a:latin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213132514"/>
              </p:ext>
            </p:extLst>
          </p:nvPr>
        </p:nvGraphicFramePr>
        <p:xfrm>
          <a:off x="2737395" y="2470649"/>
          <a:ext cx="8157024" cy="370839"/>
        </p:xfrm>
        <a:graphic>
          <a:graphicData uri="http://schemas.openxmlformats.org/drawingml/2006/table">
            <a:tbl>
              <a:tblPr firstRow="1" bandRow="1">
                <a:tableStyleId>{5C22544A-7EE6-4342-B048-85BDC9FD1C3A}</a:tableStyleId>
              </a:tblPr>
              <a:tblGrid>
                <a:gridCol w="906336">
                  <a:extLst>
                    <a:ext uri="{9D8B030D-6E8A-4147-A177-3AD203B41FA5}">
                      <a16:colId xmlns:a16="http://schemas.microsoft.com/office/drawing/2014/main" val="3265534650"/>
                    </a:ext>
                  </a:extLst>
                </a:gridCol>
                <a:gridCol w="906336">
                  <a:extLst>
                    <a:ext uri="{9D8B030D-6E8A-4147-A177-3AD203B41FA5}">
                      <a16:colId xmlns:a16="http://schemas.microsoft.com/office/drawing/2014/main" val="588043236"/>
                    </a:ext>
                  </a:extLst>
                </a:gridCol>
                <a:gridCol w="906336">
                  <a:extLst>
                    <a:ext uri="{9D8B030D-6E8A-4147-A177-3AD203B41FA5}">
                      <a16:colId xmlns:a16="http://schemas.microsoft.com/office/drawing/2014/main" val="3234328985"/>
                    </a:ext>
                  </a:extLst>
                </a:gridCol>
                <a:gridCol w="906336">
                  <a:extLst>
                    <a:ext uri="{9D8B030D-6E8A-4147-A177-3AD203B41FA5}">
                      <a16:colId xmlns:a16="http://schemas.microsoft.com/office/drawing/2014/main" val="569326300"/>
                    </a:ext>
                  </a:extLst>
                </a:gridCol>
                <a:gridCol w="906336">
                  <a:extLst>
                    <a:ext uri="{9D8B030D-6E8A-4147-A177-3AD203B41FA5}">
                      <a16:colId xmlns:a16="http://schemas.microsoft.com/office/drawing/2014/main" val="946754769"/>
                    </a:ext>
                  </a:extLst>
                </a:gridCol>
                <a:gridCol w="906336">
                  <a:extLst>
                    <a:ext uri="{9D8B030D-6E8A-4147-A177-3AD203B41FA5}">
                      <a16:colId xmlns:a16="http://schemas.microsoft.com/office/drawing/2014/main" val="726019277"/>
                    </a:ext>
                  </a:extLst>
                </a:gridCol>
                <a:gridCol w="906336">
                  <a:extLst>
                    <a:ext uri="{9D8B030D-6E8A-4147-A177-3AD203B41FA5}">
                      <a16:colId xmlns:a16="http://schemas.microsoft.com/office/drawing/2014/main" val="11034175"/>
                    </a:ext>
                  </a:extLst>
                </a:gridCol>
                <a:gridCol w="906336">
                  <a:extLst>
                    <a:ext uri="{9D8B030D-6E8A-4147-A177-3AD203B41FA5}">
                      <a16:colId xmlns:a16="http://schemas.microsoft.com/office/drawing/2014/main" val="3720001005"/>
                    </a:ext>
                  </a:extLst>
                </a:gridCol>
                <a:gridCol w="906336">
                  <a:extLst>
                    <a:ext uri="{9D8B030D-6E8A-4147-A177-3AD203B41FA5}">
                      <a16:colId xmlns:a16="http://schemas.microsoft.com/office/drawing/2014/main" val="1386135529"/>
                    </a:ext>
                  </a:extLst>
                </a:gridCol>
              </a:tblGrid>
              <a:tr h="370839">
                <a:tc>
                  <a:txBody>
                    <a:bodyPr/>
                    <a:lstStyle/>
                    <a:p>
                      <a:r>
                        <a:rPr lang="as-IN" sz="1800" b="0" i="0" kern="1200" dirty="0" smtClean="0">
                          <a:solidFill>
                            <a:schemeClr val="lt1"/>
                          </a:solidFill>
                          <a:effectLst/>
                          <a:latin typeface="+mn-lt"/>
                          <a:ea typeface="+mn-ea"/>
                          <a:cs typeface="+mn-cs"/>
                        </a:rPr>
                        <a:t>এসবের</a:t>
                      </a:r>
                      <a:endParaRPr lang="en-US" dirty="0"/>
                    </a:p>
                  </a:txBody>
                  <a:tcPr/>
                </a:tc>
                <a:tc>
                  <a:txBody>
                    <a:bodyPr/>
                    <a:lstStyle/>
                    <a:p>
                      <a:r>
                        <a:rPr lang="as-IN" sz="1800" b="0" i="0" kern="1200" dirty="0" smtClean="0">
                          <a:solidFill>
                            <a:schemeClr val="lt1"/>
                          </a:solidFill>
                          <a:effectLst/>
                          <a:latin typeface="+mn-lt"/>
                          <a:ea typeface="+mn-ea"/>
                          <a:cs typeface="+mn-cs"/>
                        </a:rPr>
                        <a:t>কারণে </a:t>
                      </a:r>
                      <a:endParaRPr lang="en-US" dirty="0"/>
                    </a:p>
                  </a:txBody>
                  <a:tcPr/>
                </a:tc>
                <a:tc>
                  <a:txBody>
                    <a:bodyPr/>
                    <a:lstStyle/>
                    <a:p>
                      <a:r>
                        <a:rPr lang="as-IN" sz="1800" b="0" i="0" kern="1200" dirty="0" smtClean="0">
                          <a:solidFill>
                            <a:schemeClr val="lt1"/>
                          </a:solidFill>
                          <a:effectLst/>
                          <a:latin typeface="+mn-lt"/>
                          <a:ea typeface="+mn-ea"/>
                          <a:cs typeface="+mn-cs"/>
                        </a:rPr>
                        <a:t>সমাজে </a:t>
                      </a:r>
                      <a:endParaRPr lang="en-US" dirty="0"/>
                    </a:p>
                  </a:txBody>
                  <a:tcPr/>
                </a:tc>
                <a:tc>
                  <a:txBody>
                    <a:bodyPr/>
                    <a:lstStyle/>
                    <a:p>
                      <a:r>
                        <a:rPr lang="as-IN" sz="1800" b="0" i="0" kern="1200" dirty="0" smtClean="0">
                          <a:solidFill>
                            <a:schemeClr val="lt1"/>
                          </a:solidFill>
                          <a:effectLst/>
                          <a:latin typeface="+mn-lt"/>
                          <a:ea typeface="+mn-ea"/>
                          <a:cs typeface="+mn-cs"/>
                        </a:rPr>
                        <a:t>এত</a:t>
                      </a:r>
                      <a:endParaRPr lang="en-US" dirty="0"/>
                    </a:p>
                  </a:txBody>
                  <a:tcPr/>
                </a:tc>
                <a:tc>
                  <a:txBody>
                    <a:bodyPr/>
                    <a:lstStyle/>
                    <a:p>
                      <a:r>
                        <a:rPr lang="as-IN" sz="1800" b="0" i="0" kern="1200" dirty="0" smtClean="0">
                          <a:solidFill>
                            <a:schemeClr val="lt1"/>
                          </a:solidFill>
                          <a:effectLst/>
                          <a:latin typeface="+mn-lt"/>
                          <a:ea typeface="+mn-ea"/>
                          <a:cs typeface="+mn-cs"/>
                        </a:rPr>
                        <a:t>খারাপ</a:t>
                      </a:r>
                      <a:endParaRPr lang="en-US" dirty="0"/>
                    </a:p>
                  </a:txBody>
                  <a:tcPr/>
                </a:tc>
                <a:tc>
                  <a:txBody>
                    <a:bodyPr/>
                    <a:lstStyle/>
                    <a:p>
                      <a:r>
                        <a:rPr lang="as-IN" sz="1800" b="0" i="0" kern="1200" dirty="0" smtClean="0">
                          <a:solidFill>
                            <a:schemeClr val="lt1"/>
                          </a:solidFill>
                          <a:effectLst/>
                          <a:latin typeface="+mn-lt"/>
                          <a:ea typeface="+mn-ea"/>
                          <a:cs typeface="+mn-cs"/>
                        </a:rPr>
                        <a:t>কাজ </a:t>
                      </a:r>
                      <a:endParaRPr lang="en-US" dirty="0"/>
                    </a:p>
                  </a:txBody>
                  <a:tcPr/>
                </a:tc>
                <a:tc>
                  <a:txBody>
                    <a:bodyPr/>
                    <a:lstStyle/>
                    <a:p>
                      <a:r>
                        <a:rPr lang="as-IN" sz="1800" b="0" i="0" kern="1200" dirty="0" smtClean="0">
                          <a:solidFill>
                            <a:schemeClr val="lt1"/>
                          </a:solidFill>
                          <a:effectLst/>
                          <a:latin typeface="+mn-lt"/>
                          <a:ea typeface="+mn-ea"/>
                          <a:cs typeface="+mn-cs"/>
                        </a:rPr>
                        <a:t>ফালতু</a:t>
                      </a:r>
                      <a:endParaRPr lang="en-US" dirty="0"/>
                    </a:p>
                  </a:txBody>
                  <a:tcPr/>
                </a:tc>
                <a:tc>
                  <a:txBody>
                    <a:bodyPr/>
                    <a:lstStyle/>
                    <a:p>
                      <a:r>
                        <a:rPr lang="as-IN" sz="1800" b="0" i="0" kern="1200" dirty="0" smtClean="0">
                          <a:solidFill>
                            <a:schemeClr val="lt1"/>
                          </a:solidFill>
                          <a:effectLst/>
                          <a:latin typeface="+mn-lt"/>
                          <a:ea typeface="+mn-ea"/>
                          <a:cs typeface="+mn-cs"/>
                        </a:rPr>
                        <a:t>গল্প</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394381875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107238417"/>
              </p:ext>
            </p:extLst>
          </p:nvPr>
        </p:nvGraphicFramePr>
        <p:xfrm>
          <a:off x="2737395" y="3068296"/>
          <a:ext cx="8157024" cy="741678"/>
        </p:xfrm>
        <a:graphic>
          <a:graphicData uri="http://schemas.openxmlformats.org/drawingml/2006/table">
            <a:tbl>
              <a:tblPr firstRow="1" bandRow="1">
                <a:tableStyleId>{5C22544A-7EE6-4342-B048-85BDC9FD1C3A}</a:tableStyleId>
              </a:tblPr>
              <a:tblGrid>
                <a:gridCol w="906336">
                  <a:extLst>
                    <a:ext uri="{9D8B030D-6E8A-4147-A177-3AD203B41FA5}">
                      <a16:colId xmlns:a16="http://schemas.microsoft.com/office/drawing/2014/main" val="3265534650"/>
                    </a:ext>
                  </a:extLst>
                </a:gridCol>
                <a:gridCol w="906336">
                  <a:extLst>
                    <a:ext uri="{9D8B030D-6E8A-4147-A177-3AD203B41FA5}">
                      <a16:colId xmlns:a16="http://schemas.microsoft.com/office/drawing/2014/main" val="588043236"/>
                    </a:ext>
                  </a:extLst>
                </a:gridCol>
                <a:gridCol w="906336">
                  <a:extLst>
                    <a:ext uri="{9D8B030D-6E8A-4147-A177-3AD203B41FA5}">
                      <a16:colId xmlns:a16="http://schemas.microsoft.com/office/drawing/2014/main" val="3234328985"/>
                    </a:ext>
                  </a:extLst>
                </a:gridCol>
                <a:gridCol w="906336">
                  <a:extLst>
                    <a:ext uri="{9D8B030D-6E8A-4147-A177-3AD203B41FA5}">
                      <a16:colId xmlns:a16="http://schemas.microsoft.com/office/drawing/2014/main" val="569326300"/>
                    </a:ext>
                  </a:extLst>
                </a:gridCol>
                <a:gridCol w="906336">
                  <a:extLst>
                    <a:ext uri="{9D8B030D-6E8A-4147-A177-3AD203B41FA5}">
                      <a16:colId xmlns:a16="http://schemas.microsoft.com/office/drawing/2014/main" val="946754769"/>
                    </a:ext>
                  </a:extLst>
                </a:gridCol>
                <a:gridCol w="906336">
                  <a:extLst>
                    <a:ext uri="{9D8B030D-6E8A-4147-A177-3AD203B41FA5}">
                      <a16:colId xmlns:a16="http://schemas.microsoft.com/office/drawing/2014/main" val="726019277"/>
                    </a:ext>
                  </a:extLst>
                </a:gridCol>
                <a:gridCol w="906336">
                  <a:extLst>
                    <a:ext uri="{9D8B030D-6E8A-4147-A177-3AD203B41FA5}">
                      <a16:colId xmlns:a16="http://schemas.microsoft.com/office/drawing/2014/main" val="11034175"/>
                    </a:ext>
                  </a:extLst>
                </a:gridCol>
                <a:gridCol w="906336">
                  <a:extLst>
                    <a:ext uri="{9D8B030D-6E8A-4147-A177-3AD203B41FA5}">
                      <a16:colId xmlns:a16="http://schemas.microsoft.com/office/drawing/2014/main" val="3720001005"/>
                    </a:ext>
                  </a:extLst>
                </a:gridCol>
                <a:gridCol w="906336">
                  <a:extLst>
                    <a:ext uri="{9D8B030D-6E8A-4147-A177-3AD203B41FA5}">
                      <a16:colId xmlns:a16="http://schemas.microsoft.com/office/drawing/2014/main" val="1386135529"/>
                    </a:ext>
                  </a:extLst>
                </a:gridCol>
              </a:tblGrid>
              <a:tr h="370839">
                <a:tc>
                  <a:txBody>
                    <a:bodyPr/>
                    <a:lstStyle/>
                    <a:p>
                      <a:r>
                        <a:rPr lang="as-IN" sz="1800" b="0" i="0" kern="1200" dirty="0" smtClean="0">
                          <a:solidFill>
                            <a:schemeClr val="lt1"/>
                          </a:solidFill>
                          <a:effectLst/>
                          <a:latin typeface="+mn-lt"/>
                          <a:ea typeface="+mn-ea"/>
                          <a:cs typeface="+mn-cs"/>
                        </a:rPr>
                        <a:t>এসবের</a:t>
                      </a:r>
                      <a:endParaRPr lang="en-US" dirty="0"/>
                    </a:p>
                  </a:txBody>
                  <a:tcPr/>
                </a:tc>
                <a:tc>
                  <a:txBody>
                    <a:bodyPr/>
                    <a:lstStyle/>
                    <a:p>
                      <a:r>
                        <a:rPr lang="as-IN" sz="1800" b="0" i="0" kern="1200" dirty="0" smtClean="0">
                          <a:solidFill>
                            <a:schemeClr val="lt1"/>
                          </a:solidFill>
                          <a:effectLst/>
                          <a:latin typeface="+mn-lt"/>
                          <a:ea typeface="+mn-ea"/>
                          <a:cs typeface="+mn-cs"/>
                        </a:rPr>
                        <a:t>কারণে </a:t>
                      </a:r>
                      <a:endParaRPr lang="en-US" dirty="0"/>
                    </a:p>
                  </a:txBody>
                  <a:tcPr/>
                </a:tc>
                <a:tc>
                  <a:txBody>
                    <a:bodyPr/>
                    <a:lstStyle/>
                    <a:p>
                      <a:r>
                        <a:rPr lang="as-IN" sz="1800" b="0" i="0" kern="1200" dirty="0" smtClean="0">
                          <a:solidFill>
                            <a:schemeClr val="lt1"/>
                          </a:solidFill>
                          <a:effectLst/>
                          <a:latin typeface="+mn-lt"/>
                          <a:ea typeface="+mn-ea"/>
                          <a:cs typeface="+mn-cs"/>
                        </a:rPr>
                        <a:t>সমাজে </a:t>
                      </a:r>
                      <a:endParaRPr lang="en-US" dirty="0"/>
                    </a:p>
                  </a:txBody>
                  <a:tcPr/>
                </a:tc>
                <a:tc>
                  <a:txBody>
                    <a:bodyPr/>
                    <a:lstStyle/>
                    <a:p>
                      <a:r>
                        <a:rPr lang="as-IN" sz="1800" b="0" i="0" kern="1200" dirty="0" smtClean="0">
                          <a:solidFill>
                            <a:schemeClr val="lt1"/>
                          </a:solidFill>
                          <a:effectLst/>
                          <a:latin typeface="+mn-lt"/>
                          <a:ea typeface="+mn-ea"/>
                          <a:cs typeface="+mn-cs"/>
                        </a:rPr>
                        <a:t>এত</a:t>
                      </a:r>
                      <a:endParaRPr lang="en-US" dirty="0"/>
                    </a:p>
                  </a:txBody>
                  <a:tcPr/>
                </a:tc>
                <a:tc>
                  <a:txBody>
                    <a:bodyPr/>
                    <a:lstStyle/>
                    <a:p>
                      <a:r>
                        <a:rPr lang="as-IN" sz="1800" b="0" i="0" kern="1200" dirty="0" smtClean="0">
                          <a:solidFill>
                            <a:schemeClr val="lt1"/>
                          </a:solidFill>
                          <a:effectLst/>
                          <a:latin typeface="+mn-lt"/>
                          <a:ea typeface="+mn-ea"/>
                          <a:cs typeface="+mn-cs"/>
                        </a:rPr>
                        <a:t>খারাপ</a:t>
                      </a:r>
                      <a:endParaRPr lang="en-US" dirty="0"/>
                    </a:p>
                  </a:txBody>
                  <a:tcPr/>
                </a:tc>
                <a:tc>
                  <a:txBody>
                    <a:bodyPr/>
                    <a:lstStyle/>
                    <a:p>
                      <a:r>
                        <a:rPr lang="as-IN" sz="1800" b="0" i="0" kern="1200" dirty="0" smtClean="0">
                          <a:solidFill>
                            <a:schemeClr val="lt1"/>
                          </a:solidFill>
                          <a:effectLst/>
                          <a:latin typeface="+mn-lt"/>
                          <a:ea typeface="+mn-ea"/>
                          <a:cs typeface="+mn-cs"/>
                        </a:rPr>
                        <a:t>কাজ </a:t>
                      </a:r>
                      <a:endParaRPr lang="en-US" dirty="0"/>
                    </a:p>
                  </a:txBody>
                  <a:tcPr/>
                </a:tc>
                <a:tc>
                  <a:txBody>
                    <a:bodyPr/>
                    <a:lstStyle/>
                    <a:p>
                      <a:r>
                        <a:rPr lang="as-IN" sz="1800" b="0" i="0" kern="1200" dirty="0" smtClean="0">
                          <a:solidFill>
                            <a:schemeClr val="lt1"/>
                          </a:solidFill>
                          <a:effectLst/>
                          <a:latin typeface="+mn-lt"/>
                          <a:ea typeface="+mn-ea"/>
                          <a:cs typeface="+mn-cs"/>
                        </a:rPr>
                        <a:t>ফালতু</a:t>
                      </a:r>
                      <a:endParaRPr lang="en-US" dirty="0"/>
                    </a:p>
                  </a:txBody>
                  <a:tcPr/>
                </a:tc>
                <a:tc>
                  <a:txBody>
                    <a:bodyPr/>
                    <a:lstStyle/>
                    <a:p>
                      <a:r>
                        <a:rPr lang="as-IN" sz="1800" b="0" i="0" kern="1200" dirty="0" smtClean="0">
                          <a:solidFill>
                            <a:schemeClr val="lt1"/>
                          </a:solidFill>
                          <a:effectLst/>
                          <a:latin typeface="+mn-lt"/>
                          <a:ea typeface="+mn-ea"/>
                          <a:cs typeface="+mn-cs"/>
                        </a:rPr>
                        <a:t>গল্প</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3943818752"/>
                  </a:ext>
                </a:extLst>
              </a:tr>
              <a:tr h="370839">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3044624051"/>
                  </a:ext>
                </a:extLst>
              </a:tr>
            </a:tbl>
          </a:graphicData>
        </a:graphic>
      </p:graphicFrame>
      <p:sp>
        <p:nvSpPr>
          <p:cNvPr id="4" name="Rectangle 3"/>
          <p:cNvSpPr/>
          <p:nvPr/>
        </p:nvSpPr>
        <p:spPr>
          <a:xfrm>
            <a:off x="1199730" y="3206232"/>
            <a:ext cx="1537665"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Vectorization :</a:t>
            </a:r>
            <a:endParaRPr lang="en-US" dirty="0"/>
          </a:p>
        </p:txBody>
      </p:sp>
      <p:sp>
        <p:nvSpPr>
          <p:cNvPr id="20" name="Rectangle 19"/>
          <p:cNvSpPr/>
          <p:nvPr/>
        </p:nvSpPr>
        <p:spPr>
          <a:xfrm>
            <a:off x="4749087" y="3860541"/>
            <a:ext cx="3745636" cy="36933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Sample: </a:t>
            </a:r>
            <a:r>
              <a:rPr lang="as-IN" dirty="0" smtClean="0"/>
              <a:t>কাহিনীর </a:t>
            </a:r>
            <a:r>
              <a:rPr lang="as-IN" dirty="0"/>
              <a:t>গল্প খুব বাজে</a:t>
            </a:r>
            <a:endParaRPr lang="en-US" dirty="0"/>
          </a:p>
        </p:txBody>
      </p:sp>
      <p:pic>
        <p:nvPicPr>
          <p:cNvPr id="2" name="Picture 1"/>
          <p:cNvPicPr>
            <a:picLocks noChangeAspect="1"/>
          </p:cNvPicPr>
          <p:nvPr/>
        </p:nvPicPr>
        <p:blipFill>
          <a:blip r:embed="rId2"/>
          <a:stretch>
            <a:fillRect/>
          </a:stretch>
        </p:blipFill>
        <p:spPr>
          <a:xfrm>
            <a:off x="4415666" y="4321036"/>
            <a:ext cx="4123348" cy="950893"/>
          </a:xfrm>
          <a:prstGeom prst="rect">
            <a:avLst/>
          </a:prstGeom>
        </p:spPr>
      </p:pic>
      <p:sp>
        <p:nvSpPr>
          <p:cNvPr id="5" name="Slide Number Placeholder 4"/>
          <p:cNvSpPr>
            <a:spLocks noGrp="1"/>
          </p:cNvSpPr>
          <p:nvPr>
            <p:ph type="sldNum" sz="quarter" idx="12"/>
          </p:nvPr>
        </p:nvSpPr>
        <p:spPr/>
        <p:txBody>
          <a:bodyPr/>
          <a:lstStyle/>
          <a:p>
            <a:fld id="{46CA942E-C215-4D37-B120-4D5B9E3A0B50}" type="slidenum">
              <a:rPr lang="en-US" smtClean="0"/>
              <a:t>15</a:t>
            </a:fld>
            <a:endParaRPr lang="en-US"/>
          </a:p>
        </p:txBody>
      </p:sp>
    </p:spTree>
    <p:extLst>
      <p:ext uri="{BB962C8B-B14F-4D97-AF65-F5344CB8AC3E}">
        <p14:creationId xmlns:p14="http://schemas.microsoft.com/office/powerpoint/2010/main" val="12031982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ext Box 2"/>
          <p:cNvSpPr txBox="1">
            <a:spLocks noChangeArrowheads="1"/>
          </p:cNvSpPr>
          <p:nvPr/>
        </p:nvSpPr>
        <p:spPr bwMode="auto">
          <a:xfrm>
            <a:off x="4528308" y="6220420"/>
            <a:ext cx="3901737" cy="361950"/>
          </a:xfrm>
          <a:prstGeom prst="rect">
            <a:avLst/>
          </a:pr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bn-IN"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Vrinda" panose="020B0502040204020203" pitchFamily="34" charset="0"/>
              </a:rPr>
              <a:t>Figure</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altLang="en-US" b="0" i="0" u="none" strike="noStrike" cap="none" normalizeH="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t>TF-IDF</a:t>
            </a:r>
            <a:r>
              <a:rPr kumimoji="0" lang="bn-IN"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Vrinda" panose="020B0502040204020203" pitchFamily="34" charset="0"/>
              </a:rPr>
              <a:t> </a:t>
            </a:r>
            <a:r>
              <a:rPr kumimoji="0" lang="b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Vrinda" panose="020B0502040204020203" pitchFamily="34" charset="0"/>
              </a:rPr>
              <a:t>Based </a:t>
            </a:r>
            <a:r>
              <a:rPr kumimoji="0" lang="en-US"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feature </a:t>
            </a:r>
            <a:r>
              <a:rPr kumimoji="0" lang="bn-IN"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Vrinda" panose="020B0502040204020203" pitchFamily="34" charset="0"/>
              </a:rPr>
              <a:t>approach</a:t>
            </a:r>
            <a:endParaRPr kumimoji="0" lang="bn-IN" altLang="en-US" b="0" i="0" u="none" strike="noStrike" cap="none" normalizeH="0" baseline="0" dirty="0">
              <a:ln>
                <a:noFill/>
              </a:ln>
              <a:solidFill>
                <a:schemeClr val="tx1"/>
              </a:solidFill>
              <a:effectLst/>
              <a:latin typeface="Times New Roman" panose="02020603050405020304" pitchFamily="18" charset="0"/>
            </a:endParaRPr>
          </a:p>
        </p:txBody>
      </p:sp>
      <p:sp>
        <p:nvSpPr>
          <p:cNvPr id="1048703" name="Rectangle 28"/>
          <p:cNvSpPr/>
          <p:nvPr/>
        </p:nvSpPr>
        <p:spPr>
          <a:xfrm>
            <a:off x="1316434" y="335347"/>
            <a:ext cx="9810271" cy="707886"/>
          </a:xfrm>
          <a:prstGeom prst="rect">
            <a:avLst/>
          </a:prstGeom>
        </p:spPr>
        <p:txBody>
          <a:bodyPr wrap="square">
            <a:spAutoFit/>
          </a:bodyPr>
          <a:lstStyle/>
          <a:p>
            <a:r>
              <a:rPr lang="en-US" sz="4000" dirty="0">
                <a:effectLst>
                  <a:outerShdw blurRad="63500" dist="50800" dir="13500000" sx="0" sy="0">
                    <a:srgbClr val="000000">
                      <a:alpha val="50000"/>
                    </a:srgbClr>
                  </a:outerShdw>
                </a:effectLst>
                <a:latin typeface="Times New Roman" panose="02020603050405020304" pitchFamily="18" charset="0"/>
                <a:ea typeface="Calibri" panose="020F0502020204030204" pitchFamily="34" charset="0"/>
                <a:cs typeface="Times New Roman" panose="02020603050405020304" pitchFamily="18" charset="0"/>
              </a:rPr>
              <a:t>Feature </a:t>
            </a:r>
            <a:r>
              <a:rPr lang="en-US" sz="4000" dirty="0" smtClean="0">
                <a:effectLst>
                  <a:outerShdw blurRad="63500" dist="50800" dir="13500000" sx="0" sy="0">
                    <a:srgbClr val="000000">
                      <a:alpha val="50000"/>
                    </a:srgbClr>
                  </a:outerShdw>
                </a:effectLst>
                <a:latin typeface="Times New Roman" panose="02020603050405020304" pitchFamily="18" charset="0"/>
                <a:ea typeface="Calibri" panose="020F0502020204030204" pitchFamily="34" charset="0"/>
                <a:cs typeface="Times New Roman" panose="02020603050405020304" pitchFamily="18" charset="0"/>
              </a:rPr>
              <a:t>Extraction from the Text : TF-IDF</a:t>
            </a:r>
            <a:endParaRPr lang="en-US" sz="4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704" name="Rectangle 30"/>
          <p:cNvSpPr/>
          <p:nvPr/>
        </p:nvSpPr>
        <p:spPr>
          <a:xfrm>
            <a:off x="1447062" y="1443449"/>
            <a:ext cx="8270213" cy="3139321"/>
          </a:xfrm>
          <a:prstGeom prst="rect">
            <a:avLst/>
          </a:prstGeom>
        </p:spPr>
        <p:txBody>
          <a:bodyPr wrap="none">
            <a:spAutoFit/>
          </a:bodyPr>
          <a:lstStyle/>
          <a:p>
            <a:pPr marL="342900" indent="-342900">
              <a:buFont typeface="Wingdings" panose="05000000000000000000" pitchFamily="2" charset="2"/>
              <a:buChar char="q"/>
            </a:pPr>
            <a:r>
              <a:rPr lang="en-US" dirty="0" smtClean="0">
                <a:latin typeface="Times New Roman" panose="02020603050405020304" pitchFamily="18" charset="0"/>
                <a:ea typeface="Times New Roman" panose="02020603050405020304" pitchFamily="18" charset="0"/>
                <a:cs typeface="Vrinda" panose="020B0502040204020203" pitchFamily="34" charset="0"/>
              </a:rPr>
              <a:t>TF-IDF refers to </a:t>
            </a:r>
            <a:r>
              <a:rPr lang="en-US" dirty="0" smtClean="0">
                <a:latin typeface="Times New Roman" panose="02020603050405020304" pitchFamily="18" charset="0"/>
                <a:ea typeface="Times New Roman" panose="02020603050405020304" pitchFamily="18" charset="0"/>
                <a:cs typeface="Vrinda" panose="020B0502040204020203" pitchFamily="34" charset="0"/>
              </a:rPr>
              <a:t>TF=Term </a:t>
            </a:r>
            <a:r>
              <a:rPr lang="en-US" dirty="0">
                <a:latin typeface="Times New Roman" panose="02020603050405020304" pitchFamily="18" charset="0"/>
                <a:ea typeface="Times New Roman" panose="02020603050405020304" pitchFamily="18" charset="0"/>
                <a:cs typeface="Vrinda" panose="020B0502040204020203" pitchFamily="34" charset="0"/>
              </a:rPr>
              <a:t>F</a:t>
            </a:r>
            <a:r>
              <a:rPr lang="en-US" dirty="0" smtClean="0">
                <a:latin typeface="Times New Roman" panose="02020603050405020304" pitchFamily="18" charset="0"/>
                <a:ea typeface="Times New Roman" panose="02020603050405020304" pitchFamily="18" charset="0"/>
                <a:cs typeface="Vrinda" panose="020B0502040204020203" pitchFamily="34" charset="0"/>
              </a:rPr>
              <a:t>requency IDF=Inverse </a:t>
            </a:r>
            <a:r>
              <a:rPr lang="en-US" dirty="0">
                <a:latin typeface="Times New Roman" panose="02020603050405020304" pitchFamily="18" charset="0"/>
                <a:ea typeface="Times New Roman" panose="02020603050405020304" pitchFamily="18" charset="0"/>
                <a:cs typeface="Vrinda" panose="020B0502040204020203" pitchFamily="34" charset="0"/>
              </a:rPr>
              <a:t>D</a:t>
            </a:r>
            <a:r>
              <a:rPr lang="en-US" dirty="0" smtClean="0">
                <a:latin typeface="Times New Roman" panose="02020603050405020304" pitchFamily="18" charset="0"/>
                <a:ea typeface="Times New Roman" panose="02020603050405020304" pitchFamily="18" charset="0"/>
                <a:cs typeface="Vrinda" panose="020B0502040204020203" pitchFamily="34" charset="0"/>
              </a:rPr>
              <a:t>ocument </a:t>
            </a:r>
            <a:r>
              <a:rPr lang="en-US" dirty="0">
                <a:latin typeface="Times New Roman" panose="02020603050405020304" pitchFamily="18" charset="0"/>
                <a:ea typeface="Times New Roman" panose="02020603050405020304" pitchFamily="18" charset="0"/>
                <a:cs typeface="Vrinda" panose="020B0502040204020203" pitchFamily="34" charset="0"/>
              </a:rPr>
              <a:t>F</a:t>
            </a:r>
            <a:r>
              <a:rPr lang="en-US" dirty="0" smtClean="0">
                <a:latin typeface="Times New Roman" panose="02020603050405020304" pitchFamily="18" charset="0"/>
                <a:ea typeface="Times New Roman" panose="02020603050405020304" pitchFamily="18" charset="0"/>
                <a:cs typeface="Vrinda" panose="020B0502040204020203" pitchFamily="34" charset="0"/>
              </a:rPr>
              <a:t>requency</a:t>
            </a:r>
            <a:endParaRPr lang="en-US" dirty="0" smtClean="0">
              <a:latin typeface="Times New Roman" panose="02020603050405020304" pitchFamily="18" charset="0"/>
              <a:ea typeface="Times New Roman" panose="02020603050405020304" pitchFamily="18" charset="0"/>
              <a:cs typeface="Vrinda" panose="020B0502040204020203" pitchFamily="34" charset="0"/>
            </a:endParaRPr>
          </a:p>
          <a:p>
            <a:pPr marL="342900" indent="-342900">
              <a:buFont typeface="Wingdings" panose="05000000000000000000" pitchFamily="2" charset="2"/>
              <a:buChar char="q"/>
            </a:pPr>
            <a:r>
              <a:rPr lang="en-US" dirty="0" smtClean="0">
                <a:latin typeface="Times New Roman" panose="02020603050405020304" pitchFamily="18" charset="0"/>
                <a:ea typeface="Times New Roman" panose="02020603050405020304" pitchFamily="18" charset="0"/>
                <a:cs typeface="Vrinda" panose="020B0502040204020203" pitchFamily="34" charset="0"/>
              </a:rPr>
              <a:t>Also create vocabulary</a:t>
            </a:r>
          </a:p>
          <a:p>
            <a:pPr marL="342900" indent="-342900">
              <a:buFont typeface="Wingdings" panose="05000000000000000000" pitchFamily="2" charset="2"/>
              <a:buChar char="q"/>
            </a:pPr>
            <a:r>
              <a:rPr lang="en-US" dirty="0" smtClean="0">
                <a:latin typeface="Times New Roman" panose="02020603050405020304" pitchFamily="18" charset="0"/>
                <a:ea typeface="Times New Roman" panose="02020603050405020304" pitchFamily="18" charset="0"/>
                <a:cs typeface="Vrinda" panose="020B0502040204020203" pitchFamily="34" charset="0"/>
              </a:rPr>
              <a:t>Counts the frequencies of the words in the status</a:t>
            </a:r>
          </a:p>
          <a:p>
            <a:pPr marL="342900" indent="-342900">
              <a:buFont typeface="Wingdings" panose="05000000000000000000" pitchFamily="2" charset="2"/>
              <a:buChar char="q"/>
            </a:pPr>
            <a:r>
              <a:rPr lang="en-US" dirty="0" smtClean="0">
                <a:latin typeface="Times New Roman" panose="02020603050405020304" pitchFamily="18" charset="0"/>
                <a:ea typeface="Times New Roman" panose="02020603050405020304" pitchFamily="18" charset="0"/>
                <a:cs typeface="Vrinda" panose="020B0502040204020203" pitchFamily="34" charset="0"/>
              </a:rPr>
              <a:t>Each text reviews represent as a vector based on the vocabulary using the following</a:t>
            </a:r>
          </a:p>
          <a:p>
            <a:r>
              <a:rPr lang="en-US" dirty="0" smtClean="0">
                <a:latin typeface="Times New Roman" panose="02020603050405020304" pitchFamily="18" charset="0"/>
                <a:ea typeface="Times New Roman" panose="02020603050405020304" pitchFamily="18" charset="0"/>
                <a:cs typeface="Vrinda" panose="020B0502040204020203" pitchFamily="34" charset="0"/>
              </a:rPr>
              <a:t>Formula:</a:t>
            </a:r>
          </a:p>
          <a:p>
            <a:r>
              <a:rPr lang="en-US" dirty="0" smtClean="0">
                <a:latin typeface="Times New Roman" panose="02020603050405020304" pitchFamily="18" charset="0"/>
                <a:ea typeface="Times New Roman" panose="02020603050405020304" pitchFamily="18" charset="0"/>
                <a:cs typeface="Vrinda" panose="020B0502040204020203" pitchFamily="34" charset="0"/>
              </a:rPr>
              <a:t>TF(t) = (Number of times term t appears in a document)</a:t>
            </a:r>
          </a:p>
          <a:p>
            <a:r>
              <a:rPr lang="en-US" dirty="0">
                <a:latin typeface="Times New Roman" panose="02020603050405020304" pitchFamily="18" charset="0"/>
                <a:ea typeface="Times New Roman" panose="02020603050405020304" pitchFamily="18" charset="0"/>
                <a:cs typeface="Vrinda" panose="020B0502040204020203" pitchFamily="34" charset="0"/>
              </a:rPr>
              <a:t> </a:t>
            </a:r>
            <a:r>
              <a:rPr lang="en-US" dirty="0" smtClean="0">
                <a:latin typeface="Times New Roman" panose="02020603050405020304" pitchFamily="18" charset="0"/>
                <a:ea typeface="Times New Roman" panose="02020603050405020304" pitchFamily="18" charset="0"/>
                <a:cs typeface="Vrinda" panose="020B0502040204020203" pitchFamily="34" charset="0"/>
              </a:rPr>
              <a:t>               (Total number of terms in the document)</a:t>
            </a:r>
          </a:p>
          <a:p>
            <a:r>
              <a:rPr lang="en-US" dirty="0" smtClean="0">
                <a:latin typeface="Times New Roman" panose="02020603050405020304" pitchFamily="18" charset="0"/>
                <a:ea typeface="Times New Roman" panose="02020603050405020304" pitchFamily="18" charset="0"/>
                <a:cs typeface="Vrinda" panose="020B0502040204020203" pitchFamily="34" charset="0"/>
              </a:rPr>
              <a:t> </a:t>
            </a:r>
            <a:r>
              <a:rPr lang="en-US" dirty="0" smtClean="0">
                <a:latin typeface="Times New Roman" panose="02020603050405020304" pitchFamily="18" charset="0"/>
                <a:ea typeface="Times New Roman" panose="02020603050405020304" pitchFamily="18" charset="0"/>
                <a:cs typeface="Vrinda" panose="020B0502040204020203" pitchFamily="34" charset="0"/>
              </a:rPr>
              <a:t>                                  </a:t>
            </a:r>
            <a:r>
              <a:rPr lang="en-US" dirty="0" smtClean="0">
                <a:latin typeface="Times New Roman" panose="02020603050405020304" pitchFamily="18" charset="0"/>
                <a:ea typeface="Times New Roman" panose="02020603050405020304" pitchFamily="18" charset="0"/>
                <a:cs typeface="Vrinda" panose="020B0502040204020203" pitchFamily="34" charset="0"/>
              </a:rPr>
              <a:t>(Total </a:t>
            </a:r>
            <a:r>
              <a:rPr lang="en-US" dirty="0" smtClean="0">
                <a:latin typeface="Times New Roman" panose="02020603050405020304" pitchFamily="18" charset="0"/>
                <a:ea typeface="Times New Roman" panose="02020603050405020304" pitchFamily="18" charset="0"/>
                <a:cs typeface="Vrinda" panose="020B0502040204020203" pitchFamily="34" charset="0"/>
              </a:rPr>
              <a:t>number of documents)</a:t>
            </a:r>
          </a:p>
          <a:p>
            <a:r>
              <a:rPr lang="en-US" dirty="0" smtClean="0">
                <a:latin typeface="Times New Roman" panose="02020603050405020304" pitchFamily="18" charset="0"/>
                <a:ea typeface="Times New Roman" panose="02020603050405020304" pitchFamily="18" charset="0"/>
                <a:cs typeface="Vrinda" panose="020B0502040204020203" pitchFamily="34" charset="0"/>
              </a:rPr>
              <a:t>               </a:t>
            </a:r>
          </a:p>
          <a:p>
            <a:endParaRPr lang="en-US" dirty="0">
              <a:latin typeface="Times New Roman" panose="02020603050405020304" pitchFamily="18" charset="0"/>
              <a:ea typeface="Times New Roman" panose="02020603050405020304" pitchFamily="18" charset="0"/>
              <a:cs typeface="Vrinda" panose="020B0502040204020203" pitchFamily="34" charset="0"/>
            </a:endParaRPr>
          </a:p>
          <a:p>
            <a:r>
              <a:rPr lang="en-US" dirty="0" smtClean="0">
                <a:latin typeface="Times New Roman" panose="02020603050405020304" pitchFamily="18" charset="0"/>
                <a:ea typeface="Times New Roman" panose="02020603050405020304" pitchFamily="18" charset="0"/>
                <a:cs typeface="Vrinda" panose="020B0502040204020203" pitchFamily="34" charset="0"/>
              </a:rPr>
              <a:t>TF-IDF </a:t>
            </a:r>
            <a:r>
              <a:rPr lang="en-US" dirty="0" smtClean="0">
                <a:latin typeface="Times New Roman" panose="02020603050405020304" pitchFamily="18" charset="0"/>
                <a:ea typeface="Times New Roman" panose="02020603050405020304" pitchFamily="18" charset="0"/>
                <a:cs typeface="Vrinda" panose="020B0502040204020203" pitchFamily="34" charset="0"/>
              </a:rPr>
              <a:t>= TF(t</a:t>
            </a:r>
            <a:r>
              <a:rPr lang="en-US" dirty="0" smtClean="0">
                <a:latin typeface="Times New Roman" panose="02020603050405020304" pitchFamily="18" charset="0"/>
                <a:ea typeface="Times New Roman" panose="02020603050405020304" pitchFamily="18" charset="0"/>
                <a:cs typeface="Vrinda" panose="020B0502040204020203" pitchFamily="34" charset="0"/>
              </a:rPr>
              <a:t>) * IDF(t</a:t>
            </a:r>
            <a:r>
              <a:rPr lang="en-US" dirty="0" smtClean="0">
                <a:latin typeface="Times New Roman" panose="02020603050405020304" pitchFamily="18" charset="0"/>
                <a:ea typeface="Times New Roman" panose="02020603050405020304" pitchFamily="18" charset="0"/>
                <a:cs typeface="Vrinda" panose="020B0502040204020203" pitchFamily="34" charset="0"/>
              </a:rPr>
              <a:t>)</a:t>
            </a:r>
            <a:endParaRPr lang="en-US" dirty="0">
              <a:latin typeface="Times New Roman" panose="02020603050405020304" pitchFamily="18" charset="0"/>
              <a:ea typeface="Times New Roman" panose="02020603050405020304" pitchFamily="18" charset="0"/>
              <a:cs typeface="Vrinda" panose="020B0502040204020203" pitchFamily="34" charset="0"/>
            </a:endParaRPr>
          </a:p>
        </p:txBody>
      </p:sp>
      <p:sp>
        <p:nvSpPr>
          <p:cNvPr id="2" name="Rectangle 3"/>
          <p:cNvSpPr>
            <a:spLocks noChangeArrowheads="1"/>
          </p:cNvSpPr>
          <p:nvPr/>
        </p:nvSpPr>
        <p:spPr bwMode="auto">
          <a:xfrm>
            <a:off x="0" y="1365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955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rPr>
              <a:t> </a:t>
            </a:r>
            <a:endParaRPr kumimoji="0" lang="en-US" altLang="en-US" sz="11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rPr>
              <a:t> </a:t>
            </a:r>
            <a:endParaRPr kumimoji="0" lang="en-US" altLang="en-US" sz="11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8" name="Straight Connector 7"/>
          <p:cNvCxnSpPr/>
          <p:nvPr/>
        </p:nvCxnSpPr>
        <p:spPr>
          <a:xfrm>
            <a:off x="2351314" y="3143632"/>
            <a:ext cx="4754880" cy="1306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808514" y="3679093"/>
            <a:ext cx="412786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pic>
        <p:nvPicPr>
          <p:cNvPr id="4" name="Picture 3"/>
          <p:cNvPicPr>
            <a:picLocks noChangeAspect="1"/>
          </p:cNvPicPr>
          <p:nvPr/>
        </p:nvPicPr>
        <p:blipFill>
          <a:blip r:embed="rId2"/>
          <a:stretch>
            <a:fillRect/>
          </a:stretch>
        </p:blipFill>
        <p:spPr>
          <a:xfrm>
            <a:off x="4223789" y="4982986"/>
            <a:ext cx="4510774" cy="1076325"/>
          </a:xfrm>
          <a:prstGeom prst="rect">
            <a:avLst/>
          </a:prstGeom>
        </p:spPr>
      </p:pic>
      <p:sp>
        <p:nvSpPr>
          <p:cNvPr id="12" name="Rectangle 11"/>
          <p:cNvSpPr/>
          <p:nvPr/>
        </p:nvSpPr>
        <p:spPr>
          <a:xfrm>
            <a:off x="1447062" y="4613548"/>
            <a:ext cx="3745636" cy="36933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Sample: </a:t>
            </a:r>
            <a:r>
              <a:rPr lang="as-IN" dirty="0">
                <a:latin typeface="Times New Roman" panose="02020603050405020304" pitchFamily="18" charset="0"/>
              </a:rPr>
              <a:t>পুরাই অস্থির সাকিল চট্টগ্রাম</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8610600" y="6492875"/>
            <a:ext cx="2743200" cy="365125"/>
          </a:xfrm>
        </p:spPr>
        <p:txBody>
          <a:bodyPr/>
          <a:lstStyle/>
          <a:p>
            <a:fld id="{46CA942E-C215-4D37-B120-4D5B9E3A0B50}" type="slidenum">
              <a:rPr lang="en-US" smtClean="0"/>
              <a:t>16</a:t>
            </a:fld>
            <a:endParaRPr lang="en-US"/>
          </a:p>
        </p:txBody>
      </p:sp>
      <p:sp>
        <p:nvSpPr>
          <p:cNvPr id="13" name="Rectangle 12"/>
          <p:cNvSpPr/>
          <p:nvPr/>
        </p:nvSpPr>
        <p:spPr>
          <a:xfrm>
            <a:off x="2318902" y="3494427"/>
            <a:ext cx="3745636" cy="36933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log</a:t>
            </a:r>
            <a:endParaRPr lang="en-US" dirty="0">
              <a:latin typeface="Times New Roman" panose="02020603050405020304" pitchFamily="18" charset="0"/>
              <a:cs typeface="Times New Roman" panose="02020603050405020304" pitchFamily="18" charset="0"/>
            </a:endParaRPr>
          </a:p>
        </p:txBody>
      </p:sp>
      <p:sp>
        <p:nvSpPr>
          <p:cNvPr id="14" name="Rectangle 13"/>
          <p:cNvSpPr/>
          <p:nvPr/>
        </p:nvSpPr>
        <p:spPr>
          <a:xfrm>
            <a:off x="2808514" y="3619099"/>
            <a:ext cx="4441372" cy="369332"/>
          </a:xfrm>
          <a:prstGeom prst="rect">
            <a:avLst/>
          </a:prstGeom>
        </p:spPr>
        <p:txBody>
          <a:bodyPr wrap="square">
            <a:spAutoFit/>
          </a:bodyPr>
          <a:lstStyle/>
          <a:p>
            <a:r>
              <a:rPr lang="en-US" dirty="0" smtClean="0">
                <a:latin typeface="Times New Roman" panose="02020603050405020304" pitchFamily="18" charset="0"/>
                <a:ea typeface="Times New Roman" panose="02020603050405020304" pitchFamily="18" charset="0"/>
                <a:cs typeface="Vrinda" panose="020B0502040204020203" pitchFamily="34" charset="0"/>
              </a:rPr>
              <a:t>(Number </a:t>
            </a:r>
            <a:r>
              <a:rPr lang="en-US" dirty="0">
                <a:latin typeface="Times New Roman" panose="02020603050405020304" pitchFamily="18" charset="0"/>
                <a:ea typeface="Times New Roman" panose="02020603050405020304" pitchFamily="18" charset="0"/>
                <a:cs typeface="Vrinda" panose="020B0502040204020203" pitchFamily="34" charset="0"/>
              </a:rPr>
              <a:t>of documents with term t </a:t>
            </a:r>
            <a:r>
              <a:rPr lang="en-US" dirty="0" smtClean="0">
                <a:latin typeface="Times New Roman" panose="02020603050405020304" pitchFamily="18" charset="0"/>
                <a:ea typeface="Times New Roman" panose="02020603050405020304" pitchFamily="18" charset="0"/>
                <a:cs typeface="Vrinda" panose="020B0502040204020203" pitchFamily="34" charset="0"/>
              </a:rPr>
              <a:t>in it)  </a:t>
            </a:r>
            <a:endParaRPr lang="en-US" dirty="0">
              <a:latin typeface="Times New Roman" panose="02020603050405020304" pitchFamily="18" charset="0"/>
              <a:cs typeface="Times New Roman" panose="02020603050405020304" pitchFamily="18" charset="0"/>
            </a:endParaRPr>
          </a:p>
        </p:txBody>
      </p:sp>
      <p:sp>
        <p:nvSpPr>
          <p:cNvPr id="15" name="Rectangle 14"/>
          <p:cNvSpPr/>
          <p:nvPr/>
        </p:nvSpPr>
        <p:spPr>
          <a:xfrm>
            <a:off x="1447062" y="3505723"/>
            <a:ext cx="3745636" cy="369332"/>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cs typeface="Vrinda" panose="020B0502040204020203" pitchFamily="34" charset="0"/>
              </a:rPr>
              <a:t>IDF(t)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7848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ext Box 2"/>
          <p:cNvSpPr txBox="1">
            <a:spLocks noChangeArrowheads="1"/>
          </p:cNvSpPr>
          <p:nvPr/>
        </p:nvSpPr>
        <p:spPr bwMode="auto">
          <a:xfrm>
            <a:off x="3812029" y="5821433"/>
            <a:ext cx="4798571" cy="361950"/>
          </a:xfrm>
          <a:prstGeom prst="rect">
            <a:avLst/>
          </a:pr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bn-IN"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Vrinda" panose="020B0502040204020203" pitchFamily="34" charset="0"/>
              </a:rPr>
              <a:t>Figure</a:t>
            </a:r>
            <a:r>
              <a:rPr kumimoji="0" lang="en-US" altLang="en-US" b="0" i="0" u="none" strike="noStrike" cap="none" normalizeH="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t>Word Embedding</a:t>
            </a:r>
            <a:r>
              <a:rPr kumimoji="0" lang="bn-IN"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Vrinda" panose="020B0502040204020203" pitchFamily="34" charset="0"/>
              </a:rPr>
              <a:t> </a:t>
            </a:r>
            <a:r>
              <a:rPr kumimoji="0" lang="b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Vrinda" panose="020B0502040204020203" pitchFamily="34" charset="0"/>
              </a:rPr>
              <a:t>Based </a:t>
            </a:r>
            <a:r>
              <a:rPr kumimoji="0" lang="en-US"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feature </a:t>
            </a:r>
            <a:r>
              <a:rPr kumimoji="0" lang="bn-IN"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Vrinda" panose="020B0502040204020203" pitchFamily="34" charset="0"/>
              </a:rPr>
              <a:t>approach</a:t>
            </a:r>
            <a:endParaRPr kumimoji="0" lang="bn-IN" altLang="en-US" b="0" i="0" u="none" strike="noStrike" cap="none" normalizeH="0" baseline="0" dirty="0">
              <a:ln>
                <a:noFill/>
              </a:ln>
              <a:solidFill>
                <a:schemeClr val="tx1"/>
              </a:solidFill>
              <a:effectLst/>
              <a:latin typeface="Times New Roman" panose="02020603050405020304" pitchFamily="18" charset="0"/>
            </a:endParaRPr>
          </a:p>
        </p:txBody>
      </p:sp>
      <p:sp>
        <p:nvSpPr>
          <p:cNvPr id="1048703" name="Rectangle 28"/>
          <p:cNvSpPr/>
          <p:nvPr/>
        </p:nvSpPr>
        <p:spPr>
          <a:xfrm>
            <a:off x="1148167" y="284232"/>
            <a:ext cx="11161399" cy="707886"/>
          </a:xfrm>
          <a:prstGeom prst="rect">
            <a:avLst/>
          </a:prstGeom>
        </p:spPr>
        <p:txBody>
          <a:bodyPr wrap="square">
            <a:spAutoFit/>
          </a:bodyPr>
          <a:lstStyle/>
          <a:p>
            <a:r>
              <a:rPr lang="en-US" sz="4000" dirty="0">
                <a:effectLst>
                  <a:outerShdw blurRad="63500" dist="50800" dir="13500000" sx="0" sy="0">
                    <a:srgbClr val="000000">
                      <a:alpha val="50000"/>
                    </a:srgbClr>
                  </a:outerShdw>
                </a:effectLst>
                <a:latin typeface="Times New Roman" panose="02020603050405020304" pitchFamily="18" charset="0"/>
                <a:ea typeface="Calibri" panose="020F0502020204030204" pitchFamily="34" charset="0"/>
                <a:cs typeface="Times New Roman" panose="02020603050405020304" pitchFamily="18" charset="0"/>
              </a:rPr>
              <a:t>Feature </a:t>
            </a:r>
            <a:r>
              <a:rPr lang="en-US" sz="4000" dirty="0" smtClean="0">
                <a:effectLst>
                  <a:outerShdw blurRad="63500" dist="50800" dir="13500000" sx="0" sy="0">
                    <a:srgbClr val="000000">
                      <a:alpha val="50000"/>
                    </a:srgbClr>
                  </a:outerShdw>
                </a:effectLst>
                <a:latin typeface="Times New Roman" panose="02020603050405020304" pitchFamily="18" charset="0"/>
                <a:ea typeface="Calibri" panose="020F0502020204030204" pitchFamily="34" charset="0"/>
                <a:cs typeface="Times New Roman" panose="02020603050405020304" pitchFamily="18" charset="0"/>
              </a:rPr>
              <a:t>Extraction from the Text : Word Embedding</a:t>
            </a:r>
            <a:endParaRPr lang="en-US" sz="4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704" name="Rectangle 30"/>
          <p:cNvSpPr/>
          <p:nvPr/>
        </p:nvSpPr>
        <p:spPr>
          <a:xfrm>
            <a:off x="1447062" y="1306924"/>
            <a:ext cx="7447873" cy="3139321"/>
          </a:xfrm>
          <a:prstGeom prst="rect">
            <a:avLst/>
          </a:prstGeom>
        </p:spPr>
        <p:txBody>
          <a:bodyPr wrap="none">
            <a:spAutoFit/>
          </a:bodyPr>
          <a:lstStyle/>
          <a:p>
            <a:pPr marL="342900" indent="-342900">
              <a:buFont typeface="Wingdings" panose="05000000000000000000" pitchFamily="2" charset="2"/>
              <a:buChar char="q"/>
            </a:pP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More semantic representation then Count vectorizer and TF-IDF</a:t>
            </a:r>
          </a:p>
          <a:p>
            <a:pPr marL="342900" indent="-342900">
              <a:buFont typeface="Wingdings" panose="05000000000000000000" pitchFamily="2" charset="2"/>
              <a:buChar char="q"/>
            </a:pP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Create Vocabulary our vocabulary size=51500</a:t>
            </a:r>
          </a:p>
          <a:p>
            <a:endParaRPr lang="en-US" dirty="0" smtClean="0">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ea typeface="Times New Roman" panose="02020603050405020304" pitchFamily="18" charset="0"/>
                <a:cs typeface="Times New Roman" panose="02020603050405020304" pitchFamily="18" charset="0"/>
              </a:rPr>
              <a:t>One hot representation: representation of the sentences using word indexes </a:t>
            </a:r>
          </a:p>
          <a:p>
            <a:r>
              <a:rPr lang="en-US" dirty="0" smtClean="0">
                <a:latin typeface="Times New Roman" panose="02020603050405020304" pitchFamily="18" charset="0"/>
                <a:ea typeface="Times New Roman" panose="02020603050405020304" pitchFamily="18" charset="0"/>
                <a:cs typeface="Times New Roman" panose="02020603050405020304" pitchFamily="18" charset="0"/>
              </a:rPr>
              <a:t>From vocabulary.</a:t>
            </a:r>
          </a:p>
          <a:p>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ea typeface="Times New Roman" panose="02020603050405020304" pitchFamily="18" charset="0"/>
                <a:cs typeface="Times New Roman" panose="02020603050405020304" pitchFamily="18" charset="0"/>
              </a:rPr>
              <a:t>Sample:</a:t>
            </a:r>
            <a:r>
              <a:rPr lang="as-IN" dirty="0">
                <a:latin typeface="Times New Roman" panose="02020603050405020304" pitchFamily="18" charset="0"/>
              </a:rPr>
              <a:t>দিঘী এই একটা গল্পে খুব ভালো অভিনয় করেছে</a:t>
            </a:r>
            <a:endParaRPr lang="en-US" dirty="0" smtClean="0">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ea typeface="Times New Roman" panose="02020603050405020304" pitchFamily="18" charset="0"/>
                <a:cs typeface="Times New Roman" panose="02020603050405020304" pitchFamily="18" charset="0"/>
              </a:rPr>
              <a:t>After preprocessing:</a:t>
            </a:r>
            <a:r>
              <a:rPr lang="as-IN" dirty="0">
                <a:latin typeface="Times New Roman" panose="02020603050405020304" pitchFamily="18" charset="0"/>
              </a:rPr>
              <a:t>দিঘী এক গল্পে ভালো অভিনয় </a:t>
            </a:r>
            <a:r>
              <a:rPr lang="as-IN" dirty="0" smtClean="0">
                <a:latin typeface="Times New Roman" panose="02020603050405020304" pitchFamily="18" charset="0"/>
              </a:rPr>
              <a:t>কর</a:t>
            </a:r>
            <a:endParaRPr lang="en-US" dirty="0" smtClean="0">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ea typeface="Times New Roman" panose="02020603050405020304" pitchFamily="18" charset="0"/>
                <a:cs typeface="Times New Roman" panose="02020603050405020304" pitchFamily="18" charset="0"/>
              </a:rPr>
              <a:t>One hot vector representation:</a:t>
            </a:r>
            <a:r>
              <a:rPr lang="as-IN" dirty="0">
                <a:latin typeface="Times New Roman" panose="02020603050405020304" pitchFamily="18" charset="0"/>
              </a:rPr>
              <a:t>দিঘী এক গল্পে ভালো অভিনয় </a:t>
            </a:r>
            <a:r>
              <a:rPr lang="as-IN" dirty="0" smtClean="0">
                <a:latin typeface="Times New Roman" panose="02020603050405020304" pitchFamily="18" charset="0"/>
              </a:rPr>
              <a:t>কর</a:t>
            </a:r>
            <a:r>
              <a:rPr lang="en-US" dirty="0" smtClean="0">
                <a:latin typeface="Times New Roman" panose="02020603050405020304" pitchFamily="18" charset="0"/>
                <a:cs typeface="Times New Roman" panose="02020603050405020304" pitchFamily="18" charset="0"/>
              </a:rPr>
              <a:t>=[8527,9012,</a:t>
            </a:r>
          </a:p>
          <a:p>
            <a:r>
              <a:rPr lang="en-US" dirty="0" smtClean="0">
                <a:latin typeface="Times New Roman" panose="02020603050405020304" pitchFamily="18" charset="0"/>
                <a:ea typeface="Times New Roman" panose="02020603050405020304" pitchFamily="18" charset="0"/>
                <a:cs typeface="Times New Roman" panose="02020603050405020304" pitchFamily="18" charset="0"/>
              </a:rPr>
              <a:t>2571,523,2560,3676]</a:t>
            </a:r>
          </a:p>
          <a:p>
            <a:r>
              <a:rPr lang="en-US" dirty="0" smtClean="0">
                <a:latin typeface="Times New Roman" panose="02020603050405020304" pitchFamily="18" charset="0"/>
                <a:ea typeface="Times New Roman" panose="02020603050405020304" pitchFamily="18" charset="0"/>
                <a:cs typeface="Times New Roman" panose="02020603050405020304" pitchFamily="18" charset="0"/>
              </a:rPr>
              <a:t>Vector representation after pre padding:[0 0 0…2571 523 2560 3673]</a:t>
            </a:r>
          </a:p>
        </p:txBody>
      </p:sp>
      <p:sp>
        <p:nvSpPr>
          <p:cNvPr id="2"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8191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rPr>
              <a:t> </a:t>
            </a:r>
            <a:endParaRPr kumimoji="0" lang="en-US" altLang="en-US" sz="11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rPr>
              <a:t> </a:t>
            </a:r>
            <a:endParaRPr kumimoji="0" lang="en-US" altLang="en-US" sz="11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3317966" y="4572000"/>
            <a:ext cx="5630091" cy="966652"/>
          </a:xfrm>
          <a:prstGeom prst="rect">
            <a:avLst/>
          </a:prstGeom>
        </p:spPr>
      </p:pic>
      <p:sp>
        <p:nvSpPr>
          <p:cNvPr id="6" name="Slide Number Placeholder 5"/>
          <p:cNvSpPr>
            <a:spLocks noGrp="1"/>
          </p:cNvSpPr>
          <p:nvPr>
            <p:ph type="sldNum" sz="quarter" idx="12"/>
          </p:nvPr>
        </p:nvSpPr>
        <p:spPr/>
        <p:txBody>
          <a:bodyPr/>
          <a:lstStyle/>
          <a:p>
            <a:fld id="{46CA942E-C215-4D37-B120-4D5B9E3A0B50}" type="slidenum">
              <a:rPr lang="en-US" smtClean="0"/>
              <a:t>17</a:t>
            </a:fld>
            <a:endParaRPr lang="en-US"/>
          </a:p>
        </p:txBody>
      </p:sp>
    </p:spTree>
    <p:extLst>
      <p:ext uri="{BB962C8B-B14F-4D97-AF65-F5344CB8AC3E}">
        <p14:creationId xmlns:p14="http://schemas.microsoft.com/office/powerpoint/2010/main" val="41427474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Title 1"/>
          <p:cNvSpPr>
            <a:spLocks noGrp="1"/>
          </p:cNvSpPr>
          <p:nvPr>
            <p:ph type="title"/>
          </p:nvPr>
        </p:nvSpPr>
        <p:spPr>
          <a:xfrm>
            <a:off x="1920240" y="276651"/>
            <a:ext cx="7794171" cy="1325563"/>
          </a:xfrm>
        </p:spPr>
        <p:txBody>
          <a:bodyPr>
            <a:normAutofit/>
          </a:bodyPr>
          <a:lstStyle/>
          <a:p>
            <a:r>
              <a:rPr lang="en-US" sz="40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Classification Algorithm</a:t>
            </a:r>
            <a:endPar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48712" name="TextBox 3"/>
          <p:cNvSpPr txBox="1"/>
          <p:nvPr/>
        </p:nvSpPr>
        <p:spPr>
          <a:xfrm>
            <a:off x="1920240" y="1848228"/>
            <a:ext cx="7968343" cy="3108543"/>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Conventional Machine learning Model:</a:t>
            </a:r>
          </a:p>
          <a:p>
            <a:pPr marL="457200" indent="-457200">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Multinomial Nave Bayes (MNB)</a:t>
            </a:r>
          </a:p>
          <a:p>
            <a:pPr marL="457200" indent="-457200">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Linear </a:t>
            </a:r>
            <a:r>
              <a:rPr lang="en-US" sz="2800" dirty="0">
                <a:latin typeface="Times New Roman" panose="02020603050405020304" pitchFamily="18" charset="0"/>
                <a:cs typeface="Times New Roman" panose="02020603050405020304" pitchFamily="18" charset="0"/>
              </a:rPr>
              <a:t>Support Vector Machine (SVM</a:t>
            </a:r>
            <a:r>
              <a:rPr lang="en-US" sz="28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Random Forest (RF)</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Logistic Regression (LR)</a:t>
            </a:r>
          </a:p>
          <a:p>
            <a:r>
              <a:rPr lang="en-US" sz="2800" dirty="0" smtClean="0">
                <a:latin typeface="Times New Roman" panose="02020603050405020304" pitchFamily="18" charset="0"/>
                <a:cs typeface="Times New Roman" panose="02020603050405020304" pitchFamily="18" charset="0"/>
              </a:rPr>
              <a:t>Deep learning Model:</a:t>
            </a:r>
          </a:p>
          <a:p>
            <a:pPr marL="457200" indent="-457200">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Long Short Term Memory(LSTM)</a:t>
            </a:r>
            <a:endParaRPr lang="en-US" sz="2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6CA942E-C215-4D37-B120-4D5B9E3A0B50}" type="slidenum">
              <a:rPr lang="en-US" smtClean="0"/>
              <a:t>18</a:t>
            </a:fld>
            <a:endParaRPr lang="en-US"/>
          </a:p>
        </p:txBody>
      </p:sp>
    </p:spTree>
    <p:extLst>
      <p:ext uri="{BB962C8B-B14F-4D97-AF65-F5344CB8AC3E}">
        <p14:creationId xmlns:p14="http://schemas.microsoft.com/office/powerpoint/2010/main" val="14536490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367737" y="1349438"/>
            <a:ext cx="2835735" cy="1569660"/>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TP=True  positive</a:t>
            </a:r>
          </a:p>
          <a:p>
            <a:r>
              <a:rPr lang="en-US" sz="2400" dirty="0" smtClean="0">
                <a:latin typeface="Times New Roman" panose="02020603050405020304" pitchFamily="18" charset="0"/>
                <a:cs typeface="Times New Roman" panose="02020603050405020304" pitchFamily="18" charset="0"/>
              </a:rPr>
              <a:t>TN=True negative</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p>
        </p:txBody>
      </p:sp>
      <p:sp>
        <p:nvSpPr>
          <p:cNvPr id="18" name="Rectangle 17"/>
          <p:cNvSpPr/>
          <p:nvPr/>
        </p:nvSpPr>
        <p:spPr>
          <a:xfrm>
            <a:off x="1367737" y="247450"/>
            <a:ext cx="6783973" cy="707886"/>
          </a:xfrm>
          <a:prstGeom prst="rect">
            <a:avLst/>
          </a:prstGeom>
        </p:spPr>
        <p:txBody>
          <a:bodyPr wrap="none">
            <a:spAutoFit/>
          </a:bodyPr>
          <a:lstStyle/>
          <a:p>
            <a:r>
              <a:rPr lang="en-US" sz="4000" b="1" dirty="0" smtClean="0">
                <a:latin typeface="Times New Roman" panose="02020603050405020304" pitchFamily="18" charset="0"/>
                <a:cs typeface="Times New Roman" panose="02020603050405020304" pitchFamily="18" charset="0"/>
              </a:rPr>
              <a:t>Model Evaluation Technique </a:t>
            </a:r>
            <a:endParaRPr lang="en-US" sz="4000" b="1" dirty="0">
              <a:latin typeface="Times New Roman" panose="02020603050405020304" pitchFamily="18" charset="0"/>
              <a:cs typeface="Times New Roman" panose="02020603050405020304" pitchFamily="18" charset="0"/>
            </a:endParaRPr>
          </a:p>
        </p:txBody>
      </p:sp>
      <p:cxnSp>
        <p:nvCxnSpPr>
          <p:cNvPr id="23" name="Straight Connector 22"/>
          <p:cNvCxnSpPr/>
          <p:nvPr/>
        </p:nvCxnSpPr>
        <p:spPr>
          <a:xfrm>
            <a:off x="6647534" y="1659788"/>
            <a:ext cx="1985554" cy="1306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0" name="Rectangle 5"/>
          <p:cNvSpPr>
            <a:spLocks noChangeArrowheads="1"/>
          </p:cNvSpPr>
          <p:nvPr/>
        </p:nvSpPr>
        <p:spPr bwMode="auto">
          <a:xfrm>
            <a:off x="1114746" y="2721706"/>
            <a:ext cx="4308323" cy="46166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4"/>
          <p:cNvSpPr/>
          <p:nvPr/>
        </p:nvSpPr>
        <p:spPr>
          <a:xfrm>
            <a:off x="4889535" y="2440953"/>
            <a:ext cx="1329210" cy="461665"/>
          </a:xfrm>
          <a:prstGeom prst="rect">
            <a:avLst/>
          </a:prstGeom>
        </p:spPr>
        <p:txBody>
          <a:bodyPr wrap="none">
            <a:spAutoFit/>
          </a:bodyPr>
          <a:lstStyle/>
          <a:p>
            <a:r>
              <a:rPr lang="en-US" sz="2400" dirty="0" smtClean="0">
                <a:latin typeface="Times New Roman" panose="02020603050405020304" pitchFamily="18" charset="0"/>
                <a:cs typeface="Times New Roman" panose="02020603050405020304" pitchFamily="18" charset="0"/>
              </a:rPr>
              <a:t>Precision</a:t>
            </a:r>
            <a:endParaRPr lang="en-US" sz="2400" dirty="0">
              <a:latin typeface="Times New Roman" panose="02020603050405020304" pitchFamily="18" charset="0"/>
              <a:cs typeface="Times New Roman" panose="02020603050405020304" pitchFamily="18" charset="0"/>
            </a:endParaRPr>
          </a:p>
        </p:txBody>
      </p:sp>
      <p:sp>
        <p:nvSpPr>
          <p:cNvPr id="12" name="Rectangle 4"/>
          <p:cNvSpPr/>
          <p:nvPr/>
        </p:nvSpPr>
        <p:spPr>
          <a:xfrm>
            <a:off x="6647534" y="2654946"/>
            <a:ext cx="1202380" cy="461665"/>
          </a:xfrm>
          <a:prstGeom prst="rect">
            <a:avLst/>
          </a:prstGeom>
        </p:spPr>
        <p:txBody>
          <a:bodyPr wrap="none">
            <a:spAutoFit/>
          </a:bodyPr>
          <a:lstStyle/>
          <a:p>
            <a:r>
              <a:rPr lang="en-US" sz="2400" dirty="0" smtClean="0">
                <a:latin typeface="Times New Roman" panose="02020603050405020304" pitchFamily="18" charset="0"/>
                <a:cs typeface="Times New Roman" panose="02020603050405020304" pitchFamily="18" charset="0"/>
              </a:rPr>
              <a:t>TP + FP</a:t>
            </a:r>
            <a:endParaRPr lang="en-US" sz="2400" dirty="0">
              <a:latin typeface="Times New Roman" panose="02020603050405020304" pitchFamily="18" charset="0"/>
              <a:cs typeface="Times New Roman" panose="02020603050405020304" pitchFamily="18" charset="0"/>
            </a:endParaRPr>
          </a:p>
        </p:txBody>
      </p:sp>
      <p:sp>
        <p:nvSpPr>
          <p:cNvPr id="13" name="Rectangle 4"/>
          <p:cNvSpPr/>
          <p:nvPr/>
        </p:nvSpPr>
        <p:spPr>
          <a:xfrm>
            <a:off x="6936928" y="2195824"/>
            <a:ext cx="543739" cy="461665"/>
          </a:xfrm>
          <a:prstGeom prst="rect">
            <a:avLst/>
          </a:prstGeom>
        </p:spPr>
        <p:txBody>
          <a:bodyPr wrap="none">
            <a:spAutoFit/>
          </a:bodyPr>
          <a:lstStyle/>
          <a:p>
            <a:r>
              <a:rPr lang="en-US" sz="2400" dirty="0" smtClean="0">
                <a:latin typeface="Times New Roman" panose="02020603050405020304" pitchFamily="18" charset="0"/>
                <a:cs typeface="Times New Roman" panose="02020603050405020304" pitchFamily="18" charset="0"/>
              </a:rPr>
              <a:t>TP</a:t>
            </a:r>
            <a:endParaRPr lang="en-US" sz="2400"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6687742" y="2671785"/>
            <a:ext cx="10366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4"/>
          <p:cNvSpPr/>
          <p:nvPr/>
        </p:nvSpPr>
        <p:spPr>
          <a:xfrm>
            <a:off x="5129371" y="3397517"/>
            <a:ext cx="968535" cy="461665"/>
          </a:xfrm>
          <a:prstGeom prst="rect">
            <a:avLst/>
          </a:prstGeom>
        </p:spPr>
        <p:txBody>
          <a:bodyPr wrap="none">
            <a:spAutoFit/>
          </a:bodyPr>
          <a:lstStyle/>
          <a:p>
            <a:r>
              <a:rPr lang="en-US" sz="2400" dirty="0" smtClean="0">
                <a:latin typeface="Times New Roman" panose="02020603050405020304" pitchFamily="18" charset="0"/>
                <a:cs typeface="Times New Roman" panose="02020603050405020304" pitchFamily="18" charset="0"/>
              </a:rPr>
              <a:t>Recall</a:t>
            </a:r>
            <a:endParaRPr lang="en-US" sz="2400" dirty="0">
              <a:latin typeface="Times New Roman" panose="02020603050405020304" pitchFamily="18" charset="0"/>
              <a:cs typeface="Times New Roman" panose="02020603050405020304" pitchFamily="18" charset="0"/>
            </a:endParaRPr>
          </a:p>
        </p:txBody>
      </p:sp>
      <p:sp>
        <p:nvSpPr>
          <p:cNvPr id="22" name="Rectangle 4"/>
          <p:cNvSpPr/>
          <p:nvPr/>
        </p:nvSpPr>
        <p:spPr>
          <a:xfrm>
            <a:off x="6936928" y="3155142"/>
            <a:ext cx="543739" cy="461665"/>
          </a:xfrm>
          <a:prstGeom prst="rect">
            <a:avLst/>
          </a:prstGeom>
        </p:spPr>
        <p:txBody>
          <a:bodyPr wrap="none">
            <a:spAutoFit/>
          </a:bodyPr>
          <a:lstStyle/>
          <a:p>
            <a:r>
              <a:rPr lang="en-US" sz="2400" dirty="0" smtClean="0">
                <a:latin typeface="Times New Roman" panose="02020603050405020304" pitchFamily="18" charset="0"/>
                <a:cs typeface="Times New Roman" panose="02020603050405020304" pitchFamily="18" charset="0"/>
              </a:rPr>
              <a:t>TP</a:t>
            </a:r>
            <a:endParaRPr lang="en-US" sz="2400" dirty="0">
              <a:latin typeface="Times New Roman" panose="02020603050405020304" pitchFamily="18" charset="0"/>
              <a:cs typeface="Times New Roman" panose="02020603050405020304" pitchFamily="18" charset="0"/>
            </a:endParaRPr>
          </a:p>
        </p:txBody>
      </p:sp>
      <p:sp>
        <p:nvSpPr>
          <p:cNvPr id="24" name="Rectangle 4"/>
          <p:cNvSpPr/>
          <p:nvPr/>
        </p:nvSpPr>
        <p:spPr>
          <a:xfrm>
            <a:off x="6612268" y="3628350"/>
            <a:ext cx="1253677" cy="461665"/>
          </a:xfrm>
          <a:prstGeom prst="rect">
            <a:avLst/>
          </a:prstGeom>
        </p:spPr>
        <p:txBody>
          <a:bodyPr wrap="none">
            <a:spAutoFit/>
          </a:bodyPr>
          <a:lstStyle/>
          <a:p>
            <a:r>
              <a:rPr lang="en-US" sz="2400" dirty="0" smtClean="0">
                <a:latin typeface="Times New Roman" panose="02020603050405020304" pitchFamily="18" charset="0"/>
                <a:cs typeface="Times New Roman" panose="02020603050405020304" pitchFamily="18" charset="0"/>
              </a:rPr>
              <a:t>TP + FN</a:t>
            </a:r>
            <a:endParaRPr lang="en-US" sz="2400" dirty="0">
              <a:latin typeface="Times New Roman" panose="02020603050405020304" pitchFamily="18" charset="0"/>
              <a:cs typeface="Times New Roman" panose="02020603050405020304" pitchFamily="18" charset="0"/>
            </a:endParaRPr>
          </a:p>
        </p:txBody>
      </p:sp>
      <p:sp>
        <p:nvSpPr>
          <p:cNvPr id="25" name="Rectangle 4"/>
          <p:cNvSpPr/>
          <p:nvPr/>
        </p:nvSpPr>
        <p:spPr>
          <a:xfrm>
            <a:off x="6318212" y="2429513"/>
            <a:ext cx="344537" cy="461665"/>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cxnSp>
        <p:nvCxnSpPr>
          <p:cNvPr id="26" name="Straight Connector 25"/>
          <p:cNvCxnSpPr/>
          <p:nvPr/>
        </p:nvCxnSpPr>
        <p:spPr>
          <a:xfrm>
            <a:off x="6696598" y="3616807"/>
            <a:ext cx="10366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696598" y="2671786"/>
            <a:ext cx="10366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4"/>
          <p:cNvSpPr/>
          <p:nvPr/>
        </p:nvSpPr>
        <p:spPr>
          <a:xfrm>
            <a:off x="6320681" y="3377880"/>
            <a:ext cx="344537" cy="461665"/>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29" name="Rectangle 4"/>
          <p:cNvSpPr/>
          <p:nvPr/>
        </p:nvSpPr>
        <p:spPr>
          <a:xfrm>
            <a:off x="7150078" y="1172557"/>
            <a:ext cx="1127232"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TP+TN</a:t>
            </a:r>
          </a:p>
        </p:txBody>
      </p:sp>
      <p:sp>
        <p:nvSpPr>
          <p:cNvPr id="30" name="Rectangle 4"/>
          <p:cNvSpPr/>
          <p:nvPr/>
        </p:nvSpPr>
        <p:spPr>
          <a:xfrm>
            <a:off x="6608263" y="1669183"/>
            <a:ext cx="2210862"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TP+FP+TN+FN</a:t>
            </a:r>
          </a:p>
        </p:txBody>
      </p:sp>
      <p:sp>
        <p:nvSpPr>
          <p:cNvPr id="31" name="Rectangle 4"/>
          <p:cNvSpPr/>
          <p:nvPr/>
        </p:nvSpPr>
        <p:spPr>
          <a:xfrm>
            <a:off x="4915371" y="1408124"/>
            <a:ext cx="1362874" cy="461665"/>
          </a:xfrm>
          <a:prstGeom prst="rect">
            <a:avLst/>
          </a:prstGeom>
        </p:spPr>
        <p:txBody>
          <a:bodyPr wrap="none">
            <a:spAutoFit/>
          </a:bodyPr>
          <a:lstStyle/>
          <a:p>
            <a:r>
              <a:rPr lang="en-US" sz="2400" dirty="0" smtClean="0">
                <a:latin typeface="Times New Roman" panose="02020603050405020304" pitchFamily="18" charset="0"/>
                <a:cs typeface="Times New Roman" panose="02020603050405020304" pitchFamily="18" charset="0"/>
              </a:rPr>
              <a:t>Accuracy</a:t>
            </a:r>
            <a:endParaRPr lang="en-US" sz="2400" dirty="0">
              <a:latin typeface="Times New Roman" panose="02020603050405020304" pitchFamily="18" charset="0"/>
              <a:cs typeface="Times New Roman" panose="02020603050405020304" pitchFamily="18" charset="0"/>
            </a:endParaRPr>
          </a:p>
        </p:txBody>
      </p:sp>
      <p:sp>
        <p:nvSpPr>
          <p:cNvPr id="32" name="Rectangle 4"/>
          <p:cNvSpPr/>
          <p:nvPr/>
        </p:nvSpPr>
        <p:spPr>
          <a:xfrm>
            <a:off x="6283361" y="1408276"/>
            <a:ext cx="344537" cy="461665"/>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33" name="Rectangle 4"/>
          <p:cNvSpPr/>
          <p:nvPr/>
        </p:nvSpPr>
        <p:spPr>
          <a:xfrm>
            <a:off x="5069153" y="4370921"/>
            <a:ext cx="1287532" cy="461665"/>
          </a:xfrm>
          <a:prstGeom prst="rect">
            <a:avLst/>
          </a:prstGeom>
        </p:spPr>
        <p:txBody>
          <a:bodyPr wrap="none">
            <a:spAutoFit/>
          </a:bodyPr>
          <a:lstStyle/>
          <a:p>
            <a:r>
              <a:rPr lang="en-US" sz="2400" dirty="0" smtClean="0">
                <a:latin typeface="Times New Roman" panose="02020603050405020304" pitchFamily="18" charset="0"/>
                <a:cs typeface="Times New Roman" panose="02020603050405020304" pitchFamily="18" charset="0"/>
              </a:rPr>
              <a:t>F1 Score</a:t>
            </a:r>
            <a:endParaRPr lang="en-US" sz="2400" dirty="0">
              <a:latin typeface="Times New Roman" panose="02020603050405020304" pitchFamily="18" charset="0"/>
              <a:cs typeface="Times New Roman" panose="02020603050405020304" pitchFamily="18" charset="0"/>
            </a:endParaRPr>
          </a:p>
        </p:txBody>
      </p:sp>
      <p:sp>
        <p:nvSpPr>
          <p:cNvPr id="34" name="Rectangle 4"/>
          <p:cNvSpPr/>
          <p:nvPr/>
        </p:nvSpPr>
        <p:spPr>
          <a:xfrm>
            <a:off x="6612268" y="4355151"/>
            <a:ext cx="338554"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2</a:t>
            </a:r>
          </a:p>
        </p:txBody>
      </p:sp>
      <p:sp>
        <p:nvSpPr>
          <p:cNvPr id="35" name="Rectangle 4"/>
          <p:cNvSpPr/>
          <p:nvPr/>
        </p:nvSpPr>
        <p:spPr>
          <a:xfrm>
            <a:off x="6889249" y="4577386"/>
            <a:ext cx="2440092" cy="461665"/>
          </a:xfrm>
          <a:prstGeom prst="rect">
            <a:avLst/>
          </a:prstGeom>
        </p:spPr>
        <p:txBody>
          <a:bodyPr wrap="none">
            <a:spAutoFit/>
          </a:bodyPr>
          <a:lstStyle/>
          <a:p>
            <a:r>
              <a:rPr lang="en-US" sz="2400" dirty="0" smtClean="0">
                <a:latin typeface="Times New Roman" panose="02020603050405020304" pitchFamily="18" charset="0"/>
                <a:cs typeface="Times New Roman" panose="02020603050405020304" pitchFamily="18" charset="0"/>
              </a:rPr>
              <a:t>Precision + Recall</a:t>
            </a:r>
            <a:endParaRPr lang="en-US" sz="2400" dirty="0">
              <a:latin typeface="Times New Roman" panose="02020603050405020304" pitchFamily="18" charset="0"/>
              <a:cs typeface="Times New Roman" panose="02020603050405020304" pitchFamily="18" charset="0"/>
            </a:endParaRPr>
          </a:p>
        </p:txBody>
      </p:sp>
      <p:sp>
        <p:nvSpPr>
          <p:cNvPr id="36" name="Rectangle 4"/>
          <p:cNvSpPr/>
          <p:nvPr/>
        </p:nvSpPr>
        <p:spPr>
          <a:xfrm>
            <a:off x="6913089" y="4115721"/>
            <a:ext cx="2420856" cy="461665"/>
          </a:xfrm>
          <a:prstGeom prst="rect">
            <a:avLst/>
          </a:prstGeom>
        </p:spPr>
        <p:txBody>
          <a:bodyPr wrap="none">
            <a:spAutoFit/>
          </a:bodyPr>
          <a:lstStyle/>
          <a:p>
            <a:r>
              <a:rPr lang="en-US" sz="2400" dirty="0" smtClean="0">
                <a:latin typeface="Times New Roman" panose="02020603050405020304" pitchFamily="18" charset="0"/>
                <a:cs typeface="Times New Roman" panose="02020603050405020304" pitchFamily="18" charset="0"/>
              </a:rPr>
              <a:t>Precision x Recall</a:t>
            </a:r>
            <a:endParaRPr lang="en-US" sz="2400" dirty="0">
              <a:latin typeface="Times New Roman" panose="02020603050405020304" pitchFamily="18" charset="0"/>
              <a:cs typeface="Times New Roman" panose="02020603050405020304" pitchFamily="18" charset="0"/>
            </a:endParaRPr>
          </a:p>
        </p:txBody>
      </p:sp>
      <p:sp>
        <p:nvSpPr>
          <p:cNvPr id="37" name="Rectangle 4"/>
          <p:cNvSpPr/>
          <p:nvPr/>
        </p:nvSpPr>
        <p:spPr>
          <a:xfrm>
            <a:off x="6369575" y="4365521"/>
            <a:ext cx="344537" cy="461665"/>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cxnSp>
        <p:nvCxnSpPr>
          <p:cNvPr id="38" name="Straight Connector 37"/>
          <p:cNvCxnSpPr/>
          <p:nvPr/>
        </p:nvCxnSpPr>
        <p:spPr>
          <a:xfrm>
            <a:off x="6936928" y="4594580"/>
            <a:ext cx="2418269" cy="71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46CA942E-C215-4D37-B120-4D5B9E3A0B50}" type="slidenum">
              <a:rPr lang="en-US" smtClean="0"/>
              <a:t>19</a:t>
            </a:fld>
            <a:endParaRPr lang="en-US"/>
          </a:p>
        </p:txBody>
      </p:sp>
    </p:spTree>
    <p:extLst>
      <p:ext uri="{BB962C8B-B14F-4D97-AF65-F5344CB8AC3E}">
        <p14:creationId xmlns:p14="http://schemas.microsoft.com/office/powerpoint/2010/main" val="1310797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Rectangle 3"/>
          <p:cNvSpPr/>
          <p:nvPr/>
        </p:nvSpPr>
        <p:spPr>
          <a:xfrm>
            <a:off x="1894114" y="1214848"/>
            <a:ext cx="8516983" cy="4708981"/>
          </a:xfrm>
          <a:prstGeom prst="rect">
            <a:avLst/>
          </a:prstGeom>
        </p:spPr>
        <p:txBody>
          <a:bodyPr wrap="square">
            <a:spAutoFit/>
          </a:bodyPr>
          <a:lstStyle/>
          <a:p>
            <a:pPr marL="571500" indent="-5715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Introduction</a:t>
            </a:r>
          </a:p>
          <a:p>
            <a:pPr marL="571500" indent="-571500">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Motivation</a:t>
            </a:r>
            <a:endParaRPr lang="en-GB" sz="2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Objectives</a:t>
            </a:r>
          </a:p>
          <a:p>
            <a:pPr marL="571500" indent="-5715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Related </a:t>
            </a:r>
            <a:r>
              <a:rPr lang="en-US" sz="2000" dirty="0" smtClean="0">
                <a:latin typeface="Times New Roman" panose="02020603050405020304" pitchFamily="18" charset="0"/>
                <a:cs typeface="Times New Roman" panose="02020603050405020304" pitchFamily="18" charset="0"/>
              </a:rPr>
              <a:t>Works</a:t>
            </a:r>
            <a:endParaRPr lang="en-GB" sz="2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Methodology</a:t>
            </a:r>
            <a:endParaRPr lang="en-US" sz="2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Required Tools</a:t>
            </a:r>
          </a:p>
          <a:p>
            <a:pPr marL="571500" indent="-571500">
              <a:buFont typeface="Arial" panose="020B0604020202020204" pitchFamily="34" charset="0"/>
              <a:buChar char="•"/>
            </a:pPr>
            <a:r>
              <a:rPr lang="en-US" sz="2000" dirty="0">
                <a:effectLst>
                  <a:outerShdw blurRad="63500" dist="50800" dir="13500000" sx="0" sy="0">
                    <a:srgbClr val="000000">
                      <a:alpha val="50000"/>
                    </a:srgbClr>
                  </a:outerShdw>
                </a:effectLst>
                <a:latin typeface="Times New Roman" panose="02020603050405020304" pitchFamily="18" charset="0"/>
                <a:ea typeface="Calibri" panose="020F0502020204030204" pitchFamily="34" charset="0"/>
                <a:cs typeface="Times New Roman" panose="02020603050405020304" pitchFamily="18" charset="0"/>
              </a:rPr>
              <a:t>Data Collection</a:t>
            </a:r>
            <a:endParaRPr lang="en-GB" sz="2000" dirty="0"/>
          </a:p>
          <a:p>
            <a:pPr marL="571500" indent="-571500">
              <a:buFont typeface="Arial" panose="020B0604020202020204" pitchFamily="34" charset="0"/>
              <a:buChar char="•"/>
            </a:pPr>
            <a:r>
              <a:rPr lang="en-US" sz="2000" dirty="0">
                <a:effectLst>
                  <a:outerShdw blurRad="63500" dist="50800" dir="13500000" sx="0" sy="0">
                    <a:srgbClr val="000000">
                      <a:alpha val="50000"/>
                    </a:srgbClr>
                  </a:outerShdw>
                </a:effectLst>
                <a:latin typeface="Times New Roman" panose="02020603050405020304" pitchFamily="18" charset="0"/>
                <a:ea typeface="Calibri" panose="020F0502020204030204" pitchFamily="34" charset="0"/>
                <a:cs typeface="Vrinda" panose="020B0502040204020203" pitchFamily="34" charset="0"/>
              </a:rPr>
              <a:t>Data Preprocessing</a:t>
            </a:r>
          </a:p>
          <a:p>
            <a:pPr marL="571500" indent="-571500">
              <a:buFont typeface="Arial" panose="020B0604020202020204" pitchFamily="34" charset="0"/>
              <a:buChar char="•"/>
            </a:pPr>
            <a:r>
              <a:rPr lang="en-US" sz="2000" dirty="0">
                <a:effectLst>
                  <a:outerShdw blurRad="63500" dist="50800" dir="13500000" sx="0" sy="0">
                    <a:srgbClr val="000000">
                      <a:alpha val="50000"/>
                    </a:srgbClr>
                  </a:outerShdw>
                </a:effectLst>
                <a:latin typeface="Times New Roman" panose="02020603050405020304" pitchFamily="18" charset="0"/>
                <a:ea typeface="Calibri" panose="020F0502020204030204" pitchFamily="34" charset="0"/>
                <a:cs typeface="Times New Roman" panose="02020603050405020304" pitchFamily="18" charset="0"/>
              </a:rPr>
              <a:t>Feature Extraction</a:t>
            </a:r>
          </a:p>
          <a:p>
            <a:pPr marL="571500" indent="-571500">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Cl</a:t>
            </a:r>
            <a:r>
              <a:rPr lang="en-US" sz="2000" dirty="0">
                <a:effectLst>
                  <a:outerShdw blurRad="63500" dist="50800" dir="13500000" sx="0" sy="0">
                    <a:srgbClr val="000000">
                      <a:alpha val="50000"/>
                    </a:srgbClr>
                  </a:outerShdw>
                </a:effectLst>
                <a:latin typeface="Times New Roman" panose="02020603050405020304" pitchFamily="18" charset="0"/>
                <a:ea typeface="Calibri" panose="020F0502020204030204" pitchFamily="34" charset="0"/>
                <a:cs typeface="Times New Roman" panose="02020603050405020304" pitchFamily="18" charset="0"/>
              </a:rPr>
              <a:t>assification </a:t>
            </a:r>
            <a:r>
              <a:rPr lang="en-US" sz="2000" dirty="0" smtClean="0">
                <a:effectLst>
                  <a:outerShdw blurRad="63500" dist="50800" dir="13500000" sx="0" sy="0">
                    <a:srgbClr val="000000">
                      <a:alpha val="50000"/>
                    </a:srgbClr>
                  </a:outerShdw>
                </a:effectLst>
                <a:latin typeface="Times New Roman" panose="02020603050405020304" pitchFamily="18" charset="0"/>
                <a:ea typeface="Calibri" panose="020F0502020204030204" pitchFamily="34" charset="0"/>
                <a:cs typeface="Times New Roman" panose="02020603050405020304" pitchFamily="18" charset="0"/>
              </a:rPr>
              <a:t>Algorithm</a:t>
            </a:r>
          </a:p>
          <a:p>
            <a:pPr marL="571500" indent="-571500">
              <a:buFont typeface="Arial" panose="020B0604020202020204" pitchFamily="34" charset="0"/>
              <a:buChar char="•"/>
            </a:pPr>
            <a:r>
              <a:rPr lang="en-US" sz="2000" dirty="0" smtClean="0">
                <a:effectLst>
                  <a:outerShdw blurRad="63500" dist="50800" dir="13500000" sx="0" sy="0">
                    <a:srgbClr val="000000">
                      <a:alpha val="50000"/>
                    </a:srgbClr>
                  </a:outerShdw>
                </a:effectLst>
                <a:latin typeface="Times New Roman" panose="02020603050405020304" pitchFamily="18" charset="0"/>
                <a:ea typeface="Calibri" panose="020F0502020204030204" pitchFamily="34" charset="0"/>
                <a:cs typeface="Times New Roman" panose="02020603050405020304" pitchFamily="18" charset="0"/>
              </a:rPr>
              <a:t>Model Evaluation Technique</a:t>
            </a:r>
            <a:endParaRPr lang="bn-IN" sz="2000" dirty="0">
              <a:effectLst>
                <a:outerShdw blurRad="63500" dist="50800" dir="13500000" sx="0" sy="0">
                  <a:srgbClr val="000000">
                    <a:alpha val="50000"/>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Experimental </a:t>
            </a:r>
            <a:r>
              <a:rPr lang="en-US" sz="2000" dirty="0" smtClean="0">
                <a:latin typeface="Times New Roman" panose="02020603050405020304" pitchFamily="18" charset="0"/>
                <a:cs typeface="Times New Roman" panose="02020603050405020304" pitchFamily="18" charset="0"/>
              </a:rPr>
              <a:t>Output</a:t>
            </a:r>
            <a:r>
              <a:rPr lang="en-GB" sz="2000" dirty="0">
                <a:latin typeface="Times New Roman" panose="02020603050405020304" pitchFamily="18" charset="0"/>
                <a:cs typeface="Times New Roman" panose="02020603050405020304" pitchFamily="18" charset="0"/>
              </a:rPr>
              <a:t> &amp; Result</a:t>
            </a:r>
            <a:endParaRPr lang="en-GB" sz="2000" dirty="0" smtClean="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Conclusion</a:t>
            </a:r>
          </a:p>
          <a:p>
            <a:pPr marL="571500" indent="-571500">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Future </a:t>
            </a:r>
            <a:r>
              <a:rPr lang="en-GB" sz="2000" dirty="0">
                <a:latin typeface="Times New Roman" panose="02020603050405020304" pitchFamily="18" charset="0"/>
                <a:cs typeface="Times New Roman" panose="02020603050405020304" pitchFamily="18" charset="0"/>
              </a:rPr>
              <a:t>Work</a:t>
            </a:r>
          </a:p>
          <a:p>
            <a:pPr marL="571500" indent="-5715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References</a:t>
            </a:r>
          </a:p>
        </p:txBody>
      </p:sp>
      <p:sp>
        <p:nvSpPr>
          <p:cNvPr id="1048593" name="Title 1"/>
          <p:cNvSpPr>
            <a:spLocks noGrp="1"/>
          </p:cNvSpPr>
          <p:nvPr>
            <p:ph type="title"/>
          </p:nvPr>
        </p:nvSpPr>
        <p:spPr>
          <a:xfrm>
            <a:off x="788490" y="235131"/>
            <a:ext cx="10353761" cy="1091190"/>
          </a:xfrm>
        </p:spPr>
        <p:txBody>
          <a:bodyPr>
            <a:normAutofit/>
          </a:bodyPr>
          <a:lstStyle/>
          <a:p>
            <a:pPr algn="ctr"/>
            <a:r>
              <a:rPr lang="en-GB" sz="4000" b="1" dirty="0">
                <a:latin typeface="Times New Roman" panose="02020603050405020304" pitchFamily="18" charset="0"/>
                <a:cs typeface="Times New Roman" panose="02020603050405020304" pitchFamily="18" charset="0"/>
              </a:rPr>
              <a:t>Contents</a:t>
            </a:r>
            <a:endParaRPr lang="en-US" sz="40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6CA942E-C215-4D37-B120-4D5B9E3A0B50}" type="slidenum">
              <a:rPr lang="en-US" smtClean="0"/>
              <a:t>2</a:t>
            </a:fld>
            <a:endParaRPr lang="en-US"/>
          </a:p>
        </p:txBody>
      </p:sp>
    </p:spTree>
    <p:extLst>
      <p:ext uri="{BB962C8B-B14F-4D97-AF65-F5344CB8AC3E}">
        <p14:creationId xmlns:p14="http://schemas.microsoft.com/office/powerpoint/2010/main" val="13300604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6CA942E-C215-4D37-B120-4D5B9E3A0B50}" type="slidenum">
              <a:rPr lang="en-US" smtClean="0"/>
              <a:t>20</a:t>
            </a:fld>
            <a:endParaRPr lang="en-US" dirty="0"/>
          </a:p>
        </p:txBody>
      </p:sp>
      <p:sp>
        <p:nvSpPr>
          <p:cNvPr id="3" name="Title 1"/>
          <p:cNvSpPr txBox="1">
            <a:spLocks/>
          </p:cNvSpPr>
          <p:nvPr/>
        </p:nvSpPr>
        <p:spPr>
          <a:xfrm>
            <a:off x="1647722" y="358114"/>
            <a:ext cx="7222626" cy="776820"/>
          </a:xfrm>
          <a:prstGeom prst="rect">
            <a:avLst/>
          </a:prstGeom>
        </p:spPr>
        <p:txBody>
          <a:bodyPr>
            <a:normAutofit fontScale="975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4000" b="1" dirty="0" smtClean="0">
                <a:latin typeface="Times New Roman" panose="02020603050405020304" pitchFamily="18" charset="0"/>
                <a:cs typeface="Times New Roman" panose="02020603050405020304" pitchFamily="18" charset="0"/>
              </a:rPr>
              <a:t>Experiment</a:t>
            </a:r>
            <a:r>
              <a:rPr lang="en-US" altLang="en-US" sz="4000" b="1" dirty="0" smtClean="0">
                <a:latin typeface="Times New Roman" panose="02020603050405020304" pitchFamily="18" charset="0"/>
                <a:ea typeface="Times New Roman" panose="02020603050405020304" pitchFamily="18" charset="0"/>
                <a:cs typeface="Times New Roman" panose="02020603050405020304" pitchFamily="18" charset="0"/>
              </a:rPr>
              <a:t>al </a:t>
            </a:r>
            <a:r>
              <a:rPr lang="en-US" sz="4000" b="1" dirty="0" smtClean="0">
                <a:latin typeface="Times New Roman" panose="02020603050405020304" pitchFamily="18" charset="0"/>
                <a:cs typeface="Times New Roman" panose="02020603050405020304" pitchFamily="18" charset="0"/>
              </a:rPr>
              <a:t> Output</a:t>
            </a:r>
            <a:endParaRPr lang="en-US" sz="4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349" y="4669647"/>
            <a:ext cx="4330777" cy="129572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297" y="1500103"/>
            <a:ext cx="4291215" cy="136799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0001" y="1500103"/>
            <a:ext cx="4300696" cy="190494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0001" y="3617866"/>
            <a:ext cx="4300696" cy="1851117"/>
          </a:xfrm>
          <a:prstGeom prst="rect">
            <a:avLst/>
          </a:prstGeom>
        </p:spPr>
      </p:pic>
      <p:pic>
        <p:nvPicPr>
          <p:cNvPr id="8" name="Picture 7"/>
          <p:cNvPicPr>
            <a:picLocks noChangeAspect="1"/>
          </p:cNvPicPr>
          <p:nvPr/>
        </p:nvPicPr>
        <p:blipFill>
          <a:blip r:embed="rId6"/>
          <a:stretch>
            <a:fillRect/>
          </a:stretch>
        </p:blipFill>
        <p:spPr>
          <a:xfrm>
            <a:off x="1772297" y="3087668"/>
            <a:ext cx="4291215" cy="1362412"/>
          </a:xfrm>
          <a:prstGeom prst="rect">
            <a:avLst/>
          </a:prstGeom>
        </p:spPr>
      </p:pic>
      <p:sp>
        <p:nvSpPr>
          <p:cNvPr id="9" name="Text Box 2"/>
          <p:cNvSpPr txBox="1">
            <a:spLocks noChangeArrowheads="1"/>
          </p:cNvSpPr>
          <p:nvPr/>
        </p:nvSpPr>
        <p:spPr bwMode="auto">
          <a:xfrm>
            <a:off x="1967035" y="6199321"/>
            <a:ext cx="3901737" cy="361950"/>
          </a:xfrm>
          <a:prstGeom prst="rect">
            <a:avLst/>
          </a:pr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bn-IN"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Vrinda" panose="020B0502040204020203" pitchFamily="34" charset="0"/>
              </a:rPr>
              <a:t>Figure</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Vrinda" panose="020B0502040204020203" pitchFamily="34" charset="0"/>
              </a:rPr>
              <a:t> </a:t>
            </a:r>
            <a:r>
              <a:rPr lang="en-US" altLang="en-US" dirty="0" smtClean="0">
                <a:latin typeface="Times New Roman" panose="02020603050405020304" pitchFamily="18" charset="0"/>
                <a:ea typeface="Calibri" panose="020F0502020204030204" pitchFamily="34" charset="0"/>
                <a:cs typeface="Vrinda" panose="020B0502040204020203" pitchFamily="34" charset="0"/>
              </a:rPr>
              <a:t>:</a:t>
            </a:r>
            <a:r>
              <a:rPr lang="en-US" altLang="en-US" dirty="0">
                <a:latin typeface="Times New Roman" panose="02020603050405020304" pitchFamily="18" charset="0"/>
                <a:ea typeface="Calibri" panose="020F0502020204030204" pitchFamily="34" charset="0"/>
                <a:cs typeface="Vrinda" panose="020B0502040204020203" pitchFamily="34" charset="0"/>
              </a:rPr>
              <a:t> </a:t>
            </a:r>
            <a:r>
              <a:rPr lang="en-US" altLang="en-US" dirty="0" smtClean="0">
                <a:latin typeface="Times New Roman" panose="02020603050405020304" pitchFamily="18" charset="0"/>
                <a:ea typeface="Calibri" panose="020F0502020204030204" pitchFamily="34" charset="0"/>
                <a:cs typeface="Vrinda" panose="020B0502040204020203" pitchFamily="34" charset="0"/>
              </a:rPr>
              <a:t>Machine learning Model(MNB)</a:t>
            </a:r>
            <a:endParaRPr kumimoji="0" lang="bn-IN" altLang="en-US" sz="2800" b="0" i="0" u="none" strike="noStrike" cap="none" normalizeH="0" baseline="0" dirty="0">
              <a:ln>
                <a:noFill/>
              </a:ln>
              <a:solidFill>
                <a:schemeClr val="tx1"/>
              </a:solidFill>
              <a:effectLst/>
              <a:latin typeface="Times New Roman" panose="02020603050405020304" pitchFamily="18" charset="0"/>
            </a:endParaRPr>
          </a:p>
        </p:txBody>
      </p:sp>
      <p:sp>
        <p:nvSpPr>
          <p:cNvPr id="10" name="Text Box 2"/>
          <p:cNvSpPr txBox="1">
            <a:spLocks noChangeArrowheads="1"/>
          </p:cNvSpPr>
          <p:nvPr/>
        </p:nvSpPr>
        <p:spPr bwMode="auto">
          <a:xfrm>
            <a:off x="6919480" y="6199321"/>
            <a:ext cx="3901737" cy="361950"/>
          </a:xfrm>
          <a:prstGeom prst="rect">
            <a:avLst/>
          </a:pr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bn-IN"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Vrinda" panose="020B0502040204020203" pitchFamily="34" charset="0"/>
              </a:rPr>
              <a:t>Figure</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Vrinda" panose="020B0502040204020203" pitchFamily="34" charset="0"/>
              </a:rPr>
              <a:t>: </a:t>
            </a:r>
            <a:r>
              <a:rPr lang="en-US" altLang="en-US" dirty="0" smtClean="0">
                <a:latin typeface="Times New Roman" panose="02020603050405020304" pitchFamily="18" charset="0"/>
                <a:ea typeface="Calibri" panose="020F0502020204030204" pitchFamily="34" charset="0"/>
                <a:cs typeface="Vrinda" panose="020B0502040204020203" pitchFamily="34" charset="0"/>
              </a:rPr>
              <a:t>Deep Learning Model(LSTM)</a:t>
            </a:r>
            <a:endParaRPr kumimoji="0" lang="bn-IN" altLang="en-US" sz="2800" b="0" i="0" u="none" strike="noStrike" cap="none" normalizeH="0" baseline="0" dirty="0">
              <a:ln>
                <a:noFill/>
              </a:ln>
              <a:solidFill>
                <a:schemeClr val="tx1"/>
              </a:solidFill>
              <a:effectLst/>
              <a:latin typeface="Times New Roman" panose="02020603050405020304" pitchFamily="18" charset="0"/>
            </a:endParaRPr>
          </a:p>
        </p:txBody>
      </p:sp>
      <p:sp>
        <p:nvSpPr>
          <p:cNvPr id="11" name="Slide Number Placeholder 1"/>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28445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5" name="Title 1"/>
          <p:cNvSpPr>
            <a:spLocks noGrp="1"/>
          </p:cNvSpPr>
          <p:nvPr>
            <p:ph type="title"/>
          </p:nvPr>
        </p:nvSpPr>
        <p:spPr>
          <a:xfrm>
            <a:off x="1378348" y="747739"/>
            <a:ext cx="8943412" cy="853511"/>
          </a:xfrm>
        </p:spPr>
        <p:txBody>
          <a:bodyPr>
            <a:normAutofit/>
          </a:bodyPr>
          <a:lstStyle/>
          <a:p>
            <a:r>
              <a:rPr lang="en-US" sz="2800" dirty="0">
                <a:latin typeface="Times New Roman" panose="02020603050405020304" pitchFamily="18" charset="0"/>
                <a:cs typeface="Times New Roman" panose="02020603050405020304" pitchFamily="18" charset="0"/>
              </a:rPr>
              <a:t>Confusion </a:t>
            </a:r>
            <a:r>
              <a:rPr lang="en-US" sz="2800" dirty="0" smtClean="0">
                <a:latin typeface="Times New Roman" panose="02020603050405020304" pitchFamily="18" charset="0"/>
                <a:cs typeface="Times New Roman" panose="02020603050405020304" pitchFamily="18" charset="0"/>
              </a:rPr>
              <a:t>matrix</a:t>
            </a:r>
            <a:r>
              <a:rPr lang="bn-IN"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for </a:t>
            </a:r>
            <a:r>
              <a:rPr lang="en-US" sz="2800" dirty="0" smtClean="0">
                <a:latin typeface="Times New Roman" panose="02020603050405020304" pitchFamily="18" charset="0"/>
                <a:cs typeface="Times New Roman" panose="02020603050405020304" pitchFamily="18" charset="0"/>
              </a:rPr>
              <a:t>Multinomial Nave Bayes </a:t>
            </a:r>
            <a:r>
              <a:rPr lang="en-US" sz="2800" dirty="0">
                <a:latin typeface="Times New Roman" panose="02020603050405020304" pitchFamily="18" charset="0"/>
                <a:cs typeface="Times New Roman" panose="02020603050405020304" pitchFamily="18" charset="0"/>
              </a:rPr>
              <a:t>Classifier</a:t>
            </a:r>
          </a:p>
        </p:txBody>
      </p:sp>
      <p:sp>
        <p:nvSpPr>
          <p:cNvPr id="1048737" name="Rectangle 8"/>
          <p:cNvSpPr/>
          <p:nvPr/>
        </p:nvSpPr>
        <p:spPr>
          <a:xfrm>
            <a:off x="1378348" y="169548"/>
            <a:ext cx="4894477" cy="707886"/>
          </a:xfrm>
          <a:prstGeom prst="rect">
            <a:avLst/>
          </a:prstGeom>
        </p:spPr>
        <p:txBody>
          <a:bodyPr wrap="square">
            <a:spAutoFit/>
          </a:bodyPr>
          <a:lstStyle/>
          <a:p>
            <a:r>
              <a:rPr lang="en-GB" sz="4000" b="1" dirty="0">
                <a:latin typeface="Times New Roman" panose="02020603050405020304" pitchFamily="18" charset="0"/>
                <a:cs typeface="Times New Roman" panose="02020603050405020304" pitchFamily="18" charset="0"/>
              </a:rPr>
              <a:t>Experimental result</a:t>
            </a:r>
            <a:endParaRPr lang="en-US" sz="40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541417" y="1528354"/>
            <a:ext cx="4036423" cy="2505747"/>
          </a:xfrm>
          <a:prstGeom prst="rect">
            <a:avLst/>
          </a:prstGeom>
        </p:spPr>
      </p:pic>
      <p:sp>
        <p:nvSpPr>
          <p:cNvPr id="7" name="Text Box 2"/>
          <p:cNvSpPr txBox="1">
            <a:spLocks noChangeArrowheads="1"/>
          </p:cNvSpPr>
          <p:nvPr/>
        </p:nvSpPr>
        <p:spPr bwMode="auto">
          <a:xfrm>
            <a:off x="2495147" y="6175375"/>
            <a:ext cx="7171509" cy="361950"/>
          </a:xfrm>
          <a:prstGeom prst="rect">
            <a:avLst/>
          </a:pr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pPr lvl="0" algn="ctr" eaLnBrk="0" fontAlgn="base" hangingPunct="0">
              <a:spcBef>
                <a:spcPct val="0"/>
              </a:spcBef>
              <a:spcAft>
                <a:spcPct val="0"/>
              </a:spcAft>
            </a:pPr>
            <a:r>
              <a:rPr kumimoji="0" lang="bn-IN"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Vrinda" panose="020B0502040204020203" pitchFamily="34" charset="0"/>
              </a:rPr>
              <a:t>Figure</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bn-IN"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Vrinda" panose="020B0502040204020203" pitchFamily="34" charset="0"/>
              </a:rPr>
              <a:t> </a:t>
            </a:r>
            <a:r>
              <a:rPr lang="en-US" dirty="0">
                <a:latin typeface="Times New Roman" panose="02020603050405020304" pitchFamily="18" charset="0"/>
                <a:cs typeface="Times New Roman" panose="02020603050405020304" pitchFamily="18" charset="0"/>
              </a:rPr>
              <a:t>Multinomial Nave Bayes Classifier </a:t>
            </a:r>
            <a:r>
              <a:rPr lang="en-US" dirty="0" smtClean="0">
                <a:latin typeface="Times New Roman" panose="02020603050405020304" pitchFamily="18" charset="0"/>
                <a:cs typeface="Times New Roman" panose="02020603050405020304" pitchFamily="18" charset="0"/>
              </a:rPr>
              <a:t>Using </a:t>
            </a:r>
            <a: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t>TF-IDF</a:t>
            </a:r>
            <a:r>
              <a:rPr kumimoji="0" lang="en-US"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feature </a:t>
            </a:r>
            <a:r>
              <a:rPr kumimoji="0" lang="bn-IN"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Vrinda" panose="020B0502040204020203" pitchFamily="34" charset="0"/>
              </a:rPr>
              <a:t>approach</a:t>
            </a:r>
            <a:endParaRPr kumimoji="0" lang="bn-IN" altLang="en-US" b="0" i="0" u="none" strike="noStrike" cap="none" normalizeH="0" baseline="0" dirty="0">
              <a:ln>
                <a:noFill/>
              </a:ln>
              <a:solidFill>
                <a:schemeClr val="tx1"/>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6CA942E-C215-4D37-B120-4D5B9E3A0B50}" type="slidenum">
              <a:rPr lang="en-US" smtClean="0"/>
              <a:t>21</a:t>
            </a:fld>
            <a:endParaRPr lang="en-US"/>
          </a:p>
        </p:txBody>
      </p:sp>
      <p:pic>
        <p:nvPicPr>
          <p:cNvPr id="8" name="Picture 7"/>
          <p:cNvPicPr>
            <a:picLocks noChangeAspect="1"/>
          </p:cNvPicPr>
          <p:nvPr/>
        </p:nvPicPr>
        <p:blipFill>
          <a:blip r:embed="rId3"/>
          <a:stretch>
            <a:fillRect/>
          </a:stretch>
        </p:blipFill>
        <p:spPr>
          <a:xfrm>
            <a:off x="6122267" y="1528354"/>
            <a:ext cx="4367207" cy="2520396"/>
          </a:xfrm>
          <a:prstGeom prst="rect">
            <a:avLst/>
          </a:prstGeom>
        </p:spPr>
      </p:pic>
      <p:pic>
        <p:nvPicPr>
          <p:cNvPr id="6" name="Picture 5"/>
          <p:cNvPicPr>
            <a:picLocks noChangeAspect="1"/>
          </p:cNvPicPr>
          <p:nvPr/>
        </p:nvPicPr>
        <p:blipFill>
          <a:blip r:embed="rId4"/>
          <a:stretch>
            <a:fillRect/>
          </a:stretch>
        </p:blipFill>
        <p:spPr>
          <a:xfrm>
            <a:off x="1541417" y="4229725"/>
            <a:ext cx="4036423" cy="1721402"/>
          </a:xfrm>
          <a:prstGeom prst="rect">
            <a:avLst/>
          </a:prstGeom>
        </p:spPr>
      </p:pic>
      <p:pic>
        <p:nvPicPr>
          <p:cNvPr id="11" name="Picture 10"/>
          <p:cNvPicPr>
            <a:picLocks noChangeAspect="1"/>
          </p:cNvPicPr>
          <p:nvPr/>
        </p:nvPicPr>
        <p:blipFill>
          <a:blip r:embed="rId5"/>
          <a:stretch>
            <a:fillRect/>
          </a:stretch>
        </p:blipFill>
        <p:spPr>
          <a:xfrm>
            <a:off x="6162615" y="4229725"/>
            <a:ext cx="4326859" cy="1721402"/>
          </a:xfrm>
          <a:prstGeom prst="rect">
            <a:avLst/>
          </a:prstGeom>
        </p:spPr>
      </p:pic>
    </p:spTree>
    <p:extLst>
      <p:ext uri="{BB962C8B-B14F-4D97-AF65-F5344CB8AC3E}">
        <p14:creationId xmlns:p14="http://schemas.microsoft.com/office/powerpoint/2010/main" val="13471612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10786" y="956085"/>
            <a:ext cx="9726354" cy="580047"/>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latin typeface="Times New Roman" panose="02020603050405020304" pitchFamily="18" charset="0"/>
                <a:cs typeface="Times New Roman" panose="02020603050405020304" pitchFamily="18" charset="0"/>
              </a:rPr>
              <a:t>Confusion matrix</a:t>
            </a:r>
            <a:r>
              <a:rPr lang="bn-IN"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for  Support Vector Machine Classifier</a:t>
            </a:r>
            <a:endParaRPr lang="en-US" sz="2800" dirty="0">
              <a:latin typeface="Times New Roman" panose="02020603050405020304" pitchFamily="18" charset="0"/>
              <a:cs typeface="Times New Roman" panose="02020603050405020304" pitchFamily="18" charset="0"/>
            </a:endParaRPr>
          </a:p>
        </p:txBody>
      </p:sp>
      <p:sp>
        <p:nvSpPr>
          <p:cNvPr id="4" name="Rectangle 1"/>
          <p:cNvSpPr/>
          <p:nvPr/>
        </p:nvSpPr>
        <p:spPr>
          <a:xfrm>
            <a:off x="1310786" y="208137"/>
            <a:ext cx="4894477" cy="707886"/>
          </a:xfrm>
          <a:prstGeom prst="rect">
            <a:avLst/>
          </a:prstGeom>
        </p:spPr>
        <p:txBody>
          <a:bodyPr wrap="square">
            <a:spAutoFit/>
          </a:bodyPr>
          <a:lstStyle/>
          <a:p>
            <a:r>
              <a:rPr lang="en-GB" sz="4000" b="1" dirty="0">
                <a:latin typeface="Times New Roman" panose="02020603050405020304" pitchFamily="18" charset="0"/>
                <a:cs typeface="Times New Roman" panose="02020603050405020304" pitchFamily="18" charset="0"/>
              </a:rPr>
              <a:t>Experimental result</a:t>
            </a:r>
            <a:endParaRPr lang="en-US" sz="40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454405" y="1662457"/>
            <a:ext cx="4097382" cy="2233703"/>
          </a:xfrm>
          <a:prstGeom prst="rect">
            <a:avLst/>
          </a:prstGeom>
        </p:spPr>
      </p:pic>
      <p:sp>
        <p:nvSpPr>
          <p:cNvPr id="8" name="Text Box 2"/>
          <p:cNvSpPr txBox="1">
            <a:spLocks noChangeArrowheads="1"/>
          </p:cNvSpPr>
          <p:nvPr/>
        </p:nvSpPr>
        <p:spPr bwMode="auto">
          <a:xfrm>
            <a:off x="2810691" y="6176962"/>
            <a:ext cx="7171509" cy="361950"/>
          </a:xfrm>
          <a:prstGeom prst="rect">
            <a:avLst/>
          </a:pr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pPr lvl="0" algn="ctr" eaLnBrk="0" fontAlgn="base" hangingPunct="0">
              <a:spcBef>
                <a:spcPct val="0"/>
              </a:spcBef>
              <a:spcAft>
                <a:spcPct val="0"/>
              </a:spcAft>
            </a:pPr>
            <a:r>
              <a:rPr kumimoji="0" lang="bn-IN"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Vrinda" panose="020B0502040204020203" pitchFamily="34" charset="0"/>
              </a:rPr>
              <a:t>Figure</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Vrinda" panose="020B0502040204020203" pitchFamily="34" charset="0"/>
              </a:rPr>
              <a:t> : Support Vector Machine </a:t>
            </a:r>
            <a:r>
              <a:rPr lang="en-US" dirty="0" smtClean="0"/>
              <a:t>Classifier Using </a:t>
            </a:r>
            <a:r>
              <a:rPr lang="en-US" altLang="en-US" dirty="0" smtClean="0">
                <a:latin typeface="Times New Roman" panose="02020603050405020304" pitchFamily="18" charset="0"/>
                <a:ea typeface="Calibri" panose="020F0502020204030204" pitchFamily="34" charset="0"/>
                <a:cs typeface="Vrinda" panose="020B0502040204020203" pitchFamily="34" charset="0"/>
              </a:rPr>
              <a:t>TF-IDF</a:t>
            </a:r>
            <a:r>
              <a:rPr kumimoji="0" lang="bn-IN"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Vrinda" panose="020B0502040204020203" pitchFamily="34" charset="0"/>
              </a:rPr>
              <a:t> </a:t>
            </a:r>
            <a:r>
              <a:rPr kumimoji="0" lang="en-US"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Vrinda" panose="020B0502040204020203" pitchFamily="34" charset="0"/>
              </a:rPr>
              <a:t>feature </a:t>
            </a:r>
            <a:r>
              <a:rPr kumimoji="0" lang="bn-IN"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Vrinda" panose="020B0502040204020203" pitchFamily="34" charset="0"/>
              </a:rPr>
              <a:t>approach</a:t>
            </a:r>
            <a:endParaRPr kumimoji="0" lang="bn-IN" altLang="en-US" sz="2800" b="0" i="0" u="none" strike="noStrike" cap="none" normalizeH="0" baseline="0" dirty="0">
              <a:ln>
                <a:noFill/>
              </a:ln>
              <a:solidFill>
                <a:schemeClr val="tx1"/>
              </a:solidFill>
              <a:effectLst/>
              <a:latin typeface="Times New Roman" panose="02020603050405020304" pitchFamily="18" charset="0"/>
            </a:endParaRPr>
          </a:p>
        </p:txBody>
      </p:sp>
      <p:sp>
        <p:nvSpPr>
          <p:cNvPr id="12" name="Slide Number Placeholder 11"/>
          <p:cNvSpPr>
            <a:spLocks noGrp="1"/>
          </p:cNvSpPr>
          <p:nvPr>
            <p:ph type="sldNum" sz="quarter" idx="12"/>
          </p:nvPr>
        </p:nvSpPr>
        <p:spPr/>
        <p:txBody>
          <a:bodyPr/>
          <a:lstStyle/>
          <a:p>
            <a:fld id="{46CA942E-C215-4D37-B120-4D5B9E3A0B50}" type="slidenum">
              <a:rPr lang="en-US" smtClean="0"/>
              <a:t>22</a:t>
            </a:fld>
            <a:endParaRPr lang="en-US"/>
          </a:p>
        </p:txBody>
      </p:sp>
      <p:pic>
        <p:nvPicPr>
          <p:cNvPr id="9" name="Picture 8"/>
          <p:cNvPicPr>
            <a:picLocks noChangeAspect="1"/>
          </p:cNvPicPr>
          <p:nvPr/>
        </p:nvPicPr>
        <p:blipFill>
          <a:blip r:embed="rId3"/>
          <a:stretch>
            <a:fillRect/>
          </a:stretch>
        </p:blipFill>
        <p:spPr>
          <a:xfrm>
            <a:off x="6087291" y="1662457"/>
            <a:ext cx="4310743" cy="2233703"/>
          </a:xfrm>
          <a:prstGeom prst="rect">
            <a:avLst/>
          </a:prstGeom>
        </p:spPr>
      </p:pic>
      <p:pic>
        <p:nvPicPr>
          <p:cNvPr id="3" name="Picture 2"/>
          <p:cNvPicPr>
            <a:picLocks noChangeAspect="1"/>
          </p:cNvPicPr>
          <p:nvPr/>
        </p:nvPicPr>
        <p:blipFill>
          <a:blip r:embed="rId4"/>
          <a:stretch>
            <a:fillRect/>
          </a:stretch>
        </p:blipFill>
        <p:spPr>
          <a:xfrm>
            <a:off x="1450051" y="4062547"/>
            <a:ext cx="4097382" cy="1861765"/>
          </a:xfrm>
          <a:prstGeom prst="rect">
            <a:avLst/>
          </a:prstGeom>
        </p:spPr>
      </p:pic>
      <p:pic>
        <p:nvPicPr>
          <p:cNvPr id="7" name="Picture 6"/>
          <p:cNvPicPr>
            <a:picLocks noChangeAspect="1"/>
          </p:cNvPicPr>
          <p:nvPr/>
        </p:nvPicPr>
        <p:blipFill>
          <a:blip r:embed="rId5"/>
          <a:stretch>
            <a:fillRect/>
          </a:stretch>
        </p:blipFill>
        <p:spPr>
          <a:xfrm>
            <a:off x="6087291" y="4081212"/>
            <a:ext cx="4310743" cy="1862592"/>
          </a:xfrm>
          <a:prstGeom prst="rect">
            <a:avLst/>
          </a:prstGeom>
        </p:spPr>
      </p:pic>
    </p:spTree>
    <p:extLst>
      <p:ext uri="{BB962C8B-B14F-4D97-AF65-F5344CB8AC3E}">
        <p14:creationId xmlns:p14="http://schemas.microsoft.com/office/powerpoint/2010/main" val="435126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9" name="Title 1"/>
          <p:cNvSpPr>
            <a:spLocks noGrp="1"/>
          </p:cNvSpPr>
          <p:nvPr>
            <p:ph type="title"/>
          </p:nvPr>
        </p:nvSpPr>
        <p:spPr>
          <a:xfrm>
            <a:off x="1386450" y="827499"/>
            <a:ext cx="8943412" cy="853511"/>
          </a:xfrm>
        </p:spPr>
        <p:txBody>
          <a:bodyPr>
            <a:normAutofit/>
          </a:bodyPr>
          <a:lstStyle/>
          <a:p>
            <a:r>
              <a:rPr lang="en-US" sz="2800" dirty="0">
                <a:latin typeface="Times New Roman" panose="02020603050405020304" pitchFamily="18" charset="0"/>
                <a:cs typeface="Times New Roman" panose="02020603050405020304" pitchFamily="18" charset="0"/>
              </a:rPr>
              <a:t>Confusion matrix</a:t>
            </a:r>
            <a:r>
              <a:rPr lang="b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for </a:t>
            </a:r>
            <a:r>
              <a:rPr lang="en-US" sz="2800" dirty="0" smtClean="0">
                <a:latin typeface="Times New Roman" panose="02020603050405020304" pitchFamily="18" charset="0"/>
                <a:cs typeface="Times New Roman" panose="02020603050405020304" pitchFamily="18" charset="0"/>
              </a:rPr>
              <a:t>Random Forest </a:t>
            </a:r>
            <a:r>
              <a:rPr lang="en-US" sz="2800" dirty="0">
                <a:latin typeface="Times New Roman" panose="02020603050405020304" pitchFamily="18" charset="0"/>
                <a:cs typeface="Times New Roman" panose="02020603050405020304" pitchFamily="18" charset="0"/>
              </a:rPr>
              <a:t>Classifier</a:t>
            </a:r>
          </a:p>
        </p:txBody>
      </p:sp>
      <p:sp>
        <p:nvSpPr>
          <p:cNvPr id="1048740" name="Rectangle 8"/>
          <p:cNvSpPr/>
          <p:nvPr/>
        </p:nvSpPr>
        <p:spPr>
          <a:xfrm>
            <a:off x="1386450" y="241604"/>
            <a:ext cx="4894477" cy="707886"/>
          </a:xfrm>
          <a:prstGeom prst="rect">
            <a:avLst/>
          </a:prstGeom>
        </p:spPr>
        <p:txBody>
          <a:bodyPr wrap="square">
            <a:spAutoFit/>
          </a:bodyPr>
          <a:lstStyle/>
          <a:p>
            <a:r>
              <a:rPr lang="en-GB" sz="4000" b="1" dirty="0">
                <a:latin typeface="Times New Roman" panose="02020603050405020304" pitchFamily="18" charset="0"/>
                <a:cs typeface="Times New Roman" panose="02020603050405020304" pitchFamily="18" charset="0"/>
              </a:rPr>
              <a:t>Experimental result</a:t>
            </a:r>
            <a:endParaRPr lang="en-US" sz="40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567505" y="1593669"/>
            <a:ext cx="4032068" cy="2315937"/>
          </a:xfrm>
          <a:prstGeom prst="rect">
            <a:avLst/>
          </a:prstGeom>
        </p:spPr>
      </p:pic>
      <p:sp>
        <p:nvSpPr>
          <p:cNvPr id="9" name="Text Box 2"/>
          <p:cNvSpPr txBox="1">
            <a:spLocks noChangeArrowheads="1"/>
          </p:cNvSpPr>
          <p:nvPr/>
        </p:nvSpPr>
        <p:spPr bwMode="auto">
          <a:xfrm>
            <a:off x="2695173" y="6063130"/>
            <a:ext cx="7171509" cy="361950"/>
          </a:xfrm>
          <a:prstGeom prst="rect">
            <a:avLst/>
          </a:pr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pPr lvl="0" algn="ctr" eaLnBrk="0" fontAlgn="base" hangingPunct="0">
              <a:spcBef>
                <a:spcPct val="0"/>
              </a:spcBef>
              <a:spcAft>
                <a:spcPct val="0"/>
              </a:spcAft>
            </a:pPr>
            <a:r>
              <a:rPr kumimoji="0" lang="bn-IN"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Vrinda" panose="020B0502040204020203" pitchFamily="34" charset="0"/>
              </a:rPr>
              <a:t>Figure</a:t>
            </a:r>
            <a:r>
              <a:rPr kumimoji="0" lang="en-US" altLang="en-US" b="0" i="0" u="none" strike="noStrike" cap="none" normalizeH="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Random Forest Classifier Using </a:t>
            </a:r>
            <a: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t>TF-IDF</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feature </a:t>
            </a:r>
            <a:r>
              <a:rPr kumimoji="0" lang="bn-IN"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Vrinda" panose="020B0502040204020203" pitchFamily="34" charset="0"/>
              </a:rPr>
              <a:t>approach</a:t>
            </a:r>
            <a:endParaRPr kumimoji="0" lang="bn-IN" altLang="en-US" sz="2800" b="0" i="0" u="none" strike="noStrike" cap="none" normalizeH="0" baseline="0" dirty="0">
              <a:ln>
                <a:noFill/>
              </a:ln>
              <a:solidFill>
                <a:schemeClr val="tx1"/>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6CA942E-C215-4D37-B120-4D5B9E3A0B50}" type="slidenum">
              <a:rPr lang="en-US" smtClean="0"/>
              <a:t>23</a:t>
            </a:fld>
            <a:endParaRPr lang="en-US"/>
          </a:p>
        </p:txBody>
      </p:sp>
      <p:pic>
        <p:nvPicPr>
          <p:cNvPr id="10" name="Picture 9"/>
          <p:cNvPicPr>
            <a:picLocks noChangeAspect="1"/>
          </p:cNvPicPr>
          <p:nvPr/>
        </p:nvPicPr>
        <p:blipFill>
          <a:blip r:embed="rId3"/>
          <a:stretch>
            <a:fillRect/>
          </a:stretch>
        </p:blipFill>
        <p:spPr>
          <a:xfrm>
            <a:off x="6102898" y="1593669"/>
            <a:ext cx="4177572" cy="2374233"/>
          </a:xfrm>
          <a:prstGeom prst="rect">
            <a:avLst/>
          </a:prstGeom>
        </p:spPr>
      </p:pic>
      <p:pic>
        <p:nvPicPr>
          <p:cNvPr id="3" name="Picture 2"/>
          <p:cNvPicPr>
            <a:picLocks noChangeAspect="1"/>
          </p:cNvPicPr>
          <p:nvPr/>
        </p:nvPicPr>
        <p:blipFill>
          <a:blip r:embed="rId4"/>
          <a:stretch>
            <a:fillRect/>
          </a:stretch>
        </p:blipFill>
        <p:spPr>
          <a:xfrm>
            <a:off x="1567505" y="4129662"/>
            <a:ext cx="4032067" cy="1702328"/>
          </a:xfrm>
          <a:prstGeom prst="rect">
            <a:avLst/>
          </a:prstGeom>
        </p:spPr>
      </p:pic>
      <p:pic>
        <p:nvPicPr>
          <p:cNvPr id="5" name="Picture 4"/>
          <p:cNvPicPr>
            <a:picLocks noChangeAspect="1"/>
          </p:cNvPicPr>
          <p:nvPr/>
        </p:nvPicPr>
        <p:blipFill>
          <a:blip r:embed="rId5"/>
          <a:stretch>
            <a:fillRect/>
          </a:stretch>
        </p:blipFill>
        <p:spPr>
          <a:xfrm>
            <a:off x="6102897" y="4178179"/>
            <a:ext cx="4177574" cy="1653810"/>
          </a:xfrm>
          <a:prstGeom prst="rect">
            <a:avLst/>
          </a:prstGeom>
        </p:spPr>
      </p:pic>
    </p:spTree>
    <p:extLst>
      <p:ext uri="{BB962C8B-B14F-4D97-AF65-F5344CB8AC3E}">
        <p14:creationId xmlns:p14="http://schemas.microsoft.com/office/powerpoint/2010/main" val="30926245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247648" y="801562"/>
            <a:ext cx="8943412" cy="853511"/>
          </a:xfrm>
        </p:spPr>
        <p:txBody>
          <a:bodyPr>
            <a:normAutofit/>
          </a:bodyPr>
          <a:lstStyle/>
          <a:p>
            <a:r>
              <a:rPr lang="en-US" sz="2800" dirty="0">
                <a:latin typeface="Times New Roman" panose="02020603050405020304" pitchFamily="18" charset="0"/>
                <a:cs typeface="Times New Roman" panose="02020603050405020304" pitchFamily="18" charset="0"/>
              </a:rPr>
              <a:t>Confusion matrix</a:t>
            </a:r>
            <a:r>
              <a:rPr lang="bn-IN"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for Logistic Regression </a:t>
            </a:r>
            <a:r>
              <a:rPr lang="en-US" sz="2800" dirty="0">
                <a:latin typeface="Times New Roman" panose="02020603050405020304" pitchFamily="18" charset="0"/>
                <a:cs typeface="Times New Roman" panose="02020603050405020304" pitchFamily="18" charset="0"/>
              </a:rPr>
              <a:t>Classifier</a:t>
            </a:r>
          </a:p>
        </p:txBody>
      </p:sp>
      <p:sp>
        <p:nvSpPr>
          <p:cNvPr id="12" name="Rectangle 8"/>
          <p:cNvSpPr/>
          <p:nvPr/>
        </p:nvSpPr>
        <p:spPr>
          <a:xfrm>
            <a:off x="1232408" y="186059"/>
            <a:ext cx="4894477" cy="707886"/>
          </a:xfrm>
          <a:prstGeom prst="rect">
            <a:avLst/>
          </a:prstGeom>
        </p:spPr>
        <p:txBody>
          <a:bodyPr wrap="square">
            <a:spAutoFit/>
          </a:bodyPr>
          <a:lstStyle/>
          <a:p>
            <a:r>
              <a:rPr lang="en-GB" sz="4000" b="1" dirty="0">
                <a:latin typeface="Times New Roman" panose="02020603050405020304" pitchFamily="18" charset="0"/>
                <a:cs typeface="Times New Roman" panose="02020603050405020304" pitchFamily="18" charset="0"/>
              </a:rPr>
              <a:t>Experimental result</a:t>
            </a:r>
            <a:endParaRPr lang="en-US" sz="40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383725" y="1541417"/>
            <a:ext cx="4110778" cy="2346156"/>
          </a:xfrm>
          <a:prstGeom prst="rect">
            <a:avLst/>
          </a:prstGeom>
        </p:spPr>
      </p:pic>
      <p:sp>
        <p:nvSpPr>
          <p:cNvPr id="7" name="Text Box 2"/>
          <p:cNvSpPr txBox="1">
            <a:spLocks noChangeArrowheads="1"/>
          </p:cNvSpPr>
          <p:nvPr/>
        </p:nvSpPr>
        <p:spPr bwMode="auto">
          <a:xfrm>
            <a:off x="2810691" y="6302775"/>
            <a:ext cx="7171509" cy="361950"/>
          </a:xfrm>
          <a:prstGeom prst="rect">
            <a:avLst/>
          </a:pr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pPr lvl="0" algn="ctr" eaLnBrk="0" fontAlgn="base" hangingPunct="0">
              <a:spcBef>
                <a:spcPct val="0"/>
              </a:spcBef>
              <a:spcAft>
                <a:spcPct val="0"/>
              </a:spcAft>
            </a:pPr>
            <a:r>
              <a:rPr kumimoji="0" lang="bn-IN"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Vrinda" panose="020B0502040204020203" pitchFamily="34" charset="0"/>
              </a:rPr>
              <a:t>Figure</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Logistic Regression </a:t>
            </a:r>
            <a:r>
              <a:rPr lang="en-US" dirty="0" smtClean="0">
                <a:latin typeface="Times New Roman" panose="02020603050405020304" pitchFamily="18" charset="0"/>
                <a:cs typeface="Times New Roman" panose="02020603050405020304" pitchFamily="18" charset="0"/>
              </a:rPr>
              <a:t>Classifier Using </a:t>
            </a:r>
            <a: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t>TF-IDF</a:t>
            </a:r>
            <a:r>
              <a:rPr kumimoji="0" lang="en-US"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feature </a:t>
            </a:r>
            <a:r>
              <a:rPr kumimoji="0" lang="bn-IN"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Vrinda" panose="020B0502040204020203" pitchFamily="34" charset="0"/>
              </a:rPr>
              <a:t>approach</a:t>
            </a:r>
            <a:endParaRPr kumimoji="0" lang="bn-IN" altLang="en-US" sz="2800" b="0" i="0" u="none" strike="noStrike" cap="none" normalizeH="0" baseline="0" dirty="0">
              <a:ln>
                <a:noFill/>
              </a:ln>
              <a:solidFill>
                <a:schemeClr val="tx1"/>
              </a:solidFill>
              <a:effectLst/>
              <a:latin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46CA942E-C215-4D37-B120-4D5B9E3A0B50}" type="slidenum">
              <a:rPr lang="en-US" smtClean="0"/>
              <a:t>24</a:t>
            </a:fld>
            <a:endParaRPr lang="en-US"/>
          </a:p>
        </p:txBody>
      </p:sp>
      <p:pic>
        <p:nvPicPr>
          <p:cNvPr id="8" name="Picture 7"/>
          <p:cNvPicPr>
            <a:picLocks noChangeAspect="1"/>
          </p:cNvPicPr>
          <p:nvPr/>
        </p:nvPicPr>
        <p:blipFill>
          <a:blip r:embed="rId3"/>
          <a:stretch>
            <a:fillRect/>
          </a:stretch>
        </p:blipFill>
        <p:spPr>
          <a:xfrm>
            <a:off x="6021979" y="1541417"/>
            <a:ext cx="4305158" cy="2307936"/>
          </a:xfrm>
          <a:prstGeom prst="rect">
            <a:avLst/>
          </a:prstGeom>
        </p:spPr>
      </p:pic>
      <p:pic>
        <p:nvPicPr>
          <p:cNvPr id="4" name="Picture 3"/>
          <p:cNvPicPr>
            <a:picLocks noChangeAspect="1"/>
          </p:cNvPicPr>
          <p:nvPr/>
        </p:nvPicPr>
        <p:blipFill>
          <a:blip r:embed="rId4"/>
          <a:stretch>
            <a:fillRect/>
          </a:stretch>
        </p:blipFill>
        <p:spPr>
          <a:xfrm>
            <a:off x="1383725" y="4150422"/>
            <a:ext cx="4110778" cy="1871555"/>
          </a:xfrm>
          <a:prstGeom prst="rect">
            <a:avLst/>
          </a:prstGeom>
        </p:spPr>
      </p:pic>
      <p:pic>
        <p:nvPicPr>
          <p:cNvPr id="5" name="Picture 4"/>
          <p:cNvPicPr>
            <a:picLocks noChangeAspect="1"/>
          </p:cNvPicPr>
          <p:nvPr/>
        </p:nvPicPr>
        <p:blipFill>
          <a:blip r:embed="rId5"/>
          <a:stretch>
            <a:fillRect/>
          </a:stretch>
        </p:blipFill>
        <p:spPr>
          <a:xfrm>
            <a:off x="6021979" y="4140927"/>
            <a:ext cx="4305158" cy="1881050"/>
          </a:xfrm>
          <a:prstGeom prst="rect">
            <a:avLst/>
          </a:prstGeom>
        </p:spPr>
      </p:pic>
    </p:spTree>
    <p:extLst>
      <p:ext uri="{BB962C8B-B14F-4D97-AF65-F5344CB8AC3E}">
        <p14:creationId xmlns:p14="http://schemas.microsoft.com/office/powerpoint/2010/main" val="15626705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431335" y="1166392"/>
            <a:ext cx="9392193" cy="561121"/>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latin typeface="Times New Roman" panose="02020603050405020304" pitchFamily="18" charset="0"/>
                <a:cs typeface="Times New Roman" panose="02020603050405020304" pitchFamily="18" charset="0"/>
              </a:rPr>
              <a:t>Confusion matrix</a:t>
            </a:r>
            <a:r>
              <a:rPr lang="bn-IN"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for  Long Short Term Memory  Classifier</a:t>
            </a:r>
            <a:endParaRPr lang="en-US" sz="2800" dirty="0">
              <a:latin typeface="Times New Roman" panose="02020603050405020304" pitchFamily="18" charset="0"/>
              <a:cs typeface="Times New Roman" panose="02020603050405020304" pitchFamily="18" charset="0"/>
            </a:endParaRPr>
          </a:p>
        </p:txBody>
      </p:sp>
      <p:sp>
        <p:nvSpPr>
          <p:cNvPr id="9" name="Rectangle 1"/>
          <p:cNvSpPr/>
          <p:nvPr/>
        </p:nvSpPr>
        <p:spPr>
          <a:xfrm>
            <a:off x="1431335" y="268455"/>
            <a:ext cx="4894477" cy="707886"/>
          </a:xfrm>
          <a:prstGeom prst="rect">
            <a:avLst/>
          </a:prstGeom>
        </p:spPr>
        <p:txBody>
          <a:bodyPr wrap="square">
            <a:spAutoFit/>
          </a:bodyPr>
          <a:lstStyle/>
          <a:p>
            <a:r>
              <a:rPr lang="en-GB" sz="4000" b="1" dirty="0">
                <a:latin typeface="Times New Roman" panose="02020603050405020304" pitchFamily="18" charset="0"/>
                <a:cs typeface="Times New Roman" panose="02020603050405020304" pitchFamily="18" charset="0"/>
              </a:rPr>
              <a:t>Experimental result</a:t>
            </a:r>
            <a:endParaRPr lang="en-US" sz="40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Text Box 2"/>
          <p:cNvSpPr txBox="1">
            <a:spLocks noChangeArrowheads="1"/>
          </p:cNvSpPr>
          <p:nvPr/>
        </p:nvSpPr>
        <p:spPr bwMode="auto">
          <a:xfrm>
            <a:off x="2806466" y="5881484"/>
            <a:ext cx="7332487" cy="361950"/>
          </a:xfrm>
          <a:prstGeom prst="rect">
            <a:avLst/>
          </a:pr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pPr lvl="0" algn="ctr" eaLnBrk="0" fontAlgn="base" hangingPunct="0">
              <a:spcBef>
                <a:spcPct val="0"/>
              </a:spcBef>
              <a:spcAft>
                <a:spcPct val="0"/>
              </a:spcAft>
            </a:pPr>
            <a:r>
              <a:rPr kumimoji="0" lang="bn-I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Vrinda" panose="020B0502040204020203" pitchFamily="34" charset="0"/>
              </a:rPr>
              <a:t>Figure </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Long Short Term Memory Word Embedding</a:t>
            </a:r>
            <a:r>
              <a:rPr kumimoji="0" lang="bn-IN"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Vrinda" panose="020B0502040204020203" pitchFamily="34" charset="0"/>
              </a:rPr>
              <a:t> </a:t>
            </a:r>
            <a:r>
              <a:rPr kumimoji="0" lang="b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Vrinda" panose="020B0502040204020203" pitchFamily="34" charset="0"/>
              </a:rPr>
              <a:t>Based </a:t>
            </a:r>
            <a:r>
              <a:rPr kumimoji="0" lang="en-US"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feature </a:t>
            </a:r>
            <a:r>
              <a:rPr kumimoji="0" lang="bn-IN"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Vrinda" panose="020B0502040204020203" pitchFamily="34" charset="0"/>
              </a:rPr>
              <a:t>approach</a:t>
            </a:r>
            <a:endParaRPr kumimoji="0" lang="bn-IN" altLang="en-US" b="0" i="0" u="none" strike="noStrike" cap="none" normalizeH="0" baseline="0" dirty="0">
              <a:ln>
                <a:noFill/>
              </a:ln>
              <a:solidFill>
                <a:schemeClr val="tx1"/>
              </a:solidFill>
              <a:effectLst/>
              <a:latin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593668" y="1960557"/>
            <a:ext cx="4149633" cy="3247917"/>
          </a:xfrm>
          <a:prstGeom prst="rect">
            <a:avLst/>
          </a:prstGeom>
        </p:spPr>
      </p:pic>
      <p:sp>
        <p:nvSpPr>
          <p:cNvPr id="5" name="Slide Number Placeholder 4"/>
          <p:cNvSpPr>
            <a:spLocks noGrp="1"/>
          </p:cNvSpPr>
          <p:nvPr>
            <p:ph type="sldNum" sz="quarter" idx="12"/>
          </p:nvPr>
        </p:nvSpPr>
        <p:spPr/>
        <p:txBody>
          <a:bodyPr/>
          <a:lstStyle/>
          <a:p>
            <a:fld id="{46CA942E-C215-4D37-B120-4D5B9E3A0B50}" type="slidenum">
              <a:rPr lang="en-US" smtClean="0"/>
              <a:t>25</a:t>
            </a:fld>
            <a:endParaRPr lang="en-US"/>
          </a:p>
        </p:txBody>
      </p:sp>
      <p:pic>
        <p:nvPicPr>
          <p:cNvPr id="2" name="Picture 1"/>
          <p:cNvPicPr>
            <a:picLocks noChangeAspect="1"/>
          </p:cNvPicPr>
          <p:nvPr/>
        </p:nvPicPr>
        <p:blipFill>
          <a:blip r:embed="rId3"/>
          <a:stretch>
            <a:fillRect/>
          </a:stretch>
        </p:blipFill>
        <p:spPr>
          <a:xfrm>
            <a:off x="6127432" y="2421920"/>
            <a:ext cx="4440419" cy="2325189"/>
          </a:xfrm>
          <a:prstGeom prst="rect">
            <a:avLst/>
          </a:prstGeom>
        </p:spPr>
      </p:pic>
    </p:spTree>
    <p:extLst>
      <p:ext uri="{BB962C8B-B14F-4D97-AF65-F5344CB8AC3E}">
        <p14:creationId xmlns:p14="http://schemas.microsoft.com/office/powerpoint/2010/main" val="12481748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6CA942E-C215-4D37-B120-4D5B9E3A0B50}" type="slidenum">
              <a:rPr lang="en-US" smtClean="0"/>
              <a:t>26</a:t>
            </a:fld>
            <a:endParaRPr lang="en-US"/>
          </a:p>
        </p:txBody>
      </p:sp>
      <p:sp>
        <p:nvSpPr>
          <p:cNvPr id="3" name="Rectangle 1"/>
          <p:cNvSpPr/>
          <p:nvPr/>
        </p:nvSpPr>
        <p:spPr>
          <a:xfrm>
            <a:off x="1444573" y="149799"/>
            <a:ext cx="4894477" cy="707886"/>
          </a:xfrm>
          <a:prstGeom prst="rect">
            <a:avLst/>
          </a:prstGeom>
        </p:spPr>
        <p:txBody>
          <a:bodyPr wrap="square">
            <a:spAutoFit/>
          </a:bodyPr>
          <a:lstStyle/>
          <a:p>
            <a:r>
              <a:rPr lang="en-GB" sz="4000" b="1" dirty="0">
                <a:latin typeface="Times New Roman" panose="02020603050405020304" pitchFamily="18" charset="0"/>
                <a:cs typeface="Times New Roman" panose="02020603050405020304" pitchFamily="18" charset="0"/>
              </a:rPr>
              <a:t>Experimental result</a:t>
            </a:r>
            <a:endParaRPr lang="en-US" sz="40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2"/>
          <p:cNvSpPr txBox="1"/>
          <p:nvPr/>
        </p:nvSpPr>
        <p:spPr>
          <a:xfrm>
            <a:off x="1604947" y="1082410"/>
            <a:ext cx="8461058" cy="523220"/>
          </a:xfrm>
          <a:prstGeom prst="rect">
            <a:avLst/>
          </a:prstGeom>
          <a:noFill/>
        </p:spPr>
        <p:txBody>
          <a:bodyPr wrap="square" rtlCol="0">
            <a:spAutoFit/>
          </a:bodyPr>
          <a:lstStyle/>
          <a:p>
            <a:pPr algn="ctr"/>
            <a:r>
              <a:rPr lang="en-US" sz="2800" dirty="0" smtClean="0">
                <a:latin typeface="Times New Roman" panose="02020603050405020304" pitchFamily="18" charset="0"/>
                <a:cs typeface="Times New Roman" panose="02020603050405020304" pitchFamily="18" charset="0"/>
              </a:rPr>
              <a:t>Performance Comparison of All Model Roc-Curve</a:t>
            </a:r>
            <a:endParaRPr lang="en-US" sz="2800" dirty="0">
              <a:latin typeface="Times New Roman" panose="02020603050405020304" pitchFamily="18" charset="0"/>
              <a:cs typeface="Times New Roman" panose="02020603050405020304" pitchFamily="18" charset="0"/>
            </a:endParaRPr>
          </a:p>
        </p:txBody>
      </p:sp>
      <p:graphicFrame>
        <p:nvGraphicFramePr>
          <p:cNvPr id="5" name="Table 3"/>
          <p:cNvGraphicFramePr>
            <a:graphicFrameLocks noGrp="1"/>
          </p:cNvGraphicFramePr>
          <p:nvPr>
            <p:extLst>
              <p:ext uri="{D42A27DB-BD31-4B8C-83A1-F6EECF244321}">
                <p14:modId xmlns:p14="http://schemas.microsoft.com/office/powerpoint/2010/main" val="4114676416"/>
              </p:ext>
            </p:extLst>
          </p:nvPr>
        </p:nvGraphicFramePr>
        <p:xfrm>
          <a:off x="1444573" y="1768800"/>
          <a:ext cx="4390903" cy="4088200"/>
        </p:xfrm>
        <a:graphic>
          <a:graphicData uri="http://schemas.openxmlformats.org/drawingml/2006/table">
            <a:tbl>
              <a:tblPr firstRow="1" firstCol="1" bandRow="1">
                <a:tableStyleId>{5C22544A-7EE6-4342-B048-85BDC9FD1C3A}</a:tableStyleId>
              </a:tblPr>
              <a:tblGrid>
                <a:gridCol w="1464371">
                  <a:extLst>
                    <a:ext uri="{9D8B030D-6E8A-4147-A177-3AD203B41FA5}">
                      <a16:colId xmlns:a16="http://schemas.microsoft.com/office/drawing/2014/main" val="1449657995"/>
                    </a:ext>
                  </a:extLst>
                </a:gridCol>
                <a:gridCol w="1464371">
                  <a:extLst>
                    <a:ext uri="{9D8B030D-6E8A-4147-A177-3AD203B41FA5}">
                      <a16:colId xmlns:a16="http://schemas.microsoft.com/office/drawing/2014/main" val="20000"/>
                    </a:ext>
                  </a:extLst>
                </a:gridCol>
                <a:gridCol w="1462161">
                  <a:extLst>
                    <a:ext uri="{9D8B030D-6E8A-4147-A177-3AD203B41FA5}">
                      <a16:colId xmlns:a16="http://schemas.microsoft.com/office/drawing/2014/main" val="20001"/>
                    </a:ext>
                  </a:extLst>
                </a:gridCol>
              </a:tblGrid>
              <a:tr h="250608">
                <a:tc>
                  <a:txBody>
                    <a:bodyPr/>
                    <a:lstStyle/>
                    <a:p>
                      <a:pPr marL="0" marR="0" algn="ctr">
                        <a:lnSpc>
                          <a:spcPct val="150000"/>
                        </a:lnSpc>
                        <a:spcBef>
                          <a:spcPts val="0"/>
                        </a:spcBef>
                        <a:spcAft>
                          <a:spcPts val="0"/>
                        </a:spcAft>
                      </a:pPr>
                      <a:r>
                        <a:rPr lang="en-US" sz="1100" dirty="0" smtClean="0">
                          <a:effectLst/>
                          <a:latin typeface="Times New Roman" panose="02020603050405020304" pitchFamily="18" charset="0"/>
                          <a:ea typeface="Calibri" panose="020F0502020204030204" pitchFamily="34" charset="0"/>
                          <a:cs typeface="Times New Roman" panose="02020603050405020304" pitchFamily="18" charset="0"/>
                        </a:rPr>
                        <a:t>Features</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300" dirty="0">
                          <a:effectLst/>
                          <a:latin typeface="Times New Roman" panose="02020603050405020304" pitchFamily="18" charset="0"/>
                          <a:cs typeface="Times New Roman" panose="02020603050405020304" pitchFamily="18" charset="0"/>
                        </a:rPr>
                        <a:t>Algorithm</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dirty="0" smtClean="0">
                          <a:effectLst/>
                          <a:latin typeface="Times New Roman" panose="02020603050405020304" pitchFamily="18" charset="0"/>
                          <a:cs typeface="Times New Roman" panose="02020603050405020304" pitchFamily="18" charset="0"/>
                        </a:rPr>
                        <a:t>AUC</a:t>
                      </a:r>
                      <a:r>
                        <a:rPr lang="en-US" sz="1400" baseline="0" dirty="0" smtClean="0">
                          <a:effectLst/>
                          <a:latin typeface="Times New Roman" panose="02020603050405020304" pitchFamily="18" charset="0"/>
                          <a:cs typeface="Times New Roman" panose="02020603050405020304" pitchFamily="18" charset="0"/>
                        </a:rPr>
                        <a:t> Score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6361">
                <a:tc>
                  <a:txBody>
                    <a:bodyPr/>
                    <a:lstStyle/>
                    <a:p>
                      <a:pPr marL="0" marR="0" algn="ctr">
                        <a:lnSpc>
                          <a:spcPct val="150000"/>
                        </a:lnSpc>
                        <a:spcBef>
                          <a:spcPts val="0"/>
                        </a:spcBef>
                        <a:spcAft>
                          <a:spcPts val="0"/>
                        </a:spcAft>
                      </a:pP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0"/>
                        </a:spcBef>
                        <a:spcAft>
                          <a:spcPts val="0"/>
                        </a:spcAft>
                      </a:pPr>
                      <a:r>
                        <a:rPr lang="en-US" sz="1300" baseline="0" dirty="0" smtClean="0">
                          <a:effectLst/>
                          <a:latin typeface="Times New Roman" panose="02020603050405020304" pitchFamily="18" charset="0"/>
                          <a:ea typeface="+mn-ea"/>
                          <a:cs typeface="Times New Roman" panose="02020603050405020304" pitchFamily="18" charset="0"/>
                        </a:rPr>
                        <a:t> </a:t>
                      </a:r>
                      <a:r>
                        <a:rPr lang="en-US" sz="1300" dirty="0" smtClean="0">
                          <a:effectLst/>
                          <a:latin typeface="Times New Roman" panose="02020603050405020304" pitchFamily="18" charset="0"/>
                          <a:ea typeface="+mn-ea"/>
                          <a:cs typeface="Times New Roman" panose="02020603050405020304" pitchFamily="18" charset="0"/>
                        </a:rPr>
                        <a:t>MNB</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0.969524</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6361">
                <a:tc>
                  <a:txBody>
                    <a:bodyPr/>
                    <a:lstStyle/>
                    <a:p>
                      <a:pPr marL="0" marR="0" algn="ctr">
                        <a:lnSpc>
                          <a:spcPct val="150000"/>
                        </a:lnSpc>
                        <a:spcBef>
                          <a:spcPts val="0"/>
                        </a:spcBef>
                        <a:spcAft>
                          <a:spcPts val="0"/>
                        </a:spcAft>
                      </a:pPr>
                      <a:endParaRPr lang="en-US" sz="13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0"/>
                        </a:spcBef>
                        <a:spcAft>
                          <a:spcPts val="0"/>
                        </a:spcAft>
                      </a:pPr>
                      <a:r>
                        <a:rPr lang="en-US" sz="1300" dirty="0" smtClean="0">
                          <a:effectLst/>
                          <a:latin typeface="Times New Roman" panose="02020603050405020304" pitchFamily="18" charset="0"/>
                          <a:ea typeface="+mn-ea"/>
                          <a:cs typeface="Times New Roman" panose="02020603050405020304" pitchFamily="18" charset="0"/>
                        </a:rPr>
                        <a:t>SVM</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0.973930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6361">
                <a:tc>
                  <a:txBody>
                    <a:bodyPr/>
                    <a:lstStyle/>
                    <a:p>
                      <a:pPr marL="0" marR="0" algn="ctr">
                        <a:lnSpc>
                          <a:spcPct val="150000"/>
                        </a:lnSpc>
                        <a:spcBef>
                          <a:spcPts val="0"/>
                        </a:spcBef>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TF-IDF</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tcPr>
                </a:tc>
                <a:tc>
                  <a:txBody>
                    <a:bodyPr/>
                    <a:lstStyle/>
                    <a:p>
                      <a:pPr marL="0" marR="0" algn="ctr">
                        <a:lnSpc>
                          <a:spcPct val="150000"/>
                        </a:lnSpc>
                        <a:spcBef>
                          <a:spcPts val="0"/>
                        </a:spcBef>
                        <a:spcAft>
                          <a:spcPts val="0"/>
                        </a:spcAft>
                      </a:pPr>
                      <a:r>
                        <a:rPr lang="en-US" sz="1300" dirty="0" smtClean="0">
                          <a:effectLst/>
                          <a:latin typeface="Times New Roman" panose="02020603050405020304" pitchFamily="18" charset="0"/>
                          <a:ea typeface="+mn-ea"/>
                          <a:cs typeface="Times New Roman" panose="02020603050405020304" pitchFamily="18" charset="0"/>
                        </a:rPr>
                        <a:t>RF</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0.952037</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58750">
                <a:tc>
                  <a:txBody>
                    <a:bodyPr/>
                    <a:lstStyle/>
                    <a:p>
                      <a:pPr marL="0" marR="0" algn="ctr">
                        <a:lnSpc>
                          <a:spcPct val="150000"/>
                        </a:lnSpc>
                        <a:spcBef>
                          <a:spcPts val="0"/>
                        </a:spcBef>
                        <a:spcAft>
                          <a:spcPts val="0"/>
                        </a:spcAft>
                      </a:pPr>
                      <a:endParaRPr lang="en-US" sz="13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0"/>
                        </a:spcBef>
                        <a:spcAft>
                          <a:spcPts val="0"/>
                        </a:spcAft>
                      </a:pPr>
                      <a:r>
                        <a:rPr lang="en-US" sz="1100" dirty="0" smtClean="0">
                          <a:effectLst/>
                          <a:latin typeface="Times New Roman" panose="02020603050405020304" pitchFamily="18" charset="0"/>
                          <a:ea typeface="Calibri" panose="020F0502020204030204" pitchFamily="34" charset="0"/>
                          <a:cs typeface="Times New Roman" panose="02020603050405020304" pitchFamily="18" charset="0"/>
                        </a:rPr>
                        <a:t>LR</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0.964276</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9696704"/>
                  </a:ext>
                </a:extLst>
              </a:tr>
              <a:tr h="682060">
                <a:tc>
                  <a:txBody>
                    <a:bodyPr/>
                    <a:lstStyle/>
                    <a:p>
                      <a:pPr marL="0" marR="0" algn="ctr">
                        <a:lnSpc>
                          <a:spcPct val="150000"/>
                        </a:lnSpc>
                        <a:spcBef>
                          <a:spcPts val="0"/>
                        </a:spcBef>
                        <a:spcAft>
                          <a:spcPts val="0"/>
                        </a:spcAft>
                      </a:pPr>
                      <a:endParaRPr lang="en-US" sz="13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tcPr>
                </a:tc>
                <a:tc>
                  <a:txBody>
                    <a:bodyPr/>
                    <a:lstStyle/>
                    <a:p>
                      <a:pPr marL="0" marR="0" algn="ctr">
                        <a:lnSpc>
                          <a:spcPct val="150000"/>
                        </a:lnSpc>
                        <a:spcBef>
                          <a:spcPts val="0"/>
                        </a:spcBef>
                        <a:spcAft>
                          <a:spcPts val="0"/>
                        </a:spcAft>
                      </a:pPr>
                      <a:r>
                        <a:rPr lang="en-US" sz="1300" baseline="0" dirty="0" smtClean="0">
                          <a:effectLst/>
                          <a:latin typeface="Times New Roman" panose="02020603050405020304" pitchFamily="18" charset="0"/>
                          <a:ea typeface="+mn-ea"/>
                          <a:cs typeface="Times New Roman" panose="02020603050405020304" pitchFamily="18" charset="0"/>
                        </a:rPr>
                        <a:t> </a:t>
                      </a:r>
                      <a:r>
                        <a:rPr lang="en-US" sz="1300" dirty="0" smtClean="0">
                          <a:effectLst/>
                          <a:latin typeface="Times New Roman" panose="02020603050405020304" pitchFamily="18" charset="0"/>
                          <a:ea typeface="+mn-ea"/>
                          <a:cs typeface="Times New Roman" panose="02020603050405020304" pitchFamily="18" charset="0"/>
                        </a:rPr>
                        <a:t>MNB</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0.839189</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3165349"/>
                  </a:ext>
                </a:extLst>
              </a:tr>
              <a:tr h="765662">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Count </a:t>
                      </a:r>
                    </a:p>
                    <a:p>
                      <a:pPr marL="0" marR="0" indent="0" algn="ctr" defTabSz="914400" rtl="0" eaLnBrk="1" fontAlgn="auto" latinLnBrk="0" hangingPunct="1">
                        <a:lnSpc>
                          <a:spcPct val="150000"/>
                        </a:lnSpc>
                        <a:spcBef>
                          <a:spcPts val="0"/>
                        </a:spcBef>
                        <a:spcAft>
                          <a:spcPts val="0"/>
                        </a:spcAft>
                        <a:buClrTx/>
                        <a:buSzTx/>
                        <a:buFontTx/>
                        <a:buNone/>
                        <a:tabLst/>
                        <a:defRPr/>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Vectorizer</a:t>
                      </a:r>
                    </a:p>
                    <a:p>
                      <a:pPr marL="0" marR="0" algn="ctr">
                        <a:lnSpc>
                          <a:spcPct val="150000"/>
                        </a:lnSpc>
                        <a:spcBef>
                          <a:spcPts val="0"/>
                        </a:spcBef>
                        <a:spcAft>
                          <a:spcPts val="0"/>
                        </a:spcAft>
                      </a:pPr>
                      <a:endParaRPr lang="en-US" sz="13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0"/>
                        </a:spcBef>
                        <a:spcAft>
                          <a:spcPts val="0"/>
                        </a:spcAft>
                      </a:pPr>
                      <a:r>
                        <a:rPr lang="en-US" sz="1300" dirty="0" smtClean="0">
                          <a:effectLst/>
                          <a:latin typeface="Times New Roman" panose="02020603050405020304" pitchFamily="18" charset="0"/>
                          <a:ea typeface="+mn-ea"/>
                          <a:cs typeface="Times New Roman" panose="02020603050405020304" pitchFamily="18" charset="0"/>
                        </a:rPr>
                        <a:t>SVM</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0.862630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3642487"/>
                  </a:ext>
                </a:extLst>
              </a:tr>
              <a:tr h="286361">
                <a:tc>
                  <a:txBody>
                    <a:bodyPr/>
                    <a:lstStyle/>
                    <a:p>
                      <a:pPr marL="0" marR="0" algn="ctr">
                        <a:lnSpc>
                          <a:spcPct val="150000"/>
                        </a:lnSpc>
                        <a:spcBef>
                          <a:spcPts val="0"/>
                        </a:spcBef>
                        <a:spcAft>
                          <a:spcPts val="0"/>
                        </a:spcAft>
                      </a:pPr>
                      <a:endParaRPr lang="en-US" sz="13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0"/>
                        </a:spcBef>
                        <a:spcAft>
                          <a:spcPts val="0"/>
                        </a:spcAft>
                      </a:pPr>
                      <a:r>
                        <a:rPr lang="en-US" sz="1300" dirty="0" smtClean="0">
                          <a:effectLst/>
                          <a:latin typeface="Times New Roman" panose="02020603050405020304" pitchFamily="18" charset="0"/>
                          <a:ea typeface="+mn-ea"/>
                          <a:cs typeface="Times New Roman" panose="02020603050405020304" pitchFamily="18" charset="0"/>
                        </a:rPr>
                        <a:t>RF</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0.863262</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8284662"/>
                  </a:ext>
                </a:extLst>
              </a:tr>
              <a:tr h="286361">
                <a:tc>
                  <a:txBody>
                    <a:bodyPr/>
                    <a:lstStyle/>
                    <a:p>
                      <a:pPr marL="0" marR="0" algn="ctr">
                        <a:lnSpc>
                          <a:spcPct val="150000"/>
                        </a:lnSpc>
                        <a:spcBef>
                          <a:spcPts val="0"/>
                        </a:spcBef>
                        <a:spcAft>
                          <a:spcPts val="0"/>
                        </a:spcAft>
                      </a:pPr>
                      <a:endParaRPr lang="en-US" sz="13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dirty="0" smtClean="0">
                          <a:effectLst/>
                          <a:latin typeface="Times New Roman" panose="02020603050405020304" pitchFamily="18" charset="0"/>
                          <a:ea typeface="Calibri" panose="020F0502020204030204" pitchFamily="34" charset="0"/>
                          <a:cs typeface="Times New Roman" panose="02020603050405020304" pitchFamily="18" charset="0"/>
                        </a:rPr>
                        <a:t>LR</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0.883500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7731551"/>
                  </a:ext>
                </a:extLst>
              </a:tr>
            </a:tbl>
          </a:graphicData>
        </a:graphic>
      </p:graphicFrame>
      <p:sp>
        <p:nvSpPr>
          <p:cNvPr id="6" name="Slide Number Placeholder 1"/>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6CA942E-C215-4D37-B120-4D5B9E3A0B50}" type="slidenum">
              <a:rPr lang="en-US" smtClean="0"/>
              <a:pPr/>
              <a:t>26</a:t>
            </a:fld>
            <a:endParaRPr lang="en-US" dirty="0"/>
          </a:p>
        </p:txBody>
      </p:sp>
      <p:pic>
        <p:nvPicPr>
          <p:cNvPr id="7" name="Picture 6"/>
          <p:cNvPicPr/>
          <p:nvPr/>
        </p:nvPicPr>
        <p:blipFill>
          <a:blip r:embed="rId2"/>
          <a:stretch>
            <a:fillRect/>
          </a:stretch>
        </p:blipFill>
        <p:spPr>
          <a:xfrm>
            <a:off x="6377895" y="1768800"/>
            <a:ext cx="4975906" cy="4088200"/>
          </a:xfrm>
          <a:prstGeom prst="rect">
            <a:avLst/>
          </a:prstGeom>
        </p:spPr>
      </p:pic>
      <p:sp>
        <p:nvSpPr>
          <p:cNvPr id="8" name="Text Box 2"/>
          <p:cNvSpPr txBox="1">
            <a:spLocks noChangeArrowheads="1"/>
          </p:cNvSpPr>
          <p:nvPr/>
        </p:nvSpPr>
        <p:spPr bwMode="auto">
          <a:xfrm>
            <a:off x="3216843" y="6081725"/>
            <a:ext cx="6096973" cy="361950"/>
          </a:xfrm>
          <a:prstGeom prst="rect">
            <a:avLst/>
          </a:pr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pPr lvl="0" algn="ctr" eaLnBrk="0" fontAlgn="base" hangingPunct="0">
              <a:spcBef>
                <a:spcPct val="0"/>
              </a:spcBef>
              <a:spcAft>
                <a:spcPct val="0"/>
              </a:spcAft>
            </a:pPr>
            <a:r>
              <a:rPr kumimoji="0" lang="bn-I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Vrinda" panose="020B0502040204020203" pitchFamily="34" charset="0"/>
              </a:rPr>
              <a:t>Figure </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AUC-ROC curve of overall model performances</a:t>
            </a:r>
            <a:endParaRPr kumimoji="0" lang="bn-IN" altLang="en-US" b="0" i="0" u="none" strike="noStrike" cap="none" normalizeH="0" baseline="0" dirty="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12640516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3" name="Rectangle 1"/>
          <p:cNvSpPr/>
          <p:nvPr/>
        </p:nvSpPr>
        <p:spPr>
          <a:xfrm>
            <a:off x="1606731" y="282192"/>
            <a:ext cx="4894477" cy="707886"/>
          </a:xfrm>
          <a:prstGeom prst="rect">
            <a:avLst/>
          </a:prstGeom>
        </p:spPr>
        <p:txBody>
          <a:bodyPr wrap="square">
            <a:spAutoFit/>
          </a:bodyPr>
          <a:lstStyle/>
          <a:p>
            <a:r>
              <a:rPr lang="en-GB" sz="4000" b="1" dirty="0">
                <a:latin typeface="Times New Roman" panose="02020603050405020304" pitchFamily="18" charset="0"/>
                <a:cs typeface="Times New Roman" panose="02020603050405020304" pitchFamily="18" charset="0"/>
              </a:rPr>
              <a:t>Experimental result</a:t>
            </a:r>
            <a:endParaRPr lang="en-US" sz="40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744" name="TextBox 2"/>
          <p:cNvSpPr txBox="1"/>
          <p:nvPr/>
        </p:nvSpPr>
        <p:spPr>
          <a:xfrm>
            <a:off x="1918456" y="1082410"/>
            <a:ext cx="8461058" cy="95410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Performance</a:t>
            </a:r>
            <a:r>
              <a:rPr lang="en-GB" sz="2800" dirty="0">
                <a:latin typeface="Times New Roman" panose="02020603050405020304" pitchFamily="18" charset="0"/>
                <a:cs typeface="Times New Roman" panose="02020603050405020304" pitchFamily="18" charset="0"/>
              </a:rPr>
              <a:t> comparison of  different </a:t>
            </a:r>
            <a:r>
              <a:rPr lang="en-US" sz="2800" dirty="0">
                <a:latin typeface="Times New Roman" panose="02020603050405020304" pitchFamily="18" charset="0"/>
                <a:cs typeface="Times New Roman" panose="02020603050405020304" pitchFamily="18" charset="0"/>
              </a:rPr>
              <a:t>c</a:t>
            </a:r>
            <a:r>
              <a:rPr lang="en-US" sz="2800" dirty="0">
                <a:latin typeface="Times New Roman" panose="02020603050405020304" pitchFamily="18" charset="0"/>
                <a:ea typeface="Calibri" panose="020F0502020204030204" pitchFamily="34" charset="0"/>
                <a:cs typeface="Times New Roman" panose="02020603050405020304" pitchFamily="18" charset="0"/>
              </a:rPr>
              <a:t>lassification </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algorithms</a:t>
            </a:r>
            <a:endParaRPr lang="en-US" sz="2800" dirty="0">
              <a:latin typeface="Times New Roman" panose="02020603050405020304" pitchFamily="18" charset="0"/>
              <a:cs typeface="Times New Roman" panose="02020603050405020304" pitchFamily="18" charset="0"/>
            </a:endParaRPr>
          </a:p>
        </p:txBody>
      </p:sp>
      <p:graphicFrame>
        <p:nvGraphicFramePr>
          <p:cNvPr id="4194304" name="Table 3"/>
          <p:cNvGraphicFramePr>
            <a:graphicFrameLocks noGrp="1"/>
          </p:cNvGraphicFramePr>
          <p:nvPr>
            <p:extLst>
              <p:ext uri="{D42A27DB-BD31-4B8C-83A1-F6EECF244321}">
                <p14:modId xmlns:p14="http://schemas.microsoft.com/office/powerpoint/2010/main" val="1532136616"/>
              </p:ext>
            </p:extLst>
          </p:nvPr>
        </p:nvGraphicFramePr>
        <p:xfrm>
          <a:off x="1606731" y="1605632"/>
          <a:ext cx="9104815" cy="4842796"/>
        </p:xfrm>
        <a:graphic>
          <a:graphicData uri="http://schemas.openxmlformats.org/drawingml/2006/table">
            <a:tbl>
              <a:tblPr firstRow="1" firstCol="1" bandRow="1">
                <a:tableStyleId>{5C22544A-7EE6-4342-B048-85BDC9FD1C3A}</a:tableStyleId>
              </a:tblPr>
              <a:tblGrid>
                <a:gridCol w="1518997">
                  <a:extLst>
                    <a:ext uri="{9D8B030D-6E8A-4147-A177-3AD203B41FA5}">
                      <a16:colId xmlns:a16="http://schemas.microsoft.com/office/drawing/2014/main" val="1449657995"/>
                    </a:ext>
                  </a:extLst>
                </a:gridCol>
                <a:gridCol w="1518997">
                  <a:extLst>
                    <a:ext uri="{9D8B030D-6E8A-4147-A177-3AD203B41FA5}">
                      <a16:colId xmlns:a16="http://schemas.microsoft.com/office/drawing/2014/main" val="20000"/>
                    </a:ext>
                  </a:extLst>
                </a:gridCol>
                <a:gridCol w="1516704">
                  <a:extLst>
                    <a:ext uri="{9D8B030D-6E8A-4147-A177-3AD203B41FA5}">
                      <a16:colId xmlns:a16="http://schemas.microsoft.com/office/drawing/2014/main" val="20001"/>
                    </a:ext>
                  </a:extLst>
                </a:gridCol>
                <a:gridCol w="1518997">
                  <a:extLst>
                    <a:ext uri="{9D8B030D-6E8A-4147-A177-3AD203B41FA5}">
                      <a16:colId xmlns:a16="http://schemas.microsoft.com/office/drawing/2014/main" val="20002"/>
                    </a:ext>
                  </a:extLst>
                </a:gridCol>
                <a:gridCol w="1515560">
                  <a:extLst>
                    <a:ext uri="{9D8B030D-6E8A-4147-A177-3AD203B41FA5}">
                      <a16:colId xmlns:a16="http://schemas.microsoft.com/office/drawing/2014/main" val="20003"/>
                    </a:ext>
                  </a:extLst>
                </a:gridCol>
                <a:gridCol w="1515560">
                  <a:extLst>
                    <a:ext uri="{9D8B030D-6E8A-4147-A177-3AD203B41FA5}">
                      <a16:colId xmlns:a16="http://schemas.microsoft.com/office/drawing/2014/main" val="20004"/>
                    </a:ext>
                  </a:extLst>
                </a:gridCol>
              </a:tblGrid>
              <a:tr h="350320">
                <a:tc>
                  <a:txBody>
                    <a:bodyPr/>
                    <a:lstStyle/>
                    <a:p>
                      <a:pPr marL="0" marR="0" algn="ctr">
                        <a:lnSpc>
                          <a:spcPct val="150000"/>
                        </a:lnSpc>
                        <a:spcBef>
                          <a:spcPts val="0"/>
                        </a:spcBef>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Features</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300" dirty="0">
                          <a:effectLst/>
                          <a:latin typeface="Times New Roman" panose="02020603050405020304" pitchFamily="18" charset="0"/>
                          <a:cs typeface="Times New Roman" panose="02020603050405020304" pitchFamily="18" charset="0"/>
                        </a:rPr>
                        <a:t>Algorithm</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300" dirty="0">
                          <a:effectLst/>
                          <a:latin typeface="Times New Roman" panose="02020603050405020304" pitchFamily="18" charset="0"/>
                          <a:cs typeface="Times New Roman" panose="02020603050405020304" pitchFamily="18" charset="0"/>
                        </a:rPr>
                        <a:t>Accuracy</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300" dirty="0">
                          <a:effectLst/>
                          <a:latin typeface="Times New Roman" panose="02020603050405020304" pitchFamily="18" charset="0"/>
                          <a:cs typeface="Times New Roman" panose="02020603050405020304" pitchFamily="18" charset="0"/>
                        </a:rPr>
                        <a:t>Precision</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300" dirty="0">
                          <a:effectLst/>
                          <a:latin typeface="Times New Roman" panose="02020603050405020304" pitchFamily="18" charset="0"/>
                          <a:cs typeface="Times New Roman" panose="02020603050405020304" pitchFamily="18" charset="0"/>
                        </a:rPr>
                        <a:t>Recall</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300" dirty="0">
                          <a:effectLst/>
                          <a:latin typeface="Times New Roman" panose="02020603050405020304" pitchFamily="18" charset="0"/>
                          <a:cs typeface="Times New Roman" panose="02020603050405020304" pitchFamily="18" charset="0"/>
                        </a:rPr>
                        <a:t>F1-Score</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0320">
                <a:tc>
                  <a:txBody>
                    <a:bodyPr/>
                    <a:lstStyle/>
                    <a:p>
                      <a:pPr marL="0" marR="0" algn="ctr">
                        <a:lnSpc>
                          <a:spcPct val="150000"/>
                        </a:lnSpc>
                        <a:spcBef>
                          <a:spcPts val="0"/>
                        </a:spcBef>
                        <a:spcAft>
                          <a:spcPts val="0"/>
                        </a:spcAft>
                      </a:pP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0"/>
                        </a:spcBef>
                        <a:spcAft>
                          <a:spcPts val="0"/>
                        </a:spcAft>
                      </a:pPr>
                      <a:r>
                        <a:rPr lang="en-US" sz="1300" baseline="0" dirty="0" smtClean="0">
                          <a:effectLst/>
                          <a:latin typeface="Times New Roman" panose="02020603050405020304" pitchFamily="18" charset="0"/>
                          <a:ea typeface="+mn-ea"/>
                          <a:cs typeface="Times New Roman" panose="02020603050405020304" pitchFamily="18" charset="0"/>
                        </a:rPr>
                        <a:t> </a:t>
                      </a:r>
                      <a:r>
                        <a:rPr lang="en-US" sz="1300" dirty="0" smtClean="0">
                          <a:effectLst/>
                          <a:latin typeface="Times New Roman" panose="02020603050405020304" pitchFamily="18" charset="0"/>
                          <a:ea typeface="+mn-ea"/>
                          <a:cs typeface="Times New Roman" panose="02020603050405020304" pitchFamily="18" charset="0"/>
                        </a:rPr>
                        <a:t>MNB</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smtClean="0">
                          <a:effectLst/>
                          <a:latin typeface="Times New Roman" panose="02020603050405020304" pitchFamily="18" charset="0"/>
                          <a:ea typeface="+mn-ea"/>
                          <a:cs typeface="Times New Roman" panose="02020603050405020304" pitchFamily="18" charset="0"/>
                        </a:rPr>
                        <a:t>88.81%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smtClean="0">
                          <a:effectLst/>
                          <a:latin typeface="Times New Roman" panose="02020603050405020304" pitchFamily="18" charset="0"/>
                          <a:ea typeface="+mn-ea"/>
                          <a:cs typeface="Times New Roman" panose="02020603050405020304" pitchFamily="18" charset="0"/>
                        </a:rPr>
                        <a:t>88.81%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smtClean="0">
                          <a:effectLst/>
                          <a:latin typeface="Times New Roman" panose="02020603050405020304" pitchFamily="18" charset="0"/>
                          <a:ea typeface="+mn-ea"/>
                          <a:cs typeface="Times New Roman" panose="02020603050405020304" pitchFamily="18" charset="0"/>
                        </a:rPr>
                        <a:t>88.81%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smtClean="0">
                          <a:effectLst/>
                          <a:latin typeface="Times New Roman" panose="02020603050405020304" pitchFamily="18" charset="0"/>
                          <a:ea typeface="+mn-ea"/>
                          <a:cs typeface="Times New Roman" panose="02020603050405020304" pitchFamily="18" charset="0"/>
                        </a:rPr>
                        <a:t>88.81%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1903">
                <a:tc>
                  <a:txBody>
                    <a:bodyPr/>
                    <a:lstStyle/>
                    <a:p>
                      <a:pPr marL="0" marR="0" algn="ctr">
                        <a:lnSpc>
                          <a:spcPct val="150000"/>
                        </a:lnSpc>
                        <a:spcBef>
                          <a:spcPts val="0"/>
                        </a:spcBef>
                        <a:spcAft>
                          <a:spcPts val="0"/>
                        </a:spcAft>
                      </a:pP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0"/>
                        </a:spcBef>
                        <a:spcAft>
                          <a:spcPts val="0"/>
                        </a:spcAft>
                      </a:pPr>
                      <a:r>
                        <a:rPr lang="en-US" sz="1300" dirty="0" smtClean="0">
                          <a:effectLst/>
                          <a:latin typeface="Times New Roman" panose="02020603050405020304" pitchFamily="18" charset="0"/>
                          <a:ea typeface="+mn-ea"/>
                          <a:cs typeface="Times New Roman" panose="02020603050405020304" pitchFamily="18" charset="0"/>
                        </a:rPr>
                        <a:t>SVM</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smtClean="0">
                          <a:effectLst/>
                          <a:latin typeface="Times New Roman" panose="02020603050405020304" pitchFamily="18" charset="0"/>
                          <a:cs typeface="Times New Roman" panose="02020603050405020304" pitchFamily="18" charset="0"/>
                        </a:rPr>
                        <a:t>88.61%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smtClean="0">
                          <a:effectLst/>
                          <a:latin typeface="Times New Roman" panose="02020603050405020304" pitchFamily="18" charset="0"/>
                          <a:cs typeface="Times New Roman" panose="02020603050405020304" pitchFamily="18" charset="0"/>
                        </a:rPr>
                        <a:t>88.61%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smtClean="0">
                          <a:effectLst/>
                          <a:latin typeface="Times New Roman" panose="02020603050405020304" pitchFamily="18" charset="0"/>
                          <a:cs typeface="Times New Roman" panose="02020603050405020304" pitchFamily="18" charset="0"/>
                        </a:rPr>
                        <a:t>88.61%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smtClean="0">
                          <a:effectLst/>
                          <a:latin typeface="Times New Roman" panose="02020603050405020304" pitchFamily="18" charset="0"/>
                          <a:cs typeface="Times New Roman" panose="02020603050405020304" pitchFamily="18" charset="0"/>
                        </a:rPr>
                        <a:t>88.61%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20072">
                <a:tc>
                  <a:txBody>
                    <a:bodyPr/>
                    <a:lstStyle/>
                    <a:p>
                      <a:pPr marL="0" marR="0" algn="ctr">
                        <a:lnSpc>
                          <a:spcPct val="150000"/>
                        </a:lnSpc>
                        <a:spcBef>
                          <a:spcPts val="0"/>
                        </a:spcBef>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TF-IDF</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tcPr>
                </a:tc>
                <a:tc>
                  <a:txBody>
                    <a:bodyPr/>
                    <a:lstStyle/>
                    <a:p>
                      <a:pPr marL="0" marR="0" algn="ctr">
                        <a:lnSpc>
                          <a:spcPct val="150000"/>
                        </a:lnSpc>
                        <a:spcBef>
                          <a:spcPts val="0"/>
                        </a:spcBef>
                        <a:spcAft>
                          <a:spcPts val="0"/>
                        </a:spcAft>
                      </a:pPr>
                      <a:r>
                        <a:rPr lang="en-US" sz="1300" dirty="0" smtClean="0">
                          <a:effectLst/>
                          <a:latin typeface="Times New Roman" panose="02020603050405020304" pitchFamily="18" charset="0"/>
                          <a:ea typeface="+mn-ea"/>
                          <a:cs typeface="Times New Roman" panose="02020603050405020304" pitchFamily="18" charset="0"/>
                        </a:rPr>
                        <a:t>RF</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smtClean="0">
                          <a:effectLst/>
                          <a:latin typeface="Times New Roman" panose="02020603050405020304" pitchFamily="18" charset="0"/>
                          <a:cs typeface="Times New Roman" panose="02020603050405020304" pitchFamily="18" charset="0"/>
                        </a:rPr>
                        <a:t>84.26%</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smtClean="0">
                          <a:effectLst/>
                          <a:latin typeface="Times New Roman" panose="02020603050405020304" pitchFamily="18" charset="0"/>
                          <a:cs typeface="Times New Roman" panose="02020603050405020304" pitchFamily="18" charset="0"/>
                        </a:rPr>
                        <a:t>84.26%</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smtClean="0">
                          <a:effectLst/>
                          <a:latin typeface="Times New Roman" panose="02020603050405020304" pitchFamily="18" charset="0"/>
                          <a:cs typeface="Times New Roman" panose="02020603050405020304" pitchFamily="18" charset="0"/>
                        </a:rPr>
                        <a:t>84.26%</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smtClean="0">
                          <a:effectLst/>
                          <a:latin typeface="Times New Roman" panose="02020603050405020304" pitchFamily="18" charset="0"/>
                          <a:cs typeface="Times New Roman" panose="02020603050405020304" pitchFamily="18" charset="0"/>
                        </a:rPr>
                        <a:t>84.26%</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88936">
                <a:tc>
                  <a:txBody>
                    <a:bodyPr/>
                    <a:lstStyle/>
                    <a:p>
                      <a:pPr marL="0" marR="0" algn="ctr">
                        <a:lnSpc>
                          <a:spcPct val="150000"/>
                        </a:lnSpc>
                        <a:spcBef>
                          <a:spcPts val="0"/>
                        </a:spcBef>
                        <a:spcAft>
                          <a:spcPts val="0"/>
                        </a:spcAft>
                      </a:pP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0"/>
                        </a:spcBef>
                        <a:spcAft>
                          <a:spcPts val="0"/>
                        </a:spcAft>
                      </a:pPr>
                      <a:r>
                        <a:rPr lang="en-US" sz="1100" dirty="0" smtClean="0">
                          <a:effectLst/>
                          <a:latin typeface="Times New Roman" panose="02020603050405020304" pitchFamily="18" charset="0"/>
                          <a:ea typeface="Calibri" panose="020F0502020204030204" pitchFamily="34" charset="0"/>
                          <a:cs typeface="Times New Roman" panose="02020603050405020304" pitchFamily="18" charset="0"/>
                        </a:rPr>
                        <a:t>LR</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87.89%</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87.89%</a:t>
                      </a:r>
                    </a:p>
                    <a:p>
                      <a:pPr marL="0" marR="0" algn="ctr">
                        <a:lnSpc>
                          <a:spcPct val="150000"/>
                        </a:lnSpc>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87.89%</a:t>
                      </a:r>
                    </a:p>
                    <a:p>
                      <a:pPr marL="0" marR="0" algn="ctr">
                        <a:lnSpc>
                          <a:spcPct val="150000"/>
                        </a:lnSpc>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87.89%</a:t>
                      </a:r>
                    </a:p>
                    <a:p>
                      <a:pPr marL="0" marR="0" algn="ctr">
                        <a:lnSpc>
                          <a:spcPct val="150000"/>
                        </a:lnSpc>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9696704"/>
                  </a:ext>
                </a:extLst>
              </a:tr>
              <a:tr h="688936">
                <a:tc>
                  <a:txBody>
                    <a:bodyPr/>
                    <a:lstStyle/>
                    <a:p>
                      <a:pPr marL="0" marR="0" algn="ctr">
                        <a:lnSpc>
                          <a:spcPct val="150000"/>
                        </a:lnSpc>
                        <a:spcBef>
                          <a:spcPts val="0"/>
                        </a:spcBef>
                        <a:spcAft>
                          <a:spcPts val="0"/>
                        </a:spcAft>
                      </a:pP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tcPr>
                </a:tc>
                <a:tc>
                  <a:txBody>
                    <a:bodyPr/>
                    <a:lstStyle/>
                    <a:p>
                      <a:pPr marL="0" marR="0" algn="ctr">
                        <a:lnSpc>
                          <a:spcPct val="150000"/>
                        </a:lnSpc>
                        <a:spcBef>
                          <a:spcPts val="0"/>
                        </a:spcBef>
                        <a:spcAft>
                          <a:spcPts val="0"/>
                        </a:spcAft>
                      </a:pPr>
                      <a:r>
                        <a:rPr lang="en-US" sz="1300" baseline="0" dirty="0" smtClean="0">
                          <a:effectLst/>
                          <a:latin typeface="Times New Roman" panose="02020603050405020304" pitchFamily="18" charset="0"/>
                          <a:ea typeface="+mn-ea"/>
                          <a:cs typeface="Times New Roman" panose="02020603050405020304" pitchFamily="18" charset="0"/>
                        </a:rPr>
                        <a:t> </a:t>
                      </a:r>
                      <a:r>
                        <a:rPr lang="en-US" sz="1300" dirty="0" smtClean="0">
                          <a:effectLst/>
                          <a:latin typeface="Times New Roman" panose="02020603050405020304" pitchFamily="18" charset="0"/>
                          <a:ea typeface="+mn-ea"/>
                          <a:cs typeface="Times New Roman" panose="02020603050405020304" pitchFamily="18" charset="0"/>
                        </a:rPr>
                        <a:t>MNB</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62.32%</a:t>
                      </a:r>
                    </a:p>
                    <a:p>
                      <a:pPr marL="0" marR="0" algn="ctr">
                        <a:lnSpc>
                          <a:spcPct val="150000"/>
                        </a:lnSpc>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62.32%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62.32%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62.32%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3165349"/>
                  </a:ext>
                </a:extLst>
              </a:tr>
              <a:tr h="374932">
                <a:tc>
                  <a:txBody>
                    <a:bodyPr/>
                    <a:lstStyle/>
                    <a:p>
                      <a:pPr marL="0" marR="0" algn="ctr">
                        <a:lnSpc>
                          <a:spcPct val="150000"/>
                        </a:lnSpc>
                        <a:spcBef>
                          <a:spcPts val="0"/>
                        </a:spcBef>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Count</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0"/>
                        </a:spcBef>
                        <a:spcAft>
                          <a:spcPts val="0"/>
                        </a:spcAft>
                      </a:pPr>
                      <a:r>
                        <a:rPr lang="en-US" sz="1300" dirty="0" smtClean="0">
                          <a:effectLst/>
                          <a:latin typeface="Times New Roman" panose="02020603050405020304" pitchFamily="18" charset="0"/>
                          <a:ea typeface="+mn-ea"/>
                          <a:cs typeface="Times New Roman" panose="02020603050405020304" pitchFamily="18" charset="0"/>
                        </a:rPr>
                        <a:t>SVM</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68.82%</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68.82%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68.82%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68.82%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3642487"/>
                  </a:ext>
                </a:extLst>
              </a:tr>
              <a:tr h="406019">
                <a:tc>
                  <a:txBody>
                    <a:bodyPr/>
                    <a:lstStyle/>
                    <a:p>
                      <a:pPr marL="0" marR="0" algn="ctr">
                        <a:lnSpc>
                          <a:spcPct val="150000"/>
                        </a:lnSpc>
                        <a:spcBef>
                          <a:spcPts val="0"/>
                        </a:spcBef>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Vectorizer</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0"/>
                        </a:spcBef>
                        <a:spcAft>
                          <a:spcPts val="0"/>
                        </a:spcAft>
                      </a:pPr>
                      <a:r>
                        <a:rPr lang="en-US" sz="1300" dirty="0" smtClean="0">
                          <a:effectLst/>
                          <a:latin typeface="Times New Roman" panose="02020603050405020304" pitchFamily="18" charset="0"/>
                          <a:ea typeface="+mn-ea"/>
                          <a:cs typeface="Times New Roman" panose="02020603050405020304" pitchFamily="18" charset="0"/>
                        </a:rPr>
                        <a:t>RF</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70.43%</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70.43%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70.43%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70.43%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8284662"/>
                  </a:ext>
                </a:extLst>
              </a:tr>
              <a:tr h="502533">
                <a:tc>
                  <a:txBody>
                    <a:bodyPr/>
                    <a:lstStyle/>
                    <a:p>
                      <a:pPr marL="0" marR="0" algn="ctr">
                        <a:lnSpc>
                          <a:spcPct val="150000"/>
                        </a:lnSpc>
                        <a:spcBef>
                          <a:spcPts val="0"/>
                        </a:spcBef>
                        <a:spcAft>
                          <a:spcPts val="0"/>
                        </a:spcAft>
                      </a:pP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dirty="0" smtClean="0">
                          <a:effectLst/>
                          <a:latin typeface="Times New Roman" panose="02020603050405020304" pitchFamily="18" charset="0"/>
                          <a:ea typeface="Calibri" panose="020F0502020204030204" pitchFamily="34" charset="0"/>
                          <a:cs typeface="Times New Roman" panose="02020603050405020304" pitchFamily="18" charset="0"/>
                        </a:rPr>
                        <a:t>LR</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73.22%</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73.22%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73.22%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73.22%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7731551"/>
                  </a:ext>
                </a:extLst>
              </a:tr>
              <a:tr h="559760">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Word Embedding</a:t>
                      </a:r>
                    </a:p>
                    <a:p>
                      <a:pPr marL="0" marR="0" algn="ctr">
                        <a:lnSpc>
                          <a:spcPct val="150000"/>
                        </a:lnSpc>
                        <a:spcBef>
                          <a:spcPts val="0"/>
                        </a:spcBef>
                        <a:spcAft>
                          <a:spcPts val="0"/>
                        </a:spcAft>
                      </a:pP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dirty="0" smtClean="0">
                          <a:effectLst/>
                          <a:latin typeface="Times New Roman" panose="02020603050405020304" pitchFamily="18" charset="0"/>
                          <a:ea typeface="Calibri" panose="020F0502020204030204" pitchFamily="34" charset="0"/>
                          <a:cs typeface="Times New Roman" panose="02020603050405020304" pitchFamily="18" charset="0"/>
                        </a:rPr>
                        <a:t>LSTM</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81.00%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82.00%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79.00%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80.00%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7231656"/>
                  </a:ext>
                </a:extLst>
              </a:tr>
            </a:tbl>
          </a:graphicData>
        </a:graphic>
      </p:graphicFrame>
      <p:sp>
        <p:nvSpPr>
          <p:cNvPr id="2" name="Slide Number Placeholder 1"/>
          <p:cNvSpPr>
            <a:spLocks noGrp="1"/>
          </p:cNvSpPr>
          <p:nvPr>
            <p:ph type="sldNum" sz="quarter" idx="12"/>
          </p:nvPr>
        </p:nvSpPr>
        <p:spPr/>
        <p:txBody>
          <a:bodyPr/>
          <a:lstStyle/>
          <a:p>
            <a:fld id="{46CA942E-C215-4D37-B120-4D5B9E3A0B50}" type="slidenum">
              <a:rPr lang="en-US" smtClean="0"/>
              <a:t>27</a:t>
            </a:fld>
            <a:endParaRPr lang="en-US"/>
          </a:p>
        </p:txBody>
      </p:sp>
    </p:spTree>
    <p:extLst>
      <p:ext uri="{BB962C8B-B14F-4D97-AF65-F5344CB8AC3E}">
        <p14:creationId xmlns:p14="http://schemas.microsoft.com/office/powerpoint/2010/main" val="38341852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5" name="Title 1"/>
          <p:cNvSpPr>
            <a:spLocks noGrp="1"/>
          </p:cNvSpPr>
          <p:nvPr>
            <p:ph type="title"/>
          </p:nvPr>
        </p:nvSpPr>
        <p:spPr>
          <a:xfrm>
            <a:off x="838198" y="199663"/>
            <a:ext cx="10515600" cy="1325563"/>
          </a:xfrm>
          <a:noFill/>
        </p:spPr>
        <p:txBody>
          <a:bodyPr>
            <a:normAutofit/>
          </a:bodyPr>
          <a:lstStyle/>
          <a:p>
            <a:pPr algn="ctr"/>
            <a:r>
              <a:rPr lang="en-US" sz="4000" b="1" dirty="0">
                <a:solidFill>
                  <a:schemeClr val="tx1"/>
                </a:solidFill>
                <a:latin typeface="Times New Roman" panose="02020603050405020304" pitchFamily="18" charset="0"/>
                <a:ea typeface="Calibri" panose="020F0502020204030204" pitchFamily="34" charset="0"/>
                <a:cs typeface="Vrinda" panose="020B0502040204020203" pitchFamily="34" charset="0"/>
              </a:rPr>
              <a:t>Conclusion</a:t>
            </a:r>
            <a:endParaRPr lang="en-US" sz="4000" b="1" dirty="0"/>
          </a:p>
        </p:txBody>
      </p:sp>
      <p:sp>
        <p:nvSpPr>
          <p:cNvPr id="1048746" name="Rectangle 3"/>
          <p:cNvSpPr/>
          <p:nvPr/>
        </p:nvSpPr>
        <p:spPr>
          <a:xfrm>
            <a:off x="2069737" y="1525226"/>
            <a:ext cx="8418285" cy="2704651"/>
          </a:xfrm>
          <a:prstGeom prst="rect">
            <a:avLst/>
          </a:prstGeom>
        </p:spPr>
        <p:txBody>
          <a:bodyPr wrap="square">
            <a:spAutoFit/>
          </a:bodyPr>
          <a:lstStyle/>
          <a:p>
            <a:pPr algn="just">
              <a:lnSpc>
                <a:spcPct val="107000"/>
              </a:lnSpc>
              <a:spcAft>
                <a:spcPts val="800"/>
              </a:spcAft>
            </a:pPr>
            <a:r>
              <a:rPr lang="en-US" sz="2000" dirty="0">
                <a:latin typeface="Times New Roman" panose="02020603050405020304" pitchFamily="18" charset="0"/>
                <a:cs typeface="Times New Roman" panose="02020603050405020304" pitchFamily="18" charset="0"/>
              </a:rPr>
              <a:t>In this experiment, various techniques were used to identify the polarity of the bangla ott platform content </a:t>
            </a:r>
            <a:r>
              <a:rPr lang="en-US" sz="2000" dirty="0" smtClean="0">
                <a:latin typeface="Times New Roman" panose="02020603050405020304" pitchFamily="18" charset="0"/>
                <a:cs typeface="Times New Roman" panose="02020603050405020304" pitchFamily="18" charset="0"/>
              </a:rPr>
              <a:t>reviews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using </a:t>
            </a:r>
            <a:r>
              <a:rPr lang="en-US" sz="2000" dirty="0">
                <a:latin typeface="Times New Roman" panose="02020603050405020304" pitchFamily="18" charset="0"/>
                <a:ea typeface="Calibri" panose="020F0502020204030204" pitchFamily="34" charset="0"/>
                <a:cs typeface="Times New Roman" panose="02020603050405020304" pitchFamily="18" charset="0"/>
              </a:rPr>
              <a:t>ML classifiers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(MNB, SVM, RF, LR)</a:t>
            </a:r>
            <a:r>
              <a:rPr lang="en-US" sz="2000" dirty="0">
                <a:latin typeface="Times New Roman" panose="02020603050405020304" pitchFamily="18" charset="0"/>
                <a:cs typeface="Times New Roman" panose="02020603050405020304" pitchFamily="18" charset="0"/>
              </a:rPr>
              <a:t> with </a:t>
            </a:r>
            <a:r>
              <a:rPr lang="en-US" sz="2000" dirty="0" smtClean="0">
                <a:latin typeface="Times New Roman" panose="02020603050405020304" pitchFamily="18" charset="0"/>
                <a:cs typeface="Times New Roman" panose="02020603050405020304" pitchFamily="18" charset="0"/>
              </a:rPr>
              <a:t>TF-IDF and Count Vectorizer  </a:t>
            </a:r>
            <a:r>
              <a:rPr lang="en-US" sz="2000" dirty="0">
                <a:latin typeface="Times New Roman" panose="02020603050405020304" pitchFamily="18" charset="0"/>
                <a:cs typeface="Times New Roman" panose="02020603050405020304" pitchFamily="18" charset="0"/>
              </a:rPr>
              <a:t>based feature extraction techniques and Deep Learning classifiers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LSTM) with Word Embedding based feature extraction </a:t>
            </a:r>
            <a:r>
              <a:rPr lang="en-US" sz="2000" dirty="0" smtClean="0">
                <a:latin typeface="Times New Roman" panose="02020603050405020304" pitchFamily="18" charset="0"/>
                <a:cs typeface="Times New Roman" panose="02020603050405020304" pitchFamily="18" charset="0"/>
              </a:rPr>
              <a:t>technique applied</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Here </a:t>
            </a:r>
            <a:r>
              <a:rPr lang="en-US" sz="2000" dirty="0">
                <a:latin typeface="Times New Roman" panose="02020603050405020304" pitchFamily="18" charset="0"/>
                <a:cs typeface="Times New Roman" panose="02020603050405020304" pitchFamily="18" charset="0"/>
              </a:rPr>
              <a:t>I have created a dataset of 7003 Bangla sentences by myself and leveled the data </a:t>
            </a:r>
            <a:r>
              <a:rPr lang="en-US" sz="2000" dirty="0" smtClean="0">
                <a:latin typeface="Times New Roman" panose="02020603050405020304" pitchFamily="18" charset="0"/>
                <a:cs typeface="Times New Roman" panose="02020603050405020304" pitchFamily="18" charset="0"/>
              </a:rPr>
              <a:t>into 3 classes(positive</a:t>
            </a:r>
            <a:r>
              <a:rPr lang="en-US" sz="2000" dirty="0" smtClean="0">
                <a:latin typeface="Times New Roman" panose="02020603050405020304" pitchFamily="18" charset="0"/>
                <a:cs typeface="Times New Roman" panose="02020603050405020304" pitchFamily="18" charset="0"/>
              </a:rPr>
              <a:t>, negative, neutral)</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Through this research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work, 89% </a:t>
            </a:r>
            <a:r>
              <a:rPr lang="en-US" sz="2000" dirty="0">
                <a:latin typeface="Times New Roman" panose="02020603050405020304" pitchFamily="18" charset="0"/>
                <a:ea typeface="Calibri" panose="020F0502020204030204" pitchFamily="34" charset="0"/>
                <a:cs typeface="Times New Roman" panose="02020603050405020304" pitchFamily="18" charset="0"/>
              </a:rPr>
              <a:t>accuracy is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achieved using the MNB classifier  and 81% for LSTM model.</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6CA942E-C215-4D37-B120-4D5B9E3A0B50}" type="slidenum">
              <a:rPr lang="en-US" smtClean="0"/>
              <a:t>28</a:t>
            </a:fld>
            <a:endParaRPr lang="en-US"/>
          </a:p>
        </p:txBody>
      </p:sp>
    </p:spTree>
    <p:extLst>
      <p:ext uri="{BB962C8B-B14F-4D97-AF65-F5344CB8AC3E}">
        <p14:creationId xmlns:p14="http://schemas.microsoft.com/office/powerpoint/2010/main" val="40593527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7" name="Title 1"/>
          <p:cNvSpPr>
            <a:spLocks noGrp="1"/>
          </p:cNvSpPr>
          <p:nvPr>
            <p:ph type="title"/>
          </p:nvPr>
        </p:nvSpPr>
        <p:spPr>
          <a:xfrm>
            <a:off x="1264066" y="641211"/>
            <a:ext cx="10081153" cy="891654"/>
          </a:xfrm>
        </p:spPr>
        <p:txBody>
          <a:bodyPr>
            <a:normAutofit/>
          </a:bodyPr>
          <a:lstStyle/>
          <a:p>
            <a:pPr algn="ctr"/>
            <a:r>
              <a:rPr lang="en-US" sz="4000" b="1" dirty="0">
                <a:latin typeface="Times New Roman" panose="02020603050405020304" pitchFamily="18" charset="0"/>
                <a:cs typeface="Times New Roman" panose="02020603050405020304" pitchFamily="18" charset="0"/>
              </a:rPr>
              <a:t>Future work</a:t>
            </a:r>
          </a:p>
        </p:txBody>
      </p:sp>
      <p:sp>
        <p:nvSpPr>
          <p:cNvPr id="1048748" name="Rectangle 4"/>
          <p:cNvSpPr/>
          <p:nvPr/>
        </p:nvSpPr>
        <p:spPr>
          <a:xfrm>
            <a:off x="1940923" y="2244290"/>
            <a:ext cx="9093200" cy="2677656"/>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This work can be extended in the following ways in the future:</a:t>
            </a:r>
          </a:p>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Increase Labels.</a:t>
            </a:r>
          </a:p>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Increase Dataset.</a:t>
            </a:r>
          </a:p>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Adding more features.</a:t>
            </a:r>
          </a:p>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Adding more Deep Learning Models.</a:t>
            </a:r>
          </a:p>
        </p:txBody>
      </p:sp>
      <p:sp>
        <p:nvSpPr>
          <p:cNvPr id="2" name="Slide Number Placeholder 1"/>
          <p:cNvSpPr>
            <a:spLocks noGrp="1"/>
          </p:cNvSpPr>
          <p:nvPr>
            <p:ph type="sldNum" sz="quarter" idx="12"/>
          </p:nvPr>
        </p:nvSpPr>
        <p:spPr/>
        <p:txBody>
          <a:bodyPr/>
          <a:lstStyle/>
          <a:p>
            <a:fld id="{46CA942E-C215-4D37-B120-4D5B9E3A0B50}" type="slidenum">
              <a:rPr lang="en-US" smtClean="0"/>
              <a:t>29</a:t>
            </a:fld>
            <a:endParaRPr lang="en-US"/>
          </a:p>
        </p:txBody>
      </p:sp>
    </p:spTree>
    <p:extLst>
      <p:ext uri="{BB962C8B-B14F-4D97-AF65-F5344CB8AC3E}">
        <p14:creationId xmlns:p14="http://schemas.microsoft.com/office/powerpoint/2010/main" val="63939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926858" y="100150"/>
            <a:ext cx="10353761" cy="814250"/>
          </a:xfrm>
        </p:spPr>
        <p:txBody>
          <a:bodyPr>
            <a:normAutofit/>
          </a:bodyPr>
          <a:lstStyle/>
          <a:p>
            <a:pPr algn="ctr"/>
            <a:r>
              <a:rPr lang="en-GB" sz="4000" b="1" dirty="0">
                <a:latin typeface="Times New Roman" panose="02020603050405020304" pitchFamily="18" charset="0"/>
                <a:cs typeface="Times New Roman" panose="02020603050405020304" pitchFamily="18" charset="0"/>
              </a:rPr>
              <a:t>Introduction</a:t>
            </a:r>
            <a:endParaRPr lang="en-US" sz="4000" b="1" dirty="0">
              <a:latin typeface="Times New Roman" panose="02020603050405020304" pitchFamily="18" charset="0"/>
              <a:cs typeface="Times New Roman" panose="02020603050405020304" pitchFamily="18" charset="0"/>
            </a:endParaRPr>
          </a:p>
        </p:txBody>
      </p:sp>
      <p:sp>
        <p:nvSpPr>
          <p:cNvPr id="1048595" name="Rectangle 1"/>
          <p:cNvSpPr>
            <a:spLocks noChangeArrowheads="1"/>
          </p:cNvSpPr>
          <p:nvPr/>
        </p:nvSpPr>
        <p:spPr bwMode="auto">
          <a:xfrm>
            <a:off x="747969" y="1543963"/>
            <a:ext cx="10532650" cy="4201150"/>
          </a:xfrm>
          <a:prstGeom prst="rect">
            <a:avLst/>
          </a:prstGeom>
          <a:noFill/>
          <a:ln>
            <a:noFill/>
          </a:ln>
          <a:effectLst/>
        </p:spPr>
        <p:txBody>
          <a:bodyPr vert="horz" wrap="square" lIns="0" tIns="0" rIns="0" bIns="0" numCol="1" anchor="ctr" anchorCtr="0" compatLnSpc="1">
            <a:prstTxWarp prst="textNoShape">
              <a:avLst/>
            </a:prstTxWarp>
            <a:spAutoFit/>
          </a:bodyPr>
          <a:lstStyle/>
          <a:p>
            <a:pPr marL="342900" lvl="0" indent="-342900" algn="just" eaLnBrk="0" fontAlgn="base" hangingPunct="0">
              <a:spcBef>
                <a:spcPts val="600"/>
              </a:spcBef>
              <a:spcAft>
                <a:spcPts val="600"/>
              </a:spcAf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OTT(Over The Top) platform is now the global “new normal” for the media and entertainment industry. As time changes people are gradually moving from television to video streaming platforms like Chorki</a:t>
            </a:r>
            <a:r>
              <a:rPr lang="en-US" sz="2000" dirty="0" smtClean="0">
                <a:latin typeface="Times New Roman" panose="02020603050405020304" pitchFamily="18" charset="0"/>
                <a:cs typeface="Times New Roman" panose="02020603050405020304" pitchFamily="18" charset="0"/>
              </a:rPr>
              <a:t>, Hoichoi Bangla, Binge, Bongo </a:t>
            </a:r>
            <a:r>
              <a:rPr lang="en-US" sz="2000" dirty="0">
                <a:latin typeface="Times New Roman" panose="02020603050405020304" pitchFamily="18" charset="0"/>
                <a:cs typeface="Times New Roman" panose="02020603050405020304" pitchFamily="18" charset="0"/>
              </a:rPr>
              <a:t>Bd</a:t>
            </a:r>
            <a:r>
              <a:rPr lang="en-US" sz="2000" dirty="0" smtClean="0">
                <a:latin typeface="Times New Roman" panose="02020603050405020304" pitchFamily="18" charset="0"/>
                <a:cs typeface="Times New Roman" panose="02020603050405020304" pitchFamily="18" charset="0"/>
              </a:rPr>
              <a:t>, Bioscope, Banglafix </a:t>
            </a:r>
            <a:r>
              <a:rPr lang="en-US" sz="2000" dirty="0">
                <a:latin typeface="Times New Roman" panose="02020603050405020304" pitchFamily="18" charset="0"/>
                <a:cs typeface="Times New Roman" panose="02020603050405020304" pitchFamily="18" charset="0"/>
              </a:rPr>
              <a:t>etc</a:t>
            </a:r>
            <a:r>
              <a:rPr lang="en-US" sz="2000" dirty="0" smtClean="0">
                <a:latin typeface="Times New Roman" panose="02020603050405020304" pitchFamily="18" charset="0"/>
                <a:cs typeface="Times New Roman" panose="02020603050405020304" pitchFamily="18" charset="0"/>
              </a:rPr>
              <a:t>.</a:t>
            </a:r>
          </a:p>
          <a:p>
            <a:pPr lvl="0" algn="just" eaLnBrk="0" fontAlgn="base" hangingPunct="0">
              <a:spcBef>
                <a:spcPts val="600"/>
              </a:spcBef>
              <a:spcAft>
                <a:spcPts val="600"/>
              </a:spcAft>
            </a:pPr>
            <a:endParaRPr lang="en-US" sz="2000" dirty="0">
              <a:latin typeface="Times New Roman" panose="02020603050405020304" pitchFamily="18" charset="0"/>
              <a:cs typeface="Times New Roman" panose="02020603050405020304" pitchFamily="18" charset="0"/>
            </a:endParaRPr>
          </a:p>
          <a:p>
            <a:pPr marL="342900" indent="-342900" algn="just" eaLnBrk="0" fontAlgn="base" hangingPunct="0">
              <a:spcBef>
                <a:spcPts val="600"/>
              </a:spcBef>
              <a:spcAft>
                <a:spcPts val="600"/>
              </a:spcAf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On social networking sites, people frequently talk about OTT platform movies, web series etc. It is possible to determine whether or not people like such a particular movie or web series by analyzing the sentiment of their comments. However, manually evaluating every single comment is a time-consuming and tedious task. As a result, this research investigates the effectiveness of some machine learning and Deep learning models in analyzing the sentiment of  OTT movie, web-series related comments  made in Bangla. </a:t>
            </a:r>
          </a:p>
          <a:p>
            <a:pPr marL="0" marR="0" lvl="0" indent="0" defTabSz="914400" rtl="0" eaLnBrk="0" fontAlgn="base" latinLnBrk="0" hangingPunct="0">
              <a:spcBef>
                <a:spcPct val="0"/>
              </a:spcBef>
              <a:spcAft>
                <a:spcPct val="0"/>
              </a:spcAft>
              <a:buClrTx/>
              <a:buSzTx/>
              <a:buFontTx/>
              <a:buNone/>
            </a:pPr>
            <a:endParaRPr lang="en-US" altLang="en-US" sz="2400" dirty="0" smtClean="0">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6CA942E-C215-4D37-B120-4D5B9E3A0B50}" type="slidenum">
              <a:rPr lang="en-US" smtClean="0"/>
              <a:t>3</a:t>
            </a:fld>
            <a:endParaRPr lang="en-US"/>
          </a:p>
        </p:txBody>
      </p:sp>
    </p:spTree>
    <p:extLst>
      <p:ext uri="{BB962C8B-B14F-4D97-AF65-F5344CB8AC3E}">
        <p14:creationId xmlns:p14="http://schemas.microsoft.com/office/powerpoint/2010/main" val="6963945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9" name="Title 1"/>
          <p:cNvSpPr>
            <a:spLocks noGrp="1"/>
          </p:cNvSpPr>
          <p:nvPr>
            <p:ph type="title"/>
          </p:nvPr>
        </p:nvSpPr>
        <p:spPr>
          <a:xfrm>
            <a:off x="919119" y="88943"/>
            <a:ext cx="10353761" cy="958165"/>
          </a:xfrm>
        </p:spPr>
        <p:txBody>
          <a:bodyPr>
            <a:normAutofit/>
          </a:bodyPr>
          <a:lstStyle/>
          <a:p>
            <a:pPr algn="ctr"/>
            <a:r>
              <a:rPr lang="en-GB" sz="4000" b="1" dirty="0">
                <a:latin typeface="Times New Roman" panose="02020603050405020304" pitchFamily="18" charset="0"/>
                <a:cs typeface="Times New Roman" panose="02020603050405020304" pitchFamily="18" charset="0"/>
              </a:rPr>
              <a:t>References</a:t>
            </a:r>
            <a:endParaRPr lang="en-US" sz="4000" b="1" dirty="0">
              <a:latin typeface="Times New Roman" panose="02020603050405020304" pitchFamily="18" charset="0"/>
              <a:cs typeface="Times New Roman" panose="02020603050405020304" pitchFamily="18" charset="0"/>
            </a:endParaRPr>
          </a:p>
        </p:txBody>
      </p:sp>
      <p:sp>
        <p:nvSpPr>
          <p:cNvPr id="8" name="Content Placeholder 2"/>
          <p:cNvSpPr>
            <a:spLocks noGrp="1"/>
          </p:cNvSpPr>
          <p:nvPr>
            <p:ph idx="1"/>
          </p:nvPr>
        </p:nvSpPr>
        <p:spPr>
          <a:xfrm>
            <a:off x="751004" y="1047108"/>
            <a:ext cx="10689989" cy="5309242"/>
          </a:xfrm>
        </p:spPr>
        <p:txBody>
          <a:bodyPr>
            <a:noAutofit/>
          </a:bodyPr>
          <a:lstStyle/>
          <a:p>
            <a:pPr lvl="0" algn="just" fontAlgn="base">
              <a:lnSpc>
                <a:spcPct val="100000"/>
              </a:lnSpc>
              <a:spcBef>
                <a:spcPts val="0"/>
              </a:spcBef>
            </a:pPr>
            <a:r>
              <a:rPr lang="en-US" sz="1600" dirty="0">
                <a:latin typeface="Times New Roman" panose="02020603050405020304" pitchFamily="18" charset="0"/>
                <a:cs typeface="Times New Roman" panose="02020603050405020304" pitchFamily="18" charset="0"/>
              </a:rPr>
              <a:t>[1]Chowdhury, R. R., Hossain, M. S., Hossain, S., &amp; Andersson, K. (2019, September). Analyzing sentiment of movie reviews in bangla by applying machine learning techniques. In 2019 International Conference on Bangla Speech and Language Processing (ICBSLP) (pp. 1-6). IEEE.</a:t>
            </a:r>
            <a:r>
              <a:rPr lang="en-US" sz="1600" u="sng" dirty="0">
                <a:latin typeface="Times New Roman" panose="02020603050405020304" pitchFamily="18" charset="0"/>
                <a:cs typeface="Times New Roman" panose="02020603050405020304" pitchFamily="18" charset="0"/>
              </a:rPr>
              <a:t> </a:t>
            </a:r>
            <a:endParaRPr lang="en-US" sz="1600" u="sng" dirty="0" smtClean="0">
              <a:latin typeface="Times New Roman" panose="02020603050405020304" pitchFamily="18" charset="0"/>
              <a:cs typeface="Times New Roman" panose="02020603050405020304" pitchFamily="18" charset="0"/>
            </a:endParaRPr>
          </a:p>
          <a:p>
            <a:pPr marL="0" lvl="0" indent="0" algn="just" fontAlgn="base">
              <a:lnSpc>
                <a:spcPct val="100000"/>
              </a:lnSpc>
              <a:spcBef>
                <a:spcPts val="0"/>
              </a:spcBef>
              <a:buNone/>
            </a:pPr>
            <a:endParaRPr lang="en-US" sz="1600" dirty="0">
              <a:latin typeface="Times New Roman" panose="02020603050405020304" pitchFamily="18" charset="0"/>
              <a:cs typeface="Times New Roman" panose="02020603050405020304" pitchFamily="18" charset="0"/>
            </a:endParaRPr>
          </a:p>
          <a:p>
            <a:pPr lvl="0" algn="just" fontAlgn="base">
              <a:lnSpc>
                <a:spcPct val="100000"/>
              </a:lnSpc>
              <a:spcBef>
                <a:spcPts val="0"/>
              </a:spcBef>
            </a:pPr>
            <a:r>
              <a:rPr lang="en-US" sz="1600" dirty="0">
                <a:latin typeface="Times New Roman" panose="02020603050405020304" pitchFamily="18" charset="0"/>
                <a:cs typeface="Times New Roman" panose="02020603050405020304" pitchFamily="18" charset="0"/>
              </a:rPr>
              <a:t>[2]Banik, N., &amp; Rahman, M. H. H. (2018, September). Evaluation of naïve bayes and support vector machines on bangla textual movie reviews. In 2018 international conference on Bangla speech and language processing (ICBSLP) (pp. 1-6). IEEE</a:t>
            </a:r>
            <a:r>
              <a:rPr lang="en-US" sz="1600" dirty="0" smtClean="0">
                <a:latin typeface="Times New Roman" panose="02020603050405020304" pitchFamily="18" charset="0"/>
                <a:cs typeface="Times New Roman" panose="02020603050405020304" pitchFamily="18" charset="0"/>
              </a:rPr>
              <a:t>.</a:t>
            </a:r>
          </a:p>
          <a:p>
            <a:pPr marL="0" lvl="0" indent="0" algn="just" fontAlgn="base">
              <a:lnSpc>
                <a:spcPct val="100000"/>
              </a:lnSpc>
              <a:spcBef>
                <a:spcPts val="0"/>
              </a:spcBef>
              <a:buNone/>
            </a:pPr>
            <a:endParaRPr lang="en-US" sz="1600" dirty="0">
              <a:latin typeface="Times New Roman" panose="02020603050405020304" pitchFamily="18" charset="0"/>
              <a:cs typeface="Times New Roman" panose="02020603050405020304" pitchFamily="18" charset="0"/>
            </a:endParaRPr>
          </a:p>
          <a:p>
            <a:pPr lvl="0" algn="just" fontAlgn="base">
              <a:lnSpc>
                <a:spcPct val="100000"/>
              </a:lnSpc>
              <a:spcBef>
                <a:spcPts val="0"/>
              </a:spcBef>
            </a:pPr>
            <a:r>
              <a:rPr lang="en-US" sz="1600" dirty="0">
                <a:latin typeface="Times New Roman" panose="02020603050405020304" pitchFamily="18" charset="0"/>
                <a:cs typeface="Times New Roman" panose="02020603050405020304" pitchFamily="18" charset="0"/>
              </a:rPr>
              <a:t>[3]Rahman, A., &amp; Hossen, M. S. (2019, September). Sentiment analysis on movie review data using machine learning approach. In 2019 International Conference on Bangla Speech and Language Processing (ICBSLP) (pp. 1-4). IEEE</a:t>
            </a:r>
            <a:r>
              <a:rPr lang="en-US" sz="1600" dirty="0" smtClean="0">
                <a:latin typeface="Times New Roman" panose="02020603050405020304" pitchFamily="18" charset="0"/>
                <a:cs typeface="Times New Roman" panose="02020603050405020304" pitchFamily="18" charset="0"/>
              </a:rPr>
              <a:t>.</a:t>
            </a:r>
          </a:p>
          <a:p>
            <a:pPr marL="0" lvl="0" indent="0" algn="just" fontAlgn="base">
              <a:lnSpc>
                <a:spcPct val="100000"/>
              </a:lnSpc>
              <a:spcBef>
                <a:spcPts val="0"/>
              </a:spcBef>
              <a:buNone/>
            </a:pPr>
            <a:endParaRPr lang="en-US" sz="1600" dirty="0" smtClean="0">
              <a:latin typeface="Times New Roman" panose="02020603050405020304" pitchFamily="18" charset="0"/>
              <a:cs typeface="Times New Roman" panose="02020603050405020304" pitchFamily="18" charset="0"/>
            </a:endParaRPr>
          </a:p>
          <a:p>
            <a:pPr algn="just" fontAlgn="base">
              <a:lnSpc>
                <a:spcPct val="100000"/>
              </a:lnSpc>
              <a:spcBef>
                <a:spcPts val="0"/>
              </a:spcBef>
            </a:pPr>
            <a:r>
              <a:rPr lang="en-US" sz="1600" dirty="0" smtClean="0">
                <a:latin typeface="Times New Roman" panose="02020603050405020304" pitchFamily="18" charset="0"/>
                <a:cs typeface="Times New Roman" panose="02020603050405020304" pitchFamily="18" charset="0"/>
              </a:rPr>
              <a:t>[4]Qaisar, S. M. (2020, October). Sentiment analysis of IMDb movie reviews using long short-term memory. In 2020 2nd International Conference on Computer and Information Sciences (ICCIS) (pp. 1-4). IEEE.</a:t>
            </a:r>
          </a:p>
          <a:p>
            <a:pPr marL="0" indent="0" algn="just" fontAlgn="base">
              <a:lnSpc>
                <a:spcPct val="100000"/>
              </a:lnSpc>
              <a:spcBef>
                <a:spcPts val="0"/>
              </a:spcBef>
              <a:buNone/>
            </a:pPr>
            <a:endParaRPr lang="en-US" sz="1600" dirty="0" smtClean="0">
              <a:latin typeface="Times New Roman" panose="02020603050405020304" pitchFamily="18" charset="0"/>
              <a:cs typeface="Times New Roman" panose="02020603050405020304" pitchFamily="18" charset="0"/>
            </a:endParaRPr>
          </a:p>
          <a:p>
            <a:pPr lvl="0" algn="just" fontAlgn="base">
              <a:lnSpc>
                <a:spcPct val="100000"/>
              </a:lnSpc>
              <a:spcBef>
                <a:spcPts val="0"/>
              </a:spcBef>
            </a:pPr>
            <a:r>
              <a:rPr lang="en-US" sz="1600" dirty="0" smtClean="0">
                <a:latin typeface="Times New Roman" panose="02020603050405020304" pitchFamily="18" charset="0"/>
                <a:cs typeface="Times New Roman" panose="02020603050405020304" pitchFamily="18" charset="0"/>
              </a:rPr>
              <a:t>[5]Uddin</a:t>
            </a:r>
            <a:r>
              <a:rPr lang="en-US" sz="1600" dirty="0">
                <a:latin typeface="Times New Roman" panose="02020603050405020304" pitchFamily="18" charset="0"/>
                <a:cs typeface="Times New Roman" panose="02020603050405020304" pitchFamily="18" charset="0"/>
              </a:rPr>
              <a:t>, A. H., Bapery, D., &amp; Arif, A. S. M. (2019, July). Depression analysis from social media data in Bangla language using long short term memory (LSTM) recurrent neural network technique. In 2019 International Conference on Computer, Communication, Chemical, Materials and Electronic Engineering (IC4ME2) (pp. 1-4). IEEE</a:t>
            </a:r>
            <a:r>
              <a:rPr lang="en-US" sz="1600" dirty="0" smtClean="0">
                <a:latin typeface="Times New Roman" panose="02020603050405020304" pitchFamily="18" charset="0"/>
                <a:cs typeface="Times New Roman" panose="02020603050405020304" pitchFamily="18" charset="0"/>
              </a:rPr>
              <a:t>.</a:t>
            </a:r>
          </a:p>
          <a:p>
            <a:pPr marL="0" lvl="0" indent="0" algn="just" fontAlgn="base">
              <a:lnSpc>
                <a:spcPct val="100000"/>
              </a:lnSpc>
              <a:spcBef>
                <a:spcPts val="0"/>
              </a:spcBef>
              <a:buNone/>
            </a:pPr>
            <a:endParaRPr lang="en-US" sz="1600" dirty="0" smtClean="0">
              <a:latin typeface="Times New Roman" panose="02020603050405020304" pitchFamily="18" charset="0"/>
              <a:cs typeface="Times New Roman" panose="02020603050405020304" pitchFamily="18" charset="0"/>
            </a:endParaRPr>
          </a:p>
          <a:p>
            <a:pPr algn="just" fontAlgn="base">
              <a:lnSpc>
                <a:spcPct val="100000"/>
              </a:lnSpc>
              <a:spcBef>
                <a:spcPts val="0"/>
              </a:spcBef>
            </a:pPr>
            <a:r>
              <a:rPr lang="en-US" sz="1600" dirty="0">
                <a:latin typeface="Times New Roman" panose="02020603050405020304" pitchFamily="18" charset="0"/>
                <a:cs typeface="Times New Roman" panose="02020603050405020304" pitchFamily="18" charset="0"/>
              </a:rPr>
              <a:t>[6]</a:t>
            </a:r>
            <a:r>
              <a:rPr lang="en-US" sz="1600" dirty="0" err="1">
                <a:latin typeface="Times New Roman" panose="02020603050405020304" pitchFamily="18" charset="0"/>
                <a:cs typeface="Times New Roman" panose="02020603050405020304" pitchFamily="18" charset="0"/>
              </a:rPr>
              <a:t>Zulfiker</a:t>
            </a:r>
            <a:r>
              <a:rPr lang="en-US" sz="1600" dirty="0">
                <a:latin typeface="Times New Roman" panose="02020603050405020304" pitchFamily="18" charset="0"/>
                <a:cs typeface="Times New Roman" panose="02020603050405020304" pitchFamily="18" charset="0"/>
              </a:rPr>
              <a:t>, M. S., Kabir, N., Biswas, A. A., Zulfiker, S., &amp; Uddin, M. S. (2022). Analyzing the public sentiment on COVID-19 vaccination in social media: Bangladesh context. Array, 15, 100204. </a:t>
            </a:r>
          </a:p>
          <a:p>
            <a:pPr lvl="0" algn="just" fontAlgn="base">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fontAlgn="base">
              <a:lnSpc>
                <a:spcPct val="100000"/>
              </a:lnSpc>
              <a:spcBef>
                <a:spcPts val="0"/>
              </a:spcBef>
            </a:pPr>
            <a:endParaRPr lang="en-US" sz="1600" dirty="0" smtClean="0">
              <a:latin typeface="Times New Roman" panose="02020603050405020304" pitchFamily="18" charset="0"/>
              <a:cs typeface="Times New Roman" panose="02020603050405020304" pitchFamily="18" charset="0"/>
            </a:endParaRPr>
          </a:p>
          <a:p>
            <a:pPr marL="0" lvl="0" indent="0" algn="just" fontAlgn="base">
              <a:lnSpc>
                <a:spcPct val="100000"/>
              </a:lnSpc>
              <a:spcBef>
                <a:spcPts val="0"/>
              </a:spcBef>
              <a:buNone/>
            </a:pPr>
            <a:endParaRPr lang="en-US" sz="1600" dirty="0">
              <a:latin typeface="Times New Roman" panose="02020603050405020304" pitchFamily="18" charset="0"/>
              <a:cs typeface="Times New Roman" panose="02020603050405020304" pitchFamily="18" charset="0"/>
            </a:endParaRPr>
          </a:p>
        </p:txBody>
      </p:sp>
      <p:sp>
        <p:nvSpPr>
          <p:cNvPr id="1048750" name="Rectangle 5"/>
          <p:cNvSpPr/>
          <p:nvPr/>
        </p:nvSpPr>
        <p:spPr>
          <a:xfrm>
            <a:off x="919119" y="1347221"/>
            <a:ext cx="10489109" cy="923330"/>
          </a:xfrm>
          <a:prstGeom prst="rect">
            <a:avLst/>
          </a:prstGeom>
        </p:spPr>
        <p:txBody>
          <a:bodyPr wrap="square">
            <a:spAutoFit/>
          </a:bodyPr>
          <a:lstStyle/>
          <a:p>
            <a:pPr algn="just"/>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u="sng" dirty="0">
              <a:latin typeface="Bahnschrift" panose="020B0502040204020203" pitchFamily="34" charset="0"/>
              <a:cs typeface="Arial" panose="020B0604020202020204" pitchFamily="34" charset="0"/>
            </a:endParaRPr>
          </a:p>
          <a:p>
            <a:pPr algn="just"/>
            <a:endParaRPr lang="en-US"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6CA942E-C215-4D37-B120-4D5B9E3A0B50}" type="slidenum">
              <a:rPr lang="en-US" smtClean="0"/>
              <a:t>30</a:t>
            </a:fld>
            <a:endParaRPr lang="en-US" dirty="0"/>
          </a:p>
        </p:txBody>
      </p:sp>
    </p:spTree>
    <p:extLst>
      <p:ext uri="{BB962C8B-B14F-4D97-AF65-F5344CB8AC3E}">
        <p14:creationId xmlns:p14="http://schemas.microsoft.com/office/powerpoint/2010/main" val="35221147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1" name="Content Placeholder 2"/>
          <p:cNvSpPr>
            <a:spLocks noGrp="1"/>
          </p:cNvSpPr>
          <p:nvPr>
            <p:ph idx="1"/>
          </p:nvPr>
        </p:nvSpPr>
        <p:spPr>
          <a:xfrm>
            <a:off x="582888" y="871984"/>
            <a:ext cx="10938551" cy="5019364"/>
          </a:xfrm>
        </p:spPr>
        <p:txBody>
          <a:bodyPr>
            <a:noAutofit/>
          </a:bodyPr>
          <a:lstStyle/>
          <a:p>
            <a:pPr marL="0" lvl="0" indent="0" algn="just" fontAlgn="base">
              <a:lnSpc>
                <a:spcPct val="100000"/>
              </a:lnSpc>
              <a:spcBef>
                <a:spcPts val="0"/>
              </a:spcBef>
              <a:buNone/>
            </a:pPr>
            <a:endParaRPr lang="en-US" sz="1600" dirty="0" smtClean="0">
              <a:latin typeface="Times New Roman" panose="02020603050405020304" pitchFamily="18" charset="0"/>
              <a:cs typeface="Times New Roman" panose="02020603050405020304" pitchFamily="18" charset="0"/>
            </a:endParaRPr>
          </a:p>
          <a:p>
            <a:pPr lvl="0" algn="just" fontAlgn="base">
              <a:lnSpc>
                <a:spcPct val="100000"/>
              </a:lnSpc>
              <a:spcBef>
                <a:spcPts val="0"/>
              </a:spcBef>
            </a:pPr>
            <a:r>
              <a:rPr lang="en-US" sz="1600" dirty="0" smtClean="0">
                <a:latin typeface="Times New Roman" panose="02020603050405020304" pitchFamily="18" charset="0"/>
                <a:cs typeface="Times New Roman" panose="02020603050405020304" pitchFamily="18" charset="0"/>
              </a:rPr>
              <a:t>[7]Baid, P., Gupta, A., &amp; Chaplot, N. (2017). Sentiment analysis of movie reviews using machine learning techniques. International Journal of Computer Applications, 179(7), 45-49.</a:t>
            </a:r>
          </a:p>
          <a:p>
            <a:pPr marL="0" indent="0" algn="just">
              <a:lnSpc>
                <a:spcPct val="100000"/>
              </a:lnSpc>
              <a:spcBef>
                <a:spcPts val="0"/>
              </a:spcBef>
              <a:buNone/>
            </a:pPr>
            <a:r>
              <a:rPr lang="en-US" sz="1600" dirty="0" smtClean="0">
                <a:latin typeface="Times New Roman" panose="02020603050405020304" pitchFamily="18" charset="0"/>
                <a:cs typeface="Times New Roman" panose="02020603050405020304" pitchFamily="18" charset="0"/>
              </a:rPr>
              <a:t> </a:t>
            </a:r>
          </a:p>
          <a:p>
            <a:pPr lvl="0" algn="just" fontAlgn="base">
              <a:lnSpc>
                <a:spcPct val="100000"/>
              </a:lnSpc>
              <a:spcBef>
                <a:spcPts val="0"/>
              </a:spcBef>
            </a:pPr>
            <a:r>
              <a:rPr lang="en-US" sz="1600" dirty="0" smtClean="0">
                <a:latin typeface="Times New Roman" panose="02020603050405020304" pitchFamily="18" charset="0"/>
                <a:cs typeface="Times New Roman" panose="02020603050405020304" pitchFamily="18" charset="0"/>
              </a:rPr>
              <a:t>[8]Daeli, N. O. F., &amp; Adiwijaya, A. (2020). Sentiment analysis on movie reviews using Information gain and K-nearest neighbor. Journal of Data Science and Its Applications, 3(1), 1-7.</a:t>
            </a:r>
          </a:p>
          <a:p>
            <a:pPr marL="0" indent="0" algn="just">
              <a:lnSpc>
                <a:spcPct val="100000"/>
              </a:lnSpc>
              <a:spcBef>
                <a:spcPts val="0"/>
              </a:spcBef>
              <a:buNone/>
            </a:pPr>
            <a:endParaRPr lang="en-US" sz="1600" dirty="0">
              <a:latin typeface="Times New Roman" panose="02020603050405020304" pitchFamily="18" charset="0"/>
              <a:cs typeface="Times New Roman" panose="02020603050405020304" pitchFamily="18" charset="0"/>
            </a:endParaRPr>
          </a:p>
          <a:p>
            <a:pPr lvl="0" algn="just" fontAlgn="base">
              <a:lnSpc>
                <a:spcPct val="100000"/>
              </a:lnSpc>
              <a:spcBef>
                <a:spcPts val="0"/>
              </a:spcBef>
            </a:pPr>
            <a:r>
              <a:rPr lang="en-US" sz="1600" dirty="0">
                <a:latin typeface="Times New Roman" panose="02020603050405020304" pitchFamily="18" charset="0"/>
                <a:cs typeface="Times New Roman" panose="02020603050405020304" pitchFamily="18" charset="0"/>
              </a:rPr>
              <a:t>[9]Hossain, N., Ahamad, M. M., Aktar, S., &amp; Moni, M. A. (2021, February). Movie genre classification with deep neural network using poster images. In 2021 International Conference on Information and Communication Technology for Sustainable Development (ICICT4SD) (pp. 195-199). IEEE</a:t>
            </a:r>
            <a:r>
              <a:rPr lang="en-US" sz="1600" dirty="0" smtClean="0">
                <a:latin typeface="Times New Roman" panose="02020603050405020304" pitchFamily="18" charset="0"/>
                <a:cs typeface="Times New Roman" panose="02020603050405020304" pitchFamily="18" charset="0"/>
              </a:rPr>
              <a:t>.</a:t>
            </a:r>
          </a:p>
          <a:p>
            <a:pPr marL="0" indent="0" algn="just">
              <a:lnSpc>
                <a:spcPct val="100000"/>
              </a:lnSpc>
              <a:spcBef>
                <a:spcPts val="0"/>
              </a:spcBef>
              <a:buNone/>
            </a:pPr>
            <a:r>
              <a:rPr lang="en-US" sz="1600" dirty="0">
                <a:latin typeface="Times New Roman" panose="02020603050405020304" pitchFamily="18" charset="0"/>
                <a:cs typeface="Times New Roman" panose="02020603050405020304" pitchFamily="18" charset="0"/>
              </a:rPr>
              <a:t> </a:t>
            </a:r>
          </a:p>
          <a:p>
            <a:pPr algn="just" fontAlgn="base">
              <a:lnSpc>
                <a:spcPct val="100000"/>
              </a:lnSpc>
              <a:spcBef>
                <a:spcPts val="0"/>
              </a:spcBef>
            </a:pPr>
            <a:r>
              <a:rPr lang="en-US" sz="1600" dirty="0">
                <a:latin typeface="Times New Roman" panose="02020603050405020304" pitchFamily="18" charset="0"/>
                <a:cs typeface="Times New Roman" panose="02020603050405020304" pitchFamily="18" charset="0"/>
              </a:rPr>
              <a:t>[10]</a:t>
            </a:r>
            <a:r>
              <a:rPr lang="en-US" sz="1600" dirty="0" err="1">
                <a:latin typeface="Times New Roman" panose="02020603050405020304" pitchFamily="18" charset="0"/>
                <a:cs typeface="Times New Roman" panose="02020603050405020304" pitchFamily="18" charset="0"/>
              </a:rPr>
              <a:t>Haydar</a:t>
            </a:r>
            <a:r>
              <a:rPr lang="en-US" sz="1600" dirty="0">
                <a:latin typeface="Times New Roman" panose="02020603050405020304" pitchFamily="18" charset="0"/>
                <a:cs typeface="Times New Roman" panose="02020603050405020304" pitchFamily="18" charset="0"/>
              </a:rPr>
              <a:t>, M. S., Al Helal, M., &amp; Hossain, S. A. (2018, February). Sentiment extraction from bangla text: A character level supervised recurrent neural network approach. In 2018 international conference on computer, communication, chemical, material and electronic engineering (IC4ME2) (pp. 1-4). IEEE.</a:t>
            </a:r>
          </a:p>
          <a:p>
            <a:pPr marL="0" indent="0" algn="just">
              <a:lnSpc>
                <a:spcPct val="100000"/>
              </a:lnSpc>
              <a:spcBef>
                <a:spcPts val="0"/>
              </a:spcBef>
              <a:buNone/>
            </a:pPr>
            <a:r>
              <a:rPr lang="en-US" sz="1600" dirty="0">
                <a:latin typeface="Times New Roman" panose="02020603050405020304" pitchFamily="18" charset="0"/>
                <a:cs typeface="Times New Roman" panose="02020603050405020304" pitchFamily="18" charset="0"/>
              </a:rPr>
              <a:t> </a:t>
            </a:r>
          </a:p>
          <a:p>
            <a:pPr lvl="0" algn="just" fontAlgn="base">
              <a:lnSpc>
                <a:spcPct val="100000"/>
              </a:lnSpc>
              <a:spcBef>
                <a:spcPts val="0"/>
              </a:spcBef>
            </a:pPr>
            <a:r>
              <a:rPr lang="en-US" sz="1600" dirty="0">
                <a:latin typeface="Times New Roman" panose="02020603050405020304" pitchFamily="18" charset="0"/>
                <a:cs typeface="Times New Roman" panose="02020603050405020304" pitchFamily="18" charset="0"/>
              </a:rPr>
              <a:t>[11]Sarkar, K., &amp; Bhowmick, M. (2017, December). Sentiment polarity detection in bengali tweets using multinomial Naïve Bayes and support vector machines. In 2017 IEEE Calcutta Conference (CALCON) (pp. 31-36). IEEE.</a:t>
            </a:r>
          </a:p>
          <a:p>
            <a:pPr lvl="0" algn="just" fontAlgn="base">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lvl="0" algn="just" fontAlgn="base">
              <a:lnSpc>
                <a:spcPct val="100000"/>
              </a:lnSpc>
              <a:spcBef>
                <a:spcPts val="0"/>
              </a:spcBef>
            </a:pPr>
            <a:r>
              <a:rPr lang="en-US" sz="1600" dirty="0">
                <a:latin typeface="Times New Roman" panose="02020603050405020304" pitchFamily="18" charset="0"/>
                <a:cs typeface="Times New Roman" panose="02020603050405020304" pitchFamily="18" charset="0"/>
              </a:rPr>
              <a:t>[12]Al-Amin, M., Islam, M. S., &amp; Uzzal, S. D. (2017, February). A comprehensive study on sentiment of bengali text. In 2017 International Conference on Electrical, Computer and Communication Engineering (ECCE) (pp. 267-272). IEEE.</a:t>
            </a: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US" sz="1600" dirty="0">
              <a:latin typeface="Times New Roman" panose="02020603050405020304" pitchFamily="18" charset="0"/>
              <a:cs typeface="Times New Roman" panose="02020603050405020304" pitchFamily="18" charset="0"/>
            </a:endParaRPr>
          </a:p>
          <a:p>
            <a:pPr marL="0" lvl="0" indent="0" algn="just" fontAlgn="base">
              <a:lnSpc>
                <a:spcPct val="100000"/>
              </a:lnSpc>
              <a:spcBef>
                <a:spcPts val="0"/>
              </a:spcBef>
              <a:buNone/>
            </a:pPr>
            <a:endParaRPr lang="en-US" sz="1600" dirty="0" smtClean="0">
              <a:latin typeface="Times New Roman" panose="02020603050405020304" pitchFamily="18" charset="0"/>
              <a:cs typeface="Times New Roman" panose="02020603050405020304" pitchFamily="18" charset="0"/>
            </a:endParaRPr>
          </a:p>
          <a:p>
            <a:pPr lvl="0" algn="just" fontAlgn="base">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p:txBody>
      </p:sp>
      <p:sp>
        <p:nvSpPr>
          <p:cNvPr id="3" name="Title 1"/>
          <p:cNvSpPr>
            <a:spLocks noGrp="1"/>
          </p:cNvSpPr>
          <p:nvPr>
            <p:ph type="title"/>
          </p:nvPr>
        </p:nvSpPr>
        <p:spPr>
          <a:xfrm>
            <a:off x="764067" y="44448"/>
            <a:ext cx="10353761" cy="958165"/>
          </a:xfrm>
        </p:spPr>
        <p:txBody>
          <a:bodyPr>
            <a:normAutofit/>
          </a:bodyPr>
          <a:lstStyle/>
          <a:p>
            <a:pPr algn="ctr"/>
            <a:r>
              <a:rPr lang="en-GB" sz="4000" b="1" dirty="0">
                <a:latin typeface="Times New Roman" panose="02020603050405020304" pitchFamily="18" charset="0"/>
                <a:cs typeface="Times New Roman" panose="02020603050405020304" pitchFamily="18" charset="0"/>
              </a:rPr>
              <a:t>References</a:t>
            </a:r>
            <a:endParaRPr lang="en-US" sz="40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6CA942E-C215-4D37-B120-4D5B9E3A0B50}" type="slidenum">
              <a:rPr lang="en-US" smtClean="0"/>
              <a:t>31</a:t>
            </a:fld>
            <a:endParaRPr lang="en-US"/>
          </a:p>
        </p:txBody>
      </p:sp>
    </p:spTree>
    <p:extLst>
      <p:ext uri="{BB962C8B-B14F-4D97-AF65-F5344CB8AC3E}">
        <p14:creationId xmlns:p14="http://schemas.microsoft.com/office/powerpoint/2010/main" val="25614333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3" name="Title 1"/>
          <p:cNvSpPr>
            <a:spLocks noGrp="1"/>
          </p:cNvSpPr>
          <p:nvPr>
            <p:ph type="title"/>
          </p:nvPr>
        </p:nvSpPr>
        <p:spPr>
          <a:xfrm>
            <a:off x="3171825" y="2766218"/>
            <a:ext cx="5848350" cy="1325563"/>
          </a:xfrm>
        </p:spPr>
        <p:txBody>
          <a:bodyPr>
            <a:normAutofit/>
          </a:bodyPr>
          <a:lstStyle/>
          <a:p>
            <a:r>
              <a:rPr lang="en-US" sz="8000" b="1" dirty="0"/>
              <a:t>THANK YOU</a:t>
            </a:r>
          </a:p>
        </p:txBody>
      </p:sp>
      <p:sp>
        <p:nvSpPr>
          <p:cNvPr id="2" name="Slide Number Placeholder 1"/>
          <p:cNvSpPr>
            <a:spLocks noGrp="1"/>
          </p:cNvSpPr>
          <p:nvPr>
            <p:ph type="sldNum" sz="quarter" idx="12"/>
          </p:nvPr>
        </p:nvSpPr>
        <p:spPr/>
        <p:txBody>
          <a:bodyPr/>
          <a:lstStyle/>
          <a:p>
            <a:fld id="{46CA942E-C215-4D37-B120-4D5B9E3A0B50}" type="slidenum">
              <a:rPr lang="en-US" smtClean="0"/>
              <a:t>32</a:t>
            </a:fld>
            <a:endParaRPr lang="en-US"/>
          </a:p>
        </p:txBody>
      </p:sp>
    </p:spTree>
    <p:extLst>
      <p:ext uri="{BB962C8B-B14F-4D97-AF65-F5344CB8AC3E}">
        <p14:creationId xmlns:p14="http://schemas.microsoft.com/office/powerpoint/2010/main" val="553652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749302" y="356213"/>
            <a:ext cx="10353761" cy="910885"/>
          </a:xfrm>
        </p:spPr>
        <p:txBody>
          <a:bodyPr>
            <a:normAutofit/>
          </a:bodyPr>
          <a:lstStyle/>
          <a:p>
            <a:pPr algn="ctr"/>
            <a:r>
              <a:rPr lang="en-GB" sz="4000" b="1" dirty="0">
                <a:latin typeface="Times New Roman" panose="02020603050405020304" pitchFamily="18" charset="0"/>
                <a:cs typeface="Times New Roman" panose="02020603050405020304" pitchFamily="18" charset="0"/>
              </a:rPr>
              <a:t>Motivation</a:t>
            </a:r>
            <a:endParaRPr lang="en-US" sz="4000" b="1" dirty="0">
              <a:latin typeface="Times New Roman" panose="02020603050405020304" pitchFamily="18" charset="0"/>
              <a:cs typeface="Times New Roman" panose="02020603050405020304" pitchFamily="18" charset="0"/>
            </a:endParaRPr>
          </a:p>
        </p:txBody>
      </p:sp>
      <p:sp>
        <p:nvSpPr>
          <p:cNvPr id="1048601" name="Rectangle 5"/>
          <p:cNvSpPr/>
          <p:nvPr/>
        </p:nvSpPr>
        <p:spPr>
          <a:xfrm>
            <a:off x="1188355" y="1515293"/>
            <a:ext cx="9705703" cy="3170099"/>
          </a:xfrm>
          <a:prstGeom prst="rect">
            <a:avLst/>
          </a:prstGeom>
        </p:spPr>
        <p:txBody>
          <a:bodyPr wrap="square">
            <a:spAutoFit/>
          </a:bodyPr>
          <a:lstStyle/>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So far a  lot of work has been done on Bengali movies and text, but no work has been done on the content of Bengali OTT Platform</a:t>
            </a:r>
            <a:r>
              <a:rPr lang="en-US" sz="2000" dirty="0" smtClean="0">
                <a:latin typeface="Times New Roman" panose="02020603050405020304" pitchFamily="18" charset="0"/>
                <a:cs typeface="Times New Roman" panose="02020603050405020304" pitchFamily="18" charset="0"/>
              </a:rPr>
              <a:t>.</a:t>
            </a:r>
          </a:p>
          <a:p>
            <a:pPr algn="just"/>
            <a:endParaRPr lang="en-US" sz="20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Sentiment </a:t>
            </a:r>
            <a:r>
              <a:rPr lang="en-US" sz="2000" dirty="0">
                <a:latin typeface="Times New Roman" panose="02020603050405020304" pitchFamily="18" charset="0"/>
                <a:cs typeface="Times New Roman" panose="02020603050405020304" pitchFamily="18" charset="0"/>
              </a:rPr>
              <a:t>analysis is currently occupying a leading position in the field of research</a:t>
            </a:r>
            <a:r>
              <a:rPr lang="en-US" sz="2000" dirty="0" smtClean="0">
                <a:latin typeface="Times New Roman" panose="02020603050405020304" pitchFamily="18" charset="0"/>
                <a:cs typeface="Times New Roman" panose="02020603050405020304" pitchFamily="18" charset="0"/>
              </a:rPr>
              <a:t>. It </a:t>
            </a:r>
            <a:r>
              <a:rPr lang="en-US" sz="2000" dirty="0">
                <a:latin typeface="Times New Roman" panose="02020603050405020304" pitchFamily="18" charset="0"/>
                <a:cs typeface="Times New Roman" panose="02020603050405020304" pitchFamily="18" charset="0"/>
              </a:rPr>
              <a:t>is helpful for getting results without wasting time and brain. Sentiment analysis is a process to automatically extricate sentiment or opinion from OTT contents review </a:t>
            </a:r>
            <a:r>
              <a:rPr lang="en-US" sz="2000" dirty="0" smtClean="0">
                <a:latin typeface="Times New Roman" panose="02020603050405020304" pitchFamily="18" charset="0"/>
                <a:cs typeface="Times New Roman" panose="02020603050405020304" pitchFamily="18" charset="0"/>
              </a:rPr>
              <a:t>data.</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There are scopes for improving existing work through increasing accuracy and enhancing dataset.</a:t>
            </a:r>
          </a:p>
          <a:p>
            <a:pPr algn="just"/>
            <a:endParaRPr lang="en-GB" sz="20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6CA942E-C215-4D37-B120-4D5B9E3A0B50}" type="slidenum">
              <a:rPr lang="en-US" smtClean="0"/>
              <a:t>4</a:t>
            </a:fld>
            <a:endParaRPr lang="en-US"/>
          </a:p>
        </p:txBody>
      </p:sp>
    </p:spTree>
    <p:extLst>
      <p:ext uri="{BB962C8B-B14F-4D97-AF65-F5344CB8AC3E}">
        <p14:creationId xmlns:p14="http://schemas.microsoft.com/office/powerpoint/2010/main" val="3418327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919118" y="499655"/>
            <a:ext cx="10353761" cy="911133"/>
          </a:xfrm>
        </p:spPr>
        <p:txBody>
          <a:bodyPr>
            <a:normAutofit/>
          </a:bodyPr>
          <a:lstStyle/>
          <a:p>
            <a:pPr algn="ctr"/>
            <a:r>
              <a:rPr lang="en-GB" sz="4000" b="1" dirty="0">
                <a:latin typeface="Times New Roman" panose="02020603050405020304" pitchFamily="18" charset="0"/>
                <a:cs typeface="Times New Roman" panose="02020603050405020304" pitchFamily="18" charset="0"/>
              </a:rPr>
              <a:t>Objectives</a:t>
            </a:r>
            <a:endParaRPr lang="en-US" sz="4000" b="1" dirty="0">
              <a:latin typeface="Times New Roman" panose="02020603050405020304" pitchFamily="18" charset="0"/>
              <a:cs typeface="Times New Roman" panose="02020603050405020304" pitchFamily="18" charset="0"/>
            </a:endParaRPr>
          </a:p>
        </p:txBody>
      </p:sp>
      <p:sp>
        <p:nvSpPr>
          <p:cNvPr id="1048603" name="Rectangle 2"/>
          <p:cNvSpPr>
            <a:spLocks noChangeArrowheads="1"/>
          </p:cNvSpPr>
          <p:nvPr/>
        </p:nvSpPr>
        <p:spPr bwMode="auto">
          <a:xfrm>
            <a:off x="1072434" y="2004818"/>
            <a:ext cx="10047130" cy="2769989"/>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342900" lvl="0" indent="-342900" algn="just" eaLnBrk="0" fontAlgn="base" hangingPunct="0">
              <a:spcBef>
                <a:spcPct val="0"/>
              </a:spcBef>
              <a:spcAft>
                <a:spcPct val="0"/>
              </a:spcAft>
              <a:buFont typeface="Wingdings" panose="05000000000000000000" pitchFamily="2" charset="2"/>
              <a:buChar char="v"/>
            </a:pP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rPr>
              <a:t>The purpose of this thesis is to extract effectiveness of some machine learning and Deep learning models in analyzing the sentiment of  OTT content related comments made in </a:t>
            </a:r>
            <a:r>
              <a:rPr lang="en-US" altLang="en-US" sz="2000" dirty="0" smtClean="0">
                <a:latin typeface="Times New Roman" panose="02020603050405020304" pitchFamily="18" charset="0"/>
                <a:ea typeface="Times New Roman" panose="02020603050405020304" pitchFamily="18" charset="0"/>
                <a:cs typeface="Times New Roman" panose="02020603050405020304" pitchFamily="18" charset="0"/>
              </a:rPr>
              <a:t>Bangla dataset </a:t>
            </a:r>
            <a:r>
              <a:rPr lang="en-US" sz="2000" dirty="0">
                <a:latin typeface="Times New Roman" panose="02020603050405020304" pitchFamily="18" charset="0"/>
                <a:cs typeface="Times New Roman" panose="02020603050405020304" pitchFamily="18" charset="0"/>
              </a:rPr>
              <a:t>and leveled </a:t>
            </a: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3 </a:t>
            </a:r>
            <a:r>
              <a:rPr lang="en-US" sz="2000" dirty="0" smtClean="0">
                <a:latin typeface="Times New Roman" panose="02020603050405020304" pitchFamily="18" charset="0"/>
                <a:cs typeface="Times New Roman" panose="02020603050405020304" pitchFamily="18" charset="0"/>
              </a:rPr>
              <a:t>classes(positive,</a:t>
            </a:r>
            <a:r>
              <a:rPr lang="en-US" altLang="en-US" sz="2000" dirty="0" smtClean="0">
                <a:latin typeface="Times New Roman" panose="02020603050405020304" pitchFamily="18" charset="0"/>
                <a:ea typeface="Times New Roman" panose="02020603050405020304" pitchFamily="18" charset="0"/>
                <a:cs typeface="Times New Roman" panose="02020603050405020304" pitchFamily="18" charset="0"/>
              </a:rPr>
              <a:t> negative, neutral</a:t>
            </a: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a:t>
            </a:r>
            <a:endParaRPr lang="en-US" altLang="en-US" sz="2000" dirty="0" smtClean="0">
              <a:latin typeface="Times New Roman" panose="02020603050405020304" pitchFamily="18" charset="0"/>
              <a:cs typeface="Times New Roman" panose="02020603050405020304" pitchFamily="18" charset="0"/>
            </a:endParaRPr>
          </a:p>
          <a:p>
            <a:pPr marL="342900" lvl="0" indent="-342900" algn="just" eaLnBrk="0" fontAlgn="base" hangingPunct="0">
              <a:spcBef>
                <a:spcPct val="0"/>
              </a:spcBef>
              <a:spcAft>
                <a:spcPct val="0"/>
              </a:spcAft>
              <a:buFont typeface="Wingdings" panose="05000000000000000000" pitchFamily="2" charset="2"/>
              <a:buChar char="v"/>
            </a:pPr>
            <a:endParaRPr lang="en-US" altLang="en-US" sz="2000" dirty="0">
              <a:latin typeface="Times New Roman" panose="02020603050405020304" pitchFamily="18" charset="0"/>
              <a:cs typeface="Times New Roman" panose="02020603050405020304" pitchFamily="18" charset="0"/>
            </a:endParaRPr>
          </a:p>
          <a:p>
            <a:pPr marL="342900" indent="-342900" algn="just" eaLnBrk="0" fontAlgn="base" hangingPunct="0">
              <a:spcBef>
                <a:spcPct val="0"/>
              </a:spcBef>
              <a:spcAft>
                <a:spcPct val="0"/>
              </a:spcAf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help the new viewers in OTT to acknowledge a true description of old viewers and also the sites can upgrade their service or contents through users review</a:t>
            </a:r>
            <a:r>
              <a:rPr lang="en-US" sz="2000" dirty="0" smtClean="0">
                <a:latin typeface="Times New Roman" panose="02020603050405020304" pitchFamily="18" charset="0"/>
                <a:cs typeface="Times New Roman" panose="02020603050405020304" pitchFamily="18" charset="0"/>
              </a:rPr>
              <a:t>.</a:t>
            </a:r>
          </a:p>
          <a:p>
            <a:pPr algn="just" eaLnBrk="0" fontAlgn="base" hangingPunct="0">
              <a:spcBef>
                <a:spcPct val="0"/>
              </a:spcBef>
              <a:spcAft>
                <a:spcPct val="0"/>
              </a:spcAft>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build a new Bengali dataset from social media websites comments.</a:t>
            </a:r>
          </a:p>
          <a:p>
            <a:pPr marL="342900" lvl="0" indent="-342900" algn="just" defTabSz="914400" eaLnBrk="0" fontAlgn="base" hangingPunct="0">
              <a:spcBef>
                <a:spcPct val="0"/>
              </a:spcBef>
              <a:spcAft>
                <a:spcPct val="0"/>
              </a:spcAft>
              <a:buFont typeface="Wingdings" panose="05000000000000000000" pitchFamily="2" charset="2"/>
              <a:buChar char="q"/>
            </a:pP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6CA942E-C215-4D37-B120-4D5B9E3A0B50}" type="slidenum">
              <a:rPr lang="en-US" smtClean="0"/>
              <a:t>5</a:t>
            </a:fld>
            <a:endParaRPr lang="en-US"/>
          </a:p>
        </p:txBody>
      </p:sp>
    </p:spTree>
    <p:extLst>
      <p:ext uri="{BB962C8B-B14F-4D97-AF65-F5344CB8AC3E}">
        <p14:creationId xmlns:p14="http://schemas.microsoft.com/office/powerpoint/2010/main" val="3621333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4473" y="6356350"/>
            <a:ext cx="2760239" cy="365125"/>
          </a:xfrm>
        </p:spPr>
        <p:txBody>
          <a:bodyPr/>
          <a:lstStyle/>
          <a:p>
            <a:fld id="{46CA942E-C215-4D37-B120-4D5B9E3A0B50}" type="slidenum">
              <a:rPr lang="en-US" smtClean="0"/>
              <a:t>6</a:t>
            </a:fld>
            <a:endParaRPr lang="en-US"/>
          </a:p>
        </p:txBody>
      </p:sp>
      <p:sp>
        <p:nvSpPr>
          <p:cNvPr id="5" name="Rectangle 5"/>
          <p:cNvSpPr/>
          <p:nvPr/>
        </p:nvSpPr>
        <p:spPr>
          <a:xfrm>
            <a:off x="888273" y="1447025"/>
            <a:ext cx="10580915" cy="646331"/>
          </a:xfrm>
          <a:prstGeom prst="rect">
            <a:avLst/>
          </a:prstGeom>
        </p:spPr>
        <p:txBody>
          <a:bodyPr wrap="square">
            <a:spAutoFit/>
          </a:bodyPr>
          <a:lstStyle/>
          <a:p>
            <a:pPr algn="just"/>
            <a:endParaRPr lang="en-US" dirty="0"/>
          </a:p>
          <a:p>
            <a:endParaRPr lang="en-US" dirty="0"/>
          </a:p>
        </p:txBody>
      </p:sp>
      <p:sp>
        <p:nvSpPr>
          <p:cNvPr id="6" name="Title 1"/>
          <p:cNvSpPr>
            <a:spLocks noGrp="1"/>
          </p:cNvSpPr>
          <p:nvPr>
            <p:ph type="title"/>
          </p:nvPr>
        </p:nvSpPr>
        <p:spPr>
          <a:xfrm>
            <a:off x="3886843" y="122621"/>
            <a:ext cx="3667173" cy="481859"/>
          </a:xfrm>
        </p:spPr>
        <p:txBody>
          <a:bodyPr>
            <a:noAutofit/>
          </a:bodyPr>
          <a:lstStyle/>
          <a:p>
            <a:pPr algn="ctr"/>
            <a:r>
              <a:rPr lang="en-GB" sz="4000" b="1" dirty="0" smtClean="0">
                <a:latin typeface="Times New Roman" panose="02020603050405020304" pitchFamily="18" charset="0"/>
                <a:cs typeface="Times New Roman" panose="02020603050405020304" pitchFamily="18" charset="0"/>
              </a:rPr>
              <a:t>Related works</a:t>
            </a:r>
            <a:endParaRPr lang="en-US" sz="4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591457" y="1995059"/>
            <a:ext cx="10580915" cy="646331"/>
          </a:xfrm>
          <a:prstGeom prst="rect">
            <a:avLst/>
          </a:prstGeom>
        </p:spPr>
        <p:txBody>
          <a:bodyPr wrap="square">
            <a:spAutoFit/>
          </a:bodyPr>
          <a:lstStyle/>
          <a:p>
            <a:pPr algn="just"/>
            <a:endParaRPr lang="en-US" dirty="0"/>
          </a:p>
          <a:p>
            <a:endParaRPr lang="en-US" dirty="0"/>
          </a:p>
        </p:txBody>
      </p:sp>
      <p:graphicFrame>
        <p:nvGraphicFramePr>
          <p:cNvPr id="8" name="Google Shape;181;p6">
            <a:extLst>
              <a:ext uri="{FF2B5EF4-FFF2-40B4-BE49-F238E27FC236}">
                <a16:creationId xmlns:a16="http://schemas.microsoft.com/office/drawing/2014/main" id="{1585CF32-2BEA-D6E3-8A1B-FBEFB2E82824}"/>
              </a:ext>
            </a:extLst>
          </p:cNvPr>
          <p:cNvGraphicFramePr/>
          <p:nvPr>
            <p:extLst>
              <p:ext uri="{D42A27DB-BD31-4B8C-83A1-F6EECF244321}">
                <p14:modId xmlns:p14="http://schemas.microsoft.com/office/powerpoint/2010/main" val="3111160562"/>
              </p:ext>
            </p:extLst>
          </p:nvPr>
        </p:nvGraphicFramePr>
        <p:xfrm>
          <a:off x="182879" y="604480"/>
          <a:ext cx="11790162" cy="5999790"/>
        </p:xfrm>
        <a:graphic>
          <a:graphicData uri="http://schemas.openxmlformats.org/drawingml/2006/table">
            <a:tbl>
              <a:tblPr firstRow="1">
                <a:gradFill>
                  <a:gsLst>
                    <a:gs pos="0">
                      <a:srgbClr val="B7BDBF"/>
                    </a:gs>
                    <a:gs pos="35000">
                      <a:srgbClr val="CDD0D3"/>
                    </a:gs>
                    <a:gs pos="100000">
                      <a:srgbClr val="EBEBEF"/>
                    </a:gs>
                  </a:gsLst>
                  <a:lin ang="16200000" scaled="0"/>
                </a:gradFill>
              </a:tblPr>
              <a:tblGrid>
                <a:gridCol w="467005">
                  <a:extLst>
                    <a:ext uri="{9D8B030D-6E8A-4147-A177-3AD203B41FA5}">
                      <a16:colId xmlns:a16="http://schemas.microsoft.com/office/drawing/2014/main" val="2768054940"/>
                    </a:ext>
                  </a:extLst>
                </a:gridCol>
                <a:gridCol w="1578900">
                  <a:extLst>
                    <a:ext uri="{9D8B030D-6E8A-4147-A177-3AD203B41FA5}">
                      <a16:colId xmlns:a16="http://schemas.microsoft.com/office/drawing/2014/main" val="20000"/>
                    </a:ext>
                  </a:extLst>
                </a:gridCol>
                <a:gridCol w="1489044">
                  <a:extLst>
                    <a:ext uri="{9D8B030D-6E8A-4147-A177-3AD203B41FA5}">
                      <a16:colId xmlns:a16="http://schemas.microsoft.com/office/drawing/2014/main" val="20001"/>
                    </a:ext>
                  </a:extLst>
                </a:gridCol>
                <a:gridCol w="1039764">
                  <a:extLst>
                    <a:ext uri="{9D8B030D-6E8A-4147-A177-3AD203B41FA5}">
                      <a16:colId xmlns:a16="http://schemas.microsoft.com/office/drawing/2014/main" val="20002"/>
                    </a:ext>
                  </a:extLst>
                </a:gridCol>
                <a:gridCol w="2952412">
                  <a:extLst>
                    <a:ext uri="{9D8B030D-6E8A-4147-A177-3AD203B41FA5}">
                      <a16:colId xmlns:a16="http://schemas.microsoft.com/office/drawing/2014/main" val="20003"/>
                    </a:ext>
                  </a:extLst>
                </a:gridCol>
                <a:gridCol w="4263037">
                  <a:extLst>
                    <a:ext uri="{9D8B030D-6E8A-4147-A177-3AD203B41FA5}">
                      <a16:colId xmlns:a16="http://schemas.microsoft.com/office/drawing/2014/main" val="20005"/>
                    </a:ext>
                  </a:extLst>
                </a:gridCol>
              </a:tblGrid>
              <a:tr h="506857">
                <a:tc>
                  <a:txBody>
                    <a:bodyPr/>
                    <a:lstStyle/>
                    <a:p>
                      <a:pPr marL="0" marR="0" lvl="0" indent="0" algn="ctr" rtl="0">
                        <a:lnSpc>
                          <a:spcPct val="100000"/>
                        </a:lnSpc>
                        <a:spcBef>
                          <a:spcPts val="0"/>
                        </a:spcBef>
                        <a:spcAft>
                          <a:spcPts val="0"/>
                        </a:spcAft>
                        <a:buClr>
                          <a:srgbClr val="000000"/>
                        </a:buClr>
                        <a:buSzPts val="2400"/>
                        <a:buFont typeface="Arial"/>
                        <a:buNone/>
                      </a:pPr>
                      <a:r>
                        <a:rPr lang="en-US" sz="1400" b="1" dirty="0">
                          <a:latin typeface="Times New Roman" panose="02020603050405020304" pitchFamily="18" charset="0"/>
                          <a:cs typeface="Times New Roman" panose="02020603050405020304" pitchFamily="18" charset="0"/>
                          <a:sym typeface="Squada One"/>
                        </a:rPr>
                        <a:t>No</a:t>
                      </a:r>
                    </a:p>
                  </a:txBody>
                  <a:tcPr marL="91450" marR="91450" marT="45725" marB="45725">
                    <a:solidFill>
                      <a:schemeClr val="accent1">
                        <a:lumMod val="50000"/>
                      </a:schemeClr>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1400" b="1" dirty="0">
                          <a:latin typeface="Times New Roman" panose="02020603050405020304" pitchFamily="18" charset="0"/>
                          <a:cs typeface="Times New Roman" panose="02020603050405020304" pitchFamily="18" charset="0"/>
                          <a:sym typeface="Squada One"/>
                        </a:rPr>
                        <a:t>Author</a:t>
                      </a:r>
                    </a:p>
                  </a:txBody>
                  <a:tcPr marL="91450" marR="91450" marT="45725" marB="45725">
                    <a:solidFill>
                      <a:schemeClr val="accent1">
                        <a:lumMod val="50000"/>
                      </a:schemeClr>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1400" b="1" dirty="0">
                          <a:latin typeface="Times New Roman" panose="02020603050405020304" pitchFamily="18" charset="0"/>
                          <a:cs typeface="Times New Roman" panose="02020603050405020304" pitchFamily="18" charset="0"/>
                          <a:sym typeface="Squada One"/>
                        </a:rPr>
                        <a:t>Tittle</a:t>
                      </a:r>
                    </a:p>
                  </a:txBody>
                  <a:tcPr marL="91450" marR="91450" marT="45725" marB="45725">
                    <a:solidFill>
                      <a:schemeClr val="accent1">
                        <a:lumMod val="50000"/>
                      </a:schemeClr>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1400" b="1" dirty="0">
                          <a:latin typeface="Times New Roman" panose="02020603050405020304" pitchFamily="18" charset="0"/>
                          <a:cs typeface="Times New Roman" panose="02020603050405020304" pitchFamily="18" charset="0"/>
                          <a:sym typeface="Squada One"/>
                        </a:rPr>
                        <a:t>Published Year</a:t>
                      </a:r>
                    </a:p>
                  </a:txBody>
                  <a:tcPr marL="91450" marR="91450" marT="45725" marB="45725">
                    <a:solidFill>
                      <a:schemeClr val="accent1">
                        <a:lumMod val="50000"/>
                      </a:schemeClr>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1400" b="1" dirty="0" smtClean="0">
                          <a:latin typeface="Times New Roman" panose="02020603050405020304" pitchFamily="18" charset="0"/>
                          <a:cs typeface="Times New Roman" panose="02020603050405020304" pitchFamily="18" charset="0"/>
                          <a:sym typeface="Squada One"/>
                        </a:rPr>
                        <a:t>Result</a:t>
                      </a:r>
                      <a:endParaRPr lang="en-US" sz="1400" b="1" dirty="0">
                        <a:latin typeface="Times New Roman" panose="02020603050405020304" pitchFamily="18" charset="0"/>
                        <a:cs typeface="Times New Roman" panose="02020603050405020304" pitchFamily="18" charset="0"/>
                        <a:sym typeface="Squada One"/>
                      </a:endParaRPr>
                    </a:p>
                  </a:txBody>
                  <a:tcPr marL="91450" marR="91450" marT="45725" marB="45725">
                    <a:solidFill>
                      <a:schemeClr val="accent1">
                        <a:lumMod val="50000"/>
                      </a:schemeClr>
                    </a:solidFill>
                  </a:tcPr>
                </a:tc>
                <a:tc>
                  <a:txBody>
                    <a:bodyPr/>
                    <a:lstStyle/>
                    <a:p>
                      <a:pPr marL="0" marR="0" lvl="0" indent="0" algn="ctr" defTabSz="457200" rtl="0" eaLnBrk="1" fontAlgn="auto" latinLnBrk="0" hangingPunct="1">
                        <a:lnSpc>
                          <a:spcPct val="100000"/>
                        </a:lnSpc>
                        <a:spcBef>
                          <a:spcPts val="0"/>
                        </a:spcBef>
                        <a:spcAft>
                          <a:spcPts val="0"/>
                        </a:spcAft>
                        <a:buClr>
                          <a:srgbClr val="000000"/>
                        </a:buClr>
                        <a:buSzPts val="2400"/>
                        <a:buFont typeface="Arial"/>
                        <a:buNone/>
                        <a:tabLst/>
                        <a:defRPr/>
                      </a:pPr>
                      <a:r>
                        <a:rPr lang="en-US" sz="1400" b="1" dirty="0" smtClean="0">
                          <a:latin typeface="Times New Roman" panose="02020603050405020304" pitchFamily="18" charset="0"/>
                          <a:cs typeface="Times New Roman" panose="02020603050405020304" pitchFamily="18" charset="0"/>
                          <a:sym typeface="Squada One"/>
                        </a:rPr>
                        <a:t> Limitation</a:t>
                      </a:r>
                    </a:p>
                    <a:p>
                      <a:pPr marL="0" marR="0" lvl="0" indent="0" algn="ctr" rtl="0">
                        <a:lnSpc>
                          <a:spcPct val="100000"/>
                        </a:lnSpc>
                        <a:spcBef>
                          <a:spcPts val="0"/>
                        </a:spcBef>
                        <a:spcAft>
                          <a:spcPts val="0"/>
                        </a:spcAft>
                        <a:buClr>
                          <a:srgbClr val="000000"/>
                        </a:buClr>
                        <a:buSzPts val="2400"/>
                        <a:buFont typeface="Arial"/>
                        <a:buNone/>
                      </a:pPr>
                      <a:endParaRPr lang="en-US" sz="1400" b="1" dirty="0">
                        <a:latin typeface="Times New Roman" panose="02020603050405020304" pitchFamily="18" charset="0"/>
                        <a:cs typeface="Times New Roman" panose="02020603050405020304" pitchFamily="18" charset="0"/>
                        <a:sym typeface="Squada One"/>
                      </a:endParaRPr>
                    </a:p>
                  </a:txBody>
                  <a:tcPr marL="91450" marR="91450" marT="45725" marB="45725">
                    <a:solidFill>
                      <a:schemeClr val="accent1">
                        <a:lumMod val="50000"/>
                      </a:schemeClr>
                    </a:solidFill>
                  </a:tcPr>
                </a:tc>
                <a:extLst>
                  <a:ext uri="{0D108BD9-81ED-4DB2-BD59-A6C34878D82A}">
                    <a16:rowId xmlns:a16="http://schemas.microsoft.com/office/drawing/2014/main" val="10000"/>
                  </a:ext>
                </a:extLst>
              </a:tr>
              <a:tr h="1759069">
                <a:tc>
                  <a:txBody>
                    <a:bodyPr/>
                    <a:lstStyle/>
                    <a:p>
                      <a:pPr marL="0" marR="0" lvl="0" indent="0" algn="ctr" rtl="0">
                        <a:lnSpc>
                          <a:spcPct val="100000"/>
                        </a:lnSpc>
                        <a:spcBef>
                          <a:spcPts val="0"/>
                        </a:spcBef>
                        <a:spcAft>
                          <a:spcPts val="0"/>
                        </a:spcAft>
                        <a:buNone/>
                      </a:pPr>
                      <a:r>
                        <a:rPr lang="en-US" sz="1400" dirty="0">
                          <a:latin typeface="Times New Roman" panose="02020603050405020304" pitchFamily="18" charset="0"/>
                          <a:cs typeface="Times New Roman" panose="02020603050405020304" pitchFamily="18" charset="0"/>
                          <a:sym typeface="Times New Roman"/>
                        </a:rPr>
                        <a:t>01</a:t>
                      </a:r>
                    </a:p>
                  </a:txBody>
                  <a:tcPr marL="91450" marR="91450" marT="45725" marB="45725">
                    <a:solidFill>
                      <a:schemeClr val="accent1">
                        <a:lumMod val="50000"/>
                      </a:schemeClr>
                    </a:solidFill>
                  </a:tcPr>
                </a:tc>
                <a:tc>
                  <a:txBody>
                    <a:bodyPr/>
                    <a:lstStyle/>
                    <a:p>
                      <a:pPr marL="0" marR="0" lvl="0" indent="0" algn="l" rtl="0">
                        <a:lnSpc>
                          <a:spcPct val="100000"/>
                        </a:lnSpc>
                        <a:spcBef>
                          <a:spcPts val="0"/>
                        </a:spcBef>
                        <a:spcAft>
                          <a:spcPts val="0"/>
                        </a:spcAft>
                        <a:buNone/>
                      </a:pPr>
                      <a:r>
                        <a:rPr lang="de-DE" sz="1400" dirty="0" smtClean="0">
                          <a:latin typeface="Times New Roman" panose="02020603050405020304" pitchFamily="18" charset="0"/>
                          <a:cs typeface="Times New Roman" panose="02020603050405020304" pitchFamily="18" charset="0"/>
                          <a:sym typeface="Times New Roman"/>
                        </a:rPr>
                        <a:t>Rumman</a:t>
                      </a:r>
                      <a:r>
                        <a:rPr lang="de-DE" sz="1400" baseline="0" dirty="0" smtClean="0">
                          <a:latin typeface="Times New Roman" panose="02020603050405020304" pitchFamily="18" charset="0"/>
                          <a:cs typeface="Times New Roman" panose="02020603050405020304" pitchFamily="18" charset="0"/>
                          <a:sym typeface="Times New Roman"/>
                        </a:rPr>
                        <a:t> Rashid Chowdhury,Mohammad Shahadat Hossain, Sazzad Hossain ,Karl Andersson.</a:t>
                      </a:r>
                      <a:endParaRPr lang="en-US" sz="1400" dirty="0">
                        <a:latin typeface="Times New Roman" panose="02020603050405020304" pitchFamily="18" charset="0"/>
                        <a:cs typeface="Times New Roman" panose="02020603050405020304" pitchFamily="18" charset="0"/>
                        <a:sym typeface="Times New Roman"/>
                      </a:endParaRPr>
                    </a:p>
                  </a:txBody>
                  <a:tcPr marL="91450" marR="91450" marT="45725" marB="45725">
                    <a:solidFill>
                      <a:schemeClr val="accent1">
                        <a:lumMod val="50000"/>
                      </a:schemeClr>
                    </a:solidFill>
                  </a:tcPr>
                </a:tc>
                <a:tc>
                  <a:txBody>
                    <a:bodyPr/>
                    <a:lstStyle/>
                    <a:p>
                      <a:pPr algn="l"/>
                      <a:r>
                        <a:rPr lang="en-US" sz="1400" b="1" i="0" kern="1200" dirty="0" smtClean="0">
                          <a:solidFill>
                            <a:schemeClr val="tx1"/>
                          </a:solidFill>
                          <a:effectLst/>
                          <a:latin typeface="Times New Roman" panose="02020603050405020304" pitchFamily="18" charset="0"/>
                          <a:ea typeface="+mn-ea"/>
                          <a:cs typeface="Times New Roman" panose="02020603050405020304" pitchFamily="18" charset="0"/>
                        </a:rPr>
                        <a:t>Analyzing Sentiment of Movie Reviews in Bangla by Applying Machine Learning Techniques.</a:t>
                      </a:r>
                      <a:endParaRPr lang="en-US" sz="1400" b="1"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91450" marR="91450" marT="45725" marB="45725">
                    <a:solidFill>
                      <a:schemeClr val="accent1">
                        <a:lumMod val="5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latin typeface="Times New Roman" panose="02020603050405020304" pitchFamily="18" charset="0"/>
                          <a:cs typeface="Times New Roman" panose="02020603050405020304" pitchFamily="18" charset="0"/>
                        </a:rPr>
                        <a:t>(ICBSLP)</a:t>
                      </a:r>
                      <a:endParaRPr lang="en-US" sz="1400" u="none" dirty="0" smtClean="0">
                        <a:latin typeface="Times New Roman" panose="02020603050405020304" pitchFamily="18" charset="0"/>
                        <a:cs typeface="Times New Roman" panose="02020603050405020304" pitchFamily="18" charset="0"/>
                        <a:sym typeface="Times New Roman"/>
                      </a:endParaRPr>
                    </a:p>
                    <a:p>
                      <a:pPr marL="0" marR="0" lvl="0" indent="0" algn="ctr" rtl="0">
                        <a:lnSpc>
                          <a:spcPct val="100000"/>
                        </a:lnSpc>
                        <a:spcBef>
                          <a:spcPts val="0"/>
                        </a:spcBef>
                        <a:spcAft>
                          <a:spcPts val="0"/>
                        </a:spcAft>
                        <a:buNone/>
                      </a:pPr>
                      <a:r>
                        <a:rPr lang="en-US" sz="1400" u="none" dirty="0" smtClean="0">
                          <a:latin typeface="Times New Roman" panose="02020603050405020304" pitchFamily="18" charset="0"/>
                          <a:cs typeface="Times New Roman" panose="02020603050405020304" pitchFamily="18" charset="0"/>
                          <a:sym typeface="Times New Roman"/>
                        </a:rPr>
                        <a:t>May</a:t>
                      </a:r>
                    </a:p>
                    <a:p>
                      <a:pPr marL="0" marR="0" lvl="0" indent="0" algn="ctr" rtl="0">
                        <a:lnSpc>
                          <a:spcPct val="100000"/>
                        </a:lnSpc>
                        <a:spcBef>
                          <a:spcPts val="0"/>
                        </a:spcBef>
                        <a:spcAft>
                          <a:spcPts val="0"/>
                        </a:spcAft>
                        <a:buNone/>
                      </a:pPr>
                      <a:r>
                        <a:rPr lang="en-US" sz="1400" u="none" dirty="0" smtClean="0">
                          <a:latin typeface="Times New Roman" panose="02020603050405020304" pitchFamily="18" charset="0"/>
                          <a:cs typeface="Times New Roman" panose="02020603050405020304" pitchFamily="18" charset="0"/>
                          <a:sym typeface="Times New Roman"/>
                        </a:rPr>
                        <a:t>2020</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u="none" dirty="0" smtClean="0">
                          <a:latin typeface="Times New Roman" panose="02020603050405020304" pitchFamily="18" charset="0"/>
                          <a:cs typeface="Times New Roman" panose="02020603050405020304" pitchFamily="18" charset="0"/>
                          <a:sym typeface="Times New Roman"/>
                        </a:rPr>
                        <a:t>(IEEE)</a:t>
                      </a:r>
                      <a:r>
                        <a:rPr lang="en-US" sz="1400" b="1" u="none" dirty="0" smtClean="0">
                          <a:solidFill>
                            <a:schemeClr val="tx1"/>
                          </a:solidFill>
                          <a:latin typeface="Times New Roman" panose="02020603050405020304" pitchFamily="18" charset="0"/>
                          <a:cs typeface="Times New Roman" panose="02020603050405020304" pitchFamily="18" charset="0"/>
                        </a:rPr>
                        <a:t> </a:t>
                      </a:r>
                      <a:endParaRPr lang="en-US" sz="1400" u="none" dirty="0" smtClean="0">
                        <a:latin typeface="Times New Roman" panose="02020603050405020304" pitchFamily="18" charset="0"/>
                        <a:cs typeface="Times New Roman" panose="02020603050405020304" pitchFamily="18" charset="0"/>
                        <a:sym typeface="Times New Roman"/>
                      </a:endParaRPr>
                    </a:p>
                    <a:p>
                      <a:pPr marL="0" marR="0" lvl="0" indent="0" algn="ctr" rtl="0">
                        <a:lnSpc>
                          <a:spcPct val="100000"/>
                        </a:lnSpc>
                        <a:spcBef>
                          <a:spcPts val="0"/>
                        </a:spcBef>
                        <a:spcAft>
                          <a:spcPts val="0"/>
                        </a:spcAft>
                        <a:buNone/>
                      </a:pPr>
                      <a:endParaRPr lang="en-US" sz="1400" dirty="0">
                        <a:latin typeface="Times New Roman" panose="02020603050405020304" pitchFamily="18" charset="0"/>
                        <a:cs typeface="Times New Roman" panose="02020603050405020304" pitchFamily="18" charset="0"/>
                        <a:sym typeface="Times New Roman"/>
                      </a:endParaRPr>
                    </a:p>
                  </a:txBody>
                  <a:tcPr marL="91450" marR="91450" marT="45725" marB="45725">
                    <a:solidFill>
                      <a:schemeClr val="accent1">
                        <a:lumMod val="50000"/>
                      </a:schemeClr>
                    </a:solidFill>
                  </a:tcPr>
                </a:tc>
                <a:tc>
                  <a:txBody>
                    <a:bodyPr/>
                    <a:lstStyle/>
                    <a:p>
                      <a:pPr marL="70485" marR="394335" algn="l">
                        <a:lnSpc>
                          <a:spcPct val="100000"/>
                        </a:lnSpc>
                        <a:spcBef>
                          <a:spcPts val="204"/>
                        </a:spcBef>
                      </a:pPr>
                      <a:r>
                        <a:rPr lang="en-US" sz="1400" spc="-5" dirty="0" smtClean="0">
                          <a:latin typeface="Times New Roman" panose="02020603050405020304" pitchFamily="18" charset="0"/>
                          <a:cs typeface="Times New Roman" panose="02020603050405020304" pitchFamily="18" charset="0"/>
                        </a:rPr>
                        <a:t>Dataset :</a:t>
                      </a:r>
                      <a:r>
                        <a:rPr lang="en-US" sz="1400" dirty="0" smtClean="0">
                          <a:latin typeface="Times New Roman" panose="02020603050405020304" pitchFamily="18" charset="0"/>
                          <a:cs typeface="Times New Roman" panose="02020603050405020304" pitchFamily="18" charset="0"/>
                        </a:rPr>
                        <a:t> </a:t>
                      </a:r>
                      <a:r>
                        <a:rPr lang="en-US" sz="1400" spc="-5" dirty="0" smtClean="0">
                          <a:latin typeface="Times New Roman" panose="02020603050405020304" pitchFamily="18" charset="0"/>
                          <a:cs typeface="Times New Roman" panose="02020603050405020304" pitchFamily="18" charset="0"/>
                        </a:rPr>
                        <a:t>4000 reviews data were gathered from social media websites.</a:t>
                      </a:r>
                      <a:r>
                        <a:rPr lang="en-US" sz="1400" spc="-270" dirty="0" smtClean="0">
                          <a:latin typeface="Times New Roman" panose="02020603050405020304" pitchFamily="18" charset="0"/>
                          <a:cs typeface="Times New Roman" panose="02020603050405020304" pitchFamily="18" charset="0"/>
                        </a:rPr>
                        <a:t> </a:t>
                      </a:r>
                      <a:r>
                        <a:rPr lang="en-US" sz="1400" spc="-5" dirty="0" smtClean="0">
                          <a:latin typeface="Times New Roman" panose="02020603050405020304" pitchFamily="18" charset="0"/>
                          <a:cs typeface="Times New Roman" panose="02020603050405020304" pitchFamily="18" charset="0"/>
                        </a:rPr>
                        <a:t>Model :</a:t>
                      </a:r>
                      <a:r>
                        <a:rPr lang="en-US" sz="1400" dirty="0" smtClean="0">
                          <a:latin typeface="Times New Roman" panose="02020603050405020304" pitchFamily="18" charset="0"/>
                          <a:cs typeface="Times New Roman" panose="02020603050405020304" pitchFamily="18" charset="0"/>
                        </a:rPr>
                        <a:t>  </a:t>
                      </a:r>
                      <a:r>
                        <a:rPr lang="en-US" sz="1400" spc="-5" dirty="0" smtClean="0">
                          <a:latin typeface="Times New Roman" panose="02020603050405020304" pitchFamily="18" charset="0"/>
                          <a:cs typeface="Times New Roman" panose="02020603050405020304" pitchFamily="18" charset="0"/>
                        </a:rPr>
                        <a:t>SVM,</a:t>
                      </a:r>
                      <a:r>
                        <a:rPr lang="en-US" sz="1400" dirty="0" smtClean="0">
                          <a:latin typeface="Times New Roman" panose="02020603050405020304" pitchFamily="18" charset="0"/>
                          <a:cs typeface="Times New Roman" panose="02020603050405020304" pitchFamily="18" charset="0"/>
                        </a:rPr>
                        <a:t> </a:t>
                      </a:r>
                      <a:r>
                        <a:rPr lang="en-US" sz="1400" spc="-5" dirty="0" smtClean="0">
                          <a:latin typeface="Times New Roman" panose="02020603050405020304" pitchFamily="18" charset="0"/>
                          <a:cs typeface="Times New Roman" panose="02020603050405020304" pitchFamily="18" charset="0"/>
                        </a:rPr>
                        <a:t>MNB,LSTM </a:t>
                      </a:r>
                    </a:p>
                    <a:p>
                      <a:pPr marL="70485" marR="394335" algn="l">
                        <a:lnSpc>
                          <a:spcPct val="100000"/>
                        </a:lnSpc>
                        <a:spcBef>
                          <a:spcPts val="204"/>
                        </a:spcBef>
                      </a:pPr>
                      <a:r>
                        <a:rPr lang="en-US" sz="1400" spc="-5" dirty="0" smtClean="0">
                          <a:latin typeface="Times New Roman" panose="02020603050405020304" pitchFamily="18" charset="0"/>
                          <a:cs typeface="Times New Roman" panose="02020603050405020304" pitchFamily="18" charset="0"/>
                        </a:rPr>
                        <a:t>Accuracy: SVM provides the best accuracy of 88.90%.</a:t>
                      </a:r>
                    </a:p>
                  </a:txBody>
                  <a:tcPr marL="91450" marR="91450" marT="45725" marB="45725">
                    <a:solidFill>
                      <a:schemeClr val="accent1">
                        <a:lumMod val="50000"/>
                      </a:schemeClr>
                    </a:solidFill>
                  </a:tcPr>
                </a:tc>
                <a:tc>
                  <a:txBody>
                    <a:bodyPr/>
                    <a:lstStyle/>
                    <a:p>
                      <a:pPr marL="356235" indent="-285750" algn="l">
                        <a:lnSpc>
                          <a:spcPct val="100000"/>
                        </a:lnSpc>
                        <a:spcBef>
                          <a:spcPts val="215"/>
                        </a:spcBef>
                        <a:buFont typeface="Wingdings" panose="05000000000000000000" pitchFamily="2" charset="2"/>
                        <a:buChar char="Ø"/>
                      </a:pPr>
                      <a:r>
                        <a:rPr lang="en-US" sz="1400" spc="-5" dirty="0" smtClean="0">
                          <a:latin typeface="Times New Roman" panose="02020603050405020304" pitchFamily="18" charset="0"/>
                          <a:cs typeface="Times New Roman" panose="02020603050405020304" pitchFamily="18" charset="0"/>
                        </a:rPr>
                        <a:t>There has been a limitation of labeled data.</a:t>
                      </a:r>
                    </a:p>
                    <a:p>
                      <a:pPr marL="356235" indent="-285750" algn="l">
                        <a:lnSpc>
                          <a:spcPct val="100000"/>
                        </a:lnSpc>
                        <a:spcBef>
                          <a:spcPts val="215"/>
                        </a:spcBef>
                        <a:buFont typeface="Wingdings" panose="05000000000000000000" pitchFamily="2" charset="2"/>
                        <a:buChar char="Ø"/>
                      </a:pPr>
                      <a:r>
                        <a:rPr lang="en-US" sz="1400" spc="-5" dirty="0" smtClean="0">
                          <a:latin typeface="Times New Roman" panose="02020603050405020304" pitchFamily="18" charset="0"/>
                          <a:cs typeface="Times New Roman" panose="02020603050405020304" pitchFamily="18" charset="0"/>
                        </a:rPr>
                        <a:t>Using just two classes (Positive and Negative).</a:t>
                      </a:r>
                    </a:p>
                    <a:p>
                      <a:pPr marL="356235" indent="-285750" algn="l">
                        <a:lnSpc>
                          <a:spcPct val="100000"/>
                        </a:lnSpc>
                        <a:spcBef>
                          <a:spcPts val="215"/>
                        </a:spcBef>
                        <a:buFont typeface="Wingdings" panose="05000000000000000000" pitchFamily="2" charset="2"/>
                        <a:buChar char="Ø"/>
                      </a:pPr>
                      <a:r>
                        <a:rPr lang="en-US" sz="1400" spc="-5" dirty="0" smtClean="0">
                          <a:latin typeface="Times New Roman" panose="02020603050405020304" pitchFamily="18" charset="0"/>
                          <a:cs typeface="Times New Roman" panose="02020603050405020304" pitchFamily="18" charset="0"/>
                        </a:rPr>
                        <a:t>Only two features are available (TF-IDF and Count Vectorizer).</a:t>
                      </a:r>
                    </a:p>
                    <a:p>
                      <a:pPr marL="356235" indent="-285750" algn="l">
                        <a:lnSpc>
                          <a:spcPct val="100000"/>
                        </a:lnSpc>
                        <a:spcBef>
                          <a:spcPts val="215"/>
                        </a:spcBef>
                        <a:buFont typeface="Wingdings" panose="05000000000000000000" pitchFamily="2" charset="2"/>
                        <a:buChar char="Ø"/>
                      </a:pPr>
                      <a:r>
                        <a:rPr lang="en-US" sz="1400" spc="-5" dirty="0" smtClean="0">
                          <a:latin typeface="Times New Roman" panose="02020603050405020304" pitchFamily="18" charset="0"/>
                          <a:cs typeface="Times New Roman" panose="02020603050405020304" pitchFamily="18" charset="0"/>
                        </a:rPr>
                        <a:t>Fewer models are used.</a:t>
                      </a:r>
                    </a:p>
                    <a:p>
                      <a:pPr marL="356235" indent="-285750" algn="l">
                        <a:lnSpc>
                          <a:spcPct val="100000"/>
                        </a:lnSpc>
                        <a:spcBef>
                          <a:spcPts val="215"/>
                        </a:spcBef>
                        <a:buFont typeface="Wingdings" panose="05000000000000000000" pitchFamily="2" charset="2"/>
                        <a:buChar char="Ø"/>
                      </a:pPr>
                      <a:r>
                        <a:rPr lang="en-US" sz="1400" spc="-5" dirty="0" smtClean="0">
                          <a:latin typeface="Times New Roman" panose="02020603050405020304" pitchFamily="18" charset="0"/>
                          <a:cs typeface="Times New Roman" panose="02020603050405020304" pitchFamily="18" charset="0"/>
                        </a:rPr>
                        <a:t>The dataset is relatively small for use in a Deep Learning model.</a:t>
                      </a:r>
                      <a:endParaRPr lang="en-US" sz="1400" dirty="0">
                        <a:latin typeface="Times New Roman" panose="02020603050405020304" pitchFamily="18" charset="0"/>
                        <a:cs typeface="Times New Roman" panose="02020603050405020304" pitchFamily="18" charset="0"/>
                        <a:sym typeface="Times New Roman"/>
                      </a:endParaRPr>
                    </a:p>
                  </a:txBody>
                  <a:tcPr marL="91450" marR="91450" marT="45725" marB="45725">
                    <a:solidFill>
                      <a:schemeClr val="accent1">
                        <a:lumMod val="50000"/>
                      </a:schemeClr>
                    </a:solidFill>
                  </a:tcPr>
                </a:tc>
                <a:extLst>
                  <a:ext uri="{0D108BD9-81ED-4DB2-BD59-A6C34878D82A}">
                    <a16:rowId xmlns:a16="http://schemas.microsoft.com/office/drawing/2014/main" val="10001"/>
                  </a:ext>
                </a:extLst>
              </a:tr>
              <a:tr h="1808760">
                <a:tc>
                  <a:txBody>
                    <a:bodyPr/>
                    <a:lstStyle/>
                    <a:p>
                      <a:pPr marL="0" marR="0" lvl="0" indent="0" algn="ctr" rtl="0">
                        <a:lnSpc>
                          <a:spcPct val="100000"/>
                        </a:lnSpc>
                        <a:spcBef>
                          <a:spcPts val="0"/>
                        </a:spcBef>
                        <a:spcAft>
                          <a:spcPts val="0"/>
                        </a:spcAft>
                        <a:buNone/>
                      </a:pPr>
                      <a:r>
                        <a:rPr lang="en-US" sz="1400" dirty="0">
                          <a:latin typeface="Times New Roman" panose="02020603050405020304" pitchFamily="18" charset="0"/>
                          <a:cs typeface="Times New Roman" panose="02020603050405020304" pitchFamily="18" charset="0"/>
                          <a:sym typeface="Times New Roman"/>
                        </a:rPr>
                        <a:t>02</a:t>
                      </a:r>
                    </a:p>
                  </a:txBody>
                  <a:tcPr marL="91450" marR="91450" marT="45725" marB="45725">
                    <a:solidFill>
                      <a:schemeClr val="accent1">
                        <a:lumMod val="50000"/>
                      </a:schemeClr>
                    </a:solidFill>
                  </a:tcPr>
                </a:tc>
                <a:tc>
                  <a:txBody>
                    <a:bodyPr/>
                    <a:lstStyle/>
                    <a:p>
                      <a:pPr marL="0" marR="0" lvl="0" indent="0" algn="l" rtl="0">
                        <a:lnSpc>
                          <a:spcPct val="100000"/>
                        </a:lnSpc>
                        <a:spcBef>
                          <a:spcPts val="0"/>
                        </a:spcBef>
                        <a:spcAft>
                          <a:spcPts val="0"/>
                        </a:spcAft>
                        <a:buNone/>
                      </a:pPr>
                      <a:r>
                        <a:rPr lang="en-US" sz="1400" dirty="0" smtClean="0">
                          <a:latin typeface="Times New Roman" panose="02020603050405020304" pitchFamily="18" charset="0"/>
                          <a:cs typeface="Times New Roman" panose="02020603050405020304" pitchFamily="18" charset="0"/>
                          <a:sym typeface="Times New Roman"/>
                        </a:rPr>
                        <a:t>Nayan</a:t>
                      </a:r>
                      <a:r>
                        <a:rPr lang="en-US" sz="1400" baseline="0" dirty="0" smtClean="0">
                          <a:latin typeface="Times New Roman" panose="02020603050405020304" pitchFamily="18" charset="0"/>
                          <a:cs typeface="Times New Roman" panose="02020603050405020304" pitchFamily="18" charset="0"/>
                          <a:sym typeface="Times New Roman"/>
                        </a:rPr>
                        <a:t> Banik, Md. Hasan Hafizur Rahman.</a:t>
                      </a:r>
                      <a:endParaRPr lang="en-US" sz="1400" dirty="0">
                        <a:latin typeface="Times New Roman" panose="02020603050405020304" pitchFamily="18" charset="0"/>
                        <a:cs typeface="Times New Roman" panose="02020603050405020304" pitchFamily="18" charset="0"/>
                        <a:sym typeface="Times New Roman"/>
                      </a:endParaRPr>
                    </a:p>
                  </a:txBody>
                  <a:tcPr marL="91450" marR="91450" marT="45725" marB="45725">
                    <a:solidFill>
                      <a:schemeClr val="accent1">
                        <a:lumMod val="50000"/>
                      </a:schemeClr>
                    </a:solidFill>
                  </a:tcPr>
                </a:tc>
                <a:tc>
                  <a:txBody>
                    <a:bodyPr/>
                    <a:lstStyle/>
                    <a:p>
                      <a:pPr marL="0" marR="0" lvl="0" indent="0" algn="l" rtl="0">
                        <a:lnSpc>
                          <a:spcPct val="100000"/>
                        </a:lnSpc>
                        <a:spcBef>
                          <a:spcPts val="0"/>
                        </a:spcBef>
                        <a:spcAft>
                          <a:spcPts val="0"/>
                        </a:spcAft>
                        <a:buNone/>
                      </a:pPr>
                      <a:r>
                        <a:rPr lang="en-US" sz="1400" dirty="0" smtClean="0">
                          <a:latin typeface="Times New Roman" panose="02020603050405020304" pitchFamily="18" charset="0"/>
                          <a:cs typeface="Times New Roman" panose="02020603050405020304" pitchFamily="18" charset="0"/>
                          <a:sym typeface="Times New Roman"/>
                        </a:rPr>
                        <a:t>Evaluation</a:t>
                      </a:r>
                      <a:r>
                        <a:rPr lang="en-US" sz="1400" baseline="0" dirty="0" smtClean="0">
                          <a:latin typeface="Times New Roman" panose="02020603050405020304" pitchFamily="18" charset="0"/>
                          <a:cs typeface="Times New Roman" panose="02020603050405020304" pitchFamily="18" charset="0"/>
                          <a:sym typeface="Times New Roman"/>
                        </a:rPr>
                        <a:t> of Naïve Bayes and Support Vector Machines on Bangla Textual Movie Reviews.</a:t>
                      </a:r>
                      <a:endParaRPr lang="en-US" sz="1400" dirty="0">
                        <a:latin typeface="Times New Roman" panose="02020603050405020304" pitchFamily="18" charset="0"/>
                        <a:cs typeface="Times New Roman" panose="02020603050405020304" pitchFamily="18" charset="0"/>
                        <a:sym typeface="Times New Roman"/>
                      </a:endParaRPr>
                    </a:p>
                  </a:txBody>
                  <a:tcPr marL="91450" marR="91450" marT="45725" marB="45725">
                    <a:solidFill>
                      <a:schemeClr val="accent1">
                        <a:lumMod val="5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latin typeface="Times New Roman" panose="02020603050405020304" pitchFamily="18" charset="0"/>
                          <a:cs typeface="Times New Roman" panose="02020603050405020304" pitchFamily="18" charset="0"/>
                        </a:rPr>
                        <a:t>(ICBSLP)</a:t>
                      </a:r>
                      <a:endParaRPr lang="en-US" sz="1400" u="none" dirty="0" smtClean="0">
                        <a:latin typeface="Times New Roman" panose="02020603050405020304" pitchFamily="18" charset="0"/>
                        <a:cs typeface="Times New Roman" panose="02020603050405020304" pitchFamily="18" charset="0"/>
                        <a:sym typeface="Times New Roman"/>
                      </a:endParaRPr>
                    </a:p>
                    <a:p>
                      <a:pPr marL="0" marR="0" lvl="0" indent="0" algn="ctr" rtl="0">
                        <a:lnSpc>
                          <a:spcPct val="100000"/>
                        </a:lnSpc>
                        <a:spcBef>
                          <a:spcPts val="0"/>
                        </a:spcBef>
                        <a:spcAft>
                          <a:spcPts val="0"/>
                        </a:spcAft>
                        <a:buNone/>
                      </a:pPr>
                      <a:r>
                        <a:rPr lang="en-US" sz="1400" dirty="0" smtClean="0">
                          <a:latin typeface="Times New Roman" panose="02020603050405020304" pitchFamily="18" charset="0"/>
                          <a:cs typeface="Times New Roman" panose="02020603050405020304" pitchFamily="18" charset="0"/>
                          <a:sym typeface="Times New Roman"/>
                        </a:rPr>
                        <a:t>December</a:t>
                      </a:r>
                      <a:endParaRPr lang="en-US" sz="1400" dirty="0">
                        <a:latin typeface="Times New Roman" panose="02020603050405020304" pitchFamily="18" charset="0"/>
                        <a:cs typeface="Times New Roman" panose="02020603050405020304" pitchFamily="18" charset="0"/>
                        <a:sym typeface="Times New Roman"/>
                      </a:endParaRPr>
                    </a:p>
                    <a:p>
                      <a:pPr marL="0" marR="0" lvl="0" indent="0" algn="ctr" rtl="0">
                        <a:lnSpc>
                          <a:spcPct val="100000"/>
                        </a:lnSpc>
                        <a:spcBef>
                          <a:spcPts val="0"/>
                        </a:spcBef>
                        <a:spcAft>
                          <a:spcPts val="0"/>
                        </a:spcAft>
                        <a:buNone/>
                      </a:pPr>
                      <a:r>
                        <a:rPr lang="en-US" sz="1400" dirty="0" smtClean="0">
                          <a:latin typeface="Times New Roman" panose="02020603050405020304" pitchFamily="18" charset="0"/>
                          <a:cs typeface="Times New Roman" panose="02020603050405020304" pitchFamily="18" charset="0"/>
                          <a:sym typeface="Times New Roman"/>
                        </a:rPr>
                        <a:t>2018</a:t>
                      </a:r>
                    </a:p>
                    <a:p>
                      <a:pPr marL="0" marR="0" lvl="0" indent="0" algn="ctr" rtl="0">
                        <a:lnSpc>
                          <a:spcPct val="100000"/>
                        </a:lnSpc>
                        <a:spcBef>
                          <a:spcPts val="0"/>
                        </a:spcBef>
                        <a:spcAft>
                          <a:spcPts val="0"/>
                        </a:spcAft>
                        <a:buNone/>
                      </a:pPr>
                      <a:r>
                        <a:rPr lang="en-US" sz="1400" dirty="0" smtClean="0">
                          <a:latin typeface="Times New Roman" panose="02020603050405020304" pitchFamily="18" charset="0"/>
                          <a:cs typeface="Times New Roman" panose="02020603050405020304" pitchFamily="18" charset="0"/>
                          <a:sym typeface="Times New Roman"/>
                        </a:rPr>
                        <a:t> (IEEE)</a:t>
                      </a:r>
                      <a:endParaRPr lang="en-US" sz="1400" dirty="0">
                        <a:latin typeface="Times New Roman" panose="02020603050405020304" pitchFamily="18" charset="0"/>
                        <a:cs typeface="Times New Roman" panose="02020603050405020304" pitchFamily="18" charset="0"/>
                        <a:sym typeface="Times New Roman"/>
                      </a:endParaRPr>
                    </a:p>
                  </a:txBody>
                  <a:tcPr marL="91450" marR="91450" marT="45725" marB="45725">
                    <a:solidFill>
                      <a:schemeClr val="accent1">
                        <a:lumMod val="50000"/>
                      </a:schemeClr>
                    </a:solidFill>
                  </a:tcPr>
                </a:tc>
                <a:tc>
                  <a:txBody>
                    <a:bodyPr/>
                    <a:lstStyle/>
                    <a:p>
                      <a:pPr marL="70485" marR="394335">
                        <a:lnSpc>
                          <a:spcPct val="100000"/>
                        </a:lnSpc>
                        <a:spcBef>
                          <a:spcPts val="204"/>
                        </a:spcBef>
                      </a:pPr>
                      <a:r>
                        <a:rPr lang="en-US" sz="1400" spc="-5" dirty="0" smtClean="0">
                          <a:latin typeface="Times New Roman" panose="02020603050405020304" pitchFamily="18" charset="0"/>
                          <a:cs typeface="Times New Roman" panose="02020603050405020304" pitchFamily="18" charset="0"/>
                        </a:rPr>
                        <a:t>Dataset :</a:t>
                      </a:r>
                      <a:r>
                        <a:rPr lang="en-US" sz="1400" dirty="0" smtClean="0">
                          <a:latin typeface="Times New Roman" panose="02020603050405020304" pitchFamily="18" charset="0"/>
                          <a:cs typeface="Times New Roman" panose="02020603050405020304" pitchFamily="18" charset="0"/>
                        </a:rPr>
                        <a:t> </a:t>
                      </a:r>
                      <a:r>
                        <a:rPr lang="en-US" sz="1400" spc="-5" dirty="0" smtClean="0">
                          <a:latin typeface="Times New Roman" panose="02020603050405020304" pitchFamily="18" charset="0"/>
                          <a:cs typeface="Times New Roman" panose="02020603050405020304" pitchFamily="18" charset="0"/>
                        </a:rPr>
                        <a:t>Collected 800 reviews data from social networking websites and Bangla Movie Database(BMDb) </a:t>
                      </a:r>
                    </a:p>
                    <a:p>
                      <a:pPr marL="70485" marR="394335">
                        <a:lnSpc>
                          <a:spcPct val="100000"/>
                        </a:lnSpc>
                        <a:spcBef>
                          <a:spcPts val="204"/>
                        </a:spcBef>
                      </a:pPr>
                      <a:r>
                        <a:rPr lang="en-US" sz="1400" spc="-270" dirty="0" smtClean="0">
                          <a:latin typeface="Times New Roman" panose="02020603050405020304" pitchFamily="18" charset="0"/>
                          <a:cs typeface="Times New Roman" panose="02020603050405020304" pitchFamily="18" charset="0"/>
                        </a:rPr>
                        <a:t> </a:t>
                      </a:r>
                      <a:r>
                        <a:rPr lang="en-US" sz="1400" spc="-5" dirty="0" smtClean="0">
                          <a:latin typeface="Times New Roman" panose="02020603050405020304" pitchFamily="18" charset="0"/>
                          <a:cs typeface="Times New Roman" panose="02020603050405020304" pitchFamily="18" charset="0"/>
                        </a:rPr>
                        <a:t>Model :</a:t>
                      </a:r>
                      <a:r>
                        <a:rPr lang="en-US" sz="1400" dirty="0" smtClean="0">
                          <a:latin typeface="Times New Roman" panose="02020603050405020304" pitchFamily="18" charset="0"/>
                          <a:cs typeface="Times New Roman" panose="02020603050405020304" pitchFamily="18" charset="0"/>
                        </a:rPr>
                        <a:t> NB, </a:t>
                      </a:r>
                      <a:r>
                        <a:rPr lang="en-US" sz="1400" spc="-5" dirty="0" smtClean="0">
                          <a:latin typeface="Times New Roman" panose="02020603050405020304" pitchFamily="18" charset="0"/>
                          <a:cs typeface="Times New Roman" panose="02020603050405020304" pitchFamily="18" charset="0"/>
                        </a:rPr>
                        <a:t>SVM.</a:t>
                      </a:r>
                    </a:p>
                    <a:p>
                      <a:pPr marL="70485" marR="394335">
                        <a:lnSpc>
                          <a:spcPct val="100000"/>
                        </a:lnSpc>
                        <a:spcBef>
                          <a:spcPts val="204"/>
                        </a:spcBef>
                      </a:pPr>
                      <a:r>
                        <a:rPr lang="en-US" sz="1400" spc="-5" dirty="0" smtClean="0">
                          <a:latin typeface="Times New Roman" panose="02020603050405020304" pitchFamily="18" charset="0"/>
                          <a:cs typeface="Times New Roman" panose="02020603050405020304" pitchFamily="18" charset="0"/>
                        </a:rPr>
                        <a:t>Precision</a:t>
                      </a:r>
                      <a:r>
                        <a:rPr lang="en-US" sz="1400" spc="-5" baseline="0" dirty="0" smtClean="0">
                          <a:latin typeface="Times New Roman" panose="02020603050405020304" pitchFamily="18" charset="0"/>
                          <a:cs typeface="Times New Roman" panose="02020603050405020304" pitchFamily="18" charset="0"/>
                        </a:rPr>
                        <a:t> : SVM provides the best precision of 0.86.</a:t>
                      </a:r>
                      <a:endParaRPr lang="en-US" sz="1400" spc="-5" dirty="0" smtClean="0">
                        <a:latin typeface="Times New Roman" panose="02020603050405020304" pitchFamily="18" charset="0"/>
                        <a:cs typeface="Times New Roman" panose="02020603050405020304" pitchFamily="18" charset="0"/>
                      </a:endParaRPr>
                    </a:p>
                  </a:txBody>
                  <a:tcPr marL="91450" marR="91450" marT="45725" marB="45725">
                    <a:solidFill>
                      <a:schemeClr val="accent1">
                        <a:lumMod val="50000"/>
                      </a:schemeClr>
                    </a:solidFill>
                  </a:tcPr>
                </a:tc>
                <a:tc>
                  <a:txBody>
                    <a:bodyPr/>
                    <a:lstStyle/>
                    <a:p>
                      <a:pPr marL="356235" marR="0" indent="-285750" algn="l" defTabSz="457200" rtl="0" eaLnBrk="1" fontAlgn="auto" latinLnBrk="0" hangingPunct="1">
                        <a:lnSpc>
                          <a:spcPct val="100000"/>
                        </a:lnSpc>
                        <a:spcBef>
                          <a:spcPts val="215"/>
                        </a:spcBef>
                        <a:spcAft>
                          <a:spcPts val="0"/>
                        </a:spcAft>
                        <a:buClrTx/>
                        <a:buSzTx/>
                        <a:buFont typeface="Wingdings" panose="05000000000000000000" pitchFamily="2" charset="2"/>
                        <a:buChar char="Ø"/>
                        <a:tabLst/>
                        <a:defRPr/>
                      </a:pPr>
                      <a:r>
                        <a:rPr lang="en-US" sz="1400" spc="-5" dirty="0" smtClean="0">
                          <a:latin typeface="Times New Roman" panose="02020603050405020304" pitchFamily="18" charset="0"/>
                          <a:cs typeface="Times New Roman" panose="02020603050405020304" pitchFamily="18" charset="0"/>
                        </a:rPr>
                        <a:t>Extremely little labelled data.</a:t>
                      </a:r>
                    </a:p>
                    <a:p>
                      <a:pPr marL="356235" marR="0" indent="-285750" algn="l" defTabSz="457200" rtl="0" eaLnBrk="1" fontAlgn="auto" latinLnBrk="0" hangingPunct="1">
                        <a:lnSpc>
                          <a:spcPct val="100000"/>
                        </a:lnSpc>
                        <a:spcBef>
                          <a:spcPts val="215"/>
                        </a:spcBef>
                        <a:spcAft>
                          <a:spcPts val="0"/>
                        </a:spcAft>
                        <a:buClrTx/>
                        <a:buSzTx/>
                        <a:buFont typeface="Wingdings" panose="05000000000000000000" pitchFamily="2" charset="2"/>
                        <a:buChar char="Ø"/>
                        <a:tabLst/>
                        <a:defRPr/>
                      </a:pPr>
                      <a:r>
                        <a:rPr lang="en-US" sz="1400" spc="-5" dirty="0" smtClean="0">
                          <a:latin typeface="Times New Roman" panose="02020603050405020304" pitchFamily="18" charset="0"/>
                          <a:cs typeface="Times New Roman" panose="02020603050405020304" pitchFamily="18" charset="0"/>
                        </a:rPr>
                        <a:t>Only using two classes (Positive and Negative).</a:t>
                      </a:r>
                    </a:p>
                    <a:p>
                      <a:pPr marL="356235" marR="0" indent="-285750" algn="l" defTabSz="457200" rtl="0" eaLnBrk="1" fontAlgn="auto" latinLnBrk="0" hangingPunct="1">
                        <a:lnSpc>
                          <a:spcPct val="100000"/>
                        </a:lnSpc>
                        <a:spcBef>
                          <a:spcPts val="215"/>
                        </a:spcBef>
                        <a:spcAft>
                          <a:spcPts val="0"/>
                        </a:spcAft>
                        <a:buClrTx/>
                        <a:buSzTx/>
                        <a:buFont typeface="Wingdings" panose="05000000000000000000" pitchFamily="2" charset="2"/>
                        <a:buChar char="Ø"/>
                        <a:tabLst/>
                        <a:defRPr/>
                      </a:pPr>
                      <a:r>
                        <a:rPr lang="en-US" sz="1400" spc="-5" dirty="0" smtClean="0">
                          <a:latin typeface="Times New Roman" panose="02020603050405020304" pitchFamily="18" charset="0"/>
                          <a:cs typeface="Times New Roman" panose="02020603050405020304" pitchFamily="18" charset="0"/>
                        </a:rPr>
                        <a:t>Only utilizing 1 Feature (TF-IDF).</a:t>
                      </a:r>
                    </a:p>
                    <a:p>
                      <a:pPr marL="356235" marR="0" indent="-285750" algn="l" defTabSz="457200" rtl="0" eaLnBrk="1" fontAlgn="auto" latinLnBrk="0" hangingPunct="1">
                        <a:lnSpc>
                          <a:spcPct val="100000"/>
                        </a:lnSpc>
                        <a:spcBef>
                          <a:spcPts val="215"/>
                        </a:spcBef>
                        <a:spcAft>
                          <a:spcPts val="0"/>
                        </a:spcAft>
                        <a:buClrTx/>
                        <a:buSzTx/>
                        <a:buFont typeface="Wingdings" panose="05000000000000000000" pitchFamily="2" charset="2"/>
                        <a:buChar char="Ø"/>
                        <a:tabLst/>
                        <a:defRPr/>
                      </a:pPr>
                      <a:r>
                        <a:rPr lang="en-US" sz="1400" spc="-5" dirty="0" smtClean="0">
                          <a:latin typeface="Times New Roman" panose="02020603050405020304" pitchFamily="18" charset="0"/>
                          <a:cs typeface="Times New Roman" panose="02020603050405020304" pitchFamily="18" charset="0"/>
                        </a:rPr>
                        <a:t>There are less models used.</a:t>
                      </a:r>
                    </a:p>
                  </a:txBody>
                  <a:tcPr marL="91450" marR="91450" marT="45725" marB="45725">
                    <a:solidFill>
                      <a:schemeClr val="accent1">
                        <a:lumMod val="50000"/>
                      </a:schemeClr>
                    </a:solidFill>
                  </a:tcPr>
                </a:tc>
                <a:extLst>
                  <a:ext uri="{0D108BD9-81ED-4DB2-BD59-A6C34878D82A}">
                    <a16:rowId xmlns:a16="http://schemas.microsoft.com/office/drawing/2014/main" val="10002"/>
                  </a:ext>
                </a:extLst>
              </a:tr>
              <a:tr h="18658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sym typeface="Times New Roman"/>
                        </a:rPr>
                        <a:t>03</a:t>
                      </a:r>
                    </a:p>
                    <a:p>
                      <a:pPr marL="0" marR="0" lvl="0" indent="0" algn="ctr" rtl="0">
                        <a:lnSpc>
                          <a:spcPct val="100000"/>
                        </a:lnSpc>
                        <a:spcBef>
                          <a:spcPts val="0"/>
                        </a:spcBef>
                        <a:spcAft>
                          <a:spcPts val="0"/>
                        </a:spcAft>
                        <a:buNone/>
                      </a:pPr>
                      <a:endParaRPr lang="en-US" sz="1400" dirty="0">
                        <a:latin typeface="Times New Roman" panose="02020603050405020304" pitchFamily="18" charset="0"/>
                        <a:cs typeface="Times New Roman" panose="02020603050405020304" pitchFamily="18" charset="0"/>
                        <a:sym typeface="Times New Roman"/>
                      </a:endParaRPr>
                    </a:p>
                  </a:txBody>
                  <a:tcPr marL="91450" marR="91450" marT="45725" marB="45725">
                    <a:solidFill>
                      <a:schemeClr val="accent1">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sym typeface="Times New Roman"/>
                        </a:rPr>
                        <a:t>Atiqur</a:t>
                      </a:r>
                      <a:r>
                        <a:rPr lang="en-US" sz="1400" baseline="0" dirty="0" smtClean="0">
                          <a:latin typeface="Times New Roman" panose="02020603050405020304" pitchFamily="18" charset="0"/>
                          <a:cs typeface="Times New Roman" panose="02020603050405020304" pitchFamily="18" charset="0"/>
                          <a:sym typeface="Times New Roman"/>
                        </a:rPr>
                        <a:t> Rahman, Md. Sharif Hossen.</a:t>
                      </a:r>
                      <a:endParaRPr lang="en-US" sz="1400" dirty="0" smtClean="0">
                        <a:latin typeface="Times New Roman" panose="02020603050405020304" pitchFamily="18" charset="0"/>
                        <a:cs typeface="Times New Roman" panose="02020603050405020304" pitchFamily="18" charset="0"/>
                        <a:sym typeface="Times New Roman"/>
                      </a:endParaRPr>
                    </a:p>
                    <a:p>
                      <a:pPr marL="0" marR="0" lvl="0" indent="0" algn="l" rtl="0">
                        <a:lnSpc>
                          <a:spcPct val="100000"/>
                        </a:lnSpc>
                        <a:spcBef>
                          <a:spcPts val="0"/>
                        </a:spcBef>
                        <a:spcAft>
                          <a:spcPts val="0"/>
                        </a:spcAft>
                        <a:buNone/>
                      </a:pPr>
                      <a:endParaRPr lang="en-US" sz="1400" dirty="0">
                        <a:latin typeface="Times New Roman" panose="02020603050405020304" pitchFamily="18" charset="0"/>
                        <a:cs typeface="Times New Roman" panose="02020603050405020304" pitchFamily="18" charset="0"/>
                        <a:sym typeface="Times New Roman"/>
                      </a:endParaRPr>
                    </a:p>
                  </a:txBody>
                  <a:tcPr marL="91450" marR="91450" marT="45725" marB="45725">
                    <a:solidFill>
                      <a:schemeClr val="accent1">
                        <a:lumMod val="50000"/>
                      </a:schemeClr>
                    </a:solidFill>
                  </a:tcPr>
                </a:tc>
                <a:tc>
                  <a:txBody>
                    <a:bodyPr/>
                    <a:lstStyle/>
                    <a:p>
                      <a:pPr marL="0" marR="0" lvl="0" indent="0" algn="l" rtl="0">
                        <a:lnSpc>
                          <a:spcPct val="100000"/>
                        </a:lnSpc>
                        <a:spcBef>
                          <a:spcPts val="0"/>
                        </a:spcBef>
                        <a:spcAft>
                          <a:spcPts val="0"/>
                        </a:spcAft>
                        <a:buNone/>
                      </a:pPr>
                      <a:r>
                        <a:rPr lang="en-US" sz="1400" b="1" i="0" kern="1200" dirty="0" smtClean="0">
                          <a:solidFill>
                            <a:schemeClr val="tx1"/>
                          </a:solidFill>
                          <a:effectLst/>
                          <a:latin typeface="Times New Roman" panose="02020603050405020304" pitchFamily="18" charset="0"/>
                          <a:ea typeface="+mn-ea"/>
                          <a:cs typeface="Times New Roman" panose="02020603050405020304" pitchFamily="18" charset="0"/>
                        </a:rPr>
                        <a:t>Sentiment Analysis on Movie Review Data Using Machine Learning Approach.</a:t>
                      </a:r>
                      <a:endParaRPr lang="en-US" sz="1400" dirty="0">
                        <a:latin typeface="Times New Roman" panose="02020603050405020304" pitchFamily="18" charset="0"/>
                        <a:cs typeface="Times New Roman" panose="02020603050405020304" pitchFamily="18" charset="0"/>
                        <a:sym typeface="Times New Roman"/>
                      </a:endParaRPr>
                    </a:p>
                  </a:txBody>
                  <a:tcPr marL="91450" marR="91450" marT="45725" marB="45725">
                    <a:solidFill>
                      <a:schemeClr val="accent1">
                        <a:lumMod val="5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latin typeface="Times New Roman" panose="02020603050405020304" pitchFamily="18" charset="0"/>
                          <a:cs typeface="Times New Roman" panose="02020603050405020304" pitchFamily="18" charset="0"/>
                        </a:rPr>
                        <a:t>(ICBSLP)</a:t>
                      </a:r>
                      <a:endParaRPr lang="en-US" sz="1400" u="none" dirty="0" smtClean="0">
                        <a:latin typeface="Times New Roman" panose="02020603050405020304" pitchFamily="18" charset="0"/>
                        <a:cs typeface="Times New Roman" panose="02020603050405020304" pitchFamily="18" charset="0"/>
                        <a:sym typeface="Times New Roman"/>
                      </a:endParaRPr>
                    </a:p>
                    <a:p>
                      <a:pPr marL="0" marR="0" lvl="0" indent="0" algn="ctr" rtl="0">
                        <a:lnSpc>
                          <a:spcPct val="100000"/>
                        </a:lnSpc>
                        <a:spcBef>
                          <a:spcPts val="0"/>
                        </a:spcBef>
                        <a:spcAft>
                          <a:spcPts val="0"/>
                        </a:spcAft>
                        <a:buNone/>
                      </a:pPr>
                      <a:r>
                        <a:rPr lang="en-US" sz="1400" dirty="0" smtClean="0">
                          <a:latin typeface="Times New Roman" panose="02020603050405020304" pitchFamily="18" charset="0"/>
                          <a:cs typeface="Times New Roman" panose="02020603050405020304" pitchFamily="18" charset="0"/>
                          <a:sym typeface="Times New Roman"/>
                        </a:rPr>
                        <a:t>May</a:t>
                      </a:r>
                    </a:p>
                    <a:p>
                      <a:pPr marL="0" marR="0" lvl="0" indent="0" algn="ctr" rtl="0">
                        <a:lnSpc>
                          <a:spcPct val="100000"/>
                        </a:lnSpc>
                        <a:spcBef>
                          <a:spcPts val="0"/>
                        </a:spcBef>
                        <a:spcAft>
                          <a:spcPts val="0"/>
                        </a:spcAft>
                        <a:buNone/>
                      </a:pPr>
                      <a:r>
                        <a:rPr lang="en-US" sz="1400" dirty="0" smtClean="0">
                          <a:latin typeface="Times New Roman" panose="02020603050405020304" pitchFamily="18" charset="0"/>
                          <a:cs typeface="Times New Roman" panose="02020603050405020304" pitchFamily="18" charset="0"/>
                          <a:sym typeface="Times New Roman"/>
                        </a:rPr>
                        <a:t>2020</a:t>
                      </a:r>
                    </a:p>
                    <a:p>
                      <a:pPr marL="0" marR="0" lvl="0" indent="0" algn="ctr" rtl="0">
                        <a:lnSpc>
                          <a:spcPct val="100000"/>
                        </a:lnSpc>
                        <a:spcBef>
                          <a:spcPts val="0"/>
                        </a:spcBef>
                        <a:spcAft>
                          <a:spcPts val="0"/>
                        </a:spcAft>
                        <a:buNone/>
                      </a:pPr>
                      <a:r>
                        <a:rPr lang="en-US" sz="1400" dirty="0" smtClean="0">
                          <a:latin typeface="Times New Roman" panose="02020603050405020304" pitchFamily="18" charset="0"/>
                          <a:cs typeface="Times New Roman" panose="02020603050405020304" pitchFamily="18" charset="0"/>
                          <a:sym typeface="Times New Roman"/>
                        </a:rPr>
                        <a:t>(IEEE)</a:t>
                      </a:r>
                    </a:p>
                    <a:p>
                      <a:pPr marL="0" marR="0" lvl="0" indent="0" algn="ctr" rtl="0">
                        <a:lnSpc>
                          <a:spcPct val="100000"/>
                        </a:lnSpc>
                        <a:spcBef>
                          <a:spcPts val="0"/>
                        </a:spcBef>
                        <a:spcAft>
                          <a:spcPts val="0"/>
                        </a:spcAft>
                        <a:buNone/>
                      </a:pPr>
                      <a:endParaRPr lang="en-US" sz="1400" dirty="0">
                        <a:latin typeface="Times New Roman" panose="02020603050405020304" pitchFamily="18" charset="0"/>
                        <a:cs typeface="Times New Roman" panose="02020603050405020304" pitchFamily="18" charset="0"/>
                        <a:sym typeface="Times New Roman"/>
                      </a:endParaRPr>
                    </a:p>
                  </a:txBody>
                  <a:tcPr marL="91450" marR="91450" marT="45725" marB="45725">
                    <a:solidFill>
                      <a:schemeClr val="accent1">
                        <a:lumMod val="50000"/>
                      </a:schemeClr>
                    </a:solidFill>
                  </a:tcPr>
                </a:tc>
                <a:tc>
                  <a:txBody>
                    <a:bodyPr/>
                    <a:lstStyle/>
                    <a:p>
                      <a:pPr marL="70485" marR="394335">
                        <a:lnSpc>
                          <a:spcPct val="100000"/>
                        </a:lnSpc>
                        <a:spcBef>
                          <a:spcPts val="204"/>
                        </a:spcBef>
                      </a:pPr>
                      <a:r>
                        <a:rPr lang="en-US" sz="1400" spc="-5" dirty="0" smtClean="0">
                          <a:latin typeface="Times New Roman" panose="02020603050405020304" pitchFamily="18" charset="0"/>
                          <a:cs typeface="Times New Roman" panose="02020603050405020304" pitchFamily="18" charset="0"/>
                        </a:rPr>
                        <a:t>Dataset :</a:t>
                      </a:r>
                      <a:r>
                        <a:rPr lang="en-US" sz="1400" dirty="0" smtClean="0">
                          <a:latin typeface="Times New Roman" panose="02020603050405020304" pitchFamily="18" charset="0"/>
                          <a:cs typeface="Times New Roman" panose="02020603050405020304" pitchFamily="18" charset="0"/>
                        </a:rPr>
                        <a:t> </a:t>
                      </a:r>
                      <a:r>
                        <a:rPr lang="en-US" sz="1400" spc="-5" dirty="0" smtClean="0">
                          <a:latin typeface="Times New Roman" panose="02020603050405020304" pitchFamily="18" charset="0"/>
                          <a:cs typeface="Times New Roman" panose="02020603050405020304" pitchFamily="18" charset="0"/>
                        </a:rPr>
                        <a:t>Data on 2000 reviews was gathered from social networking sites.</a:t>
                      </a:r>
                    </a:p>
                    <a:p>
                      <a:pPr marL="70485" marR="394335">
                        <a:lnSpc>
                          <a:spcPct val="100000"/>
                        </a:lnSpc>
                        <a:spcBef>
                          <a:spcPts val="204"/>
                        </a:spcBef>
                      </a:pPr>
                      <a:r>
                        <a:rPr lang="en-US" sz="1400" spc="-5" dirty="0" smtClean="0">
                          <a:latin typeface="Times New Roman" panose="02020603050405020304" pitchFamily="18" charset="0"/>
                          <a:cs typeface="Times New Roman" panose="02020603050405020304" pitchFamily="18" charset="0"/>
                        </a:rPr>
                        <a:t>Model :</a:t>
                      </a:r>
                      <a:r>
                        <a:rPr lang="en-US" sz="1400" spc="0" baseline="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BNB, DE, SVM, ME, MNB.</a:t>
                      </a:r>
                      <a:endParaRPr lang="en-US" sz="1400" spc="-5" dirty="0" smtClean="0">
                        <a:latin typeface="Times New Roman" panose="02020603050405020304" pitchFamily="18" charset="0"/>
                        <a:cs typeface="Times New Roman" panose="02020603050405020304" pitchFamily="18" charset="0"/>
                      </a:endParaRPr>
                    </a:p>
                    <a:p>
                      <a:pPr marL="70485" marR="394335">
                        <a:lnSpc>
                          <a:spcPct val="100000"/>
                        </a:lnSpc>
                        <a:spcBef>
                          <a:spcPts val="204"/>
                        </a:spcBef>
                      </a:pPr>
                      <a:r>
                        <a:rPr lang="en-US" sz="1400" spc="-5" baseline="0" dirty="0" smtClean="0">
                          <a:latin typeface="Times New Roman" panose="02020603050405020304" pitchFamily="18" charset="0"/>
                          <a:cs typeface="Times New Roman" panose="02020603050405020304" pitchFamily="18" charset="0"/>
                        </a:rPr>
                        <a:t>Accuracy : Best accuracy was achieved by MNB at 88.5%.</a:t>
                      </a:r>
                      <a:endParaRPr lang="en-US" sz="1400" spc="-5" dirty="0" smtClean="0">
                        <a:latin typeface="Times New Roman" panose="02020603050405020304" pitchFamily="18" charset="0"/>
                        <a:cs typeface="Times New Roman" panose="02020603050405020304" pitchFamily="18" charset="0"/>
                      </a:endParaRPr>
                    </a:p>
                    <a:p>
                      <a:pPr marL="70485" marR="394335">
                        <a:lnSpc>
                          <a:spcPct val="100000"/>
                        </a:lnSpc>
                        <a:spcBef>
                          <a:spcPts val="204"/>
                        </a:spcBef>
                      </a:pPr>
                      <a:endParaRPr lang="en-US" sz="1400" spc="-5" dirty="0" smtClean="0">
                        <a:latin typeface="Times New Roman" panose="02020603050405020304" pitchFamily="18" charset="0"/>
                        <a:cs typeface="Times New Roman" panose="02020603050405020304" pitchFamily="18" charset="0"/>
                      </a:endParaRPr>
                    </a:p>
                  </a:txBody>
                  <a:tcPr marL="91450" marR="91450" marT="45725" marB="45725">
                    <a:solidFill>
                      <a:schemeClr val="accent1">
                        <a:lumMod val="50000"/>
                      </a:schemeClr>
                    </a:solidFill>
                  </a:tcPr>
                </a:tc>
                <a:tc>
                  <a:txBody>
                    <a:bodyPr/>
                    <a:lstStyle/>
                    <a:p>
                      <a:pPr marL="356235" marR="0" indent="-285750" algn="l" defTabSz="457200" rtl="0" eaLnBrk="1" fontAlgn="auto" latinLnBrk="0" hangingPunct="1">
                        <a:lnSpc>
                          <a:spcPct val="100000"/>
                        </a:lnSpc>
                        <a:spcBef>
                          <a:spcPts val="215"/>
                        </a:spcBef>
                        <a:spcAft>
                          <a:spcPts val="0"/>
                        </a:spcAft>
                        <a:buClrTx/>
                        <a:buSzTx/>
                        <a:buFont typeface="Wingdings" panose="05000000000000000000" pitchFamily="2" charset="2"/>
                        <a:buChar char="Ø"/>
                        <a:tabLst/>
                        <a:defRPr/>
                      </a:pPr>
                      <a:r>
                        <a:rPr lang="en-US" sz="1400" spc="-5" dirty="0" smtClean="0">
                          <a:latin typeface="Times New Roman" panose="02020603050405020304" pitchFamily="18" charset="0"/>
                          <a:cs typeface="Times New Roman" panose="02020603050405020304" pitchFamily="18" charset="0"/>
                        </a:rPr>
                        <a:t>L</a:t>
                      </a:r>
                      <a:r>
                        <a:rPr lang="en-US" sz="1400" spc="-5" baseline="0" dirty="0" smtClean="0">
                          <a:latin typeface="Times New Roman" panose="02020603050405020304" pitchFamily="18" charset="0"/>
                          <a:cs typeface="Times New Roman" panose="02020603050405020304" pitchFamily="18" charset="0"/>
                        </a:rPr>
                        <a:t>imited amount of labelled data.</a:t>
                      </a:r>
                      <a:endParaRPr lang="en-US" sz="1400" dirty="0" smtClean="0">
                        <a:latin typeface="Times New Roman" panose="02020603050405020304" pitchFamily="18" charset="0"/>
                        <a:cs typeface="Times New Roman" panose="02020603050405020304" pitchFamily="18" charset="0"/>
                        <a:sym typeface="Times New Roman"/>
                      </a:endParaRPr>
                    </a:p>
                    <a:p>
                      <a:pPr marL="356235" indent="-285750">
                        <a:lnSpc>
                          <a:spcPct val="100000"/>
                        </a:lnSpc>
                        <a:spcBef>
                          <a:spcPts val="215"/>
                        </a:spcBef>
                        <a:buFont typeface="Wingdings" panose="05000000000000000000" pitchFamily="2" charset="2"/>
                        <a:buChar char="Ø"/>
                      </a:pPr>
                      <a:r>
                        <a:rPr lang="en-US" sz="1400" dirty="0" smtClean="0">
                          <a:latin typeface="Times New Roman" panose="02020603050405020304" pitchFamily="18" charset="0"/>
                          <a:cs typeface="Times New Roman" panose="02020603050405020304" pitchFamily="18" charset="0"/>
                          <a:sym typeface="Times New Roman"/>
                        </a:rPr>
                        <a:t>Using only 2 Class(Positive</a:t>
                      </a:r>
                      <a:r>
                        <a:rPr lang="en-US" sz="1400" baseline="0" dirty="0" smtClean="0">
                          <a:latin typeface="Times New Roman" panose="02020603050405020304" pitchFamily="18" charset="0"/>
                          <a:cs typeface="Times New Roman" panose="02020603050405020304" pitchFamily="18" charset="0"/>
                          <a:sym typeface="Times New Roman"/>
                        </a:rPr>
                        <a:t> and Negative).</a:t>
                      </a:r>
                    </a:p>
                  </a:txBody>
                  <a:tcPr marL="91450" marR="91450" marT="45725" marB="45725">
                    <a:solidFill>
                      <a:schemeClr val="accent1">
                        <a:lumMod val="50000"/>
                      </a:schemeClr>
                    </a:solidFill>
                  </a:tcPr>
                </a:tc>
                <a:extLst>
                  <a:ext uri="{0D108BD9-81ED-4DB2-BD59-A6C34878D82A}">
                    <a16:rowId xmlns:a16="http://schemas.microsoft.com/office/drawing/2014/main" val="3235536069"/>
                  </a:ext>
                </a:extLst>
              </a:tr>
            </a:tbl>
          </a:graphicData>
        </a:graphic>
      </p:graphicFrame>
      <p:sp>
        <p:nvSpPr>
          <p:cNvPr id="9" name="Slide Number Placeholder 1"/>
          <p:cNvSpPr txBox="1">
            <a:spLocks/>
          </p:cNvSpPr>
          <p:nvPr/>
        </p:nvSpPr>
        <p:spPr>
          <a:xfrm>
            <a:off x="8708949" y="6513161"/>
            <a:ext cx="276023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6</a:t>
            </a:r>
            <a:endParaRPr lang="en-US" dirty="0"/>
          </a:p>
        </p:txBody>
      </p:sp>
    </p:spTree>
    <p:extLst>
      <p:ext uri="{BB962C8B-B14F-4D97-AF65-F5344CB8AC3E}">
        <p14:creationId xmlns:p14="http://schemas.microsoft.com/office/powerpoint/2010/main" val="3314686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123509" y="257915"/>
            <a:ext cx="4056859" cy="513805"/>
          </a:xfrm>
        </p:spPr>
        <p:txBody>
          <a:bodyPr>
            <a:normAutofit fontScale="90000"/>
          </a:bodyPr>
          <a:lstStyle/>
          <a:p>
            <a:pPr algn="ctr"/>
            <a:r>
              <a:rPr lang="en-GB" sz="4400" b="1" dirty="0" smtClean="0">
                <a:latin typeface="Times New Roman" panose="02020603050405020304" pitchFamily="18" charset="0"/>
                <a:cs typeface="Times New Roman" panose="02020603050405020304" pitchFamily="18" charset="0"/>
              </a:rPr>
              <a:t>Related</a:t>
            </a:r>
            <a:r>
              <a:rPr lang="en-GB" sz="4800" b="1" dirty="0" smtClean="0">
                <a:latin typeface="Times New Roman" panose="02020603050405020304" pitchFamily="18" charset="0"/>
                <a:cs typeface="Times New Roman" panose="02020603050405020304" pitchFamily="18" charset="0"/>
              </a:rPr>
              <a:t> works</a:t>
            </a:r>
            <a:endParaRPr lang="en-US" sz="4800" b="1" dirty="0">
              <a:latin typeface="Times New Roman" panose="02020603050405020304" pitchFamily="18" charset="0"/>
              <a:cs typeface="Times New Roman" panose="02020603050405020304" pitchFamily="18" charset="0"/>
            </a:endParaRPr>
          </a:p>
        </p:txBody>
      </p:sp>
      <p:graphicFrame>
        <p:nvGraphicFramePr>
          <p:cNvPr id="6" name="Google Shape;181;p6">
            <a:extLst>
              <a:ext uri="{FF2B5EF4-FFF2-40B4-BE49-F238E27FC236}">
                <a16:creationId xmlns:a16="http://schemas.microsoft.com/office/drawing/2014/main" id="{8AC77B7A-C6CC-810A-C8DE-5568904DC661}"/>
              </a:ext>
            </a:extLst>
          </p:cNvPr>
          <p:cNvGraphicFramePr/>
          <p:nvPr>
            <p:extLst>
              <p:ext uri="{D42A27DB-BD31-4B8C-83A1-F6EECF244321}">
                <p14:modId xmlns:p14="http://schemas.microsoft.com/office/powerpoint/2010/main" val="78902786"/>
              </p:ext>
            </p:extLst>
          </p:nvPr>
        </p:nvGraphicFramePr>
        <p:xfrm>
          <a:off x="271809" y="985536"/>
          <a:ext cx="11558787" cy="5196187"/>
        </p:xfrm>
        <a:graphic>
          <a:graphicData uri="http://schemas.openxmlformats.org/drawingml/2006/table">
            <a:tbl>
              <a:tblPr firstRow="1">
                <a:gradFill>
                  <a:gsLst>
                    <a:gs pos="0">
                      <a:srgbClr val="B7BDBF"/>
                    </a:gs>
                    <a:gs pos="35000">
                      <a:srgbClr val="CDD0D3"/>
                    </a:gs>
                    <a:gs pos="100000">
                      <a:srgbClr val="EBEBEF"/>
                    </a:gs>
                  </a:gsLst>
                  <a:lin ang="16200000" scaled="0"/>
                </a:gradFill>
              </a:tblPr>
              <a:tblGrid>
                <a:gridCol w="513158">
                  <a:extLst>
                    <a:ext uri="{9D8B030D-6E8A-4147-A177-3AD203B41FA5}">
                      <a16:colId xmlns:a16="http://schemas.microsoft.com/office/drawing/2014/main" val="2768054940"/>
                    </a:ext>
                  </a:extLst>
                </a:gridCol>
                <a:gridCol w="1449656">
                  <a:extLst>
                    <a:ext uri="{9D8B030D-6E8A-4147-A177-3AD203B41FA5}">
                      <a16:colId xmlns:a16="http://schemas.microsoft.com/office/drawing/2014/main" val="20000"/>
                    </a:ext>
                  </a:extLst>
                </a:gridCol>
                <a:gridCol w="1847355">
                  <a:extLst>
                    <a:ext uri="{9D8B030D-6E8A-4147-A177-3AD203B41FA5}">
                      <a16:colId xmlns:a16="http://schemas.microsoft.com/office/drawing/2014/main" val="20001"/>
                    </a:ext>
                  </a:extLst>
                </a:gridCol>
                <a:gridCol w="1231568">
                  <a:extLst>
                    <a:ext uri="{9D8B030D-6E8A-4147-A177-3AD203B41FA5}">
                      <a16:colId xmlns:a16="http://schemas.microsoft.com/office/drawing/2014/main" val="20002"/>
                    </a:ext>
                  </a:extLst>
                </a:gridCol>
                <a:gridCol w="2719714">
                  <a:extLst>
                    <a:ext uri="{9D8B030D-6E8A-4147-A177-3AD203B41FA5}">
                      <a16:colId xmlns:a16="http://schemas.microsoft.com/office/drawing/2014/main" val="20003"/>
                    </a:ext>
                  </a:extLst>
                </a:gridCol>
                <a:gridCol w="3797336">
                  <a:extLst>
                    <a:ext uri="{9D8B030D-6E8A-4147-A177-3AD203B41FA5}">
                      <a16:colId xmlns:a16="http://schemas.microsoft.com/office/drawing/2014/main" val="20005"/>
                    </a:ext>
                  </a:extLst>
                </a:gridCol>
              </a:tblGrid>
              <a:tr h="598333">
                <a:tc>
                  <a:txBody>
                    <a:bodyPr/>
                    <a:lstStyle/>
                    <a:p>
                      <a:pPr marL="0" marR="0" lvl="0" indent="0" algn="ctr" rtl="0">
                        <a:lnSpc>
                          <a:spcPct val="100000"/>
                        </a:lnSpc>
                        <a:spcBef>
                          <a:spcPts val="0"/>
                        </a:spcBef>
                        <a:spcAft>
                          <a:spcPts val="0"/>
                        </a:spcAft>
                        <a:buClr>
                          <a:srgbClr val="000000"/>
                        </a:buClr>
                        <a:buSzPts val="2400"/>
                        <a:buFont typeface="Arial"/>
                        <a:buNone/>
                      </a:pPr>
                      <a:r>
                        <a:rPr lang="en-US" sz="1400" b="1" dirty="0">
                          <a:latin typeface="Times New Roman" panose="02020603050405020304" pitchFamily="18" charset="0"/>
                          <a:cs typeface="Times New Roman" panose="02020603050405020304" pitchFamily="18" charset="0"/>
                          <a:sym typeface="Squada One"/>
                        </a:rPr>
                        <a:t>No</a:t>
                      </a:r>
                    </a:p>
                  </a:txBody>
                  <a:tcPr marL="79097" marR="79097" marT="39548" marB="39548">
                    <a:solidFill>
                      <a:schemeClr val="accent1">
                        <a:lumMod val="50000"/>
                      </a:schemeClr>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1400" b="1" dirty="0">
                          <a:latin typeface="Times New Roman" panose="02020603050405020304" pitchFamily="18" charset="0"/>
                          <a:cs typeface="Times New Roman" panose="02020603050405020304" pitchFamily="18" charset="0"/>
                          <a:sym typeface="Squada One"/>
                        </a:rPr>
                        <a:t>Author</a:t>
                      </a:r>
                    </a:p>
                  </a:txBody>
                  <a:tcPr marL="79097" marR="79097" marT="39548" marB="39548">
                    <a:solidFill>
                      <a:schemeClr val="accent1">
                        <a:lumMod val="50000"/>
                      </a:schemeClr>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1400" b="1" dirty="0">
                          <a:latin typeface="Times New Roman" panose="02020603050405020304" pitchFamily="18" charset="0"/>
                          <a:cs typeface="Times New Roman" panose="02020603050405020304" pitchFamily="18" charset="0"/>
                          <a:sym typeface="Squada One"/>
                        </a:rPr>
                        <a:t>Tittle</a:t>
                      </a:r>
                    </a:p>
                  </a:txBody>
                  <a:tcPr marL="79097" marR="79097" marT="39548" marB="39548">
                    <a:solidFill>
                      <a:schemeClr val="accent1">
                        <a:lumMod val="50000"/>
                      </a:schemeClr>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1400" b="1" dirty="0">
                          <a:latin typeface="Times New Roman" panose="02020603050405020304" pitchFamily="18" charset="0"/>
                          <a:cs typeface="Times New Roman" panose="02020603050405020304" pitchFamily="18" charset="0"/>
                          <a:sym typeface="Squada One"/>
                        </a:rPr>
                        <a:t>Published Year</a:t>
                      </a:r>
                    </a:p>
                  </a:txBody>
                  <a:tcPr marL="79097" marR="79097" marT="39548" marB="39548">
                    <a:solidFill>
                      <a:schemeClr val="accent1">
                        <a:lumMod val="50000"/>
                      </a:schemeClr>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1400" b="1" dirty="0">
                          <a:latin typeface="Times New Roman" panose="02020603050405020304" pitchFamily="18" charset="0"/>
                          <a:cs typeface="Times New Roman" panose="02020603050405020304" pitchFamily="18" charset="0"/>
                          <a:sym typeface="Squada One"/>
                        </a:rPr>
                        <a:t>Result </a:t>
                      </a:r>
                    </a:p>
                  </a:txBody>
                  <a:tcPr marL="79097" marR="79097" marT="39548" marB="39548">
                    <a:solidFill>
                      <a:schemeClr val="accent1">
                        <a:lumMod val="50000"/>
                      </a:schemeClr>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1400" b="1" dirty="0" smtClean="0">
                          <a:latin typeface="Times New Roman" panose="02020603050405020304" pitchFamily="18" charset="0"/>
                          <a:cs typeface="Times New Roman" panose="02020603050405020304" pitchFamily="18" charset="0"/>
                          <a:sym typeface="Squada One"/>
                        </a:rPr>
                        <a:t>Limitation</a:t>
                      </a:r>
                      <a:endParaRPr lang="en-US" sz="1400" b="1" dirty="0">
                        <a:latin typeface="Times New Roman" panose="02020603050405020304" pitchFamily="18" charset="0"/>
                        <a:cs typeface="Times New Roman" panose="02020603050405020304" pitchFamily="18" charset="0"/>
                        <a:sym typeface="Squada One"/>
                      </a:endParaRPr>
                    </a:p>
                  </a:txBody>
                  <a:tcPr marL="79097" marR="79097" marT="39548" marB="39548">
                    <a:solidFill>
                      <a:schemeClr val="accent1">
                        <a:lumMod val="50000"/>
                      </a:schemeClr>
                    </a:solidFill>
                  </a:tcPr>
                </a:tc>
                <a:extLst>
                  <a:ext uri="{0D108BD9-81ED-4DB2-BD59-A6C34878D82A}">
                    <a16:rowId xmlns:a16="http://schemas.microsoft.com/office/drawing/2014/main" val="10000"/>
                  </a:ext>
                </a:extLst>
              </a:tr>
              <a:tr h="1980441">
                <a:tc>
                  <a:txBody>
                    <a:bodyPr/>
                    <a:lstStyle/>
                    <a:p>
                      <a:pPr marL="0" marR="0" lvl="0" indent="0" algn="ctr" rtl="0">
                        <a:lnSpc>
                          <a:spcPct val="100000"/>
                        </a:lnSpc>
                        <a:spcBef>
                          <a:spcPts val="0"/>
                        </a:spcBef>
                        <a:spcAft>
                          <a:spcPts val="0"/>
                        </a:spcAft>
                        <a:buNone/>
                      </a:pPr>
                      <a:r>
                        <a:rPr lang="en-US" sz="1400" dirty="0">
                          <a:latin typeface="Times New Roman" panose="02020603050405020304" pitchFamily="18" charset="0"/>
                          <a:cs typeface="Times New Roman" panose="02020603050405020304" pitchFamily="18" charset="0"/>
                          <a:sym typeface="Times New Roman"/>
                        </a:rPr>
                        <a:t>04</a:t>
                      </a:r>
                    </a:p>
                  </a:txBody>
                  <a:tcPr marL="79097" marR="79097" marT="39548" marB="39548">
                    <a:solidFill>
                      <a:schemeClr val="accent1">
                        <a:lumMod val="50000"/>
                      </a:schemeClr>
                    </a:solidFill>
                  </a:tcPr>
                </a:tc>
                <a:tc>
                  <a:txBody>
                    <a:bodyPr/>
                    <a:lstStyle/>
                    <a:p>
                      <a:pPr marL="0" marR="0" lvl="0" indent="0" algn="l" rtl="0">
                        <a:lnSpc>
                          <a:spcPct val="100000"/>
                        </a:lnSpc>
                        <a:spcBef>
                          <a:spcPts val="0"/>
                        </a:spcBef>
                        <a:spcAft>
                          <a:spcPts val="0"/>
                        </a:spcAft>
                        <a:buNone/>
                      </a:pPr>
                      <a:r>
                        <a:rPr lang="en-US" sz="1400" dirty="0" smtClean="0">
                          <a:latin typeface="Times New Roman" panose="02020603050405020304" pitchFamily="18" charset="0"/>
                          <a:cs typeface="Times New Roman" panose="02020603050405020304" pitchFamily="18" charset="0"/>
                        </a:rPr>
                        <a:t>Saeed Mian Qaisar</a:t>
                      </a:r>
                    </a:p>
                    <a:p>
                      <a:pPr marL="0" marR="0" lvl="0" indent="0" algn="ctr" rtl="0">
                        <a:lnSpc>
                          <a:spcPct val="100000"/>
                        </a:lnSpc>
                        <a:spcBef>
                          <a:spcPts val="0"/>
                        </a:spcBef>
                        <a:spcAft>
                          <a:spcPts val="0"/>
                        </a:spcAft>
                        <a:buNone/>
                      </a:pPr>
                      <a:endParaRPr lang="en-US" sz="1400" dirty="0">
                        <a:latin typeface="Times New Roman" panose="02020603050405020304" pitchFamily="18" charset="0"/>
                        <a:cs typeface="Times New Roman" panose="02020603050405020304" pitchFamily="18" charset="0"/>
                        <a:sym typeface="Times New Roman"/>
                      </a:endParaRPr>
                    </a:p>
                  </a:txBody>
                  <a:tcPr marL="79097" marR="79097" marT="39548" marB="39548">
                    <a:solidFill>
                      <a:schemeClr val="accent1">
                        <a:lumMod val="50000"/>
                      </a:schemeClr>
                    </a:solidFill>
                  </a:tcPr>
                </a:tc>
                <a:tc>
                  <a:txBody>
                    <a:bodyPr/>
                    <a:lstStyle/>
                    <a:p>
                      <a:pPr marL="0" marR="0" lvl="0" indent="0" algn="l" rtl="0">
                        <a:lnSpc>
                          <a:spcPct val="100000"/>
                        </a:lnSpc>
                        <a:spcBef>
                          <a:spcPts val="0"/>
                        </a:spcBef>
                        <a:spcAft>
                          <a:spcPts val="0"/>
                        </a:spcAft>
                        <a:buNone/>
                      </a:pPr>
                      <a:r>
                        <a:rPr lang="en-US" sz="1400" dirty="0" smtClean="0">
                          <a:solidFill>
                            <a:schemeClr val="tx1"/>
                          </a:solidFill>
                          <a:latin typeface="Times New Roman" panose="02020603050405020304" pitchFamily="18" charset="0"/>
                          <a:cs typeface="Times New Roman" panose="02020603050405020304" pitchFamily="18" charset="0"/>
                        </a:rPr>
                        <a:t>Sentiment Analysis of IMDb Movie Reviews Using Long Short-Term Memory</a:t>
                      </a:r>
                      <a:endParaRPr lang="en-US" sz="1400" dirty="0">
                        <a:solidFill>
                          <a:schemeClr val="tx1"/>
                        </a:solidFill>
                        <a:latin typeface="Times New Roman" panose="02020603050405020304" pitchFamily="18" charset="0"/>
                        <a:cs typeface="Times New Roman" panose="02020603050405020304" pitchFamily="18" charset="0"/>
                        <a:sym typeface="Times New Roman"/>
                      </a:endParaRPr>
                    </a:p>
                  </a:txBody>
                  <a:tcPr marL="79097" marR="79097" marT="39548" marB="39548">
                    <a:solidFill>
                      <a:schemeClr val="accent1">
                        <a:lumMod val="50000"/>
                      </a:schemeClr>
                    </a:solidFill>
                  </a:tcPr>
                </a:tc>
                <a:tc>
                  <a:txBody>
                    <a:bodyPr/>
                    <a:lstStyle/>
                    <a:p>
                      <a:pPr marL="0" marR="0" lvl="0" indent="0" algn="ctr" rtl="0">
                        <a:lnSpc>
                          <a:spcPct val="100000"/>
                        </a:lnSpc>
                        <a:spcBef>
                          <a:spcPts val="0"/>
                        </a:spcBef>
                        <a:spcAft>
                          <a:spcPts val="0"/>
                        </a:spcAft>
                        <a:buNone/>
                      </a:pPr>
                      <a:r>
                        <a:rPr lang="en-US" sz="1400" dirty="0" smtClean="0">
                          <a:solidFill>
                            <a:schemeClr val="tx1"/>
                          </a:solidFill>
                          <a:latin typeface="Times New Roman" panose="02020603050405020304" pitchFamily="18" charset="0"/>
                          <a:cs typeface="Times New Roman" panose="02020603050405020304" pitchFamily="18" charset="0"/>
                          <a:sym typeface="Times New Roman"/>
                        </a:rPr>
                        <a:t>(ICCIS)</a:t>
                      </a:r>
                    </a:p>
                    <a:p>
                      <a:pPr marL="0" marR="0" lvl="0" indent="0" algn="ctr" rtl="0">
                        <a:lnSpc>
                          <a:spcPct val="100000"/>
                        </a:lnSpc>
                        <a:spcBef>
                          <a:spcPts val="0"/>
                        </a:spcBef>
                        <a:spcAft>
                          <a:spcPts val="0"/>
                        </a:spcAft>
                        <a:buNone/>
                      </a:pPr>
                      <a:r>
                        <a:rPr lang="en-US" sz="1400" dirty="0" smtClean="0">
                          <a:solidFill>
                            <a:schemeClr val="tx1"/>
                          </a:solidFill>
                          <a:latin typeface="Times New Roman" panose="02020603050405020304" pitchFamily="18" charset="0"/>
                          <a:cs typeface="Times New Roman" panose="02020603050405020304" pitchFamily="18" charset="0"/>
                          <a:sym typeface="Times New Roman"/>
                        </a:rPr>
                        <a:t>May</a:t>
                      </a:r>
                    </a:p>
                    <a:p>
                      <a:pPr marL="0" marR="0" lvl="0" indent="0" algn="ctr" rtl="0">
                        <a:lnSpc>
                          <a:spcPct val="100000"/>
                        </a:lnSpc>
                        <a:spcBef>
                          <a:spcPts val="0"/>
                        </a:spcBef>
                        <a:spcAft>
                          <a:spcPts val="0"/>
                        </a:spcAft>
                        <a:buNone/>
                      </a:pPr>
                      <a:r>
                        <a:rPr lang="en-US" sz="1400" dirty="0" smtClean="0">
                          <a:solidFill>
                            <a:schemeClr val="tx1"/>
                          </a:solidFill>
                          <a:latin typeface="Times New Roman" panose="02020603050405020304" pitchFamily="18" charset="0"/>
                          <a:cs typeface="Times New Roman" panose="02020603050405020304" pitchFamily="18" charset="0"/>
                          <a:sym typeface="Times New Roman"/>
                        </a:rPr>
                        <a:t>2020</a:t>
                      </a:r>
                    </a:p>
                    <a:p>
                      <a:pPr marL="0" marR="0" lvl="0" indent="0" algn="ctr" rtl="0">
                        <a:lnSpc>
                          <a:spcPct val="100000"/>
                        </a:lnSpc>
                        <a:spcBef>
                          <a:spcPts val="0"/>
                        </a:spcBef>
                        <a:spcAft>
                          <a:spcPts val="0"/>
                        </a:spcAft>
                        <a:buNone/>
                      </a:pPr>
                      <a:r>
                        <a:rPr lang="en-US" sz="1400" dirty="0" smtClean="0">
                          <a:solidFill>
                            <a:schemeClr val="tx1"/>
                          </a:solidFill>
                          <a:latin typeface="Times New Roman" panose="02020603050405020304" pitchFamily="18" charset="0"/>
                          <a:cs typeface="Times New Roman" panose="02020603050405020304" pitchFamily="18" charset="0"/>
                          <a:sym typeface="Times New Roman"/>
                        </a:rPr>
                        <a:t>(IEEE)</a:t>
                      </a:r>
                    </a:p>
                    <a:p>
                      <a:pPr marL="0" marR="0" lvl="0" indent="0" algn="ctr" rtl="0">
                        <a:lnSpc>
                          <a:spcPct val="100000"/>
                        </a:lnSpc>
                        <a:spcBef>
                          <a:spcPts val="0"/>
                        </a:spcBef>
                        <a:spcAft>
                          <a:spcPts val="0"/>
                        </a:spcAft>
                        <a:buNone/>
                      </a:pPr>
                      <a:endParaRPr lang="en-US" sz="1400" dirty="0">
                        <a:latin typeface="Times New Roman" panose="02020603050405020304" pitchFamily="18" charset="0"/>
                        <a:cs typeface="Times New Roman" panose="02020603050405020304" pitchFamily="18" charset="0"/>
                        <a:sym typeface="Times New Roman"/>
                      </a:endParaRPr>
                    </a:p>
                  </a:txBody>
                  <a:tcPr marL="79097" marR="79097" marT="39548" marB="39548">
                    <a:solidFill>
                      <a:schemeClr val="accent1">
                        <a:lumMod val="50000"/>
                      </a:schemeClr>
                    </a:solidFill>
                  </a:tcPr>
                </a:tc>
                <a:tc>
                  <a:txBody>
                    <a:bodyPr/>
                    <a:lstStyle/>
                    <a:p>
                      <a:r>
                        <a:rPr lang="en-US" sz="1400" spc="-5" dirty="0" smtClean="0">
                          <a:latin typeface="Times New Roman" panose="02020603050405020304" pitchFamily="18" charset="0"/>
                          <a:cs typeface="Times New Roman" panose="02020603050405020304" pitchFamily="18" charset="0"/>
                        </a:rPr>
                        <a:t>Dataset :</a:t>
                      </a:r>
                      <a:r>
                        <a:rPr lang="en-US" sz="1400" dirty="0" smtClean="0">
                          <a:latin typeface="Times New Roman" panose="02020603050405020304" pitchFamily="18" charset="0"/>
                          <a:cs typeface="Times New Roman" panose="02020603050405020304" pitchFamily="18" charset="0"/>
                        </a:rPr>
                        <a:t> Collected 10000 dataset from Internet</a:t>
                      </a:r>
                      <a:r>
                        <a:rPr lang="en-US" sz="1400" baseline="0" dirty="0" smtClean="0">
                          <a:latin typeface="Times New Roman" panose="02020603050405020304" pitchFamily="18" charset="0"/>
                          <a:cs typeface="Times New Roman" panose="02020603050405020304" pitchFamily="18" charset="0"/>
                        </a:rPr>
                        <a:t> Movie</a:t>
                      </a:r>
                      <a:r>
                        <a:rPr lang="en-US" sz="1400" dirty="0" smtClean="0">
                          <a:latin typeface="Times New Roman" panose="02020603050405020304" pitchFamily="18" charset="0"/>
                          <a:cs typeface="Times New Roman" panose="02020603050405020304" pitchFamily="18" charset="0"/>
                        </a:rPr>
                        <a:t> Database(IMDb).</a:t>
                      </a:r>
                    </a:p>
                    <a:p>
                      <a:r>
                        <a:rPr lang="en-US" sz="1400" spc="-5" dirty="0" smtClean="0">
                          <a:latin typeface="Times New Roman" panose="02020603050405020304" pitchFamily="18" charset="0"/>
                          <a:cs typeface="Times New Roman" panose="02020603050405020304" pitchFamily="18" charset="0"/>
                        </a:rPr>
                        <a:t>Model :</a:t>
                      </a:r>
                      <a:r>
                        <a:rPr lang="en-US" sz="1400" dirty="0" smtClean="0">
                          <a:latin typeface="Times New Roman" panose="02020603050405020304" pitchFamily="18" charset="0"/>
                          <a:cs typeface="Times New Roman" panose="02020603050405020304" pitchFamily="18" charset="0"/>
                        </a:rPr>
                        <a:t> LSTM.</a:t>
                      </a:r>
                    </a:p>
                    <a:p>
                      <a:r>
                        <a:rPr lang="en-US" sz="1400" dirty="0" smtClean="0">
                          <a:latin typeface="Times New Roman" panose="02020603050405020304" pitchFamily="18" charset="0"/>
                          <a:cs typeface="Times New Roman" panose="02020603050405020304" pitchFamily="18" charset="0"/>
                          <a:sym typeface="Times New Roman"/>
                        </a:rPr>
                        <a:t>Accuracy :  </a:t>
                      </a:r>
                      <a:r>
                        <a:rPr lang="en-US" sz="1400" spc="-5" baseline="0" dirty="0" smtClean="0">
                          <a:latin typeface="Times New Roman" panose="02020603050405020304" pitchFamily="18" charset="0"/>
                          <a:cs typeface="Times New Roman" panose="02020603050405020304" pitchFamily="18" charset="0"/>
                        </a:rPr>
                        <a:t>Best accuracy was achieved by LSTM </a:t>
                      </a:r>
                      <a:r>
                        <a:rPr lang="en-US" sz="1400" dirty="0" smtClean="0">
                          <a:latin typeface="Times New Roman" panose="02020603050405020304" pitchFamily="18" charset="0"/>
                          <a:cs typeface="Times New Roman" panose="02020603050405020304" pitchFamily="18" charset="0"/>
                          <a:sym typeface="Times New Roman"/>
                        </a:rPr>
                        <a:t>89.9%.</a:t>
                      </a:r>
                    </a:p>
                    <a:p>
                      <a:endParaRPr lang="en-US" sz="1400" dirty="0">
                        <a:latin typeface="Times New Roman" panose="02020603050405020304" pitchFamily="18" charset="0"/>
                        <a:cs typeface="Times New Roman" panose="02020603050405020304" pitchFamily="18" charset="0"/>
                        <a:sym typeface="Times New Roman"/>
                      </a:endParaRPr>
                    </a:p>
                  </a:txBody>
                  <a:tcPr marL="79097" marR="79097" marT="39548" marB="39548">
                    <a:solidFill>
                      <a:schemeClr val="accent1">
                        <a:lumMod val="50000"/>
                      </a:schemeClr>
                    </a:solidFill>
                  </a:tcPr>
                </a:tc>
                <a:tc>
                  <a:txBody>
                    <a:bodyPr/>
                    <a:lstStyle/>
                    <a:p>
                      <a:pPr marL="356235" marR="0" indent="-285750" algn="l" defTabSz="457200" rtl="0" eaLnBrk="1" fontAlgn="auto" latinLnBrk="0" hangingPunct="1">
                        <a:lnSpc>
                          <a:spcPct val="100000"/>
                        </a:lnSpc>
                        <a:spcBef>
                          <a:spcPts val="215"/>
                        </a:spcBef>
                        <a:spcAft>
                          <a:spcPts val="0"/>
                        </a:spcAft>
                        <a:buClrTx/>
                        <a:buSzTx/>
                        <a:buFont typeface="Wingdings" panose="05000000000000000000" pitchFamily="2" charset="2"/>
                        <a:buChar char="Ø"/>
                        <a:tabLst/>
                        <a:defRPr/>
                      </a:pPr>
                      <a:r>
                        <a:rPr lang="en-US" sz="1400" spc="-5" baseline="0" dirty="0" smtClean="0">
                          <a:latin typeface="Times New Roman" panose="02020603050405020304" pitchFamily="18" charset="0"/>
                          <a:cs typeface="Times New Roman" panose="02020603050405020304" pitchFamily="18" charset="0"/>
                        </a:rPr>
                        <a:t>Using only 2 class(Positive and Negative).</a:t>
                      </a:r>
                    </a:p>
                    <a:p>
                      <a:pPr marL="356235" marR="0" indent="-285750" algn="l" defTabSz="457200" rtl="0" eaLnBrk="1" fontAlgn="auto" latinLnBrk="0" hangingPunct="1">
                        <a:lnSpc>
                          <a:spcPct val="100000"/>
                        </a:lnSpc>
                        <a:spcBef>
                          <a:spcPts val="215"/>
                        </a:spcBef>
                        <a:spcAft>
                          <a:spcPts val="0"/>
                        </a:spcAft>
                        <a:buClrTx/>
                        <a:buSzTx/>
                        <a:buFont typeface="Wingdings" panose="05000000000000000000" pitchFamily="2" charset="2"/>
                        <a:buChar char="Ø"/>
                        <a:tabLst/>
                        <a:defRPr/>
                      </a:pPr>
                      <a:r>
                        <a:rPr lang="en-US" sz="1400" spc="-5" baseline="0" dirty="0" smtClean="0">
                          <a:latin typeface="Times New Roman" panose="02020603050405020304" pitchFamily="18" charset="0"/>
                          <a:cs typeface="Times New Roman" panose="02020603050405020304" pitchFamily="18" charset="0"/>
                        </a:rPr>
                        <a:t>Using only 1 Feature(Word Embedding).</a:t>
                      </a:r>
                    </a:p>
                    <a:p>
                      <a:pPr marL="356235" marR="0" indent="-285750" algn="l" defTabSz="457200" rtl="0" eaLnBrk="1" fontAlgn="auto" latinLnBrk="0" hangingPunct="1">
                        <a:lnSpc>
                          <a:spcPct val="100000"/>
                        </a:lnSpc>
                        <a:spcBef>
                          <a:spcPts val="215"/>
                        </a:spcBef>
                        <a:spcAft>
                          <a:spcPts val="0"/>
                        </a:spcAft>
                        <a:buClrTx/>
                        <a:buSzTx/>
                        <a:buFont typeface="Wingdings" panose="05000000000000000000" pitchFamily="2" charset="2"/>
                        <a:buChar char="Ø"/>
                        <a:tabLst/>
                        <a:defRPr/>
                      </a:pPr>
                      <a:r>
                        <a:rPr lang="en-US" sz="1400" spc="-5" baseline="0" dirty="0" smtClean="0">
                          <a:latin typeface="Times New Roman" panose="02020603050405020304" pitchFamily="18" charset="0"/>
                          <a:cs typeface="Times New Roman" panose="02020603050405020304" pitchFamily="18" charset="0"/>
                        </a:rPr>
                        <a:t>Fewer  model are used.</a:t>
                      </a:r>
                    </a:p>
                    <a:p>
                      <a:pPr marL="70485" indent="0">
                        <a:lnSpc>
                          <a:spcPct val="100000"/>
                        </a:lnSpc>
                        <a:spcBef>
                          <a:spcPts val="215"/>
                        </a:spcBef>
                        <a:buFont typeface="Wingdings" panose="05000000000000000000" pitchFamily="2" charset="2"/>
                        <a:buNone/>
                      </a:pPr>
                      <a:endParaRPr lang="en-US" sz="1400" dirty="0" smtClean="0">
                        <a:latin typeface="Times New Roman" panose="02020603050405020304" pitchFamily="18" charset="0"/>
                        <a:cs typeface="Times New Roman" panose="02020603050405020304" pitchFamily="18" charset="0"/>
                        <a:sym typeface="Times New Roman"/>
                      </a:endParaRPr>
                    </a:p>
                    <a:p>
                      <a:endParaRPr lang="en-US" sz="1400" dirty="0">
                        <a:latin typeface="Times New Roman" panose="02020603050405020304" pitchFamily="18" charset="0"/>
                        <a:cs typeface="Times New Roman" panose="02020603050405020304" pitchFamily="18" charset="0"/>
                        <a:sym typeface="Times New Roman"/>
                      </a:endParaRPr>
                    </a:p>
                  </a:txBody>
                  <a:tcPr marL="79097" marR="79097" marT="39548" marB="39548">
                    <a:solidFill>
                      <a:schemeClr val="accent1">
                        <a:lumMod val="50000"/>
                      </a:schemeClr>
                    </a:solidFill>
                  </a:tcPr>
                </a:tc>
                <a:extLst>
                  <a:ext uri="{0D108BD9-81ED-4DB2-BD59-A6C34878D82A}">
                    <a16:rowId xmlns:a16="http://schemas.microsoft.com/office/drawing/2014/main" val="10001"/>
                  </a:ext>
                </a:extLst>
              </a:tr>
              <a:tr h="2617413">
                <a:tc>
                  <a:txBody>
                    <a:bodyPr/>
                    <a:lstStyle/>
                    <a:p>
                      <a:pPr marL="0" marR="0" lvl="0" indent="0" algn="ctr" rtl="0">
                        <a:lnSpc>
                          <a:spcPct val="100000"/>
                        </a:lnSpc>
                        <a:spcBef>
                          <a:spcPts val="0"/>
                        </a:spcBef>
                        <a:spcAft>
                          <a:spcPts val="0"/>
                        </a:spcAft>
                        <a:buNone/>
                      </a:pPr>
                      <a:r>
                        <a:rPr lang="en-US" sz="1400" dirty="0">
                          <a:latin typeface="Times New Roman" panose="02020603050405020304" pitchFamily="18" charset="0"/>
                          <a:cs typeface="Times New Roman" panose="02020603050405020304" pitchFamily="18" charset="0"/>
                          <a:sym typeface="Times New Roman"/>
                        </a:rPr>
                        <a:t>05</a:t>
                      </a:r>
                    </a:p>
                  </a:txBody>
                  <a:tcPr marL="79097" marR="79097" marT="39548" marB="39548">
                    <a:solidFill>
                      <a:schemeClr val="accent1">
                        <a:lumMod val="50000"/>
                      </a:schemeClr>
                    </a:solidFill>
                  </a:tcPr>
                </a:tc>
                <a:tc>
                  <a:txBody>
                    <a:bodyPr/>
                    <a:lstStyle/>
                    <a:p>
                      <a:pPr marL="0" marR="0" lvl="0" indent="0" algn="l" rtl="0">
                        <a:lnSpc>
                          <a:spcPct val="100000"/>
                        </a:lnSpc>
                        <a:spcBef>
                          <a:spcPts val="0"/>
                        </a:spcBef>
                        <a:spcAft>
                          <a:spcPts val="0"/>
                        </a:spcAft>
                        <a:buNone/>
                      </a:pPr>
                      <a:r>
                        <a:rPr lang="en-US" sz="1400" dirty="0" smtClean="0">
                          <a:latin typeface="Times New Roman" panose="02020603050405020304" pitchFamily="18" charset="0"/>
                          <a:cs typeface="Times New Roman" panose="02020603050405020304" pitchFamily="18" charset="0"/>
                        </a:rPr>
                        <a:t>Abdul Hasib Uddin,Durjoy Bapery,Abu Shamim Mohammad Arif</a:t>
                      </a:r>
                      <a:r>
                        <a:rPr lang="pt-BR" sz="1400" u="none" dirty="0" smtClean="0">
                          <a:solidFill>
                            <a:schemeClr val="tx1"/>
                          </a:solidFill>
                          <a:latin typeface="Times New Roman" panose="02020603050405020304" pitchFamily="18" charset="0"/>
                          <a:cs typeface="Times New Roman" panose="02020603050405020304" pitchFamily="18" charset="0"/>
                        </a:rPr>
                        <a:t>.</a:t>
                      </a:r>
                      <a:endParaRPr lang="en-US" sz="1400" u="none" dirty="0">
                        <a:latin typeface="Times New Roman" panose="02020603050405020304" pitchFamily="18" charset="0"/>
                        <a:cs typeface="Times New Roman" panose="02020603050405020304" pitchFamily="18" charset="0"/>
                        <a:sym typeface="Times New Roman"/>
                      </a:endParaRPr>
                    </a:p>
                  </a:txBody>
                  <a:tcPr marL="79097" marR="79097" marT="39548" marB="39548">
                    <a:solidFill>
                      <a:schemeClr val="accent1">
                        <a:lumMod val="50000"/>
                      </a:schemeClr>
                    </a:solidFill>
                  </a:tcPr>
                </a:tc>
                <a:tc>
                  <a:txBody>
                    <a:bodyPr/>
                    <a:lstStyle/>
                    <a:p>
                      <a:pPr marL="0" marR="0" lvl="0" indent="0" algn="l" rtl="0">
                        <a:lnSpc>
                          <a:spcPct val="100000"/>
                        </a:lnSpc>
                        <a:spcBef>
                          <a:spcPts val="0"/>
                        </a:spcBef>
                        <a:spcAft>
                          <a:spcPts val="0"/>
                        </a:spcAft>
                        <a:buNone/>
                      </a:pPr>
                      <a:r>
                        <a:rPr lang="en-US" sz="1400" b="1" u="none" dirty="0" smtClean="0">
                          <a:solidFill>
                            <a:schemeClr val="tx1"/>
                          </a:solidFill>
                          <a:latin typeface="Times New Roman" panose="02020603050405020304" pitchFamily="18" charset="0"/>
                          <a:cs typeface="Times New Roman" panose="02020603050405020304" pitchFamily="18" charset="0"/>
                        </a:rPr>
                        <a:t>Depression Analysis from Social Media</a:t>
                      </a:r>
                      <a:r>
                        <a:rPr lang="en-US" sz="1400" b="1" u="none" baseline="0" dirty="0" smtClean="0">
                          <a:solidFill>
                            <a:schemeClr val="tx1"/>
                          </a:solidFill>
                          <a:latin typeface="Times New Roman" panose="02020603050405020304" pitchFamily="18" charset="0"/>
                          <a:cs typeface="Times New Roman" panose="02020603050405020304" pitchFamily="18" charset="0"/>
                        </a:rPr>
                        <a:t> </a:t>
                      </a:r>
                      <a:r>
                        <a:rPr lang="en-US" sz="1400" b="1" u="none" dirty="0" smtClean="0">
                          <a:solidFill>
                            <a:schemeClr val="tx1"/>
                          </a:solidFill>
                          <a:latin typeface="Times New Roman" panose="02020603050405020304" pitchFamily="18" charset="0"/>
                          <a:cs typeface="Times New Roman" panose="02020603050405020304" pitchFamily="18" charset="0"/>
                        </a:rPr>
                        <a:t>Data in</a:t>
                      </a:r>
                      <a:r>
                        <a:rPr lang="en-US" sz="1400" b="1" u="none" baseline="0" dirty="0" smtClean="0">
                          <a:solidFill>
                            <a:schemeClr val="tx1"/>
                          </a:solidFill>
                          <a:latin typeface="Times New Roman" panose="02020603050405020304" pitchFamily="18" charset="0"/>
                          <a:cs typeface="Times New Roman" panose="02020603050405020304" pitchFamily="18" charset="0"/>
                        </a:rPr>
                        <a:t> </a:t>
                      </a:r>
                      <a:r>
                        <a:rPr lang="en-US" sz="1400" b="1" u="none" dirty="0" smtClean="0">
                          <a:solidFill>
                            <a:schemeClr val="tx1"/>
                          </a:solidFill>
                          <a:latin typeface="Times New Roman" panose="02020603050405020304" pitchFamily="18" charset="0"/>
                          <a:cs typeface="Times New Roman" panose="02020603050405020304" pitchFamily="18" charset="0"/>
                        </a:rPr>
                        <a:t>Bangla Language using Long Short Term Memory</a:t>
                      </a:r>
                      <a:r>
                        <a:rPr lang="en-US" sz="1400" b="1" u="none" baseline="0" dirty="0" smtClean="0">
                          <a:solidFill>
                            <a:schemeClr val="tx1"/>
                          </a:solidFill>
                          <a:latin typeface="Times New Roman" panose="02020603050405020304" pitchFamily="18" charset="0"/>
                          <a:cs typeface="Times New Roman" panose="02020603050405020304" pitchFamily="18" charset="0"/>
                        </a:rPr>
                        <a:t> </a:t>
                      </a:r>
                      <a:r>
                        <a:rPr lang="en-US" sz="1400" b="1" u="none" dirty="0" smtClean="0">
                          <a:solidFill>
                            <a:schemeClr val="tx1"/>
                          </a:solidFill>
                          <a:latin typeface="Times New Roman" panose="02020603050405020304" pitchFamily="18" charset="0"/>
                          <a:cs typeface="Times New Roman" panose="02020603050405020304" pitchFamily="18" charset="0"/>
                        </a:rPr>
                        <a:t>(LSTM) Recurrent</a:t>
                      </a:r>
                      <a:r>
                        <a:rPr lang="en-US" sz="1400" b="1" u="none" baseline="0" dirty="0" smtClean="0">
                          <a:solidFill>
                            <a:schemeClr val="tx1"/>
                          </a:solidFill>
                          <a:latin typeface="Times New Roman" panose="02020603050405020304" pitchFamily="18" charset="0"/>
                          <a:cs typeface="Times New Roman" panose="02020603050405020304" pitchFamily="18" charset="0"/>
                        </a:rPr>
                        <a:t> </a:t>
                      </a:r>
                      <a:r>
                        <a:rPr lang="en-US" sz="1400" b="1" u="none" dirty="0" smtClean="0">
                          <a:solidFill>
                            <a:schemeClr val="tx1"/>
                          </a:solidFill>
                          <a:latin typeface="Times New Roman" panose="02020603050405020304" pitchFamily="18" charset="0"/>
                          <a:cs typeface="Times New Roman" panose="02020603050405020304" pitchFamily="18" charset="0"/>
                        </a:rPr>
                        <a:t>Neural Network Technique.</a:t>
                      </a:r>
                      <a:endParaRPr lang="en-US" sz="1400" u="none" dirty="0">
                        <a:solidFill>
                          <a:schemeClr val="tx1"/>
                        </a:solidFill>
                        <a:latin typeface="Times New Roman" panose="02020603050405020304" pitchFamily="18" charset="0"/>
                        <a:cs typeface="Times New Roman" panose="02020603050405020304" pitchFamily="18" charset="0"/>
                        <a:sym typeface="Times New Roman"/>
                      </a:endParaRPr>
                    </a:p>
                  </a:txBody>
                  <a:tcPr marL="79097" marR="79097" marT="39548" marB="39548">
                    <a:solidFill>
                      <a:schemeClr val="accent1">
                        <a:lumMod val="5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(IC4ME2)</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July,2019</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sym typeface="Times New Roman"/>
                        </a:rPr>
                        <a:t>(IEEE)</a:t>
                      </a:r>
                      <a:endParaRPr lang="en-US" sz="1400" dirty="0">
                        <a:latin typeface="Times New Roman" panose="02020603050405020304" pitchFamily="18" charset="0"/>
                        <a:cs typeface="Times New Roman" panose="02020603050405020304" pitchFamily="18" charset="0"/>
                        <a:sym typeface="Times New Roman"/>
                      </a:endParaRPr>
                    </a:p>
                  </a:txBody>
                  <a:tcPr marL="79097" marR="79097" marT="39548" marB="39548">
                    <a:solidFill>
                      <a:schemeClr val="accent1">
                        <a:lumMod val="50000"/>
                      </a:schemeClr>
                    </a:solidFill>
                  </a:tcPr>
                </a:tc>
                <a:tc>
                  <a:txBody>
                    <a:bodyPr/>
                    <a:lstStyle/>
                    <a:p>
                      <a:pPr marL="70485" marR="394335">
                        <a:lnSpc>
                          <a:spcPct val="100000"/>
                        </a:lnSpc>
                        <a:spcBef>
                          <a:spcPts val="204"/>
                        </a:spcBef>
                      </a:pPr>
                      <a:r>
                        <a:rPr lang="en-US" sz="1400" spc="-5" dirty="0" smtClean="0">
                          <a:latin typeface="Times New Roman" panose="02020603050405020304" pitchFamily="18" charset="0"/>
                          <a:cs typeface="Times New Roman" panose="02020603050405020304" pitchFamily="18" charset="0"/>
                        </a:rPr>
                        <a:t>Dataset : Collected</a:t>
                      </a:r>
                      <a:r>
                        <a:rPr lang="en-US" sz="1400" spc="-5" baseline="0" dirty="0" smtClean="0">
                          <a:latin typeface="Times New Roman" panose="02020603050405020304" pitchFamily="18" charset="0"/>
                          <a:cs typeface="Times New Roman" panose="02020603050405020304" pitchFamily="18" charset="0"/>
                        </a:rPr>
                        <a:t> 5000 </a:t>
                      </a:r>
                      <a:r>
                        <a:rPr lang="en-US" sz="1400" spc="-5" dirty="0" smtClean="0">
                          <a:latin typeface="Times New Roman" panose="02020603050405020304" pitchFamily="18" charset="0"/>
                          <a:cs typeface="Times New Roman" panose="02020603050405020304" pitchFamily="18" charset="0"/>
                        </a:rPr>
                        <a:t>data from Twitter.</a:t>
                      </a:r>
                    </a:p>
                    <a:p>
                      <a:pPr marL="70485" marR="394335">
                        <a:lnSpc>
                          <a:spcPct val="100000"/>
                        </a:lnSpc>
                        <a:spcBef>
                          <a:spcPts val="204"/>
                        </a:spcBef>
                      </a:pPr>
                      <a:r>
                        <a:rPr lang="en-US" sz="1400" spc="-5" dirty="0" smtClean="0">
                          <a:latin typeface="Times New Roman" panose="02020603050405020304" pitchFamily="18" charset="0"/>
                          <a:cs typeface="Times New Roman" panose="02020603050405020304" pitchFamily="18" charset="0"/>
                        </a:rPr>
                        <a:t>Model : LSTM</a:t>
                      </a:r>
                    </a:p>
                    <a:p>
                      <a:pPr marL="70485" marR="394335">
                        <a:lnSpc>
                          <a:spcPct val="100000"/>
                        </a:lnSpc>
                        <a:spcBef>
                          <a:spcPts val="204"/>
                        </a:spcBef>
                      </a:pPr>
                      <a:r>
                        <a:rPr lang="en-US" sz="1400" spc="-5" dirty="0" smtClean="0">
                          <a:latin typeface="Times New Roman" panose="02020603050405020304" pitchFamily="18" charset="0"/>
                          <a:cs typeface="Times New Roman" panose="02020603050405020304" pitchFamily="18" charset="0"/>
                        </a:rPr>
                        <a:t>Accuracy :</a:t>
                      </a:r>
                      <a:r>
                        <a:rPr lang="en-US" sz="1400" spc="-5" baseline="0" dirty="0" smtClean="0">
                          <a:latin typeface="Times New Roman" panose="02020603050405020304" pitchFamily="18" charset="0"/>
                          <a:cs typeface="Times New Roman" panose="02020603050405020304" pitchFamily="18" charset="0"/>
                        </a:rPr>
                        <a:t> With lstm size 128,the model generated highest accuracy 86.3% where batch size 25 and epoch no 20.</a:t>
                      </a:r>
                      <a:endParaRPr lang="en-US" sz="1400" dirty="0">
                        <a:latin typeface="Times New Roman" panose="02020603050405020304" pitchFamily="18" charset="0"/>
                        <a:cs typeface="Times New Roman" panose="02020603050405020304" pitchFamily="18" charset="0"/>
                        <a:sym typeface="Times New Roman"/>
                      </a:endParaRPr>
                    </a:p>
                  </a:txBody>
                  <a:tcPr marL="79097" marR="79097" marT="39548" marB="39548">
                    <a:solidFill>
                      <a:schemeClr val="accent1">
                        <a:lumMod val="50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400" dirty="0" smtClean="0">
                          <a:latin typeface="Times New Roman" panose="02020603050405020304" pitchFamily="18" charset="0"/>
                          <a:cs typeface="Times New Roman" panose="02020603050405020304" pitchFamily="18" charset="0"/>
                          <a:sym typeface="Times New Roman"/>
                        </a:rPr>
                        <a:t>Stop word removal, stemming these type of preprocessing is not done.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400" baseline="0" dirty="0" smtClean="0">
                          <a:latin typeface="Times New Roman" panose="02020603050405020304" pitchFamily="18" charset="0"/>
                          <a:cs typeface="Times New Roman" panose="02020603050405020304" pitchFamily="18" charset="0"/>
                        </a:rPr>
                        <a:t>Dataset is relatively small to use in Deep Learning model.</a:t>
                      </a:r>
                      <a:endParaRPr lang="en-US" sz="1400" dirty="0" smtClean="0">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400" dirty="0" smtClean="0">
                          <a:latin typeface="Times New Roman" panose="02020603050405020304" pitchFamily="18" charset="0"/>
                          <a:cs typeface="Times New Roman" panose="02020603050405020304" pitchFamily="18" charset="0"/>
                          <a:sym typeface="Times New Roman"/>
                        </a:rPr>
                        <a:t>Data stratification is done to increase accuracy but no standard is maintained</a:t>
                      </a:r>
                      <a:r>
                        <a:rPr lang="en-US" sz="1400" baseline="0" dirty="0" smtClean="0">
                          <a:latin typeface="Times New Roman" panose="02020603050405020304" pitchFamily="18" charset="0"/>
                          <a:cs typeface="Times New Roman" panose="02020603050405020304" pitchFamily="18" charset="0"/>
                          <a:sym typeface="Times New Roman"/>
                        </a:rPr>
                        <a:t> to do stratification. This may lead to overlap during data subgrouping.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400" baseline="0" dirty="0" smtClean="0">
                          <a:latin typeface="Times New Roman" panose="02020603050405020304" pitchFamily="18" charset="0"/>
                          <a:cs typeface="Times New Roman" panose="02020603050405020304" pitchFamily="18" charset="0"/>
                          <a:sym typeface="Times New Roman"/>
                        </a:rPr>
                        <a:t>Fewer model are used.</a:t>
                      </a:r>
                    </a:p>
                  </a:txBody>
                  <a:tcPr marL="79097" marR="79097" marT="39548" marB="39548">
                    <a:solidFill>
                      <a:schemeClr val="accent1">
                        <a:lumMod val="50000"/>
                      </a:schemeClr>
                    </a:solidFill>
                  </a:tcPr>
                </a:tc>
                <a:extLst>
                  <a:ext uri="{0D108BD9-81ED-4DB2-BD59-A6C34878D82A}">
                    <a16:rowId xmlns:a16="http://schemas.microsoft.com/office/drawing/2014/main" val="10002"/>
                  </a:ext>
                </a:extLst>
              </a:tr>
            </a:tbl>
          </a:graphicData>
        </a:graphic>
      </p:graphicFrame>
      <p:sp>
        <p:nvSpPr>
          <p:cNvPr id="7" name="Slide Number Placeholder 1"/>
          <p:cNvSpPr txBox="1">
            <a:spLocks/>
          </p:cNvSpPr>
          <p:nvPr/>
        </p:nvSpPr>
        <p:spPr>
          <a:xfrm>
            <a:off x="8763000" y="639553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7</a:t>
            </a:r>
          </a:p>
        </p:txBody>
      </p:sp>
    </p:spTree>
    <p:extLst>
      <p:ext uri="{BB962C8B-B14F-4D97-AF65-F5344CB8AC3E}">
        <p14:creationId xmlns:p14="http://schemas.microsoft.com/office/powerpoint/2010/main" val="9529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3"/>
          <p:cNvSpPr/>
          <p:nvPr/>
        </p:nvSpPr>
        <p:spPr>
          <a:xfrm>
            <a:off x="3959403" y="171854"/>
            <a:ext cx="3644537" cy="707886"/>
          </a:xfrm>
          <a:prstGeom prst="rect">
            <a:avLst/>
          </a:prstGeom>
        </p:spPr>
        <p:txBody>
          <a:bodyPr wrap="square">
            <a:spAutoFit/>
          </a:bodyPr>
          <a:lstStyle/>
          <a:p>
            <a:pPr algn="ctr"/>
            <a:r>
              <a:rPr lang="en-US" sz="4000" b="1" dirty="0" smtClean="0">
                <a:latin typeface="Times New Roman" panose="02020603050405020304" pitchFamily="18" charset="0"/>
                <a:cs typeface="Times New Roman" panose="02020603050405020304" pitchFamily="18" charset="0"/>
              </a:rPr>
              <a:t> Methodology</a:t>
            </a:r>
            <a:endParaRPr lang="en-US" sz="4000" b="1" dirty="0">
              <a:latin typeface="Times New Roman" panose="02020603050405020304" pitchFamily="18" charset="0"/>
              <a:cs typeface="Times New Roman" panose="02020603050405020304" pitchFamily="18" charset="0"/>
            </a:endParaRPr>
          </a:p>
        </p:txBody>
      </p:sp>
      <p:sp>
        <p:nvSpPr>
          <p:cNvPr id="2" name="Flowchart: Magnetic Disk 2"/>
          <p:cNvSpPr>
            <a:spLocks noChangeArrowheads="1"/>
          </p:cNvSpPr>
          <p:nvPr/>
        </p:nvSpPr>
        <p:spPr bwMode="auto">
          <a:xfrm>
            <a:off x="3940400" y="1363248"/>
            <a:ext cx="1429775" cy="1066522"/>
          </a:xfrm>
          <a:prstGeom prst="flowChartMagneticDisk">
            <a:avLst/>
          </a:prstGeom>
          <a:solidFill>
            <a:srgbClr val="FFFFFF"/>
          </a:solidFill>
          <a:ln w="2857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a:t>
            </a:r>
            <a:r>
              <a:rPr kumimoji="0" lang="en-US" altLang="en-US" sz="1400" b="0" i="0" u="none" strike="noStrike" cap="none" normalizeH="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Collection</a:t>
            </a:r>
            <a:endParaRPr kumimoji="0" lang="en-US" altLang="en-US" sz="14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p:txBody>
      </p:sp>
      <p:sp>
        <p:nvSpPr>
          <p:cNvPr id="3" name="Flowchart: Alternate Process 3"/>
          <p:cNvSpPr>
            <a:spLocks noChangeArrowheads="1"/>
          </p:cNvSpPr>
          <p:nvPr/>
        </p:nvSpPr>
        <p:spPr bwMode="auto">
          <a:xfrm>
            <a:off x="7757934" y="927609"/>
            <a:ext cx="1704975" cy="1925136"/>
          </a:xfrm>
          <a:prstGeom prst="flowChartAlternateProcess">
            <a:avLst/>
          </a:prstGeom>
          <a:solidFill>
            <a:srgbClr val="FFFFFF"/>
          </a:solidFill>
          <a:ln w="28575">
            <a:solidFill>
              <a:srgbClr val="000000"/>
            </a:solidFill>
            <a:miter lim="800000"/>
            <a:headEnd/>
            <a:tailEnd/>
          </a:ln>
        </p:spPr>
        <p:txBody>
          <a:bodyPr vert="horz" wrap="square" lIns="91440" tIns="45720" rIns="91440" bIns="45720" numCol="1" anchor="ctr" anchorCtr="0" compatLnSpc="1">
            <a:prstTxWarp prst="textNoShape">
              <a:avLst/>
            </a:prstTxWarp>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171450" marR="0" lvl="0" indent="-171450" algn="ctr" defTabSz="914400" rtl="0" eaLnBrk="0" fontAlgn="base" latinLnBrk="0" hangingPunct="0">
              <a:lnSpc>
                <a:spcPct val="100000"/>
              </a:lnSpc>
              <a:spcBef>
                <a:spcPct val="0"/>
              </a:spcBef>
              <a:spcAft>
                <a:spcPct val="0"/>
              </a:spcAft>
              <a:buClrTx/>
              <a:buSzTx/>
              <a:buFont typeface="Wingdings" panose="05000000000000000000" pitchFamily="2" charset="2"/>
              <a:buChar char="q"/>
              <a:tabLst>
                <a:tab pos="457200" algn="l"/>
              </a:tabLst>
            </a:pPr>
            <a:endParaRPr kumimoji="0" lang="en-US" altLang="en-US" sz="1100" b="1"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R="0" lvl="0" algn="ctr" defTabSz="914400" rtl="0" eaLnBrk="0" fontAlgn="base" latinLnBrk="0" hangingPunct="0">
              <a:lnSpc>
                <a:spcPct val="100000"/>
              </a:lnSpc>
              <a:spcBef>
                <a:spcPct val="0"/>
              </a:spcBef>
              <a:spcAft>
                <a:spcPct val="0"/>
              </a:spcAft>
              <a:buClrTx/>
              <a:buSzTx/>
              <a:tabLst>
                <a:tab pos="457200" algn="l"/>
              </a:tabLst>
            </a:pPr>
            <a:r>
              <a:rPr kumimoji="0" lang="en-US" altLang="en-US" sz="1600" b="1"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Preprocessing</a:t>
            </a:r>
            <a:r>
              <a:rPr kumimoji="0" lang="en-US" altLang="en-US" sz="1100" b="1"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1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tab pos="457200" algn="l"/>
              </a:tabLst>
            </a:pPr>
            <a:r>
              <a:rPr kumimoji="0" lang="en-US" altLang="en-US" sz="1200" b="0"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Tokenization.</a:t>
            </a:r>
            <a:endParaRPr kumimoji="0" lang="en-US" altLang="en-US" sz="12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tab pos="457200" algn="l"/>
              </a:tabLst>
            </a:pPr>
            <a:r>
              <a:rPr kumimoji="0" lang="en-US" altLang="en-US" sz="1200" b="0"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Stopwords and emoji removal.</a:t>
            </a:r>
            <a:endParaRPr kumimoji="0" lang="en-US" altLang="en-US" sz="12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tab pos="457200" algn="l"/>
              </a:tabLst>
            </a:pPr>
            <a:r>
              <a:rPr kumimoji="0" lang="en-US" altLang="en-US" sz="1200" b="0"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Removing extra symbols </a:t>
            </a:r>
            <a:endParaRPr kumimoji="0" lang="en-US" altLang="en-US" sz="12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tab pos="457200" algn="l"/>
              </a:tabLst>
            </a:pPr>
            <a:r>
              <a:rPr kumimoji="0" lang="en-US" altLang="en-US" sz="1200" b="0"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Removing punctuations</a:t>
            </a:r>
            <a:endParaRPr kumimoji="0" lang="en-US" altLang="en-US" sz="12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tab pos="457200" algn="l"/>
              </a:tabLst>
            </a:pPr>
            <a:r>
              <a:rPr kumimoji="0" lang="en-US" altLang="en-US" sz="1200" b="0"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Stemming </a:t>
            </a:r>
            <a:endParaRPr kumimoji="0" lang="en-US" altLang="en-US" sz="12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tab pos="457200" algn="l"/>
              </a:tabLst>
            </a:pPr>
            <a:endParaRPr kumimoji="0" lang="en-US" altLang="en-US" sz="1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p:txBody>
      </p:sp>
      <p:sp>
        <p:nvSpPr>
          <p:cNvPr id="4" name="Flowchart: Alternate Process 4"/>
          <p:cNvSpPr>
            <a:spLocks noChangeArrowheads="1"/>
          </p:cNvSpPr>
          <p:nvPr/>
        </p:nvSpPr>
        <p:spPr bwMode="auto">
          <a:xfrm>
            <a:off x="6712469" y="3217543"/>
            <a:ext cx="1782943" cy="923384"/>
          </a:xfrm>
          <a:prstGeom prst="flowChartAlternateProcess">
            <a:avLst/>
          </a:prstGeom>
          <a:solidFill>
            <a:srgbClr val="FFFFFF"/>
          </a:solidFill>
          <a:ln w="2857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Feature Extraction using TF-IDF &amp;</a:t>
            </a:r>
            <a:r>
              <a:rPr kumimoji="0" lang="en-US" altLang="en-US" sz="1200" b="0" i="0" u="none" strike="noStrike" cap="none" normalizeH="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Count</a:t>
            </a:r>
            <a:r>
              <a:rPr lang="en-US" altLang="en-US" sz="12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vectorizer</a:t>
            </a:r>
            <a:r>
              <a:rPr kumimoji="0" lang="en-US" altLang="en-US" sz="1200" b="0"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for Machine Learning</a:t>
            </a:r>
            <a:endParaRPr kumimoji="0" lang="en-US" altLang="en-US" sz="12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p:txBody>
      </p:sp>
      <p:sp>
        <p:nvSpPr>
          <p:cNvPr id="5" name="Flowchart: Alternate Process 8"/>
          <p:cNvSpPr>
            <a:spLocks noChangeArrowheads="1"/>
          </p:cNvSpPr>
          <p:nvPr/>
        </p:nvSpPr>
        <p:spPr bwMode="auto">
          <a:xfrm>
            <a:off x="7603940" y="4608179"/>
            <a:ext cx="2094275" cy="669156"/>
          </a:xfrm>
          <a:prstGeom prst="flowChartAlternateProcess">
            <a:avLst/>
          </a:prstGeom>
          <a:solidFill>
            <a:srgbClr val="FFFFFF"/>
          </a:solidFill>
          <a:ln w="2857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Split into 80% training &amp; 20% testing data</a:t>
            </a:r>
            <a:endParaRPr kumimoji="0" lang="en-US" altLang="en-US" sz="12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p:txBody>
      </p:sp>
      <p:sp>
        <p:nvSpPr>
          <p:cNvPr id="6" name="Flowchart: Alternate Process 19577"/>
          <p:cNvSpPr>
            <a:spLocks noChangeArrowheads="1"/>
          </p:cNvSpPr>
          <p:nvPr/>
        </p:nvSpPr>
        <p:spPr bwMode="auto">
          <a:xfrm>
            <a:off x="8849673" y="3241774"/>
            <a:ext cx="1697083" cy="915515"/>
          </a:xfrm>
          <a:prstGeom prst="flowChartAlternateProcess">
            <a:avLst/>
          </a:prstGeom>
          <a:solidFill>
            <a:srgbClr val="FFFFFF"/>
          </a:solidFill>
          <a:ln w="28575">
            <a:solidFill>
              <a:srgbClr val="00000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lang="en-US" altLang="en-US" sz="1400" dirty="0" smtClean="0">
                <a:solidFill>
                  <a:schemeClr val="bg1"/>
                </a:solidFill>
                <a:latin typeface="Calibri" panose="020F0502020204030204" pitchFamily="34" charset="0"/>
              </a:rPr>
              <a:t>Word Embedding for Deep Learning</a:t>
            </a:r>
            <a:endParaRPr lang="en-US" altLang="en-US" sz="1400" dirty="0">
              <a:solidFill>
                <a:schemeClr val="bg1"/>
              </a:solidFill>
              <a:latin typeface="Arial" panose="020B0604020202020204" pitchFamily="34" charset="0"/>
            </a:endParaRPr>
          </a:p>
        </p:txBody>
      </p:sp>
      <p:sp>
        <p:nvSpPr>
          <p:cNvPr id="7" name="Flowchart: Alternate Process 10"/>
          <p:cNvSpPr>
            <a:spLocks noChangeArrowheads="1"/>
          </p:cNvSpPr>
          <p:nvPr/>
        </p:nvSpPr>
        <p:spPr bwMode="auto">
          <a:xfrm>
            <a:off x="7665901" y="5544917"/>
            <a:ext cx="1966404" cy="764443"/>
          </a:xfrm>
          <a:prstGeom prst="flowChartAlternateProcess">
            <a:avLst/>
          </a:prstGeom>
          <a:solidFill>
            <a:srgbClr val="FFFFFF"/>
          </a:solidFill>
          <a:ln w="2857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bg1"/>
                </a:solidFill>
                <a:effectLst/>
                <a:latin typeface="Calibri" panose="020F0502020204030204" pitchFamily="34" charset="0"/>
                <a:ea typeface="Calibri" panose="020F0502020204030204" pitchFamily="34" charset="0"/>
                <a:cs typeface="Vrinda" panose="020B0502040204020203"/>
              </a:rPr>
              <a:t>Classification Algorithm (LR, MNB, SVM, RF, LSTM)</a:t>
            </a:r>
            <a:endParaRPr kumimoji="0" lang="en-US" altLang="en-US" sz="1400" b="0" i="0" u="none" strike="noStrike" cap="none" normalizeH="0" baseline="0" dirty="0" smtClean="0">
              <a:ln>
                <a:noFill/>
              </a:ln>
              <a:solidFill>
                <a:schemeClr val="bg1"/>
              </a:solidFill>
              <a:effectLst/>
              <a:latin typeface="Arial" panose="020B0604020202020204" pitchFamily="34" charset="0"/>
            </a:endParaRPr>
          </a:p>
        </p:txBody>
      </p:sp>
      <p:sp>
        <p:nvSpPr>
          <p:cNvPr id="8" name="Flowchart: Alternate Process 19575"/>
          <p:cNvSpPr>
            <a:spLocks noChangeArrowheads="1"/>
          </p:cNvSpPr>
          <p:nvPr/>
        </p:nvSpPr>
        <p:spPr bwMode="auto">
          <a:xfrm>
            <a:off x="5952165" y="1623539"/>
            <a:ext cx="1380320" cy="533275"/>
          </a:xfrm>
          <a:prstGeom prst="flowChartAlternateProcess">
            <a:avLst/>
          </a:prstGeom>
          <a:solidFill>
            <a:srgbClr val="FFFFFF"/>
          </a:solidFill>
          <a:ln w="2857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smtClean="0">
                <a:solidFill>
                  <a:schemeClr val="bg1"/>
                </a:solidFill>
                <a:latin typeface="Times New Roman" panose="02020603050405020304" pitchFamily="18" charset="0"/>
                <a:cs typeface="Times New Roman" panose="02020603050405020304" pitchFamily="18" charset="0"/>
              </a:rPr>
              <a:t>Sentiment Label</a:t>
            </a:r>
            <a:endParaRPr kumimoji="0" lang="en-US" altLang="en-US" sz="12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p:txBody>
      </p:sp>
      <p:sp>
        <p:nvSpPr>
          <p:cNvPr id="9" name="Rectangle 1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7"/>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 name="Flowchart: Alternate Process 10"/>
          <p:cNvSpPr>
            <a:spLocks noChangeArrowheads="1"/>
          </p:cNvSpPr>
          <p:nvPr/>
        </p:nvSpPr>
        <p:spPr bwMode="auto">
          <a:xfrm>
            <a:off x="5209979" y="5544917"/>
            <a:ext cx="2150471" cy="764443"/>
          </a:xfrm>
          <a:prstGeom prst="flowChartAlternateProcess">
            <a:avLst/>
          </a:prstGeom>
          <a:solidFill>
            <a:srgbClr val="FFFFFF"/>
          </a:solidFill>
          <a:ln w="2857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400" dirty="0" smtClean="0">
                <a:solidFill>
                  <a:schemeClr val="bg1"/>
                </a:solidFill>
                <a:latin typeface="Calibri" panose="020F0502020204030204" pitchFamily="34" charset="0"/>
              </a:rPr>
              <a:t>Model Evaluation</a:t>
            </a:r>
            <a:endParaRPr kumimoji="0" lang="en-US" altLang="en-US" sz="1400" b="0" i="0" u="none" strike="noStrike" cap="none" normalizeH="0" baseline="0" dirty="0" smtClean="0">
              <a:ln>
                <a:noFill/>
              </a:ln>
              <a:solidFill>
                <a:schemeClr val="bg1"/>
              </a:solidFill>
              <a:effectLst/>
              <a:latin typeface="Arial" panose="020B0604020202020204" pitchFamily="34" charset="0"/>
            </a:endParaRPr>
          </a:p>
        </p:txBody>
      </p:sp>
      <p:cxnSp>
        <p:nvCxnSpPr>
          <p:cNvPr id="1048594" name="Straight Arrow Connector 1048593"/>
          <p:cNvCxnSpPr>
            <a:stCxn id="2" idx="4"/>
            <a:endCxn id="8" idx="1"/>
          </p:cNvCxnSpPr>
          <p:nvPr/>
        </p:nvCxnSpPr>
        <p:spPr>
          <a:xfrm flipV="1">
            <a:off x="5370175" y="1890177"/>
            <a:ext cx="581990" cy="633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48596" name="Straight Arrow Connector 1048595"/>
          <p:cNvCxnSpPr>
            <a:stCxn id="8" idx="3"/>
            <a:endCxn id="3" idx="1"/>
          </p:cNvCxnSpPr>
          <p:nvPr/>
        </p:nvCxnSpPr>
        <p:spPr>
          <a:xfrm>
            <a:off x="7332485" y="1890177"/>
            <a:ext cx="42544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48598" name="Straight Connector 1048597"/>
          <p:cNvCxnSpPr/>
          <p:nvPr/>
        </p:nvCxnSpPr>
        <p:spPr>
          <a:xfrm>
            <a:off x="7603940" y="3004457"/>
            <a:ext cx="209427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048600" name="Straight Connector 1048599"/>
          <p:cNvCxnSpPr>
            <a:stCxn id="3" idx="2"/>
          </p:cNvCxnSpPr>
          <p:nvPr/>
        </p:nvCxnSpPr>
        <p:spPr>
          <a:xfrm flipH="1">
            <a:off x="8610420" y="2852745"/>
            <a:ext cx="2" cy="151712"/>
          </a:xfrm>
          <a:prstGeom prst="line">
            <a:avLst/>
          </a:prstGeom>
          <a:ln w="38100"/>
        </p:spPr>
        <p:style>
          <a:lnRef idx="1">
            <a:schemeClr val="dk1"/>
          </a:lnRef>
          <a:fillRef idx="0">
            <a:schemeClr val="dk1"/>
          </a:fillRef>
          <a:effectRef idx="0">
            <a:schemeClr val="dk1"/>
          </a:effectRef>
          <a:fontRef idx="minor">
            <a:schemeClr val="tx1"/>
          </a:fontRef>
        </p:style>
      </p:cxnSp>
      <p:cxnSp>
        <p:nvCxnSpPr>
          <p:cNvPr id="1048602" name="Straight Arrow Connector 1048601"/>
          <p:cNvCxnSpPr>
            <a:endCxn id="4" idx="0"/>
          </p:cNvCxnSpPr>
          <p:nvPr/>
        </p:nvCxnSpPr>
        <p:spPr>
          <a:xfrm>
            <a:off x="7603940" y="3004457"/>
            <a:ext cx="1" cy="2130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48605" name="Straight Arrow Connector 1048604"/>
          <p:cNvCxnSpPr>
            <a:endCxn id="6" idx="0"/>
          </p:cNvCxnSpPr>
          <p:nvPr/>
        </p:nvCxnSpPr>
        <p:spPr>
          <a:xfrm>
            <a:off x="9696240" y="3005445"/>
            <a:ext cx="1975" cy="2363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48607" name="Straight Connector 1048606"/>
          <p:cNvCxnSpPr/>
          <p:nvPr/>
        </p:nvCxnSpPr>
        <p:spPr>
          <a:xfrm flipV="1">
            <a:off x="7603940" y="4349931"/>
            <a:ext cx="2092300" cy="13063"/>
          </a:xfrm>
          <a:prstGeom prst="line">
            <a:avLst/>
          </a:prstGeom>
          <a:ln w="38100"/>
        </p:spPr>
        <p:style>
          <a:lnRef idx="1">
            <a:schemeClr val="dk1"/>
          </a:lnRef>
          <a:fillRef idx="0">
            <a:schemeClr val="dk1"/>
          </a:fillRef>
          <a:effectRef idx="0">
            <a:schemeClr val="dk1"/>
          </a:effectRef>
          <a:fontRef idx="minor">
            <a:schemeClr val="tx1"/>
          </a:fontRef>
        </p:style>
      </p:cxnSp>
      <p:cxnSp>
        <p:nvCxnSpPr>
          <p:cNvPr id="1048611" name="Straight Connector 1048610"/>
          <p:cNvCxnSpPr>
            <a:stCxn id="4" idx="2"/>
          </p:cNvCxnSpPr>
          <p:nvPr/>
        </p:nvCxnSpPr>
        <p:spPr>
          <a:xfrm flipH="1">
            <a:off x="7603940" y="4140927"/>
            <a:ext cx="1" cy="235275"/>
          </a:xfrm>
          <a:prstGeom prst="line">
            <a:avLst/>
          </a:prstGeom>
          <a:ln w="38100"/>
        </p:spPr>
        <p:style>
          <a:lnRef idx="1">
            <a:schemeClr val="dk1"/>
          </a:lnRef>
          <a:fillRef idx="0">
            <a:schemeClr val="dk1"/>
          </a:fillRef>
          <a:effectRef idx="0">
            <a:schemeClr val="dk1"/>
          </a:effectRef>
          <a:fontRef idx="minor">
            <a:schemeClr val="tx1"/>
          </a:fontRef>
        </p:style>
      </p:cxnSp>
      <p:cxnSp>
        <p:nvCxnSpPr>
          <p:cNvPr id="1048613" name="Straight Connector 1048612"/>
          <p:cNvCxnSpPr>
            <a:stCxn id="6" idx="2"/>
          </p:cNvCxnSpPr>
          <p:nvPr/>
        </p:nvCxnSpPr>
        <p:spPr>
          <a:xfrm flipH="1">
            <a:off x="9696240" y="4157289"/>
            <a:ext cx="1975" cy="205705"/>
          </a:xfrm>
          <a:prstGeom prst="line">
            <a:avLst/>
          </a:prstGeom>
          <a:ln w="38100"/>
        </p:spPr>
        <p:style>
          <a:lnRef idx="1">
            <a:schemeClr val="dk1"/>
          </a:lnRef>
          <a:fillRef idx="0">
            <a:schemeClr val="dk1"/>
          </a:fillRef>
          <a:effectRef idx="0">
            <a:schemeClr val="dk1"/>
          </a:effectRef>
          <a:fontRef idx="minor">
            <a:schemeClr val="tx1"/>
          </a:fontRef>
        </p:style>
      </p:cxnSp>
      <p:cxnSp>
        <p:nvCxnSpPr>
          <p:cNvPr id="1048617" name="Straight Arrow Connector 1048616"/>
          <p:cNvCxnSpPr>
            <a:endCxn id="5" idx="0"/>
          </p:cNvCxnSpPr>
          <p:nvPr/>
        </p:nvCxnSpPr>
        <p:spPr>
          <a:xfrm>
            <a:off x="8649103" y="4376202"/>
            <a:ext cx="1975" cy="2319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48619" name="Straight Arrow Connector 1048618"/>
          <p:cNvCxnSpPr>
            <a:stCxn id="5" idx="2"/>
            <a:endCxn id="7" idx="0"/>
          </p:cNvCxnSpPr>
          <p:nvPr/>
        </p:nvCxnSpPr>
        <p:spPr>
          <a:xfrm flipH="1">
            <a:off x="8649103" y="5277335"/>
            <a:ext cx="1975" cy="26758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48623" name="Straight Arrow Connector 1048622"/>
          <p:cNvCxnSpPr>
            <a:stCxn id="7" idx="1"/>
            <a:endCxn id="26" idx="3"/>
          </p:cNvCxnSpPr>
          <p:nvPr/>
        </p:nvCxnSpPr>
        <p:spPr>
          <a:xfrm flipH="1">
            <a:off x="7360450" y="5927139"/>
            <a:ext cx="30545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48627" name="Horizontal Scroll 1048626"/>
          <p:cNvSpPr/>
          <p:nvPr/>
        </p:nvSpPr>
        <p:spPr>
          <a:xfrm>
            <a:off x="3520884" y="5552764"/>
            <a:ext cx="1323367" cy="756596"/>
          </a:xfrm>
          <a:prstGeom prst="horizontalScroll">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alibri" panose="020F0502020204030204" pitchFamily="34" charset="0"/>
                <a:cs typeface="Calibri" panose="020F0502020204030204" pitchFamily="34" charset="0"/>
              </a:rPr>
              <a:t>pP</a:t>
            </a:r>
            <a:r>
              <a:rPr lang="en-US" sz="1400" dirty="0" smtClean="0">
                <a:solidFill>
                  <a:schemeClr val="bg1"/>
                </a:solidFill>
                <a:latin typeface="Calibri" panose="020F0502020204030204" pitchFamily="34" charset="0"/>
                <a:cs typeface="Calibri" panose="020F0502020204030204" pitchFamily="34" charset="0"/>
              </a:rPr>
              <a:t>Result</a:t>
            </a:r>
            <a:endParaRPr lang="en-US" sz="1400" dirty="0">
              <a:latin typeface="Calibri" panose="020F0502020204030204" pitchFamily="34" charset="0"/>
              <a:cs typeface="Calibri" panose="020F0502020204030204" pitchFamily="34" charset="0"/>
            </a:endParaRPr>
          </a:p>
        </p:txBody>
      </p:sp>
      <p:cxnSp>
        <p:nvCxnSpPr>
          <p:cNvPr id="1048629" name="Straight Arrow Connector 1048628"/>
          <p:cNvCxnSpPr>
            <a:stCxn id="26" idx="1"/>
          </p:cNvCxnSpPr>
          <p:nvPr/>
        </p:nvCxnSpPr>
        <p:spPr>
          <a:xfrm flipH="1" flipV="1">
            <a:off x="4844251" y="5927138"/>
            <a:ext cx="365728"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48643" name="Slide Number Placeholder 1048642"/>
          <p:cNvSpPr>
            <a:spLocks noGrp="1"/>
          </p:cNvSpPr>
          <p:nvPr>
            <p:ph type="sldNum" sz="quarter" idx="12"/>
          </p:nvPr>
        </p:nvSpPr>
        <p:spPr/>
        <p:txBody>
          <a:bodyPr/>
          <a:lstStyle/>
          <a:p>
            <a:fld id="{46CA942E-C215-4D37-B120-4D5B9E3A0B50}" type="slidenum">
              <a:rPr lang="en-US" smtClean="0"/>
              <a:t>8</a:t>
            </a:fld>
            <a:endParaRPr lang="en-US" dirty="0"/>
          </a:p>
        </p:txBody>
      </p:sp>
      <p:sp>
        <p:nvSpPr>
          <p:cNvPr id="29" name="Text Box 2"/>
          <p:cNvSpPr txBox="1">
            <a:spLocks noChangeArrowheads="1"/>
          </p:cNvSpPr>
          <p:nvPr/>
        </p:nvSpPr>
        <p:spPr bwMode="auto">
          <a:xfrm>
            <a:off x="4655287" y="6392561"/>
            <a:ext cx="3901737" cy="361950"/>
          </a:xfrm>
          <a:prstGeom prst="rect">
            <a:avLst/>
          </a:pr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bn-I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Vrinda" panose="020B0502040204020203" pitchFamily="34" charset="0"/>
              </a:rPr>
              <a:t>Figure </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Vrinda" panose="020B0502040204020203" pitchFamily="34" charset="0"/>
              </a:rPr>
              <a:t>: </a:t>
            </a:r>
            <a:r>
              <a:rPr lang="en-US" altLang="en-US" dirty="0" smtClean="0">
                <a:latin typeface="Times New Roman" panose="02020603050405020304" pitchFamily="18" charset="0"/>
                <a:ea typeface="Calibri" panose="020F0502020204030204" pitchFamily="34" charset="0"/>
                <a:cs typeface="Vrinda" panose="020B0502040204020203" pitchFamily="34" charset="0"/>
              </a:rPr>
              <a:t>Methodology</a:t>
            </a:r>
            <a:endParaRPr kumimoji="0" lang="bn-IN" altLang="en-US" sz="2800" b="0" i="0" u="none" strike="noStrike" cap="none" normalizeH="0" baseline="0" dirty="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2368700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a:spLocks noGrp="1"/>
          </p:cNvSpPr>
          <p:nvPr>
            <p:ph type="title"/>
          </p:nvPr>
        </p:nvSpPr>
        <p:spPr>
          <a:xfrm>
            <a:off x="1055423" y="755511"/>
            <a:ext cx="10081153" cy="891654"/>
          </a:xfrm>
        </p:spPr>
        <p:txBody>
          <a:bodyPr>
            <a:normAutofit/>
          </a:bodyPr>
          <a:lstStyle/>
          <a:p>
            <a:pPr algn="ctr"/>
            <a:r>
              <a:rPr lang="en-GB" sz="4000" b="1" dirty="0">
                <a:latin typeface="Times New Roman" panose="02020603050405020304" pitchFamily="18" charset="0"/>
                <a:cs typeface="Times New Roman" panose="02020603050405020304" pitchFamily="18" charset="0"/>
              </a:rPr>
              <a:t>Required</a:t>
            </a:r>
            <a:r>
              <a:rPr lang="en-GB" sz="4800" b="1" dirty="0">
                <a:latin typeface="Times New Roman" panose="02020603050405020304" pitchFamily="18" charset="0"/>
                <a:cs typeface="Times New Roman" panose="02020603050405020304" pitchFamily="18" charset="0"/>
              </a:rPr>
              <a:t> Tools</a:t>
            </a:r>
            <a:endParaRPr lang="en-US" sz="4800" b="1" dirty="0">
              <a:latin typeface="Times New Roman" panose="02020603050405020304" pitchFamily="18" charset="0"/>
              <a:cs typeface="Times New Roman" panose="02020603050405020304" pitchFamily="18" charset="0"/>
            </a:endParaRPr>
          </a:p>
        </p:txBody>
      </p:sp>
      <p:sp>
        <p:nvSpPr>
          <p:cNvPr id="1048644" name="Rectangle 5"/>
          <p:cNvSpPr/>
          <p:nvPr/>
        </p:nvSpPr>
        <p:spPr>
          <a:xfrm>
            <a:off x="2843519" y="2274838"/>
            <a:ext cx="6504960" cy="3108543"/>
          </a:xfrm>
          <a:prstGeom prst="rect">
            <a:avLst/>
          </a:prstGeom>
        </p:spPr>
        <p:txBody>
          <a:bodyPr wrap="square">
            <a:spAutoFit/>
          </a:bodyPr>
          <a:lstStyle/>
          <a:p>
            <a:pPr marL="285750" indent="-28575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Python</a:t>
            </a:r>
          </a:p>
          <a:p>
            <a:pPr marL="285750" indent="-28575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Pandas</a:t>
            </a:r>
          </a:p>
          <a:p>
            <a:pPr marL="285750" indent="-28575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NumPy</a:t>
            </a:r>
          </a:p>
          <a:p>
            <a:pPr marL="285750" indent="-28575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Matplotlib</a:t>
            </a:r>
          </a:p>
          <a:p>
            <a:pPr marL="285750" indent="-285750">
              <a:buFont typeface="Arial" panose="020B0604020202020204" pitchFamily="34" charset="0"/>
              <a:buChar char="•"/>
            </a:pPr>
            <a:r>
              <a:rPr lang="en-GB" sz="2800" dirty="0" smtClean="0">
                <a:latin typeface="Times New Roman" panose="02020603050405020304" pitchFamily="18" charset="0"/>
                <a:cs typeface="Times New Roman" panose="02020603050405020304" pitchFamily="18" charset="0"/>
              </a:rPr>
              <a:t>Scikit-learn</a:t>
            </a:r>
          </a:p>
          <a:p>
            <a:pPr marL="285750" indent="-285750">
              <a:buFont typeface="Arial" panose="020B0604020202020204" pitchFamily="34" charset="0"/>
              <a:buChar char="•"/>
            </a:pPr>
            <a:r>
              <a:rPr lang="en-GB" sz="2800" dirty="0" smtClean="0">
                <a:latin typeface="Times New Roman" panose="02020603050405020304" pitchFamily="18" charset="0"/>
                <a:cs typeface="Times New Roman" panose="02020603050405020304" pitchFamily="18" charset="0"/>
              </a:rPr>
              <a:t>Keras</a:t>
            </a:r>
            <a:endParaRPr lang="en-GB"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Google Colab</a:t>
            </a:r>
          </a:p>
        </p:txBody>
      </p:sp>
      <p:sp>
        <p:nvSpPr>
          <p:cNvPr id="2" name="Slide Number Placeholder 1"/>
          <p:cNvSpPr>
            <a:spLocks noGrp="1"/>
          </p:cNvSpPr>
          <p:nvPr>
            <p:ph type="sldNum" sz="quarter" idx="12"/>
          </p:nvPr>
        </p:nvSpPr>
        <p:spPr/>
        <p:txBody>
          <a:bodyPr/>
          <a:lstStyle/>
          <a:p>
            <a:fld id="{46CA942E-C215-4D37-B120-4D5B9E3A0B50}" type="slidenum">
              <a:rPr lang="en-US" smtClean="0"/>
              <a:t>9</a:t>
            </a:fld>
            <a:endParaRPr lang="en-US"/>
          </a:p>
        </p:txBody>
      </p:sp>
    </p:spTree>
    <p:extLst>
      <p:ext uri="{BB962C8B-B14F-4D97-AF65-F5344CB8AC3E}">
        <p14:creationId xmlns:p14="http://schemas.microsoft.com/office/powerpoint/2010/main" val="293872662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10550</TotalTime>
  <Words>2084</Words>
  <Application>Microsoft Office PowerPoint</Application>
  <PresentationFormat>Widescreen</PresentationFormat>
  <Paragraphs>475</Paragraphs>
  <Slides>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Bahnschrift</vt:lpstr>
      <vt:lpstr>Calibri</vt:lpstr>
      <vt:lpstr>Corbel</vt:lpstr>
      <vt:lpstr>Squada One</vt:lpstr>
      <vt:lpstr>Tahoma</vt:lpstr>
      <vt:lpstr>Times New Roman</vt:lpstr>
      <vt:lpstr>Vrinda</vt:lpstr>
      <vt:lpstr>Wingdings</vt:lpstr>
      <vt:lpstr>Depth</vt:lpstr>
      <vt:lpstr>PowerPoint Presentation</vt:lpstr>
      <vt:lpstr>Contents</vt:lpstr>
      <vt:lpstr>Introduction</vt:lpstr>
      <vt:lpstr>Motivation</vt:lpstr>
      <vt:lpstr>Objectives</vt:lpstr>
      <vt:lpstr>Related works</vt:lpstr>
      <vt:lpstr>Related works</vt:lpstr>
      <vt:lpstr>PowerPoint Presentation</vt:lpstr>
      <vt:lpstr>Required Tools</vt:lpstr>
      <vt:lpstr>Data Collection</vt:lpstr>
      <vt:lpstr>Data Preprocessing</vt:lpstr>
      <vt:lpstr>Data Preprocessing</vt:lpstr>
      <vt:lpstr>Data Preprocessing</vt:lpstr>
      <vt:lpstr>PowerPoint Presentation</vt:lpstr>
      <vt:lpstr>PowerPoint Presentation</vt:lpstr>
      <vt:lpstr>PowerPoint Presentation</vt:lpstr>
      <vt:lpstr>PowerPoint Presentation</vt:lpstr>
      <vt:lpstr>Classification Algorithm</vt:lpstr>
      <vt:lpstr>PowerPoint Presentation</vt:lpstr>
      <vt:lpstr>PowerPoint Presentation</vt:lpstr>
      <vt:lpstr>Confusion matrix for Multinomial Nave Bayes Classifier</vt:lpstr>
      <vt:lpstr>PowerPoint Presentation</vt:lpstr>
      <vt:lpstr>Confusion matrix for Random Forest Classifier</vt:lpstr>
      <vt:lpstr>Confusion matrix for Logistic Regression Classifier</vt:lpstr>
      <vt:lpstr>PowerPoint Presentation</vt:lpstr>
      <vt:lpstr>PowerPoint Presentation</vt:lpstr>
      <vt:lpstr>PowerPoint Presentation</vt:lpstr>
      <vt:lpstr>Conclusion</vt:lpstr>
      <vt:lpstr>Future work</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dc:creator>
  <cp:lastModifiedBy>Ahmed</cp:lastModifiedBy>
  <cp:revision>173</cp:revision>
  <dcterms:created xsi:type="dcterms:W3CDTF">2022-12-26T09:57:18Z</dcterms:created>
  <dcterms:modified xsi:type="dcterms:W3CDTF">2023-01-14T01:47:43Z</dcterms:modified>
</cp:coreProperties>
</file>