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8" r:id="rId3"/>
    <p:sldId id="264" r:id="rId4"/>
    <p:sldId id="287" r:id="rId5"/>
    <p:sldId id="288" r:id="rId6"/>
    <p:sldId id="28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7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09D9E-8CF1-439D-9750-5DCAC05E5B3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D017B-4F5B-4EBA-8975-0606F6D9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4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1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4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6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2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1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4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5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CC0-C861-D01F-8D9A-A8F6052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0307-F7F3-C0D9-0A81-1BE82518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7CC-19FE-8E00-7083-51A06C6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63D-3F81-7DA4-5288-8E008E8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A1DB-51FC-30A2-017A-DEC1070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143-AFCC-E2DE-9960-743BDEB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89-6D94-5364-A20F-F3AE830C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D07E-722A-616D-45F6-7184AAD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4B39-A559-BF51-1E34-0FC5675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F81-AA44-C686-B598-883064B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E9B3B-30F9-1052-E4D5-05F08F82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8E21-7A4E-8AAB-7138-E5CE8BC3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DDB-7C83-C3D7-85D9-CB47236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830-633F-4811-1B6B-13AB57B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F07-985E-2AFC-A4A2-B51E606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29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78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7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5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6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3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23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E2-016C-9586-ACEC-895935A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B495-E3DC-B4D8-354A-DE55CA45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647E-6CB3-C167-A4EA-0D74BE2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19B3-5785-648F-AF77-83410B4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2D71-503E-56E0-0229-7EB8C8D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3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42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75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2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AFC-B760-0ACF-7F00-DF30526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E5BF-1E2B-83D6-0D96-5ED23DD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788-D41C-F2DA-8767-A413546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DA5F-8964-E231-6D51-62F903C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48A-70B5-300F-A829-CA21FA3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E30-1F76-2294-0F48-49B51F9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C178-90E0-E1DB-A231-1AE9C960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DE0F-E87B-9695-44FE-D08AF80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B25-46AD-9B07-3FED-C9185DE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7422-B52A-9297-AD53-CCA34C3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7819-B258-9B73-F848-4CAF61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8E4-F799-1E50-A7FD-4A13B680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429-93D2-83CC-BB3C-7D15D7B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0E16-9E75-DB69-82C9-E1625362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BE99-8C5B-7913-821A-2394F26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B60B-DA82-943B-D55E-77C04F2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1CD6-F069-891C-67B3-9B0664F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34FA-0403-288A-939B-1062582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867D-9BBB-5454-289F-4ABE1E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A2A-720A-A2C0-4211-8D0F346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FD0-5360-80BF-4CC7-BB3A346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5305D-55FE-2892-D787-3A754EE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F435-79A2-2A6C-CC84-4A0921F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D6DF-F790-4782-06D7-249E607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9432-A893-8BB6-954E-E367441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D817-A5DE-5BE3-73D8-81FA592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EA5-D46F-712C-92ED-EDC83ECC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33E1-8B6A-78D5-EBFE-DFE3CD54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7C51-A095-3AF4-19DE-FC3C6531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3A22-FAF6-E029-82C8-12219A9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7544-043E-E536-378F-143877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356C-90A9-F849-C59E-12AD77C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84D-AAB6-D872-2A06-F45F90B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513F-A53B-B639-F202-A6D4C1BA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3D30-3C64-423A-406B-E9962081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669-12A6-07B0-46F3-11D566C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49BD-3225-E771-A657-273D2D0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F4E6-625A-DA5C-D88E-CAC2F9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1D1-3EC3-2173-F10E-842E133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EBF9-AC84-E7AE-6BB0-371F45E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C44-837B-0EB3-0339-779E0542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A2CA8-65A7-4B50-AA2A-466495742E8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EA5-E622-9F56-6464-B346760B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7AE1-5F6C-32A0-5406-F66D7FD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936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6649e0fbf84ecd1d229010f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990975" y="1451560"/>
            <a:ext cx="5609887" cy="39548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297EA116-602C-30FB-59B2-7D13EB0EF43A}"/>
              </a:ext>
            </a:extLst>
          </p:cNvPr>
          <p:cNvSpPr txBox="1"/>
          <p:nvPr/>
        </p:nvSpPr>
        <p:spPr>
          <a:xfrm>
            <a:off x="522590" y="2162321"/>
            <a:ext cx="4709233" cy="17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Fira Sans Medium" panose="020B0603050000020004" pitchFamily="34" charset="0"/>
                <a:ea typeface="Fira Sans Extra Condensed SemiBold"/>
                <a:cs typeface="Aharoni" panose="02010803020104030203" pitchFamily="2" charset="-79"/>
                <a:sym typeface="Fira Sans Extra Condensed SemiBold"/>
              </a:rPr>
              <a:t>Daily.dev Challenge</a:t>
            </a:r>
            <a:endParaRPr sz="5400" b="1" dirty="0">
              <a:solidFill>
                <a:srgbClr val="00002A"/>
              </a:solidFill>
              <a:highlight>
                <a:srgbClr val="FFFFFF"/>
              </a:highlight>
              <a:latin typeface="Fira Sans Medium" panose="020B0603050000020004" pitchFamily="34" charset="0"/>
              <a:ea typeface="Fira Sans Extra Condensed SemiBold"/>
              <a:cs typeface="Aharoni" panose="02010803020104030203" pitchFamily="2" charset="-79"/>
              <a:sym typeface="Fira Sans Extra Condensed SemiBold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F3EDA99B-7A93-241A-D868-C597D9761422}"/>
              </a:ext>
            </a:extLst>
          </p:cNvPr>
          <p:cNvSpPr txBox="1"/>
          <p:nvPr/>
        </p:nvSpPr>
        <p:spPr>
          <a:xfrm>
            <a:off x="464550" y="3915080"/>
            <a:ext cx="470923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 panose="020B0503050000020004" pitchFamily="34" charset="0"/>
                <a:ea typeface="Roboto"/>
                <a:cs typeface="Aharoni" panose="02010803020104030203" pitchFamily="2" charset="-79"/>
                <a:sym typeface="Roboto"/>
              </a:rPr>
              <a:t>Truong Hoai Nam</a:t>
            </a:r>
            <a:endParaRPr sz="2400" dirty="0">
              <a:latin typeface="Fira Sans" panose="020B0503050000020004" pitchFamily="34" charset="0"/>
              <a:ea typeface="Roboto"/>
              <a:cs typeface="Aharoni" panose="02010803020104030203" pitchFamily="2" charset="-79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Tags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01168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295376" cy="76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Lấy danh sách các thẻ có sẵn từ </a:t>
            </a:r>
            <a:r>
              <a:rPr lang="en-US" sz="1600" b="1" dirty="0">
                <a:latin typeface="Fira Sans" panose="020B0503050000020004" pitchFamily="34" charset="0"/>
              </a:rPr>
              <a:t>Dim_</a:t>
            </a:r>
            <a:r>
              <a:rPr lang="vi-VN" sz="1600" b="1" dirty="0">
                <a:latin typeface="Fira Sans" panose="020B0503050000020004" pitchFamily="34" charset="0"/>
              </a:rPr>
              <a:t>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Lọc bài viết theo thẻ 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b="1" dirty="0">
                <a:latin typeface="Fira Sans" panose="020B0503050000020004" pitchFamily="34" charset="0"/>
              </a:rPr>
              <a:t>Fact_News </a:t>
            </a:r>
            <a:r>
              <a:rPr lang="vi-VN" sz="1600" dirty="0">
                <a:latin typeface="Fira Sans" panose="020B0503050000020004" pitchFamily="34" charset="0"/>
              </a:rPr>
              <a:t>dựa trên </a:t>
            </a:r>
            <a:r>
              <a:rPr lang="vi-VN" sz="1600" b="1" dirty="0">
                <a:latin typeface="Fira Sans" panose="020B0503050000020004" pitchFamily="34" charset="0"/>
              </a:rPr>
              <a:t>News_Tag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Theo dõi và bỏ theo dõi 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Cho phép người dùng theo dõi hoặc bỏ theo dõi các thẻ, cập nhật bảng </a:t>
            </a:r>
            <a:r>
              <a:rPr lang="vi-VN" sz="1600" b="1" dirty="0">
                <a:latin typeface="Fira Sans" panose="020B0503050000020004" pitchFamily="34" charset="0"/>
              </a:rPr>
              <a:t>User_Tag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3DA54F-D247-A60D-44D7-5E3EC2A0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5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Sources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75034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097941"/>
            <a:ext cx="3365770" cy="145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Hiển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thị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nguồn</a:t>
            </a:r>
            <a:r>
              <a:rPr lang="en-US" sz="1600" dirty="0">
                <a:latin typeface="Fira Sans" panose="020B0503050000020004" pitchFamily="34" charset="0"/>
              </a:rPr>
              <a:t> tin </a:t>
            </a:r>
            <a:r>
              <a:rPr lang="en-US" sz="1600" dirty="0" err="1">
                <a:latin typeface="Fira Sans" panose="020B0503050000020004" pitchFamily="34" charset="0"/>
              </a:rPr>
              <a:t>đã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đăng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ký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trong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hệ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thống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en-US" sz="1600" b="1" dirty="0">
                <a:latin typeface="Fira Sans" panose="020B0503050000020004" pitchFamily="34" charset="0"/>
              </a:rPr>
              <a:t>Source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Người dùng có thể theo dõi hoặc bỏ theo dõi các nguồn tin.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79600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Cập nhật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 tin</a:t>
            </a: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4176066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Tự động cập nhật bài viết từ nguồn tin thông qua RSS và lưu xuống </a:t>
            </a:r>
            <a:r>
              <a:rPr lang="en-US" sz="1600" dirty="0">
                <a:latin typeface="Fira Sans" panose="020B0503050000020004" pitchFamily="34" charset="0"/>
              </a:rPr>
              <a:t>database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6B4841-8AC9-BF4C-187E-2D9999B8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Leaderboard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685493"/>
            <a:ext cx="3295376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Bảng xếp hạng bài viết và nguồn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các bài viết được tương tác nhiều nhất (view, like, comment) từ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Hiển thị các nguồn tin có nhiều bài viết hoặc bài viết được tương tác nhiều nhất.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646EE8-4393-023F-C373-7A9072F9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30156"/>
            <a:ext cx="8896626" cy="4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Submit a Link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-2" y="2071075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 dirty="0" err="1"/>
              <a:t>Gửi</a:t>
            </a:r>
            <a:r>
              <a:rPr lang="en-US" sz="1870" b="1" dirty="0"/>
              <a:t> </a:t>
            </a:r>
            <a:r>
              <a:rPr lang="en-US" sz="1870" b="1" dirty="0" err="1"/>
              <a:t>bài</a:t>
            </a:r>
            <a:r>
              <a:rPr lang="en-US" sz="1870" b="1" dirty="0"/>
              <a:t> </a:t>
            </a:r>
            <a:r>
              <a:rPr lang="en-US" sz="1870" b="1" dirty="0" err="1"/>
              <a:t>viết</a:t>
            </a:r>
            <a:r>
              <a:rPr lang="en-US" sz="1870" b="1" dirty="0"/>
              <a:t> </a:t>
            </a:r>
            <a:r>
              <a:rPr lang="en-US" sz="1870" b="1" dirty="0" err="1"/>
              <a:t>mới</a:t>
            </a:r>
            <a:endParaRPr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có thể gửi bài viết hoặc liên kết để xem xét và đăng tải.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Các liên kết này sẽ được thêm vào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 sau khi được </a:t>
            </a: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kiểm duyệt.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F0AA-F569-9CBE-957D-D1500B9C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27838"/>
            <a:ext cx="8896626" cy="5002324"/>
          </a:xfrm>
          <a:prstGeom prst="rect">
            <a:avLst/>
          </a:prstGeom>
        </p:spPr>
      </p:pic>
      <p:sp>
        <p:nvSpPr>
          <p:cNvPr id="4" name="Google Shape;2996;p33">
            <a:extLst>
              <a:ext uri="{FF2B5EF4-FFF2-40B4-BE49-F238E27FC236}">
                <a16:creationId xmlns:a16="http://schemas.microsoft.com/office/drawing/2014/main" id="{47FE9E9B-E0A9-E042-0D7A-DE5F9F8EA14D}"/>
              </a:ext>
            </a:extLst>
          </p:cNvPr>
          <p:cNvSpPr txBox="1"/>
          <p:nvPr/>
        </p:nvSpPr>
        <p:spPr>
          <a:xfrm>
            <a:off x="-2" y="417959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Kiểm duyệt liên kết</a:t>
            </a:r>
          </a:p>
        </p:txBody>
      </p:sp>
      <p:sp>
        <p:nvSpPr>
          <p:cNvPr id="7" name="Google Shape;2997;p33">
            <a:extLst>
              <a:ext uri="{FF2B5EF4-FFF2-40B4-BE49-F238E27FC236}">
                <a16:creationId xmlns:a16="http://schemas.microsoft.com/office/drawing/2014/main" id="{5B0A30BB-41CC-2F72-9EBB-383D3A1A9A26}"/>
              </a:ext>
            </a:extLst>
          </p:cNvPr>
          <p:cNvSpPr txBox="1"/>
          <p:nvPr/>
        </p:nvSpPr>
        <p:spPr>
          <a:xfrm>
            <a:off x="-2" y="4559664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có thể duyệt các bài viết do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gửi, quyết định đăng tải hoặc từ chối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704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Bookmarks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C21C51-B180-B305-B299-B54FF7F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30600"/>
            <a:ext cx="8896626" cy="4996799"/>
          </a:xfrm>
          <a:prstGeom prst="rect">
            <a:avLst/>
          </a:prstGeom>
        </p:spPr>
      </p:pic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bookmark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/>
              <a:t>Người dùng có thể lưu và quản lý các bài viết đã bookmark, lưu dữ liệu vào </a:t>
            </a:r>
            <a:r>
              <a:rPr lang="en-US" sz="1600" b="1" dirty="0"/>
              <a:t>Fact_</a:t>
            </a:r>
            <a:r>
              <a:rPr lang="vi-VN" sz="1600" b="1" dirty="0"/>
              <a:t>Bookmark</a:t>
            </a:r>
            <a:r>
              <a:rPr lang="vi-VN" sz="1600" dirty="0"/>
              <a:t>.</a:t>
            </a:r>
            <a:endParaRPr lang="en-US" sz="1600" dirty="0"/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đã được bookmark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41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History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lịch sử đọc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Lấy danh sách các bài viết mà người dùng đã đọc từ bảng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History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Xóa hoặc quản lý lịch sử đọc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5848B-5D02-CBB6-9E13-5A3B3F70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21" y="930600"/>
            <a:ext cx="8899679" cy="49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F1DBA6F-5488-021A-9A8D-D4963890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6" y="0"/>
            <a:ext cx="11010228" cy="6614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11261-76A8-4834-1717-3AEA35FF956D}"/>
              </a:ext>
            </a:extLst>
          </p:cNvPr>
          <p:cNvSpPr txBox="1"/>
          <p:nvPr/>
        </p:nvSpPr>
        <p:spPr>
          <a:xfrm>
            <a:off x="3657600" y="6519446"/>
            <a:ext cx="487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https://dbdiagram.io/d/6649e0fbf84ecd1d229010f9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82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21;p14">
            <a:extLst>
              <a:ext uri="{FF2B5EF4-FFF2-40B4-BE49-F238E27FC236}">
                <a16:creationId xmlns:a16="http://schemas.microsoft.com/office/drawing/2014/main" id="{7B1A069D-B56D-EEA8-6FAA-7EFFABB97399}"/>
              </a:ext>
            </a:extLst>
          </p:cNvPr>
          <p:cNvGrpSpPr/>
          <p:nvPr/>
        </p:nvGrpSpPr>
        <p:grpSpPr>
          <a:xfrm>
            <a:off x="2709332" y="1674375"/>
            <a:ext cx="6773333" cy="3931116"/>
            <a:chOff x="3331180" y="1880914"/>
            <a:chExt cx="2481610" cy="1645696"/>
          </a:xfrm>
        </p:grpSpPr>
        <p:sp>
          <p:nvSpPr>
            <p:cNvPr id="14" name="Google Shape;229;p14">
              <a:extLst>
                <a:ext uri="{FF2B5EF4-FFF2-40B4-BE49-F238E27FC236}">
                  <a16:creationId xmlns:a16="http://schemas.microsoft.com/office/drawing/2014/main" id="{F7D0FAFE-C313-5B46-3A16-77837D87F92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30;p14">
              <a:extLst>
                <a:ext uri="{FF2B5EF4-FFF2-40B4-BE49-F238E27FC236}">
                  <a16:creationId xmlns:a16="http://schemas.microsoft.com/office/drawing/2014/main" id="{4A4E4167-95AE-37A0-AD49-70E889D70446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31;p14">
              <a:extLst>
                <a:ext uri="{FF2B5EF4-FFF2-40B4-BE49-F238E27FC236}">
                  <a16:creationId xmlns:a16="http://schemas.microsoft.com/office/drawing/2014/main" id="{CF77782D-060A-05FE-DC59-F0AB8141D113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32;p14">
              <a:extLst>
                <a:ext uri="{FF2B5EF4-FFF2-40B4-BE49-F238E27FC236}">
                  <a16:creationId xmlns:a16="http://schemas.microsoft.com/office/drawing/2014/main" id="{405B76B6-9BCF-AC50-954E-E23698F9BF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33;p14">
              <a:extLst>
                <a:ext uri="{FF2B5EF4-FFF2-40B4-BE49-F238E27FC236}">
                  <a16:creationId xmlns:a16="http://schemas.microsoft.com/office/drawing/2014/main" id="{5A016B75-F058-31B3-9B58-64070A0FFED3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34;p14">
              <a:extLst>
                <a:ext uri="{FF2B5EF4-FFF2-40B4-BE49-F238E27FC236}">
                  <a16:creationId xmlns:a16="http://schemas.microsoft.com/office/drawing/2014/main" id="{6F7EAF44-94BC-2FE8-E4C6-041F2325192F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35;p14">
              <a:extLst>
                <a:ext uri="{FF2B5EF4-FFF2-40B4-BE49-F238E27FC236}">
                  <a16:creationId xmlns:a16="http://schemas.microsoft.com/office/drawing/2014/main" id="{BCE42AFE-312D-AA90-75B9-97EB7E071E65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36;p14">
              <a:extLst>
                <a:ext uri="{FF2B5EF4-FFF2-40B4-BE49-F238E27FC236}">
                  <a16:creationId xmlns:a16="http://schemas.microsoft.com/office/drawing/2014/main" id="{9B256494-1DD0-1B90-489C-FE8552F2CBDD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BCC3570D-79B6-0336-9696-7A4FB309FB4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C3057D3D-6A16-291C-CA50-51E04AA9AAF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69C991AC-BFC7-41A7-073D-EBC407E7FD0C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0;p14">
              <a:extLst>
                <a:ext uri="{FF2B5EF4-FFF2-40B4-BE49-F238E27FC236}">
                  <a16:creationId xmlns:a16="http://schemas.microsoft.com/office/drawing/2014/main" id="{D9F2BB92-A097-19AC-FA30-3F9DEDB14598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1;p14">
              <a:extLst>
                <a:ext uri="{FF2B5EF4-FFF2-40B4-BE49-F238E27FC236}">
                  <a16:creationId xmlns:a16="http://schemas.microsoft.com/office/drawing/2014/main" id="{E801966F-1935-AE7F-FF7E-896FB4F7C713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2;p14">
              <a:extLst>
                <a:ext uri="{FF2B5EF4-FFF2-40B4-BE49-F238E27FC236}">
                  <a16:creationId xmlns:a16="http://schemas.microsoft.com/office/drawing/2014/main" id="{D8DC5B09-92B8-4A1D-8FEF-01C15599F56E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43;p14">
              <a:extLst>
                <a:ext uri="{FF2B5EF4-FFF2-40B4-BE49-F238E27FC236}">
                  <a16:creationId xmlns:a16="http://schemas.microsoft.com/office/drawing/2014/main" id="{40F274BF-6287-01AA-643A-31E63A56D53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44;p14">
              <a:extLst>
                <a:ext uri="{FF2B5EF4-FFF2-40B4-BE49-F238E27FC236}">
                  <a16:creationId xmlns:a16="http://schemas.microsoft.com/office/drawing/2014/main" id="{E66D2A7D-F17F-3081-8528-9AADCAF270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45;p14">
              <a:extLst>
                <a:ext uri="{FF2B5EF4-FFF2-40B4-BE49-F238E27FC236}">
                  <a16:creationId xmlns:a16="http://schemas.microsoft.com/office/drawing/2014/main" id="{D33AAB6E-368A-2AC4-2AB2-DC11ED3CB35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46;p14">
              <a:extLst>
                <a:ext uri="{FF2B5EF4-FFF2-40B4-BE49-F238E27FC236}">
                  <a16:creationId xmlns:a16="http://schemas.microsoft.com/office/drawing/2014/main" id="{F8BBC8B8-497B-56A8-7EF8-4202E4EB67E3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47;p14">
              <a:extLst>
                <a:ext uri="{FF2B5EF4-FFF2-40B4-BE49-F238E27FC236}">
                  <a16:creationId xmlns:a16="http://schemas.microsoft.com/office/drawing/2014/main" id="{A732C02A-6B3A-EECB-3C8D-E09D6DF7F93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48;p14">
              <a:extLst>
                <a:ext uri="{FF2B5EF4-FFF2-40B4-BE49-F238E27FC236}">
                  <a16:creationId xmlns:a16="http://schemas.microsoft.com/office/drawing/2014/main" id="{CA104A4C-914F-A3C8-CF5A-20A5276E0831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49;p14">
              <a:extLst>
                <a:ext uri="{FF2B5EF4-FFF2-40B4-BE49-F238E27FC236}">
                  <a16:creationId xmlns:a16="http://schemas.microsoft.com/office/drawing/2014/main" id="{87CD40C8-A291-5559-7148-8F6134B0A31B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50;p14">
              <a:extLst>
                <a:ext uri="{FF2B5EF4-FFF2-40B4-BE49-F238E27FC236}">
                  <a16:creationId xmlns:a16="http://schemas.microsoft.com/office/drawing/2014/main" id="{88E1EF3E-C48D-B48A-1A41-EFCA21EBF640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51;p14">
              <a:extLst>
                <a:ext uri="{FF2B5EF4-FFF2-40B4-BE49-F238E27FC236}">
                  <a16:creationId xmlns:a16="http://schemas.microsoft.com/office/drawing/2014/main" id="{E59F2763-12BF-898D-70CC-BD0000BFF01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52;p14">
              <a:extLst>
                <a:ext uri="{FF2B5EF4-FFF2-40B4-BE49-F238E27FC236}">
                  <a16:creationId xmlns:a16="http://schemas.microsoft.com/office/drawing/2014/main" id="{123AC642-5E16-19C6-D962-9B4B775B451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53;p14">
              <a:extLst>
                <a:ext uri="{FF2B5EF4-FFF2-40B4-BE49-F238E27FC236}">
                  <a16:creationId xmlns:a16="http://schemas.microsoft.com/office/drawing/2014/main" id="{46340E75-5F11-75B3-3011-2AA3846CD43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54;p14">
              <a:extLst>
                <a:ext uri="{FF2B5EF4-FFF2-40B4-BE49-F238E27FC236}">
                  <a16:creationId xmlns:a16="http://schemas.microsoft.com/office/drawing/2014/main" id="{632F5DF8-5BBC-A6B3-4C74-4047D67BFE8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55;p14">
              <a:extLst>
                <a:ext uri="{FF2B5EF4-FFF2-40B4-BE49-F238E27FC236}">
                  <a16:creationId xmlns:a16="http://schemas.microsoft.com/office/drawing/2014/main" id="{68484E6F-99AD-F06A-3493-04930A640B0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56;p14">
              <a:extLst>
                <a:ext uri="{FF2B5EF4-FFF2-40B4-BE49-F238E27FC236}">
                  <a16:creationId xmlns:a16="http://schemas.microsoft.com/office/drawing/2014/main" id="{B07DA278-24E0-D121-1D2C-4C9E500C5DB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57;p14">
              <a:extLst>
                <a:ext uri="{FF2B5EF4-FFF2-40B4-BE49-F238E27FC236}">
                  <a16:creationId xmlns:a16="http://schemas.microsoft.com/office/drawing/2014/main" id="{6A87C042-0018-EA8B-EC23-088FA45A3400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58;p14">
              <a:extLst>
                <a:ext uri="{FF2B5EF4-FFF2-40B4-BE49-F238E27FC236}">
                  <a16:creationId xmlns:a16="http://schemas.microsoft.com/office/drawing/2014/main" id="{F9295A7B-13D7-E954-ED79-CCFF2651C2B2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59;p14">
              <a:extLst>
                <a:ext uri="{FF2B5EF4-FFF2-40B4-BE49-F238E27FC236}">
                  <a16:creationId xmlns:a16="http://schemas.microsoft.com/office/drawing/2014/main" id="{DDE6EAAF-0998-C47A-BE78-36AFF5B1AAC2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60;p14">
              <a:extLst>
                <a:ext uri="{FF2B5EF4-FFF2-40B4-BE49-F238E27FC236}">
                  <a16:creationId xmlns:a16="http://schemas.microsoft.com/office/drawing/2014/main" id="{7F48B4D2-6961-A55E-8CFA-D21986CFEF00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61;p14">
              <a:extLst>
                <a:ext uri="{FF2B5EF4-FFF2-40B4-BE49-F238E27FC236}">
                  <a16:creationId xmlns:a16="http://schemas.microsoft.com/office/drawing/2014/main" id="{598919F5-F657-A203-7780-422B653F718D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62;p14">
              <a:extLst>
                <a:ext uri="{FF2B5EF4-FFF2-40B4-BE49-F238E27FC236}">
                  <a16:creationId xmlns:a16="http://schemas.microsoft.com/office/drawing/2014/main" id="{E53A3EC7-7572-2BCD-D0C0-F59E13DC0A1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63;p14">
              <a:extLst>
                <a:ext uri="{FF2B5EF4-FFF2-40B4-BE49-F238E27FC236}">
                  <a16:creationId xmlns:a16="http://schemas.microsoft.com/office/drawing/2014/main" id="{6497B465-5DC9-6271-30BA-02B075A91CD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64;p14">
              <a:extLst>
                <a:ext uri="{FF2B5EF4-FFF2-40B4-BE49-F238E27FC236}">
                  <a16:creationId xmlns:a16="http://schemas.microsoft.com/office/drawing/2014/main" id="{38111A11-0EFA-B0E0-D4EB-5BC37EDBE61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65;p14">
              <a:extLst>
                <a:ext uri="{FF2B5EF4-FFF2-40B4-BE49-F238E27FC236}">
                  <a16:creationId xmlns:a16="http://schemas.microsoft.com/office/drawing/2014/main" id="{156ED618-A435-6271-1574-BE62314586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66;p14">
              <a:extLst>
                <a:ext uri="{FF2B5EF4-FFF2-40B4-BE49-F238E27FC236}">
                  <a16:creationId xmlns:a16="http://schemas.microsoft.com/office/drawing/2014/main" id="{5B8AB899-DD3E-2F6D-413B-0849827D4B2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67;p14">
              <a:extLst>
                <a:ext uri="{FF2B5EF4-FFF2-40B4-BE49-F238E27FC236}">
                  <a16:creationId xmlns:a16="http://schemas.microsoft.com/office/drawing/2014/main" id="{CA5A2C58-96B3-0DB8-CEE7-DC6757F554F7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68;p14">
              <a:extLst>
                <a:ext uri="{FF2B5EF4-FFF2-40B4-BE49-F238E27FC236}">
                  <a16:creationId xmlns:a16="http://schemas.microsoft.com/office/drawing/2014/main" id="{526922B1-4761-69BB-8CBE-3979DAE011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69;p14">
              <a:extLst>
                <a:ext uri="{FF2B5EF4-FFF2-40B4-BE49-F238E27FC236}">
                  <a16:creationId xmlns:a16="http://schemas.microsoft.com/office/drawing/2014/main" id="{071EA2B3-A769-423C-EA3F-F5B31C1AE67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70;p14">
              <a:extLst>
                <a:ext uri="{FF2B5EF4-FFF2-40B4-BE49-F238E27FC236}">
                  <a16:creationId xmlns:a16="http://schemas.microsoft.com/office/drawing/2014/main" id="{E354DA79-8239-BE96-A031-A7DAC385F578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71;p14">
              <a:extLst>
                <a:ext uri="{FF2B5EF4-FFF2-40B4-BE49-F238E27FC236}">
                  <a16:creationId xmlns:a16="http://schemas.microsoft.com/office/drawing/2014/main" id="{B595839B-D4DE-EAB5-3759-4F5CD1330C9A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72;p14">
              <a:extLst>
                <a:ext uri="{FF2B5EF4-FFF2-40B4-BE49-F238E27FC236}">
                  <a16:creationId xmlns:a16="http://schemas.microsoft.com/office/drawing/2014/main" id="{D89721DD-1120-4A43-F718-6B2A119566B7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73;p14">
              <a:extLst>
                <a:ext uri="{FF2B5EF4-FFF2-40B4-BE49-F238E27FC236}">
                  <a16:creationId xmlns:a16="http://schemas.microsoft.com/office/drawing/2014/main" id="{7ADFA3DA-3BB5-7BAA-E632-3B85B44F6F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74;p14">
              <a:extLst>
                <a:ext uri="{FF2B5EF4-FFF2-40B4-BE49-F238E27FC236}">
                  <a16:creationId xmlns:a16="http://schemas.microsoft.com/office/drawing/2014/main" id="{C8C551B8-692B-7F7D-26CF-31A213027E1E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75;p14">
              <a:extLst>
                <a:ext uri="{FF2B5EF4-FFF2-40B4-BE49-F238E27FC236}">
                  <a16:creationId xmlns:a16="http://schemas.microsoft.com/office/drawing/2014/main" id="{98187792-DE61-DB4D-9BCE-A2C728A556AC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76;p14">
              <a:extLst>
                <a:ext uri="{FF2B5EF4-FFF2-40B4-BE49-F238E27FC236}">
                  <a16:creationId xmlns:a16="http://schemas.microsoft.com/office/drawing/2014/main" id="{8422BE83-C7DD-6709-37C2-0B99FBC381FB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77;p14">
              <a:extLst>
                <a:ext uri="{FF2B5EF4-FFF2-40B4-BE49-F238E27FC236}">
                  <a16:creationId xmlns:a16="http://schemas.microsoft.com/office/drawing/2014/main" id="{276AF39E-792C-AE7B-49BD-5A0FB572473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78;p14">
              <a:extLst>
                <a:ext uri="{FF2B5EF4-FFF2-40B4-BE49-F238E27FC236}">
                  <a16:creationId xmlns:a16="http://schemas.microsoft.com/office/drawing/2014/main" id="{AE128694-FD6D-2321-1DAB-E84892101D0E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79;p14">
              <a:extLst>
                <a:ext uri="{FF2B5EF4-FFF2-40B4-BE49-F238E27FC236}">
                  <a16:creationId xmlns:a16="http://schemas.microsoft.com/office/drawing/2014/main" id="{563E6686-57A6-68C1-58AA-934E9E72A3E1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80;p14">
              <a:extLst>
                <a:ext uri="{FF2B5EF4-FFF2-40B4-BE49-F238E27FC236}">
                  <a16:creationId xmlns:a16="http://schemas.microsoft.com/office/drawing/2014/main" id="{BC1D26B6-0B7E-7EBE-CF1A-292E6530EF6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81;p14">
              <a:extLst>
                <a:ext uri="{FF2B5EF4-FFF2-40B4-BE49-F238E27FC236}">
                  <a16:creationId xmlns:a16="http://schemas.microsoft.com/office/drawing/2014/main" id="{3914FACB-B2AD-9915-A081-D802D3B5872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82;p14">
              <a:extLst>
                <a:ext uri="{FF2B5EF4-FFF2-40B4-BE49-F238E27FC236}">
                  <a16:creationId xmlns:a16="http://schemas.microsoft.com/office/drawing/2014/main" id="{32800522-6240-3A01-C22B-E7FDCBEE652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83;p14">
              <a:extLst>
                <a:ext uri="{FF2B5EF4-FFF2-40B4-BE49-F238E27FC236}">
                  <a16:creationId xmlns:a16="http://schemas.microsoft.com/office/drawing/2014/main" id="{6C81003B-3715-E94B-0126-05B1B3F00813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84;p14">
              <a:extLst>
                <a:ext uri="{FF2B5EF4-FFF2-40B4-BE49-F238E27FC236}">
                  <a16:creationId xmlns:a16="http://schemas.microsoft.com/office/drawing/2014/main" id="{EB79F047-116A-18EE-078C-EE0959E653B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85;p14">
              <a:extLst>
                <a:ext uri="{FF2B5EF4-FFF2-40B4-BE49-F238E27FC236}">
                  <a16:creationId xmlns:a16="http://schemas.microsoft.com/office/drawing/2014/main" id="{43F7B8D9-DB5C-FE30-FD69-088E4685523E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86;p14">
              <a:extLst>
                <a:ext uri="{FF2B5EF4-FFF2-40B4-BE49-F238E27FC236}">
                  <a16:creationId xmlns:a16="http://schemas.microsoft.com/office/drawing/2014/main" id="{64CDD86A-1ACD-6145-42CE-BEF74C82281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87;p14">
              <a:extLst>
                <a:ext uri="{FF2B5EF4-FFF2-40B4-BE49-F238E27FC236}">
                  <a16:creationId xmlns:a16="http://schemas.microsoft.com/office/drawing/2014/main" id="{6103A2B6-E9D7-2D0E-26B6-84E7DAC23AD7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88;p14">
              <a:extLst>
                <a:ext uri="{FF2B5EF4-FFF2-40B4-BE49-F238E27FC236}">
                  <a16:creationId xmlns:a16="http://schemas.microsoft.com/office/drawing/2014/main" id="{1FB8BAAF-B043-1D3F-41C1-40ECE82ABA8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89;p14">
              <a:extLst>
                <a:ext uri="{FF2B5EF4-FFF2-40B4-BE49-F238E27FC236}">
                  <a16:creationId xmlns:a16="http://schemas.microsoft.com/office/drawing/2014/main" id="{A5B2C0CF-33A3-D93D-1138-D37C969DD95C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90;p14">
              <a:extLst>
                <a:ext uri="{FF2B5EF4-FFF2-40B4-BE49-F238E27FC236}">
                  <a16:creationId xmlns:a16="http://schemas.microsoft.com/office/drawing/2014/main" id="{F119A94C-934C-ADA3-CC0E-9669AD2083B8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91;p14">
              <a:extLst>
                <a:ext uri="{FF2B5EF4-FFF2-40B4-BE49-F238E27FC236}">
                  <a16:creationId xmlns:a16="http://schemas.microsoft.com/office/drawing/2014/main" id="{63836722-DEFD-63DF-CF0B-FC7146765A7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92;p14">
              <a:extLst>
                <a:ext uri="{FF2B5EF4-FFF2-40B4-BE49-F238E27FC236}">
                  <a16:creationId xmlns:a16="http://schemas.microsoft.com/office/drawing/2014/main" id="{377C4DC8-CD80-F75B-2722-5AFB43FDA406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93;p14">
              <a:extLst>
                <a:ext uri="{FF2B5EF4-FFF2-40B4-BE49-F238E27FC236}">
                  <a16:creationId xmlns:a16="http://schemas.microsoft.com/office/drawing/2014/main" id="{6B2B2680-7F45-2B9E-D2E6-645D786E4F3C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94;p14">
              <a:extLst>
                <a:ext uri="{FF2B5EF4-FFF2-40B4-BE49-F238E27FC236}">
                  <a16:creationId xmlns:a16="http://schemas.microsoft.com/office/drawing/2014/main" id="{7465ACDC-60F0-D6FA-B744-B8F365D737C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95;p14">
              <a:extLst>
                <a:ext uri="{FF2B5EF4-FFF2-40B4-BE49-F238E27FC236}">
                  <a16:creationId xmlns:a16="http://schemas.microsoft.com/office/drawing/2014/main" id="{858B858A-E4D9-AB76-C234-B1F645D59965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96;p14">
              <a:extLst>
                <a:ext uri="{FF2B5EF4-FFF2-40B4-BE49-F238E27FC236}">
                  <a16:creationId xmlns:a16="http://schemas.microsoft.com/office/drawing/2014/main" id="{0854C272-58C8-68FE-7338-91DD8E7ACEB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97;p14">
              <a:extLst>
                <a:ext uri="{FF2B5EF4-FFF2-40B4-BE49-F238E27FC236}">
                  <a16:creationId xmlns:a16="http://schemas.microsoft.com/office/drawing/2014/main" id="{78DC4105-D792-F33A-C866-6EB4A4156A8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98;p14">
              <a:extLst>
                <a:ext uri="{FF2B5EF4-FFF2-40B4-BE49-F238E27FC236}">
                  <a16:creationId xmlns:a16="http://schemas.microsoft.com/office/drawing/2014/main" id="{A9C5EF5F-0B41-3261-1450-153C1913F1B1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99;p14">
              <a:extLst>
                <a:ext uri="{FF2B5EF4-FFF2-40B4-BE49-F238E27FC236}">
                  <a16:creationId xmlns:a16="http://schemas.microsoft.com/office/drawing/2014/main" id="{F8DE609F-3EB4-67FA-54B1-888DAD0D625F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00;p14">
              <a:extLst>
                <a:ext uri="{FF2B5EF4-FFF2-40B4-BE49-F238E27FC236}">
                  <a16:creationId xmlns:a16="http://schemas.microsoft.com/office/drawing/2014/main" id="{FC6B82DC-2550-79F1-3EC7-5FD6BC90FD7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01;p14">
              <a:extLst>
                <a:ext uri="{FF2B5EF4-FFF2-40B4-BE49-F238E27FC236}">
                  <a16:creationId xmlns:a16="http://schemas.microsoft.com/office/drawing/2014/main" id="{EDEF5911-B482-BA63-814E-99B3E499A087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02;p14">
              <a:extLst>
                <a:ext uri="{FF2B5EF4-FFF2-40B4-BE49-F238E27FC236}">
                  <a16:creationId xmlns:a16="http://schemas.microsoft.com/office/drawing/2014/main" id="{820BEB21-1851-9FA7-F5BC-1540B33C2A09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03;p14">
              <a:extLst>
                <a:ext uri="{FF2B5EF4-FFF2-40B4-BE49-F238E27FC236}">
                  <a16:creationId xmlns:a16="http://schemas.microsoft.com/office/drawing/2014/main" id="{F346D332-6A70-984C-F0D4-2696B30895ED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04;p14">
              <a:extLst>
                <a:ext uri="{FF2B5EF4-FFF2-40B4-BE49-F238E27FC236}">
                  <a16:creationId xmlns:a16="http://schemas.microsoft.com/office/drawing/2014/main" id="{97ACEA13-1A4A-8DF5-78D3-A4F7B656A20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05;p14">
              <a:extLst>
                <a:ext uri="{FF2B5EF4-FFF2-40B4-BE49-F238E27FC236}">
                  <a16:creationId xmlns:a16="http://schemas.microsoft.com/office/drawing/2014/main" id="{CBFD3CBE-548E-5CC1-BCBC-9C1DDF9AB615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06;p14">
              <a:extLst>
                <a:ext uri="{FF2B5EF4-FFF2-40B4-BE49-F238E27FC236}">
                  <a16:creationId xmlns:a16="http://schemas.microsoft.com/office/drawing/2014/main" id="{BBCD30A4-06F0-4DD0-1E8A-01DD52F597BB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07;p14">
              <a:extLst>
                <a:ext uri="{FF2B5EF4-FFF2-40B4-BE49-F238E27FC236}">
                  <a16:creationId xmlns:a16="http://schemas.microsoft.com/office/drawing/2014/main" id="{B069A9A7-30B2-E1DE-AE70-4623D5802B8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08;p14">
              <a:extLst>
                <a:ext uri="{FF2B5EF4-FFF2-40B4-BE49-F238E27FC236}">
                  <a16:creationId xmlns:a16="http://schemas.microsoft.com/office/drawing/2014/main" id="{B7F02B20-0736-BC88-7B8F-F810BF62A3F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09;p14">
              <a:extLst>
                <a:ext uri="{FF2B5EF4-FFF2-40B4-BE49-F238E27FC236}">
                  <a16:creationId xmlns:a16="http://schemas.microsoft.com/office/drawing/2014/main" id="{094A13FA-5C34-A673-FFC0-006D0068ACF1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10;p14">
              <a:extLst>
                <a:ext uri="{FF2B5EF4-FFF2-40B4-BE49-F238E27FC236}">
                  <a16:creationId xmlns:a16="http://schemas.microsoft.com/office/drawing/2014/main" id="{D5B44AFF-C4E3-8E33-83AD-93E237F75E97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11;p14">
              <a:extLst>
                <a:ext uri="{FF2B5EF4-FFF2-40B4-BE49-F238E27FC236}">
                  <a16:creationId xmlns:a16="http://schemas.microsoft.com/office/drawing/2014/main" id="{666B6DD1-D327-8714-CF0A-C127358733B5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12;p14">
              <a:extLst>
                <a:ext uri="{FF2B5EF4-FFF2-40B4-BE49-F238E27FC236}">
                  <a16:creationId xmlns:a16="http://schemas.microsoft.com/office/drawing/2014/main" id="{060506FA-547C-0A1C-97E0-0563F3FFB414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16EEEE-CA51-D619-C5CF-669FE8E6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254763" y="1904605"/>
            <a:ext cx="3770069" cy="2165035"/>
          </a:xfrm>
          <a:prstGeom prst="rect">
            <a:avLst/>
          </a:prstGeom>
        </p:spPr>
      </p:pic>
      <p:sp>
        <p:nvSpPr>
          <p:cNvPr id="2" name="Google Shape;2417;p28">
            <a:extLst>
              <a:ext uri="{FF2B5EF4-FFF2-40B4-BE49-F238E27FC236}">
                <a16:creationId xmlns:a16="http://schemas.microsoft.com/office/drawing/2014/main" id="{BD695716-ADE6-BB6E-56D5-21CA56367B60}"/>
              </a:ext>
            </a:extLst>
          </p:cNvPr>
          <p:cNvSpPr txBox="1"/>
          <p:nvPr/>
        </p:nvSpPr>
        <p:spPr>
          <a:xfrm>
            <a:off x="4254763" y="1791800"/>
            <a:ext cx="3678418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Thanks for watching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6350055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8572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8572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8572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73326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73326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7332684" y="54918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73326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7332684" y="2785452"/>
            <a:ext cx="2516166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73326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7907033" y="549167"/>
            <a:ext cx="1656400" cy="129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7907033" y="2784733"/>
            <a:ext cx="1941817" cy="12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7907033" y="5032532"/>
            <a:ext cx="1656400" cy="12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24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9C43ECC-C9CA-7493-EFBD-F39B46FD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b="4027"/>
          <a:stretch/>
        </p:blipFill>
        <p:spPr>
          <a:xfrm>
            <a:off x="494559" y="0"/>
            <a:ext cx="1094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5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778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My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 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theo sở thích của người dùng (sử dụng thông tin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User_Source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).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Cập nhật và truy vấn số lượng like, comment, view cho từng bài viết từ các trường trong bảng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1A0E3AA-D90D-95D5-F4FB-6C4F2B7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Custom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có thể thêm hoặc xóa các nguồn tin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Source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và các thẻ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mà họ muốn theo dõi.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Liên kết giữa người dùng và các nguồn tin được cập nhật trong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User_Source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và giữa người dùng và các thẻ trong bảng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E2DC-3BBE-09A2-AC7B-A2F3041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Explore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686597"/>
            <a:ext cx="3295376" cy="348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phổ biến từ các nguồn khác nhau 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sử dụng các tiêu chí như số lượng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view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like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</a:t>
            </a:r>
            <a:r>
              <a:rPr lang="en-US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comment</a:t>
            </a:r>
            <a:r>
              <a:rPr lang="en-US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date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Hiển thị các nguồn tin nổi bật từ </a:t>
            </a:r>
            <a:r>
              <a:rPr lang="vi-VN" sz="1600" b="1" dirty="0">
                <a:latin typeface="Fira Sans" panose="020B0503050000020004" pitchFamily="34" charset="0"/>
              </a:rPr>
              <a:t>Source_Dimension</a:t>
            </a:r>
            <a:r>
              <a:rPr lang="vi-VN" sz="1600" dirty="0">
                <a:latin typeface="Fira Sans" panose="020B0503050000020004" pitchFamily="34" charset="0"/>
              </a:rPr>
              <a:t> mà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chưa theo dõi.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Lấy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bài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viết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theo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chủ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đề</a:t>
            </a:r>
            <a:r>
              <a:rPr lang="en-US" sz="1600" dirty="0">
                <a:latin typeface="Fira Sans" panose="020B0503050000020004" pitchFamily="34" charset="0"/>
              </a:rPr>
              <a:t> (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mục</a:t>
            </a:r>
            <a:r>
              <a:rPr lang="en-US" sz="1600" dirty="0">
                <a:latin typeface="Fira Sans" panose="020B0503050000020004" pitchFamily="34" charset="0"/>
              </a:rPr>
              <a:t>)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bảng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latin typeface="Fira Sans" panose="020B0503050000020004" pitchFamily="34" charset="0"/>
              </a:rPr>
              <a:t>Category_Dimension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01071C-9149-0583-AEE2-845C7A1E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Discussions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196515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576579"/>
            <a:ext cx="3433864" cy="73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Thêm, xóa, và lấy danh sách bình luận từ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Article_Interaction</a:t>
            </a:r>
            <a:r>
              <a:rPr lang="en-US" sz="1600" b="1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với loại tương tác là "Comment".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Tương tác với bình 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433864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Người dùng có thể like hoặc reply bình luận, cập nhật số lượng like cho các bình luận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A3B285-1173-BD0B-A966-19E5C12C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567</Words>
  <Application>Microsoft Office PowerPoint</Application>
  <PresentationFormat>Widescreen</PresentationFormat>
  <Paragraphs>66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Aptos</vt:lpstr>
      <vt:lpstr>Aptos Display</vt:lpstr>
      <vt:lpstr>Arial</vt:lpstr>
      <vt:lpstr>Fira Sans</vt:lpstr>
      <vt:lpstr>Fira Sans Medium</vt:lpstr>
      <vt:lpstr>Fira Sans SemiBold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Чыонг Хоай Нам -</dc:creator>
  <cp:lastModifiedBy>Чыонг Хоай Нам -</cp:lastModifiedBy>
  <cp:revision>35</cp:revision>
  <dcterms:created xsi:type="dcterms:W3CDTF">2024-09-26T21:15:06Z</dcterms:created>
  <dcterms:modified xsi:type="dcterms:W3CDTF">2024-09-27T21:25:24Z</dcterms:modified>
</cp:coreProperties>
</file>