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35" r:id="rId2"/>
    <p:sldId id="374" r:id="rId3"/>
    <p:sldId id="376" r:id="rId4"/>
    <p:sldId id="379" r:id="rId5"/>
    <p:sldId id="259" r:id="rId6"/>
    <p:sldId id="363" r:id="rId7"/>
    <p:sldId id="364" r:id="rId8"/>
    <p:sldId id="365" r:id="rId9"/>
    <p:sldId id="290" r:id="rId10"/>
    <p:sldId id="366" r:id="rId11"/>
    <p:sldId id="367" r:id="rId12"/>
    <p:sldId id="377" r:id="rId13"/>
    <p:sldId id="359" r:id="rId14"/>
    <p:sldId id="360" r:id="rId15"/>
    <p:sldId id="337" r:id="rId16"/>
    <p:sldId id="351" r:id="rId17"/>
    <p:sldId id="368" r:id="rId18"/>
    <p:sldId id="369" r:id="rId19"/>
    <p:sldId id="352" r:id="rId20"/>
    <p:sldId id="370" r:id="rId21"/>
    <p:sldId id="354" r:id="rId22"/>
    <p:sldId id="381" r:id="rId23"/>
    <p:sldId id="371" r:id="rId24"/>
    <p:sldId id="382" r:id="rId25"/>
    <p:sldId id="339" r:id="rId26"/>
    <p:sldId id="380" r:id="rId27"/>
    <p:sldId id="348" r:id="rId28"/>
    <p:sldId id="358" r:id="rId29"/>
    <p:sldId id="324" r:id="rId30"/>
    <p:sldId id="361" r:id="rId31"/>
    <p:sldId id="362" r:id="rId32"/>
    <p:sldId id="340" r:id="rId33"/>
    <p:sldId id="341" r:id="rId34"/>
    <p:sldId id="342" r:id="rId35"/>
    <p:sldId id="373" r:id="rId36"/>
    <p:sldId id="334" r:id="rId37"/>
    <p:sldId id="372" r:id="rId38"/>
    <p:sldId id="265" r:id="rId39"/>
  </p:sldIdLst>
  <p:sldSz cx="9144000" cy="6858000" type="screen4x3"/>
  <p:notesSz cx="7102475" cy="10234613"/>
  <p:defaultTextStyle>
    <a:defPPr>
      <a:defRPr lang="hr-H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CCCC"/>
    <a:srgbClr val="66FFFF"/>
    <a:srgbClr val="FF9999"/>
    <a:srgbClr val="003399"/>
    <a:srgbClr val="660033"/>
    <a:srgbClr val="006600"/>
    <a:srgbClr val="B21B02"/>
    <a:srgbClr val="CC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9" autoAdjust="0"/>
    <p:restoredTop sz="94728" autoAdjust="0"/>
  </p:normalViewPr>
  <p:slideViewPr>
    <p:cSldViewPr>
      <p:cViewPr varScale="1">
        <p:scale>
          <a:sx n="82" d="100"/>
          <a:sy n="82" d="100"/>
        </p:scale>
        <p:origin x="116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0C1A6D6-FCCC-4EDE-B4E3-9D52589B9A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7B82509-AC18-4557-8F90-17C80B4B5C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0C0208A-95B1-433E-A699-93B31E5B62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B860E46-554B-47FA-AEEB-D68DC13452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21D195F9-2D4D-4A87-B125-005E5284B38E}" type="slidenum">
              <a:rPr lang="hr-HR" altLang="sr-Latn-RS"/>
              <a:pPr>
                <a:defRPr/>
              </a:pPr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594246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782A6EA-5619-4B80-B98E-DF5DF3583C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FF50ACB-143F-41CA-8CF2-2EDEA9D050B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379B08D-099D-4BD0-B4D7-FBA5805A8A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B7B801C0-A277-4E41-915D-B5C3741F88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/>
              <a:t>Click to edit Master text styles</a:t>
            </a:r>
          </a:p>
          <a:p>
            <a:pPr lvl="1"/>
            <a:r>
              <a:rPr lang="hr-HR" noProof="0"/>
              <a:t>Second level</a:t>
            </a:r>
          </a:p>
          <a:p>
            <a:pPr lvl="2"/>
            <a:r>
              <a:rPr lang="hr-HR" noProof="0"/>
              <a:t>Third level</a:t>
            </a:r>
          </a:p>
          <a:p>
            <a:pPr lvl="3"/>
            <a:r>
              <a:rPr lang="hr-HR" noProof="0"/>
              <a:t>Fourth level</a:t>
            </a:r>
          </a:p>
          <a:p>
            <a:pPr lvl="4"/>
            <a:r>
              <a:rPr lang="hr-HR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7EFD1780-9633-4879-9A40-62C052EC32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B5885743-3D9B-4CF5-A560-D94C0D0872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FC5534F2-88A7-4329-A3AE-0E4419F75968}" type="slidenum">
              <a:rPr lang="hr-HR" altLang="sr-Latn-RS"/>
              <a:pPr>
                <a:defRPr/>
              </a:pPr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231766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8683C8A-0874-41C9-A026-A16FE5AD25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055B39B-3E7F-4A54-B664-746AC9E6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r-Latn-CS" altLang="sr-Latn-R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6370810-292C-4FF0-B28F-C4990C1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E0884B-06D2-4F54-8FD8-B79E6FA1BE84}" type="slidenum">
              <a:rPr lang="hr-HR" altLang="sr-Latn-RS" sz="1300"/>
              <a:pPr>
                <a:spcBef>
                  <a:spcPct val="0"/>
                </a:spcBef>
              </a:pPr>
              <a:t>1</a:t>
            </a:fld>
            <a:endParaRPr lang="hr-HR" altLang="sr-Latn-RS" sz="1300"/>
          </a:p>
        </p:txBody>
      </p:sp>
    </p:spTree>
    <p:extLst>
      <p:ext uri="{BB962C8B-B14F-4D97-AF65-F5344CB8AC3E}">
        <p14:creationId xmlns:p14="http://schemas.microsoft.com/office/powerpoint/2010/main" val="334050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534F2-88A7-4329-A3AE-0E4419F75968}" type="slidenum">
              <a:rPr lang="hr-HR" altLang="sr-Latn-RS" smtClean="0"/>
              <a:pPr>
                <a:defRPr/>
              </a:pPr>
              <a:t>2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24646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zervirano mjesto slike slajda 1">
            <a:extLst>
              <a:ext uri="{FF2B5EF4-FFF2-40B4-BE49-F238E27FC236}">
                <a16:creationId xmlns:a16="http://schemas.microsoft.com/office/drawing/2014/main" id="{C6638491-A86E-45B6-BABD-FFA18651C5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Rezervirano mjesto bilježaka 2">
            <a:extLst>
              <a:ext uri="{FF2B5EF4-FFF2-40B4-BE49-F238E27FC236}">
                <a16:creationId xmlns:a16="http://schemas.microsoft.com/office/drawing/2014/main" id="{96F68D5B-2AEA-4C98-A4A6-F33BD00A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2" name="Rezervirano mjesto broja slajda 3">
            <a:extLst>
              <a:ext uri="{FF2B5EF4-FFF2-40B4-BE49-F238E27FC236}">
                <a16:creationId xmlns:a16="http://schemas.microsoft.com/office/drawing/2014/main" id="{784F4F1E-43BC-4E16-9CF1-766733FC0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92CBA0-9B56-4BD9-B5D3-C779F429A176}" type="slidenum">
              <a:rPr lang="hr-HR" altLang="sr-Latn-RS"/>
              <a:pPr/>
              <a:t>7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88199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5BFAAF49-66DE-4391-B440-E18D80F89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8F96C90E-A081-424D-9723-1B2C209A0B1D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D1F2CFB-C97C-47E5-A8B9-CB479CC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00E9B605-AFC2-40EA-A316-8E4D18CBB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FD2D84EA-2AC2-450B-A219-2464C37C6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9FEBAA90-3F42-4C81-B2C3-7664A4FE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58C78AE2-7F2A-448E-AD6A-404AC574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3C112146-5F0D-4D78-B155-A9D510B67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267D85E-69AC-4E60-A00B-BD41EB96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AFA943E6-22A4-4588-A84B-53800CF6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8576F02E-A08D-45CC-9AE7-E9E93E59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3A5BC21C-AF2E-4E8A-9778-A3E8FBCD6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82C2352-6A80-4091-A6D1-E6F7E8C05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C387D3F2-4A3D-46D6-98D4-9584F5F19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0ACEAEC-B7F4-4968-B1F6-345C1BC51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AC79EDB-F921-464B-8CF4-3F65DCFBF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63D575D7-3AA0-4ACF-8BD4-0303416C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965A6B1A-51BC-4EFC-B31A-7239AE25C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D790BB79-FFC4-4F20-8430-AC27237B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E6A354D5-F6EC-4B55-82B2-51DD45F1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2D71BEB4-C018-48F5-BA86-5AEFA1B33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71F8E50-B524-4726-95CC-55DAECC75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DE21C9B7-ACB9-47BC-8A93-96036C53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AE624729-C70B-451D-B168-C6E58E4B6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17BE71B5-9298-4AE6-8184-0A383AED7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015FE95-3A53-4933-9E54-0E8273646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885BB18E-0A61-4555-B4C6-D885E53D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E410AA68-1FA4-4252-8989-68B2B34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BAF1C7B-09D4-4BCF-96A2-9C5C0C3F7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0595148D-05A5-4578-BC52-8B808AA9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BDF88F40-5415-4367-8435-EEC0B8F98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2D0DE8E0-A825-4639-9CFB-0E467D53E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105E26B8-8B2B-4EEB-9098-1255EBC52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0428650B-D9E0-44BD-9788-EE7D75463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hr-HR" alt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hr-HR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15581F1-BEEE-4F43-AE8E-6DF552DD3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C85F960A-BED5-416D-873B-EC734C9F8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1C93BD30-54D2-4878-AEE0-F1CF030FB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B68901-7EBC-4FF7-97F4-E58FAB6FCABA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8783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90DB79-661D-4460-8AE2-2EAD65CC4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FB3A2E-115E-4E6B-BB3D-EB148AF47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68B8861-7BE3-499D-872A-103829A35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8464-8194-4DAA-9E73-160316F90A3A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74246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D19015-0EC3-4CD8-B4A1-37C0B4E20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7AF759-BA51-4439-A326-BF8709A120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153DB87-C0AC-4063-A767-387E7B2ED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12A55-9148-4556-BAF0-EB9ACDBA48F8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91201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9442D4F-69B6-4943-B655-4A94C9F15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3C84CD-21D7-4C87-9CDC-718EA84AE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3E27D3-4459-407F-A718-DA712F3BA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FE0B3-7145-4A74-B5B4-63318905A798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68752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6EE8A8-DFEF-40DC-B333-95B1B0F9B3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F59498-C7B1-4981-809D-526131F01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593AC1D-429A-4012-8350-E25DD8A19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4E79F-2356-4951-82D0-8DD873E17393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3620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172DF1-58BF-480D-A6F7-EF63402A6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7637D6-40E5-40CE-A655-C3C2EFB78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78AF99E-71FE-4F6B-B88D-C6434C30D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325C8-F0B5-4EE3-9BDD-BD9766127FCB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44066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202944-4550-42DB-8407-D0A2843AA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A952ED-EF04-4FB7-BBA1-E568E7F64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C23027-881D-4529-8D86-0CB25D3A8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CB435-5239-4D5C-86D0-B5FE03BBA7BA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36017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8D5BD-2D6A-4011-9E39-C8BA280BF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11691E-87C2-4928-ACE4-213D8B086C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B08FD69-0923-4F19-B471-CAFE7764D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F241-ECE9-4C15-816A-E6DEF59FA5A1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49099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BE0C69E-EF6E-4A85-9241-8897140CC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4902D2-4240-4FBE-955E-7C47DB760E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35C2CE3-EAB2-4C0F-A476-3583174D4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1B81-5560-4BD7-975B-7BB91183F553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72933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F4F4C1-1459-42D3-9F2E-612D122FBB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69251C-6927-4102-88CC-5A0819E352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2AE2A2-FCB0-4D8F-88E4-F0BFB3063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863AC-9BE1-4EE4-9FCA-3838B59B63C0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428094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E4147B1-8DE8-4306-B05A-457D54B33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2B7A0E5-DA05-47D7-AD5F-C50FF3C319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4E8DD00-BF0F-40CD-98FE-9C5395DAB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779D7-D4C0-40A6-9F11-D608B953C065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7901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B8C6A0-81BA-4B6F-B91C-5BF7D40B91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196906-90C4-4417-A6A2-70831AD3E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58E0E6D-15BE-4ED0-A63D-B2ACECE355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5759-03EB-403F-BD6C-618D6F084649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16505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AE8E64-B70B-4DE6-AA45-7D78EF269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C5CBAF-DA7E-418F-A46E-29858B21B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6E07B7-87B5-4825-8327-2242C450A9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A2A8F-57C8-40BB-9647-D6FB9DAB24CA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4764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15ECACF9-4F06-4F3C-BC8B-8E49267FA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9E0381-5596-4145-9470-2D302605C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E5586A-DB28-4082-879C-C8854B1B8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en-US"/>
              <a:t>Click to edit Master text styles</a:t>
            </a:r>
          </a:p>
          <a:p>
            <a:pPr lvl="1"/>
            <a:r>
              <a:rPr lang="hr-HR" altLang="en-US"/>
              <a:t>Second level</a:t>
            </a:r>
          </a:p>
          <a:p>
            <a:pPr lvl="2"/>
            <a:r>
              <a:rPr lang="hr-HR" altLang="en-US"/>
              <a:t>Third level</a:t>
            </a:r>
          </a:p>
          <a:p>
            <a:pPr lvl="3"/>
            <a:r>
              <a:rPr lang="hr-HR" altLang="en-US"/>
              <a:t>Fourth level</a:t>
            </a:r>
          </a:p>
          <a:p>
            <a:pPr lvl="4"/>
            <a:r>
              <a:rPr lang="hr-HR" altLang="en-US"/>
              <a:t>Fifth level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0E58447-8D40-4E3C-B215-7AFC523500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277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64749E8-3E6C-498E-A31D-4A5FC5235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4300"/>
            <a:ext cx="28956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DE3F746B-490D-4001-83FA-021F7081D5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9575" y="64277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555A880-E21C-4919-B837-1860A114AD19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8E8904D1-02E2-4658-87E8-C8EC950750B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04426BFB-A411-4ED5-949E-8C710FCE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8F534192-789A-4B99-B112-E583D532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7FC4F8C7-BF29-4683-9FC0-B7CEE9385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B205FE7B-7D79-4222-8548-871FB05EB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2CF79887-00A8-4745-AAFE-B9CAA37F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F20869A1-DB39-4778-9FF0-3C830F82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47DA7D20-45EA-41FC-B7DA-EB265B07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165B612-CAAB-488B-9314-786626C67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A564757B-AF3A-4D2F-8A9D-51502181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B3E908BD-DA84-492F-BF97-BAF230D9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16A26B26-F21C-4ADE-9ADC-22127D49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A5265E59-D473-4E7E-862B-98708918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F72FB09-2758-4473-B7BA-AF480C8A9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E8B0181A-213D-45D3-A236-D3662727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AD028838-990C-4EFE-883F-3944D4E0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12042535-7850-45BB-8A19-B2B9753E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E5BFDC0F-7132-4C08-AC57-758060732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0343ECE9-CF30-4D77-BBCE-699B10D6B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35B01FA-E19E-4212-BA58-3BD0E6F96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3FF2C6FF-85C6-465E-8434-C21429FC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C8106EBB-01B8-41A2-A386-64C6F6F83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DD72FD6-CCD8-4D09-8DCF-632B569A1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3A878B24-871B-461F-9406-0547866D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242822A-86C4-4430-837C-CBA2959B1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B685C6D2-4926-48BB-AB54-68C546079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4A4C6E6D-A7D9-4F74-A0DD-8B9102AF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015C52FD-A0D5-4AA8-BFB6-EF6557BF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E5FF8ABE-7AAE-42E5-9A06-0CECCF71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427843C3-16CC-4297-942F-EAB9C0A80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8C1D807-B052-4AEC-9F58-E8C42A82C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5E6D0B08-A859-4E73-931E-9F6A5C24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sr-Latn-R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t_Z_wB5LRQ" TargetMode="External"/><Relationship Id="rId7" Type="http://schemas.openxmlformats.org/officeDocument/2006/relationships/hyperlink" Target="https://www.youtube.com/watch?v=LHOBRvXYqEg" TargetMode="External"/><Relationship Id="rId2" Type="http://schemas.openxmlformats.org/officeDocument/2006/relationships/hyperlink" Target="https://www.youtube.com/watch?v=GUzBWFqTKw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b_RSEf-br0" TargetMode="External"/><Relationship Id="rId5" Type="http://schemas.openxmlformats.org/officeDocument/2006/relationships/hyperlink" Target="https://www.youtube.com/watch?app=desktop&amp;v=2J_kXAiwu3Q" TargetMode="External"/><Relationship Id="rId4" Type="http://schemas.openxmlformats.org/officeDocument/2006/relationships/hyperlink" Target="https://www.youtube.com/watch?v=r30wnzPRAH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8F9BFD-4E9F-4DB0-BF9E-8ACE4FBDB9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36513" y="-26988"/>
            <a:ext cx="7416801" cy="2597151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hr-HR" altLang="sr-Latn-RS" sz="4000" i="1"/>
              <a:t>Veleučilište u Velikoj Gorici </a:t>
            </a:r>
            <a:br>
              <a:rPr lang="hr-HR" altLang="sr-Latn-RS" sz="3600" i="1"/>
            </a:br>
            <a:br>
              <a:rPr lang="hr-HR" altLang="sr-Latn-RS" sz="1200" i="1"/>
            </a:br>
            <a:r>
              <a:rPr lang="hr-HR" altLang="sr-Latn-RS" sz="3600" i="1"/>
              <a:t>Održavanje računalnih sustava</a:t>
            </a:r>
            <a:br>
              <a:rPr lang="hr-HR" altLang="sr-Latn-RS" sz="3600" i="1"/>
            </a:br>
            <a:br>
              <a:rPr lang="hr-HR" altLang="sr-Latn-RS" sz="1400" i="1"/>
            </a:br>
            <a:r>
              <a:rPr lang="hr-HR" altLang="sr-Latn-RS" sz="4000" i="1">
                <a:solidFill>
                  <a:srgbClr val="0000CC"/>
                </a:solidFill>
              </a:rPr>
              <a:t>ODRŽAVANJE RAČUNALA</a:t>
            </a:r>
            <a:endParaRPr lang="hr-HR" altLang="sr-Latn-RS" sz="24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3E28EF-EFEF-4C5A-892F-A9365F346C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4797425"/>
            <a:ext cx="4105275" cy="149701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hr-HR" altLang="sr-Latn-RS" sz="2800" b="1">
                <a:solidFill>
                  <a:schemeClr val="tx2"/>
                </a:solidFill>
              </a:rPr>
              <a:t>		</a:t>
            </a:r>
            <a:endParaRPr lang="hr-HR" altLang="sr-Latn-RS" sz="6000" b="1">
              <a:solidFill>
                <a:schemeClr val="tx2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hr-HR" altLang="sr-Latn-RS" sz="2400" b="1">
                <a:solidFill>
                  <a:schemeClr val="tx2"/>
                </a:solidFill>
              </a:rPr>
              <a:t>Nastavnik: </a:t>
            </a:r>
          </a:p>
          <a:p>
            <a:pPr algn="l" eaLnBrk="1" hangingPunct="1">
              <a:lnSpc>
                <a:spcPct val="80000"/>
              </a:lnSpc>
            </a:pPr>
            <a:r>
              <a:rPr lang="hr-HR" altLang="sr-Latn-RS" sz="2400" b="1">
                <a:solidFill>
                  <a:schemeClr val="tx2"/>
                </a:solidFill>
              </a:rPr>
              <a:t>Dr.sc. Mladen Barković</a:t>
            </a:r>
            <a:br>
              <a:rPr lang="hr-HR" altLang="sr-Latn-RS" sz="2400" b="1">
                <a:solidFill>
                  <a:schemeClr val="tx2"/>
                </a:solidFill>
              </a:rPr>
            </a:br>
            <a:r>
              <a:rPr lang="hr-HR" altLang="sr-Latn-RS" sz="2400" b="1">
                <a:solidFill>
                  <a:schemeClr val="tx2"/>
                </a:solidFill>
              </a:rPr>
              <a:t>prof. v. š., dipl. ing. el. </a:t>
            </a: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1EA9C338-FAA9-4855-BECC-8CA7E3DC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390900"/>
            <a:ext cx="6715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4800" i="1" dirty="0">
                <a:solidFill>
                  <a:schemeClr val="tx2"/>
                </a:solidFill>
              </a:rPr>
              <a:t>6. Sustav održavanja</a:t>
            </a:r>
          </a:p>
        </p:txBody>
      </p:sp>
      <p:pic>
        <p:nvPicPr>
          <p:cNvPr id="5125" name="Picture 2" descr="C:\Users\Mladen Barković\AppData\Local\Microsoft\Windows\Temporary Internet Files\Content.IE5\GX24BMED\large-Mechanic-0-8686[1].gif">
            <a:extLst>
              <a:ext uri="{FF2B5EF4-FFF2-40B4-BE49-F238E27FC236}">
                <a16:creationId xmlns:a16="http://schemas.microsoft.com/office/drawing/2014/main" id="{FDAD258B-E9BF-4CEF-B358-880FC1DE1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0" y="981075"/>
            <a:ext cx="1574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2F78F804-0B66-4135-9FA4-14B91B736F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D21D53BC-22B9-4895-880F-83CD84CD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91598AC4-3C39-4744-B718-8644CCB7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C1934B-B34E-458F-BFB2-B9E74484484C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hr-HR" altLang="en-US" sz="10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226099C-B4E2-4AD5-86BC-2A17BAC06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324975" cy="48244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600" b="1">
                <a:solidFill>
                  <a:srgbClr val="0000CC"/>
                </a:solidFill>
              </a:rPr>
              <a:t>Koncepcija sustava održavanja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/>
              <a:t>Temeljne odluke o pristupu održavanju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/>
              <a:t>Oslikava zahtjeve korisnika i uvjete rada sustava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/>
              <a:t>Koncepcija načelno općenito određuje</a:t>
            </a:r>
            <a:r>
              <a:rPr lang="hr-HR" altLang="sr-Latn-RS" b="1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200">
                <a:solidFill>
                  <a:srgbClr val="C00000"/>
                </a:solidFill>
              </a:rPr>
              <a:t>„Filozofiju” održavanja </a:t>
            </a:r>
            <a:r>
              <a:rPr lang="hr-HR" altLang="sr-Latn-RS" sz="2200"/>
              <a:t>(opće okruženje i uvjeti održavanja)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200">
                <a:solidFill>
                  <a:srgbClr val="C00000"/>
                </a:solidFill>
              </a:rPr>
              <a:t>Organizaciju korisnika </a:t>
            </a:r>
            <a:r>
              <a:rPr lang="hr-HR" altLang="sr-Latn-RS" sz="2200"/>
              <a:t>tehničkih sustava </a:t>
            </a:r>
            <a:br>
              <a:rPr lang="hr-HR" altLang="sr-Latn-RS" sz="2200"/>
            </a:br>
            <a:r>
              <a:rPr lang="hr-HR" altLang="sr-Latn-RS" sz="2200"/>
              <a:t>i mogući broj razina održavanja 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200"/>
              <a:t>Druga opredjeljenja ili </a:t>
            </a:r>
            <a:r>
              <a:rPr lang="hr-HR" altLang="sr-Latn-RS" sz="2200">
                <a:solidFill>
                  <a:srgbClr val="C00000"/>
                </a:solidFill>
              </a:rPr>
              <a:t>ograničenja</a:t>
            </a:r>
            <a:r>
              <a:rPr lang="hr-HR" altLang="sr-Latn-RS" sz="2200"/>
              <a:t> na sustav održavanja</a:t>
            </a:r>
            <a:br>
              <a:rPr lang="hr-HR" altLang="sr-Latn-RS" sz="2200"/>
            </a:br>
            <a:r>
              <a:rPr lang="hr-HR" altLang="sr-Latn-RS" sz="2200"/>
              <a:t>(npr. dozvoljena vremena zastoja po razinama i sl.)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200"/>
              <a:t>Načelni stavovi o izboru </a:t>
            </a:r>
            <a:r>
              <a:rPr lang="hr-HR" altLang="sr-Latn-RS" sz="2200">
                <a:solidFill>
                  <a:srgbClr val="C00000"/>
                </a:solidFill>
              </a:rPr>
              <a:t>politika održavanja </a:t>
            </a:r>
            <a:r>
              <a:rPr lang="hr-HR" altLang="sr-Latn-RS" sz="2200"/>
              <a:t>(odnos preventive i korektive, kombinirano, po stanju, pristup osiguranju kvalitete idr.)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C251D1F6-9424-47D0-A1EB-CD14474B5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56550" cy="1052513"/>
          </a:xfrm>
          <a:noFill/>
        </p:spPr>
        <p:txBody>
          <a:bodyPr/>
          <a:lstStyle/>
          <a:p>
            <a:pPr eaLnBrk="1" hangingPunct="1"/>
            <a:r>
              <a:rPr lang="hr-HR" altLang="sr-Latn-RS" sz="3500"/>
              <a:t>Sustav održavanja </a:t>
            </a:r>
            <a:br>
              <a:rPr lang="hr-HR" altLang="sr-Latn-RS" sz="3500"/>
            </a:br>
            <a:r>
              <a:rPr lang="hr-HR" altLang="sr-Latn-RS" sz="2800" i="1">
                <a:solidFill>
                  <a:srgbClr val="FF0000"/>
                </a:solidFill>
              </a:rPr>
              <a:t>1. Koncepcija sustava održavanja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C295E44-AFDF-4FB5-B3DD-AC45475F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7543800" cy="936625"/>
          </a:xfrm>
        </p:spPr>
        <p:txBody>
          <a:bodyPr/>
          <a:lstStyle/>
          <a:p>
            <a:r>
              <a:rPr lang="hr-HR" altLang="sr-Latn-RS"/>
              <a:t>Primjeri „filozofija” održavanja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ED0B817-7CC6-432C-AD30-75934691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413"/>
            <a:ext cx="8435975" cy="4968875"/>
          </a:xfrm>
        </p:spPr>
        <p:txBody>
          <a:bodyPr/>
          <a:lstStyle/>
          <a:p>
            <a:r>
              <a:rPr lang="sr-Latn-RS" altLang="sr-Latn-RS" dirty="0" err="1"/>
              <a:t>Zrakoplovstvo</a:t>
            </a:r>
            <a:r>
              <a:rPr lang="sr-Latn-RS" altLang="sr-Latn-RS" dirty="0"/>
              <a:t>:</a:t>
            </a:r>
          </a:p>
          <a:p>
            <a:pPr lvl="1"/>
            <a:r>
              <a:rPr lang="sr-Latn-RS" altLang="sr-Latn-RS" dirty="0"/>
              <a:t>Održavanje u bazama (radionicama) na zemlji</a:t>
            </a:r>
          </a:p>
          <a:p>
            <a:pPr lvl="1"/>
            <a:r>
              <a:rPr lang="sr-Latn-RS" altLang="sr-Latn-RS" dirty="0"/>
              <a:t>Održavanje nije pokretno</a:t>
            </a:r>
          </a:p>
          <a:p>
            <a:r>
              <a:rPr lang="sr-Latn-RS" altLang="sr-Latn-RS" dirty="0"/>
              <a:t>Kopnena vojska:</a:t>
            </a:r>
          </a:p>
          <a:p>
            <a:pPr lvl="1"/>
            <a:r>
              <a:rPr lang="sr-Latn-RS" altLang="sr-Latn-RS" dirty="0"/>
              <a:t>Održavanje na više razina od ostalih</a:t>
            </a:r>
          </a:p>
          <a:p>
            <a:pPr lvl="1"/>
            <a:r>
              <a:rPr lang="sr-Latn-RS" altLang="sr-Latn-RS" dirty="0" err="1"/>
              <a:t>Dio</a:t>
            </a:r>
            <a:r>
              <a:rPr lang="sr-Latn-RS" altLang="sr-Latn-RS" dirty="0"/>
              <a:t> održavanja pokretan i prati </a:t>
            </a:r>
            <a:r>
              <a:rPr lang="sr-Latn-RS" altLang="sr-Latn-RS" dirty="0" err="1"/>
              <a:t>postrojbe</a:t>
            </a:r>
            <a:r>
              <a:rPr lang="sr-Latn-RS" altLang="sr-Latn-RS" dirty="0"/>
              <a:t> (tehniku)</a:t>
            </a:r>
          </a:p>
          <a:p>
            <a:pPr lvl="1"/>
            <a:r>
              <a:rPr lang="sr-Latn-RS" altLang="sr-Latn-RS" dirty="0" err="1"/>
              <a:t>Dio</a:t>
            </a:r>
            <a:r>
              <a:rPr lang="sr-Latn-RS" altLang="sr-Latn-RS" dirty="0"/>
              <a:t> održavanja u stacionarnim objektima</a:t>
            </a:r>
          </a:p>
          <a:p>
            <a:r>
              <a:rPr lang="sr-Latn-RS" altLang="sr-Latn-RS" dirty="0"/>
              <a:t>Mornarica:</a:t>
            </a:r>
          </a:p>
          <a:p>
            <a:pPr lvl="1"/>
            <a:r>
              <a:rPr lang="sr-Latn-RS" altLang="sr-Latn-RS" dirty="0"/>
              <a:t>Održavanje u bazama na obali</a:t>
            </a:r>
          </a:p>
          <a:p>
            <a:pPr lvl="1"/>
            <a:r>
              <a:rPr lang="sr-Latn-RS" altLang="sr-Latn-RS" dirty="0" err="1"/>
              <a:t>Dio</a:t>
            </a:r>
            <a:r>
              <a:rPr lang="sr-Latn-RS" altLang="sr-Latn-RS" dirty="0"/>
              <a:t> logistike pokretan i prati flotu</a:t>
            </a:r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DEAE1269-8F20-4B8D-A57A-E490C97E92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6389" name="Footer Placeholder 4">
            <a:extLst>
              <a:ext uri="{FF2B5EF4-FFF2-40B4-BE49-F238E27FC236}">
                <a16:creationId xmlns:a16="http://schemas.microsoft.com/office/drawing/2014/main" id="{F74E9320-3FF1-4507-A1CA-8C775596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484F79F0-7313-466E-B035-ED48B63E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FD05DE-0AFB-4947-B19F-3F8FD850A99F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hr-H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D38D154-79B8-4EEA-91FB-04729DDA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7543800" cy="936625"/>
          </a:xfrm>
        </p:spPr>
        <p:txBody>
          <a:bodyPr/>
          <a:lstStyle/>
          <a:p>
            <a:r>
              <a:rPr lang="hr-HR" altLang="sr-Latn-RS"/>
              <a:t>Primjeri „filozofija” održavanja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1A5AC27-1CDD-4B0F-8CCB-F2ADFA06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507413" cy="4968875"/>
          </a:xfrm>
        </p:spPr>
        <p:txBody>
          <a:bodyPr/>
          <a:lstStyle/>
          <a:p>
            <a:r>
              <a:rPr lang="hr-HR" altLang="sr-Latn-RS"/>
              <a:t>Zagrebački električni tramvaj:</a:t>
            </a:r>
          </a:p>
          <a:p>
            <a:pPr lvl="1"/>
            <a:r>
              <a:rPr lang="hr-HR" altLang="sr-Latn-RS"/>
              <a:t>Visoka spremnost velikog broja vozila</a:t>
            </a:r>
          </a:p>
          <a:p>
            <a:pPr lvl="1"/>
            <a:r>
              <a:rPr lang="hr-HR" altLang="sr-Latn-RS"/>
              <a:t>Održavanje zamjenom pričuvnim uređajima</a:t>
            </a:r>
          </a:p>
          <a:p>
            <a:pPr lvl="2"/>
            <a:r>
              <a:rPr lang="hr-HR" altLang="sr-Latn-RS"/>
              <a:t>Potreban broj pričuvnih uređaja</a:t>
            </a:r>
          </a:p>
          <a:p>
            <a:pPr lvl="2"/>
            <a:r>
              <a:rPr lang="hr-HR" altLang="sr-Latn-RS"/>
              <a:t>Ekipe za zamjenu sklopova na terenu</a:t>
            </a:r>
          </a:p>
          <a:p>
            <a:pPr lvl="2"/>
            <a:r>
              <a:rPr lang="hr-HR" altLang="sr-Latn-RS"/>
              <a:t>Popravak sklopova i vraćanje u pričuvu</a:t>
            </a:r>
          </a:p>
          <a:p>
            <a:pPr lvl="1"/>
            <a:r>
              <a:rPr lang="hr-HR" altLang="sr-Latn-RS"/>
              <a:t>Održavanje u vlastitim radionicama:</a:t>
            </a:r>
          </a:p>
          <a:p>
            <a:pPr lvl="2"/>
            <a:r>
              <a:rPr lang="hr-HR" altLang="sr-Latn-RS"/>
              <a:t>Autobusi – garaža Podsused</a:t>
            </a:r>
          </a:p>
          <a:p>
            <a:pPr lvl="2"/>
            <a:r>
              <a:rPr lang="hr-HR" altLang="sr-Latn-RS"/>
              <a:t>Tramvaji – remiza Trešnjevka</a:t>
            </a:r>
          </a:p>
          <a:p>
            <a:pPr lvl="2"/>
            <a:r>
              <a:rPr lang="hr-HR" altLang="sr-Latn-RS"/>
              <a:t>Elektronika – servis u remizi Trešnjevka </a:t>
            </a:r>
          </a:p>
          <a:p>
            <a:pPr lvl="3"/>
            <a:r>
              <a:rPr lang="hr-HR" altLang="sr-Latn-RS"/>
              <a:t>Složenije popravke i SW – (npr. servis</a:t>
            </a:r>
            <a:r>
              <a:rPr lang="hr-HR" altLang="sr-Latn-RS" i="1"/>
              <a:t> King </a:t>
            </a:r>
            <a:r>
              <a:rPr lang="hr-HR" altLang="sr-Latn-RS"/>
              <a:t>za neke uređaje</a:t>
            </a:r>
            <a:r>
              <a:rPr lang="hr-HR" altLang="sr-Latn-RS" i="1"/>
              <a:t>)</a:t>
            </a:r>
          </a:p>
        </p:txBody>
      </p:sp>
      <p:sp>
        <p:nvSpPr>
          <p:cNvPr id="17412" name="Date Placeholder 3">
            <a:extLst>
              <a:ext uri="{FF2B5EF4-FFF2-40B4-BE49-F238E27FC236}">
                <a16:creationId xmlns:a16="http://schemas.microsoft.com/office/drawing/2014/main" id="{FDEBA621-87DD-4E7D-A601-72A6FA89F7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7413" name="Footer Placeholder 4">
            <a:extLst>
              <a:ext uri="{FF2B5EF4-FFF2-40B4-BE49-F238E27FC236}">
                <a16:creationId xmlns:a16="http://schemas.microsoft.com/office/drawing/2014/main" id="{70AC812E-DE62-4933-90DA-36B42FC3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8E310866-8897-4BA6-A093-A0513CAC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CA9ACC-6D19-42FC-9A0C-20BB791A11D2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hr-H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DF042992-6231-4C58-B7D8-F2C561EBD1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79388" y="6605588"/>
            <a:ext cx="2133600" cy="252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8C2718BE-83B5-427B-8D7A-03974B13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05588"/>
            <a:ext cx="2895600" cy="252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C6B96B39-111D-48DD-A1CF-FA3AF333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78F6FD-6489-4631-8ACA-C117239D62AD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hr-HR" altLang="en-US" sz="1000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CD2D6CC-AE04-4DDF-827F-1B7F94A14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6642100" cy="4508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3500"/>
              <a:t>Izbor politike održavanja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6735A3-FBAD-4F17-96B2-C60072EE5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572500" cy="54546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hr-HR" altLang="sr-Latn-RS" sz="2600" dirty="0">
                <a:solidFill>
                  <a:srgbClr val="0000CC"/>
                </a:solidFill>
              </a:rPr>
              <a:t>Politika održavanja: </a:t>
            </a:r>
            <a:r>
              <a:rPr lang="hr-HR" altLang="sr-Latn-RS" sz="2600" i="1" dirty="0">
                <a:solidFill>
                  <a:srgbClr val="0000CC"/>
                </a:solidFill>
              </a:rPr>
              <a:t>Koji dio kako održavati?</a:t>
            </a:r>
          </a:p>
          <a:p>
            <a:pPr eaLnBrk="1" hangingPunct="1">
              <a:lnSpc>
                <a:spcPct val="90000"/>
              </a:lnSpc>
            </a:pPr>
            <a:r>
              <a:rPr lang="hr-HR" altLang="sr-Latn-RS" sz="2600" i="1" dirty="0"/>
              <a:t>Izbor pristupa zavisi od: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200" dirty="0">
                <a:solidFill>
                  <a:srgbClr val="0000CC"/>
                </a:solidFill>
              </a:rPr>
              <a:t>Posljedice otkaza</a:t>
            </a:r>
            <a:r>
              <a:rPr lang="hr-HR" altLang="sr-Latn-RS" sz="220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hr-HR" altLang="sr-Latn-RS" sz="2400" dirty="0"/>
              <a:t>Sigurnosni aspekt – za ljude i opremu</a:t>
            </a:r>
          </a:p>
          <a:p>
            <a:pPr lvl="2" eaLnBrk="1" hangingPunct="1">
              <a:lnSpc>
                <a:spcPct val="90000"/>
              </a:lnSpc>
            </a:pPr>
            <a:r>
              <a:rPr lang="hr-HR" altLang="sr-Latn-RS" sz="2400" dirty="0"/>
              <a:t>Troškovni aspekti otkaza (troškovi zastoja i popravka)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200" dirty="0">
                <a:solidFill>
                  <a:srgbClr val="0000CC"/>
                </a:solidFill>
              </a:rPr>
              <a:t>Tehničkih mogućnosti primjene pristupa</a:t>
            </a:r>
          </a:p>
          <a:p>
            <a:pPr lvl="2" eaLnBrk="1" hangingPunct="1">
              <a:lnSpc>
                <a:spcPct val="90000"/>
              </a:lnSpc>
            </a:pPr>
            <a:r>
              <a:rPr lang="hr-HR" altLang="sr-Latn-RS" sz="2400" dirty="0"/>
              <a:t>Ograničenja tehničkih (ne)mogućnosti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200" dirty="0">
                <a:solidFill>
                  <a:srgbClr val="0000CC"/>
                </a:solidFill>
              </a:rPr>
              <a:t>Ekonomskih aspekata održavanja i eksploatacije</a:t>
            </a:r>
          </a:p>
          <a:p>
            <a:pPr lvl="2" eaLnBrk="1" hangingPunct="1">
              <a:lnSpc>
                <a:spcPct val="90000"/>
              </a:lnSpc>
            </a:pPr>
            <a:r>
              <a:rPr lang="hr-HR" altLang="sr-Latn-RS" sz="2400" dirty="0"/>
              <a:t>Troškovi zastoja opreme, održavanja, 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200" dirty="0">
                <a:solidFill>
                  <a:srgbClr val="0000CC"/>
                </a:solidFill>
              </a:rPr>
              <a:t>Propisi </a:t>
            </a:r>
          </a:p>
          <a:p>
            <a:pPr lvl="2" eaLnBrk="1" hangingPunct="1">
              <a:lnSpc>
                <a:spcPct val="90000"/>
              </a:lnSpc>
            </a:pPr>
            <a:r>
              <a:rPr lang="hr-HR" altLang="sr-Latn-RS" sz="2400" dirty="0"/>
              <a:t>Zakonski propisi (sigurnost, koncesije), ugovori, i dr.</a:t>
            </a:r>
          </a:p>
          <a:p>
            <a:pPr eaLnBrk="1" hangingPunct="1">
              <a:lnSpc>
                <a:spcPct val="90000"/>
              </a:lnSpc>
            </a:pPr>
            <a:r>
              <a:rPr lang="hr-HR" altLang="sr-Latn-RS" sz="2600" i="1" dirty="0">
                <a:solidFill>
                  <a:srgbClr val="006600"/>
                </a:solidFill>
              </a:rPr>
              <a:t>Pristup određivanju politike održavanja dijelova</a:t>
            </a:r>
          </a:p>
          <a:p>
            <a:pPr eaLnBrk="1" hangingPunct="1">
              <a:lnSpc>
                <a:spcPct val="90000"/>
              </a:lnSpc>
            </a:pPr>
            <a:r>
              <a:rPr lang="hr-HR" altLang="sr-Latn-RS" sz="2600" dirty="0">
                <a:solidFill>
                  <a:srgbClr val="006600"/>
                </a:solidFill>
              </a:rPr>
              <a:t>Dijagram toka odlučivanja o politici održavanja...</a:t>
            </a:r>
            <a:endParaRPr lang="hr-HR" altLang="sr-Latn-RS" sz="2600" dirty="0">
              <a:solidFill>
                <a:srgbClr val="FF0000"/>
              </a:solidFill>
            </a:endParaRPr>
          </a:p>
        </p:txBody>
      </p:sp>
      <p:sp>
        <p:nvSpPr>
          <p:cNvPr id="18439" name="TextBox 1">
            <a:extLst>
              <a:ext uri="{FF2B5EF4-FFF2-40B4-BE49-F238E27FC236}">
                <a16:creationId xmlns:a16="http://schemas.microsoft.com/office/drawing/2014/main" id="{8076C47F-02EF-4708-90FA-74513C71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2287588" cy="36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1800" b="1">
                <a:solidFill>
                  <a:srgbClr val="C00000"/>
                </a:solidFill>
              </a:rPr>
              <a:t>PODSJETIMO SE…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6644971-5C2C-4C44-BA9D-D64ED5AB35DA}"/>
              </a:ext>
            </a:extLst>
          </p:cNvPr>
          <p:cNvSpPr/>
          <p:nvPr/>
        </p:nvSpPr>
        <p:spPr>
          <a:xfrm>
            <a:off x="7162800" y="3213100"/>
            <a:ext cx="1946275" cy="792163"/>
          </a:xfrm>
          <a:prstGeom prst="wedgeRoundRectCallout">
            <a:avLst>
              <a:gd name="adj1" fmla="val -79749"/>
              <a:gd name="adj2" fmla="val 15883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r-HR" b="1" dirty="0">
                <a:solidFill>
                  <a:srgbClr val="C00000"/>
                </a:solidFill>
              </a:rPr>
              <a:t>Veza s tehnologijom održavanja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38EEF48-4089-45E9-8165-0C81596E38A3}"/>
              </a:ext>
            </a:extLst>
          </p:cNvPr>
          <p:cNvSpPr/>
          <p:nvPr/>
        </p:nvSpPr>
        <p:spPr>
          <a:xfrm>
            <a:off x="7162800" y="4170363"/>
            <a:ext cx="1944688" cy="914400"/>
          </a:xfrm>
          <a:prstGeom prst="wedgeRoundRectCallout">
            <a:avLst>
              <a:gd name="adj1" fmla="val -121646"/>
              <a:gd name="adj2" fmla="val 15680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r-HR" b="1" dirty="0">
                <a:solidFill>
                  <a:srgbClr val="C00000"/>
                </a:solidFill>
              </a:rPr>
              <a:t>Veza s organizacijom održavanja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:a16="http://schemas.microsoft.com/office/drawing/2014/main" id="{C34BEAAD-8D9C-46CC-9060-1C9E9F0D898E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0"/>
            <a:ext cx="8159750" cy="6643688"/>
            <a:chOff x="301" y="7"/>
            <a:chExt cx="3855" cy="5197"/>
          </a:xfrm>
        </p:grpSpPr>
        <p:sp>
          <p:nvSpPr>
            <p:cNvPr id="19466" name="AutoShape 4">
              <a:extLst>
                <a:ext uri="{FF2B5EF4-FFF2-40B4-BE49-F238E27FC236}">
                  <a16:creationId xmlns:a16="http://schemas.microsoft.com/office/drawing/2014/main" id="{6384D73C-566A-4639-B698-03F37355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7"/>
              <a:ext cx="658" cy="26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2000" b="1"/>
                <a:t>START</a:t>
              </a:r>
              <a:endParaRPr lang="en-US" altLang="sr-Latn-RS" sz="2000" b="1"/>
            </a:p>
          </p:txBody>
        </p:sp>
        <p:sp>
          <p:nvSpPr>
            <p:cNvPr id="19467" name="AutoShape 5">
              <a:extLst>
                <a:ext uri="{FF2B5EF4-FFF2-40B4-BE49-F238E27FC236}">
                  <a16:creationId xmlns:a16="http://schemas.microsoft.com/office/drawing/2014/main" id="{3D5A5B52-3E63-44FF-B87D-8069DAC7E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342"/>
              <a:ext cx="1043" cy="63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Poslje-</a:t>
              </a:r>
              <a:br>
                <a:rPr lang="hr-HR" altLang="sr-Latn-RS" sz="1600" b="1"/>
              </a:br>
              <a:r>
                <a:rPr lang="hr-HR" altLang="sr-Latn-RS" sz="1600" b="1"/>
                <a:t>dice otkaza pri-</a:t>
              </a:r>
              <a:br>
                <a:rPr lang="hr-HR" altLang="sr-Latn-RS" sz="1600" b="1"/>
              </a:br>
              <a:r>
                <a:rPr lang="hr-HR" altLang="sr-Latn-RS" sz="1600" b="1"/>
                <a:t>hvatljive?</a:t>
              </a:r>
              <a:endParaRPr lang="en-US" altLang="sr-Latn-RS" sz="1600" b="1"/>
            </a:p>
          </p:txBody>
        </p:sp>
        <p:cxnSp>
          <p:nvCxnSpPr>
            <p:cNvPr id="19468" name="AutoShape 6">
              <a:extLst>
                <a:ext uri="{FF2B5EF4-FFF2-40B4-BE49-F238E27FC236}">
                  <a16:creationId xmlns:a16="http://schemas.microsoft.com/office/drawing/2014/main" id="{D2663F34-B852-498D-BF15-99EB96CCC09A}"/>
                </a:ext>
              </a:extLst>
            </p:cNvPr>
            <p:cNvCxnSpPr>
              <a:cxnSpLocks noChangeShapeType="1"/>
              <a:stCxn id="19466" idx="2"/>
              <a:endCxn id="19467" idx="0"/>
            </p:cNvCxnSpPr>
            <p:nvPr/>
          </p:nvCxnSpPr>
          <p:spPr bwMode="auto">
            <a:xfrm rot="16200000" flipH="1">
              <a:off x="2510" y="305"/>
              <a:ext cx="71" cy="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9" name="AutoShape 10">
              <a:extLst>
                <a:ext uri="{FF2B5EF4-FFF2-40B4-BE49-F238E27FC236}">
                  <a16:creationId xmlns:a16="http://schemas.microsoft.com/office/drawing/2014/main" id="{8E8B0EC8-D5AC-4E21-989B-17C8CDCF2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1111"/>
              <a:ext cx="1043" cy="544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Troš-</a:t>
              </a:r>
              <a:br>
                <a:rPr lang="hr-HR" altLang="sr-Latn-RS" sz="1600" b="1"/>
              </a:br>
              <a:r>
                <a:rPr lang="hr-HR" altLang="sr-Latn-RS" sz="1600" b="1"/>
                <a:t>kovi otkaza prih-</a:t>
              </a:r>
              <a:br>
                <a:rPr lang="hr-HR" altLang="sr-Latn-RS" sz="1600" b="1"/>
              </a:br>
              <a:r>
                <a:rPr lang="hr-HR" altLang="sr-Latn-RS" sz="1600" b="1"/>
                <a:t>vatljivi?</a:t>
              </a:r>
              <a:endParaRPr lang="en-US" altLang="sr-Latn-RS" sz="1600" b="1"/>
            </a:p>
          </p:txBody>
        </p:sp>
        <p:sp>
          <p:nvSpPr>
            <p:cNvPr id="19470" name="AutoShape 11">
              <a:extLst>
                <a:ext uri="{FF2B5EF4-FFF2-40B4-BE49-F238E27FC236}">
                  <a16:creationId xmlns:a16="http://schemas.microsoft.com/office/drawing/2014/main" id="{F06C94F1-ECFE-4E04-8B02-22747A72D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1927"/>
              <a:ext cx="1043" cy="544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Otkaz je</a:t>
              </a:r>
              <a:br>
                <a:rPr lang="hr-HR" altLang="sr-Latn-RS" sz="1600" b="1"/>
              </a:br>
              <a:r>
                <a:rPr lang="hr-HR" altLang="sr-Latn-RS" sz="1600" b="1"/>
                <a:t>predvidljiv?</a:t>
              </a:r>
              <a:endParaRPr lang="en-US" altLang="sr-Latn-RS" sz="1600" b="1"/>
            </a:p>
          </p:txBody>
        </p:sp>
        <p:sp>
          <p:nvSpPr>
            <p:cNvPr id="19471" name="AutoShape 12">
              <a:extLst>
                <a:ext uri="{FF2B5EF4-FFF2-40B4-BE49-F238E27FC236}">
                  <a16:creationId xmlns:a16="http://schemas.microsoft.com/office/drawing/2014/main" id="{2BA66134-E582-4607-A30F-E220D279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633"/>
              <a:ext cx="1043" cy="72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Održavanje</a:t>
              </a:r>
              <a:br>
                <a:rPr lang="hr-HR" altLang="sr-Latn-RS" sz="1600" b="1"/>
              </a:br>
              <a:r>
                <a:rPr lang="hr-HR" altLang="sr-Latn-RS" sz="1600" b="1"/>
                <a:t>po stanju je</a:t>
              </a:r>
              <a:br>
                <a:rPr lang="hr-HR" altLang="sr-Latn-RS" sz="1600" b="1"/>
              </a:br>
              <a:r>
                <a:rPr lang="hr-HR" altLang="sr-Latn-RS" sz="1600" b="1"/>
                <a:t>moguće?</a:t>
              </a:r>
              <a:endParaRPr lang="en-US" altLang="sr-Latn-RS" sz="1600" b="1"/>
            </a:p>
          </p:txBody>
        </p:sp>
        <p:sp>
          <p:nvSpPr>
            <p:cNvPr id="19472" name="AutoShape 13">
              <a:extLst>
                <a:ext uri="{FF2B5EF4-FFF2-40B4-BE49-F238E27FC236}">
                  <a16:creationId xmlns:a16="http://schemas.microsoft.com/office/drawing/2014/main" id="{20F46D34-F645-4F76-A8E2-F9AED3FB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3527"/>
              <a:ext cx="1043" cy="72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Održavanje</a:t>
              </a:r>
              <a:br>
                <a:rPr lang="hr-HR" altLang="sr-Latn-RS" sz="1600" b="1"/>
              </a:br>
              <a:r>
                <a:rPr lang="hr-HR" altLang="sr-Latn-RS" sz="1600" b="1"/>
                <a:t>po stanju eko-</a:t>
              </a:r>
              <a:br>
                <a:rPr lang="hr-HR" altLang="sr-Latn-RS" sz="1600" b="1"/>
              </a:br>
              <a:r>
                <a:rPr lang="hr-HR" altLang="sr-Latn-RS" sz="1600" b="1"/>
                <a:t>nomično?</a:t>
              </a:r>
              <a:endParaRPr lang="en-US" altLang="sr-Latn-RS" sz="1600" b="1"/>
            </a:p>
          </p:txBody>
        </p:sp>
        <p:sp>
          <p:nvSpPr>
            <p:cNvPr id="19473" name="AutoShape 14">
              <a:extLst>
                <a:ext uri="{FF2B5EF4-FFF2-40B4-BE49-F238E27FC236}">
                  <a16:creationId xmlns:a16="http://schemas.microsoft.com/office/drawing/2014/main" id="{B920005B-7619-46F2-9A74-50F153AFC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901"/>
              <a:ext cx="1043" cy="754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Održavanje</a:t>
              </a:r>
              <a:br>
                <a:rPr lang="hr-HR" altLang="sr-Latn-RS" sz="1600" b="1"/>
              </a:br>
              <a:r>
                <a:rPr lang="hr-HR" altLang="sr-Latn-RS" sz="1600" b="1"/>
                <a:t>po stanju je</a:t>
              </a:r>
              <a:br>
                <a:rPr lang="hr-HR" altLang="sr-Latn-RS" sz="1600" b="1"/>
              </a:br>
              <a:r>
                <a:rPr lang="hr-HR" altLang="sr-Latn-RS" sz="1600" b="1"/>
                <a:t>moguće?</a:t>
              </a:r>
              <a:endParaRPr lang="en-US" altLang="sr-Latn-RS" sz="1600" b="1"/>
            </a:p>
          </p:txBody>
        </p:sp>
        <p:sp>
          <p:nvSpPr>
            <p:cNvPr id="19474" name="AutoShape 15">
              <a:extLst>
                <a:ext uri="{FF2B5EF4-FFF2-40B4-BE49-F238E27FC236}">
                  <a16:creationId xmlns:a16="http://schemas.microsoft.com/office/drawing/2014/main" id="{296D63FC-B546-4485-9DEF-5B212EC0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928"/>
              <a:ext cx="1043" cy="705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Održavanje</a:t>
              </a:r>
              <a:br>
                <a:rPr lang="hr-HR" altLang="sr-Latn-RS" sz="1600" b="1"/>
              </a:br>
              <a:r>
                <a:rPr lang="hr-HR" altLang="sr-Latn-RS" sz="1600" b="1"/>
                <a:t>po stanju eko-</a:t>
              </a:r>
              <a:br>
                <a:rPr lang="hr-HR" altLang="sr-Latn-RS" sz="1600" b="1"/>
              </a:br>
              <a:r>
                <a:rPr lang="hr-HR" altLang="sr-Latn-RS" sz="1600" b="1"/>
                <a:t>nomično?</a:t>
              </a:r>
              <a:endParaRPr lang="en-US" altLang="sr-Latn-RS" sz="1600" b="1"/>
            </a:p>
          </p:txBody>
        </p:sp>
        <p:sp>
          <p:nvSpPr>
            <p:cNvPr id="19475" name="AutoShape 16">
              <a:extLst>
                <a:ext uri="{FF2B5EF4-FFF2-40B4-BE49-F238E27FC236}">
                  <a16:creationId xmlns:a16="http://schemas.microsoft.com/office/drawing/2014/main" id="{3788837F-41CA-4966-952B-6D484D859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519"/>
              <a:ext cx="1043" cy="544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Druge</a:t>
              </a:r>
              <a:br>
                <a:rPr lang="hr-HR" altLang="sr-Latn-RS" sz="1600" b="1"/>
              </a:br>
              <a:r>
                <a:rPr lang="hr-HR" altLang="sr-Latn-RS" sz="1600" b="1"/>
                <a:t>posljedice?</a:t>
              </a:r>
              <a:endParaRPr lang="en-US" altLang="sr-Latn-RS" sz="1600" b="1"/>
            </a:p>
          </p:txBody>
        </p:sp>
        <p:cxnSp>
          <p:nvCxnSpPr>
            <p:cNvPr id="19476" name="AutoShape 17">
              <a:extLst>
                <a:ext uri="{FF2B5EF4-FFF2-40B4-BE49-F238E27FC236}">
                  <a16:creationId xmlns:a16="http://schemas.microsoft.com/office/drawing/2014/main" id="{E537CBBE-85F0-42EC-9C5F-7166196DAAE0}"/>
                </a:ext>
              </a:extLst>
            </p:cNvPr>
            <p:cNvCxnSpPr>
              <a:cxnSpLocks noChangeShapeType="1"/>
              <a:stCxn id="19467" idx="2"/>
              <a:endCxn id="19469" idx="0"/>
            </p:cNvCxnSpPr>
            <p:nvPr/>
          </p:nvCxnSpPr>
          <p:spPr bwMode="auto">
            <a:xfrm rot="5400000">
              <a:off x="2479" y="1043"/>
              <a:ext cx="136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19">
              <a:extLst>
                <a:ext uri="{FF2B5EF4-FFF2-40B4-BE49-F238E27FC236}">
                  <a16:creationId xmlns:a16="http://schemas.microsoft.com/office/drawing/2014/main" id="{C0CFF1BD-4E10-4ECE-B3DC-B6E26B07624C}"/>
                </a:ext>
              </a:extLst>
            </p:cNvPr>
            <p:cNvCxnSpPr>
              <a:cxnSpLocks noChangeShapeType="1"/>
              <a:stCxn id="19469" idx="2"/>
              <a:endCxn id="19470" idx="0"/>
            </p:cNvCxnSpPr>
            <p:nvPr/>
          </p:nvCxnSpPr>
          <p:spPr bwMode="auto">
            <a:xfrm>
              <a:off x="2547" y="1661"/>
              <a:ext cx="0" cy="2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20">
              <a:extLst>
                <a:ext uri="{FF2B5EF4-FFF2-40B4-BE49-F238E27FC236}">
                  <a16:creationId xmlns:a16="http://schemas.microsoft.com/office/drawing/2014/main" id="{4DF0F2CA-1C77-4C85-9064-357BB63ABBF0}"/>
                </a:ext>
              </a:extLst>
            </p:cNvPr>
            <p:cNvCxnSpPr>
              <a:cxnSpLocks noChangeShapeType="1"/>
              <a:stCxn id="19470" idx="2"/>
              <a:endCxn id="19471" idx="0"/>
            </p:cNvCxnSpPr>
            <p:nvPr/>
          </p:nvCxnSpPr>
          <p:spPr bwMode="auto">
            <a:xfrm rot="5400000">
              <a:off x="2465" y="2552"/>
              <a:ext cx="162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21">
              <a:extLst>
                <a:ext uri="{FF2B5EF4-FFF2-40B4-BE49-F238E27FC236}">
                  <a16:creationId xmlns:a16="http://schemas.microsoft.com/office/drawing/2014/main" id="{160F6F31-205F-4186-BD81-EAAAB42968D9}"/>
                </a:ext>
              </a:extLst>
            </p:cNvPr>
            <p:cNvCxnSpPr>
              <a:cxnSpLocks noChangeShapeType="1"/>
              <a:stCxn id="19471" idx="2"/>
              <a:endCxn id="19472" idx="0"/>
            </p:cNvCxnSpPr>
            <p:nvPr/>
          </p:nvCxnSpPr>
          <p:spPr bwMode="auto">
            <a:xfrm rot="5400000">
              <a:off x="2463" y="3444"/>
              <a:ext cx="168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0" name="AutoShape 25">
              <a:extLst>
                <a:ext uri="{FF2B5EF4-FFF2-40B4-BE49-F238E27FC236}">
                  <a16:creationId xmlns:a16="http://schemas.microsoft.com/office/drawing/2014/main" id="{7029017C-16DF-42BB-AE08-5D3CA3DC0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4694"/>
              <a:ext cx="953" cy="510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Naknadno</a:t>
              </a:r>
              <a:br>
                <a:rPr lang="hr-HR" altLang="sr-Latn-RS" sz="1600" b="1"/>
              </a:br>
              <a:r>
                <a:rPr lang="hr-HR" altLang="sr-Latn-RS" sz="1600" b="1"/>
                <a:t>(korektivno)</a:t>
              </a:r>
              <a:br>
                <a:rPr lang="hr-HR" altLang="sr-Latn-RS" sz="1600" b="1"/>
              </a:br>
              <a:r>
                <a:rPr lang="hr-HR" altLang="sr-Latn-RS" sz="1600" b="1"/>
                <a:t>održavanje</a:t>
              </a:r>
              <a:endParaRPr lang="en-US" altLang="sr-Latn-RS" sz="1600" b="1"/>
            </a:p>
          </p:txBody>
        </p:sp>
        <p:cxnSp>
          <p:nvCxnSpPr>
            <p:cNvPr id="19481" name="AutoShape 26">
              <a:extLst>
                <a:ext uri="{FF2B5EF4-FFF2-40B4-BE49-F238E27FC236}">
                  <a16:creationId xmlns:a16="http://schemas.microsoft.com/office/drawing/2014/main" id="{C1B773E5-4F16-4E3C-B1AA-17DA6F3D39EC}"/>
                </a:ext>
              </a:extLst>
            </p:cNvPr>
            <p:cNvCxnSpPr>
              <a:cxnSpLocks noChangeShapeType="1"/>
              <a:stCxn id="19469" idx="3"/>
              <a:endCxn id="19475" idx="0"/>
            </p:cNvCxnSpPr>
            <p:nvPr/>
          </p:nvCxnSpPr>
          <p:spPr bwMode="auto">
            <a:xfrm>
              <a:off x="3074" y="1383"/>
              <a:ext cx="561" cy="13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AutoShape 27">
              <a:extLst>
                <a:ext uri="{FF2B5EF4-FFF2-40B4-BE49-F238E27FC236}">
                  <a16:creationId xmlns:a16="http://schemas.microsoft.com/office/drawing/2014/main" id="{2F348A35-DB9B-4E15-9041-CECC78DEDC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40" y="1791"/>
              <a:ext cx="58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AutoShape 28">
              <a:extLst>
                <a:ext uri="{FF2B5EF4-FFF2-40B4-BE49-F238E27FC236}">
                  <a16:creationId xmlns:a16="http://schemas.microsoft.com/office/drawing/2014/main" id="{E41D7E44-C973-4DAC-B0A8-7662CF6FE3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3" y="2064"/>
              <a:ext cx="0" cy="26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AutoShape 29">
              <a:extLst>
                <a:ext uri="{FF2B5EF4-FFF2-40B4-BE49-F238E27FC236}">
                  <a16:creationId xmlns:a16="http://schemas.microsoft.com/office/drawing/2014/main" id="{943C70DF-5E25-4259-B982-BF2AC87D6726}"/>
                </a:ext>
              </a:extLst>
            </p:cNvPr>
            <p:cNvCxnSpPr>
              <a:cxnSpLocks noChangeShapeType="1"/>
              <a:stCxn id="19472" idx="2"/>
              <a:endCxn id="10265" idx="1"/>
            </p:cNvCxnSpPr>
            <p:nvPr/>
          </p:nvCxnSpPr>
          <p:spPr bwMode="auto">
            <a:xfrm rot="5400000">
              <a:off x="2326" y="4474"/>
              <a:ext cx="440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5" name="AutoShape 31">
              <a:extLst>
                <a:ext uri="{FF2B5EF4-FFF2-40B4-BE49-F238E27FC236}">
                  <a16:creationId xmlns:a16="http://schemas.microsoft.com/office/drawing/2014/main" id="{61C508C1-1A95-4FF5-87ED-CE13C4077F8F}"/>
                </a:ext>
              </a:extLst>
            </p:cNvPr>
            <p:cNvCxnSpPr>
              <a:cxnSpLocks noChangeShapeType="1"/>
              <a:stCxn id="19467" idx="1"/>
              <a:endCxn id="19473" idx="0"/>
            </p:cNvCxnSpPr>
            <p:nvPr/>
          </p:nvCxnSpPr>
          <p:spPr bwMode="auto">
            <a:xfrm rot="10800000" flipV="1">
              <a:off x="823" y="659"/>
              <a:ext cx="1202" cy="242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AutoShape 32">
              <a:extLst>
                <a:ext uri="{FF2B5EF4-FFF2-40B4-BE49-F238E27FC236}">
                  <a16:creationId xmlns:a16="http://schemas.microsoft.com/office/drawing/2014/main" id="{6AD8A587-0703-43D6-9CBD-40710871229B}"/>
                </a:ext>
              </a:extLst>
            </p:cNvPr>
            <p:cNvCxnSpPr>
              <a:cxnSpLocks noChangeShapeType="1"/>
              <a:stCxn id="19473" idx="2"/>
              <a:endCxn id="19474" idx="0"/>
            </p:cNvCxnSpPr>
            <p:nvPr/>
          </p:nvCxnSpPr>
          <p:spPr bwMode="auto">
            <a:xfrm rot="5400000">
              <a:off x="686" y="1792"/>
              <a:ext cx="273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AutoShape 34">
              <a:extLst>
                <a:ext uri="{FF2B5EF4-FFF2-40B4-BE49-F238E27FC236}">
                  <a16:creationId xmlns:a16="http://schemas.microsoft.com/office/drawing/2014/main" id="{CD871F95-637D-4BA0-948A-E578FFF23714}"/>
                </a:ext>
              </a:extLst>
            </p:cNvPr>
            <p:cNvCxnSpPr>
              <a:cxnSpLocks noChangeShapeType="1"/>
              <a:stCxn id="19474" idx="2"/>
              <a:endCxn id="10263" idx="1"/>
            </p:cNvCxnSpPr>
            <p:nvPr/>
          </p:nvCxnSpPr>
          <p:spPr bwMode="auto">
            <a:xfrm rot="5400000">
              <a:off x="-215" y="3656"/>
              <a:ext cx="2061" cy="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AutoShape 35">
              <a:extLst>
                <a:ext uri="{FF2B5EF4-FFF2-40B4-BE49-F238E27FC236}">
                  <a16:creationId xmlns:a16="http://schemas.microsoft.com/office/drawing/2014/main" id="{C60F3702-8CC4-44BA-A246-75D9B186A66E}"/>
                </a:ext>
              </a:extLst>
            </p:cNvPr>
            <p:cNvCxnSpPr>
              <a:cxnSpLocks noChangeShapeType="1"/>
              <a:stCxn id="19473" idx="3"/>
            </p:cNvCxnSpPr>
            <p:nvPr/>
          </p:nvCxnSpPr>
          <p:spPr bwMode="auto">
            <a:xfrm>
              <a:off x="1344" y="1278"/>
              <a:ext cx="325" cy="3416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9" name="AutoShape 36">
              <a:extLst>
                <a:ext uri="{FF2B5EF4-FFF2-40B4-BE49-F238E27FC236}">
                  <a16:creationId xmlns:a16="http://schemas.microsoft.com/office/drawing/2014/main" id="{88098023-BF92-4075-9AF9-2DE6BDF061E5}"/>
                </a:ext>
              </a:extLst>
            </p:cNvPr>
            <p:cNvCxnSpPr>
              <a:cxnSpLocks noChangeShapeType="1"/>
              <a:stCxn id="19470" idx="1"/>
            </p:cNvCxnSpPr>
            <p:nvPr/>
          </p:nvCxnSpPr>
          <p:spPr bwMode="auto">
            <a:xfrm flipH="1">
              <a:off x="1656" y="2199"/>
              <a:ext cx="363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0" name="AutoShape 37">
              <a:extLst>
                <a:ext uri="{FF2B5EF4-FFF2-40B4-BE49-F238E27FC236}">
                  <a16:creationId xmlns:a16="http://schemas.microsoft.com/office/drawing/2014/main" id="{87FBE24B-A760-4F79-A6EB-741CD4B2DB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2" y="2994"/>
              <a:ext cx="363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1" name="AutoShape 38">
              <a:extLst>
                <a:ext uri="{FF2B5EF4-FFF2-40B4-BE49-F238E27FC236}">
                  <a16:creationId xmlns:a16="http://schemas.microsoft.com/office/drawing/2014/main" id="{7161C5F3-970D-402C-ACFA-D9D4022CC28F}"/>
                </a:ext>
              </a:extLst>
            </p:cNvPr>
            <p:cNvCxnSpPr>
              <a:cxnSpLocks noChangeShapeType="1"/>
              <a:stCxn id="19474" idx="3"/>
            </p:cNvCxnSpPr>
            <p:nvPr/>
          </p:nvCxnSpPr>
          <p:spPr bwMode="auto">
            <a:xfrm>
              <a:off x="1344" y="2281"/>
              <a:ext cx="182" cy="735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2" name="Line 40">
              <a:extLst>
                <a:ext uri="{FF2B5EF4-FFF2-40B4-BE49-F238E27FC236}">
                  <a16:creationId xmlns:a16="http://schemas.microsoft.com/office/drawing/2014/main" id="{376E682D-F6C4-4EA5-929B-3B5057C9E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3016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493" name="AutoShape 41">
              <a:extLst>
                <a:ext uri="{FF2B5EF4-FFF2-40B4-BE49-F238E27FC236}">
                  <a16:creationId xmlns:a16="http://schemas.microsoft.com/office/drawing/2014/main" id="{E3A4E25C-6DB8-4D3D-99EB-C86F70BBA3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2" y="3884"/>
              <a:ext cx="363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Text Box 42">
              <a:extLst>
                <a:ext uri="{FF2B5EF4-FFF2-40B4-BE49-F238E27FC236}">
                  <a16:creationId xmlns:a16="http://schemas.microsoft.com/office/drawing/2014/main" id="{0778A5C6-2E66-4F96-84EB-4461794E8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1951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Da</a:t>
              </a:r>
              <a:endParaRPr lang="en-US" altLang="sr-Latn-RS" sz="1600" b="1"/>
            </a:p>
          </p:txBody>
        </p:sp>
        <p:sp>
          <p:nvSpPr>
            <p:cNvPr id="19495" name="Text Box 43">
              <a:extLst>
                <a:ext uri="{FF2B5EF4-FFF2-40B4-BE49-F238E27FC236}">
                  <a16:creationId xmlns:a16="http://schemas.microsoft.com/office/drawing/2014/main" id="{3C372F67-F7D3-423C-A6B9-C652B24E4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599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Ne</a:t>
              </a:r>
              <a:endParaRPr lang="en-US" altLang="sr-Latn-RS" sz="1600" b="1"/>
            </a:p>
          </p:txBody>
        </p:sp>
        <p:sp>
          <p:nvSpPr>
            <p:cNvPr id="19496" name="Text Box 44">
              <a:extLst>
                <a:ext uri="{FF2B5EF4-FFF2-40B4-BE49-F238E27FC236}">
                  <a16:creationId xmlns:a16="http://schemas.microsoft.com/office/drawing/2014/main" id="{A6225737-1006-46AA-8D22-369A7F75D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436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Ne</a:t>
              </a:r>
              <a:endParaRPr lang="en-US" altLang="sr-Latn-RS" sz="1600" b="1"/>
            </a:p>
          </p:txBody>
        </p:sp>
        <p:sp>
          <p:nvSpPr>
            <p:cNvPr id="19497" name="Text Box 45">
              <a:extLst>
                <a:ext uri="{FF2B5EF4-FFF2-40B4-BE49-F238E27FC236}">
                  <a16:creationId xmlns:a16="http://schemas.microsoft.com/office/drawing/2014/main" id="{1D61B14E-DD42-4F84-A050-4EF6F73B5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919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Da</a:t>
              </a:r>
              <a:endParaRPr lang="en-US" altLang="sr-Latn-RS" sz="1600" b="1"/>
            </a:p>
          </p:txBody>
        </p:sp>
        <p:sp>
          <p:nvSpPr>
            <p:cNvPr id="19498" name="Text Box 46">
              <a:extLst>
                <a:ext uri="{FF2B5EF4-FFF2-40B4-BE49-F238E27FC236}">
                  <a16:creationId xmlns:a16="http://schemas.microsoft.com/office/drawing/2014/main" id="{FB16C2C2-1BE2-4613-B28E-E2B722C9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1135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Da</a:t>
              </a:r>
              <a:endParaRPr lang="en-US" altLang="sr-Latn-RS" sz="1600" b="1"/>
            </a:p>
          </p:txBody>
        </p:sp>
        <p:sp>
          <p:nvSpPr>
            <p:cNvPr id="19499" name="Text Box 47">
              <a:extLst>
                <a:ext uri="{FF2B5EF4-FFF2-40B4-BE49-F238E27FC236}">
                  <a16:creationId xmlns:a16="http://schemas.microsoft.com/office/drawing/2014/main" id="{C8EED1F8-A705-4E69-9187-F3727E994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2359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Ne</a:t>
              </a:r>
              <a:endParaRPr lang="en-US" altLang="sr-Latn-RS" sz="1600" b="1"/>
            </a:p>
          </p:txBody>
        </p:sp>
        <p:sp>
          <p:nvSpPr>
            <p:cNvPr id="19500" name="Text Box 48">
              <a:extLst>
                <a:ext uri="{FF2B5EF4-FFF2-40B4-BE49-F238E27FC236}">
                  <a16:creationId xmlns:a16="http://schemas.microsoft.com/office/drawing/2014/main" id="{AADBA1B4-4D1D-40AE-BF22-F34794698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572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Da</a:t>
              </a:r>
              <a:endParaRPr lang="en-US" altLang="sr-Latn-RS" sz="1600" b="1"/>
            </a:p>
          </p:txBody>
        </p:sp>
        <p:sp>
          <p:nvSpPr>
            <p:cNvPr id="19501" name="Text Box 49">
              <a:extLst>
                <a:ext uri="{FF2B5EF4-FFF2-40B4-BE49-F238E27FC236}">
                  <a16:creationId xmlns:a16="http://schemas.microsoft.com/office/drawing/2014/main" id="{207947F4-BF4A-4FC8-84EF-5A12C0E18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2064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Ne</a:t>
              </a:r>
              <a:endParaRPr lang="en-US" altLang="sr-Latn-RS" sz="1600" b="1"/>
            </a:p>
          </p:txBody>
        </p:sp>
        <p:sp>
          <p:nvSpPr>
            <p:cNvPr id="19502" name="Text Box 50">
              <a:extLst>
                <a:ext uri="{FF2B5EF4-FFF2-40B4-BE49-F238E27FC236}">
                  <a16:creationId xmlns:a16="http://schemas.microsoft.com/office/drawing/2014/main" id="{67B3298E-7628-47E9-B7EC-D12AA6407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" y="3243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Da</a:t>
              </a:r>
              <a:endParaRPr lang="en-US" altLang="sr-Latn-RS" sz="1600" b="1"/>
            </a:p>
          </p:txBody>
        </p:sp>
        <p:sp>
          <p:nvSpPr>
            <p:cNvPr id="19503" name="Text Box 51">
              <a:extLst>
                <a:ext uri="{FF2B5EF4-FFF2-40B4-BE49-F238E27FC236}">
                  <a16:creationId xmlns:a16="http://schemas.microsoft.com/office/drawing/2014/main" id="{570CE036-7B26-44B9-A256-CF21B8D4E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2784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Ne</a:t>
              </a:r>
              <a:endParaRPr lang="en-US" altLang="sr-Latn-RS" sz="1600" b="1"/>
            </a:p>
          </p:txBody>
        </p:sp>
        <p:sp>
          <p:nvSpPr>
            <p:cNvPr id="19504" name="Text Box 52">
              <a:extLst>
                <a:ext uri="{FF2B5EF4-FFF2-40B4-BE49-F238E27FC236}">
                  <a16:creationId xmlns:a16="http://schemas.microsoft.com/office/drawing/2014/main" id="{747DEE0E-03B5-4ECD-B366-1D717F663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" y="1013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Ne</a:t>
              </a:r>
              <a:endParaRPr lang="en-US" altLang="sr-Latn-RS" sz="1600" b="1"/>
            </a:p>
          </p:txBody>
        </p:sp>
        <p:sp>
          <p:nvSpPr>
            <p:cNvPr id="19505" name="Text Box 53">
              <a:extLst>
                <a:ext uri="{FF2B5EF4-FFF2-40B4-BE49-F238E27FC236}">
                  <a16:creationId xmlns:a16="http://schemas.microsoft.com/office/drawing/2014/main" id="{FDF35CFC-B481-4DD2-921F-15456F7F7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" y="1602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Da</a:t>
              </a:r>
              <a:endParaRPr lang="en-US" altLang="sr-Latn-RS" sz="1600" b="1"/>
            </a:p>
          </p:txBody>
        </p:sp>
        <p:sp>
          <p:nvSpPr>
            <p:cNvPr id="19506" name="Text Box 54">
              <a:extLst>
                <a:ext uri="{FF2B5EF4-FFF2-40B4-BE49-F238E27FC236}">
                  <a16:creationId xmlns:a16="http://schemas.microsoft.com/office/drawing/2014/main" id="{EC79FA4A-C360-4B75-AB89-1C7FBDB67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573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Da</a:t>
              </a:r>
              <a:endParaRPr lang="en-US" altLang="sr-Latn-RS" sz="1600" b="1"/>
            </a:p>
          </p:txBody>
        </p:sp>
        <p:sp>
          <p:nvSpPr>
            <p:cNvPr id="19507" name="Text Box 55">
              <a:extLst>
                <a:ext uri="{FF2B5EF4-FFF2-40B4-BE49-F238E27FC236}">
                  <a16:creationId xmlns:a16="http://schemas.microsoft.com/office/drawing/2014/main" id="{2BD74EBD-F52E-4892-9813-D00856BE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1959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Ne</a:t>
              </a:r>
              <a:endParaRPr lang="en-US" altLang="sr-Latn-RS" sz="1600" b="1"/>
            </a:p>
          </p:txBody>
        </p:sp>
        <p:sp>
          <p:nvSpPr>
            <p:cNvPr id="19508" name="Text Box 56">
              <a:extLst>
                <a:ext uri="{FF2B5EF4-FFF2-40B4-BE49-F238E27FC236}">
                  <a16:creationId xmlns:a16="http://schemas.microsoft.com/office/drawing/2014/main" id="{A3BD22C0-4932-42DB-8A02-A57204CF7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4193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Da</a:t>
              </a:r>
              <a:endParaRPr lang="en-US" altLang="sr-Latn-RS" sz="1600" b="1"/>
            </a:p>
          </p:txBody>
        </p:sp>
        <p:sp>
          <p:nvSpPr>
            <p:cNvPr id="19509" name="Text Box 57">
              <a:extLst>
                <a:ext uri="{FF2B5EF4-FFF2-40B4-BE49-F238E27FC236}">
                  <a16:creationId xmlns:a16="http://schemas.microsoft.com/office/drawing/2014/main" id="{6DFA244A-5D84-4847-A510-A9DEC804E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3584"/>
              <a:ext cx="2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/>
                <a:t>Ne</a:t>
              </a:r>
              <a:endParaRPr lang="en-US" altLang="sr-Latn-RS" sz="1600" b="1"/>
            </a:p>
          </p:txBody>
        </p:sp>
        <p:sp>
          <p:nvSpPr>
            <p:cNvPr id="10263" name="AutoShape 22">
              <a:extLst>
                <a:ext uri="{FF2B5EF4-FFF2-40B4-BE49-F238E27FC236}">
                  <a16:creationId xmlns:a16="http://schemas.microsoft.com/office/drawing/2014/main" id="{F606C9B1-9A8E-477D-A742-C56835943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" y="4694"/>
              <a:ext cx="907" cy="510"/>
            </a:xfrm>
            <a:prstGeom prst="flowChartInputOutpu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r-HR" altLang="sr-Latn-RS" sz="1600" b="1">
                  <a:solidFill>
                    <a:srgbClr val="B21B02"/>
                  </a:solidFill>
                </a:rPr>
                <a:t>Održavanje</a:t>
              </a:r>
              <a:br>
                <a:rPr lang="hr-HR" altLang="sr-Latn-RS" sz="1600" b="1">
                  <a:solidFill>
                    <a:srgbClr val="B21B02"/>
                  </a:solidFill>
                </a:rPr>
              </a:br>
              <a:r>
                <a:rPr lang="hr-HR" altLang="sr-Latn-RS" sz="1600" b="1">
                  <a:solidFill>
                    <a:srgbClr val="B21B02"/>
                  </a:solidFill>
                </a:rPr>
                <a:t>po stanju je</a:t>
              </a:r>
              <a:br>
                <a:rPr lang="hr-HR" altLang="sr-Latn-RS" sz="1600" b="1">
                  <a:solidFill>
                    <a:srgbClr val="B21B02"/>
                  </a:solidFill>
                </a:rPr>
              </a:br>
              <a:r>
                <a:rPr lang="hr-HR" altLang="sr-Latn-RS" sz="1600" b="1">
                  <a:solidFill>
                    <a:srgbClr val="B21B02"/>
                  </a:solidFill>
                </a:rPr>
                <a:t>značajno</a:t>
              </a:r>
              <a:endParaRPr lang="en-US" altLang="sr-Latn-RS" sz="1600" b="1">
                <a:solidFill>
                  <a:srgbClr val="B21B02"/>
                </a:solidFill>
              </a:endParaRPr>
            </a:p>
          </p:txBody>
        </p:sp>
        <p:sp>
          <p:nvSpPr>
            <p:cNvPr id="10264" name="AutoShape 23">
              <a:extLst>
                <a:ext uri="{FF2B5EF4-FFF2-40B4-BE49-F238E27FC236}">
                  <a16:creationId xmlns:a16="http://schemas.microsoft.com/office/drawing/2014/main" id="{8E46D002-53E5-43C2-B44D-8EFD3463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4694"/>
              <a:ext cx="953" cy="457"/>
            </a:xfrm>
            <a:prstGeom prst="flowChartInputOutpu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r-HR" altLang="sr-Latn-RS" sz="1600" b="1"/>
                <a:t>Preventivno</a:t>
              </a:r>
              <a:br>
                <a:rPr lang="hr-HR" altLang="sr-Latn-RS" sz="1600" b="1"/>
              </a:br>
              <a:r>
                <a:rPr lang="hr-HR" altLang="sr-Latn-RS" sz="1600" b="1"/>
                <a:t>održavanje</a:t>
              </a:r>
              <a:endParaRPr lang="en-US" altLang="sr-Latn-RS" sz="1600" b="1"/>
            </a:p>
          </p:txBody>
        </p:sp>
        <p:sp>
          <p:nvSpPr>
            <p:cNvPr id="10265" name="AutoShape 24">
              <a:extLst>
                <a:ext uri="{FF2B5EF4-FFF2-40B4-BE49-F238E27FC236}">
                  <a16:creationId xmlns:a16="http://schemas.microsoft.com/office/drawing/2014/main" id="{0708D280-177E-47B8-A3B6-13DE2298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4694"/>
              <a:ext cx="953" cy="510"/>
            </a:xfrm>
            <a:prstGeom prst="flowChartInputOutpu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ts val="15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r-HR" altLang="sr-Latn-RS" sz="1600" b="1" dirty="0">
                  <a:solidFill>
                    <a:srgbClr val="006600"/>
                  </a:solidFill>
                </a:rPr>
                <a:t>Održavanje</a:t>
              </a:r>
              <a:br>
                <a:rPr lang="hr-HR" altLang="sr-Latn-RS" sz="1600" b="1" dirty="0">
                  <a:solidFill>
                    <a:srgbClr val="006600"/>
                  </a:solidFill>
                </a:rPr>
              </a:br>
              <a:r>
                <a:rPr lang="hr-HR" altLang="sr-Latn-RS" sz="1600" b="1" dirty="0">
                  <a:solidFill>
                    <a:srgbClr val="006600"/>
                  </a:solidFill>
                </a:rPr>
                <a:t>po stanju je</a:t>
              </a:r>
              <a:br>
                <a:rPr lang="hr-HR" altLang="sr-Latn-RS" sz="1600" b="1" dirty="0">
                  <a:solidFill>
                    <a:srgbClr val="006600"/>
                  </a:solidFill>
                </a:rPr>
              </a:br>
              <a:r>
                <a:rPr lang="hr-HR" altLang="sr-Latn-RS" sz="1600" b="1" dirty="0">
                  <a:solidFill>
                    <a:srgbClr val="006600"/>
                  </a:solidFill>
                </a:rPr>
                <a:t>poželjno</a:t>
              </a:r>
              <a:endParaRPr lang="en-US" altLang="sr-Latn-RS" sz="1600" b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2106" name="Text Box 58">
            <a:extLst>
              <a:ext uri="{FF2B5EF4-FFF2-40B4-BE49-F238E27FC236}">
                <a16:creationId xmlns:a16="http://schemas.microsoft.com/office/drawing/2014/main" id="{EE7486FB-E013-4718-AC47-B2FD49E7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26988"/>
            <a:ext cx="4130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2400" b="1" i="1"/>
              <a:t>Određivanje </a:t>
            </a:r>
            <a:br>
              <a:rPr lang="hr-HR" altLang="sr-Latn-RS" sz="2400" b="1" i="1"/>
            </a:br>
            <a:r>
              <a:rPr lang="hr-HR" altLang="sr-Latn-RS" sz="2400" b="1" i="1"/>
              <a:t>politike održavanja</a:t>
            </a:r>
            <a:endParaRPr lang="en-US" altLang="sr-Latn-RS" sz="2400" b="1" i="1"/>
          </a:p>
        </p:txBody>
      </p:sp>
      <p:pic>
        <p:nvPicPr>
          <p:cNvPr id="19460" name="Picture 7" descr="C:\Documents and Settings\Mladen\Local Settings\Temporary Internet Files\Content.IE5\Z4HPADOJ\MCj03266260000[1].wmf">
            <a:extLst>
              <a:ext uri="{FF2B5EF4-FFF2-40B4-BE49-F238E27FC236}">
                <a16:creationId xmlns:a16="http://schemas.microsoft.com/office/drawing/2014/main" id="{328764E4-14B3-457A-A7DD-C3BABDC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4357688"/>
            <a:ext cx="137001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 descr="C:\Documents and Settings\Mladen\Local Settings\Temporary Internet Files\Content.IE5\YOMX36DW\MCj04280910000[1].wmf">
            <a:extLst>
              <a:ext uri="{FF2B5EF4-FFF2-40B4-BE49-F238E27FC236}">
                <a16:creationId xmlns:a16="http://schemas.microsoft.com/office/drawing/2014/main" id="{34045CF1-DFD9-4960-86A5-2B88B8CF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786313"/>
            <a:ext cx="1246188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Date Placeholder 52">
            <a:extLst>
              <a:ext uri="{FF2B5EF4-FFF2-40B4-BE49-F238E27FC236}">
                <a16:creationId xmlns:a16="http://schemas.microsoft.com/office/drawing/2014/main" id="{269C7285-F1B2-4F51-A5CF-31ADCB9297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50825" y="664368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9463" name="Slide Number Placeholder 53">
            <a:extLst>
              <a:ext uri="{FF2B5EF4-FFF2-40B4-BE49-F238E27FC236}">
                <a16:creationId xmlns:a16="http://schemas.microsoft.com/office/drawing/2014/main" id="{BA5A2BE1-C794-4860-91BA-BB0CF88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080F5B-694B-42B8-BCE5-B0129389962A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hr-HR" altLang="en-US" sz="1000"/>
          </a:p>
        </p:txBody>
      </p:sp>
      <p:sp>
        <p:nvSpPr>
          <p:cNvPr id="19464" name="Footer Placeholder 54">
            <a:extLst>
              <a:ext uri="{FF2B5EF4-FFF2-40B4-BE49-F238E27FC236}">
                <a16:creationId xmlns:a16="http://schemas.microsoft.com/office/drawing/2014/main" id="{5C572C82-B086-4092-ACD6-B865C94F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08763"/>
            <a:ext cx="2895600" cy="204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9465" name="TextBox 1">
            <a:extLst>
              <a:ext uri="{FF2B5EF4-FFF2-40B4-BE49-F238E27FC236}">
                <a16:creationId xmlns:a16="http://schemas.microsoft.com/office/drawing/2014/main" id="{8A77F60A-0B1D-4C1D-95CD-4546C5852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76200"/>
            <a:ext cx="2287587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1800" b="1">
                <a:solidFill>
                  <a:srgbClr val="C00000"/>
                </a:solidFill>
              </a:rPr>
              <a:t>PODSJETIMO SE…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2638738F-3189-4666-BC28-81DD303B5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CF05C26B-7E39-4FDA-8CC2-46496377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48B20598-0ED6-4C75-9426-6A4E47FB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CC3B5-046D-4F9E-AA88-89A22E9BCE76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hr-HR" altLang="en-US" sz="10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E9AA9B01-D743-4318-8870-B5E5C5E62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3" y="1341438"/>
            <a:ext cx="9144000" cy="5040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600" b="1" dirty="0">
                <a:solidFill>
                  <a:srgbClr val="0000CC"/>
                </a:solidFill>
              </a:rPr>
              <a:t>Tehnologija održavanja tehničkog sustava…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>
                <a:solidFill>
                  <a:srgbClr val="FF0000"/>
                </a:solidFill>
              </a:rPr>
              <a:t>… opisuje način provođenja postupaka održavanja: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500" dirty="0"/>
              <a:t>Kako se i gdje postupak provodi – redoslijed operacija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500" dirty="0"/>
              <a:t>Alat, oprema, osoblje i pričuvni dijelovi koje se koristi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500" dirty="0"/>
              <a:t>Potrebno aktivno vrijeme postupaka (MTTR, MPT)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500" dirty="0"/>
              <a:t>Tehničke podatke i odlučivanje o postupku održavanja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/>
              <a:t>Specifična (posebna) </a:t>
            </a:r>
            <a:r>
              <a:rPr lang="hr-HR" altLang="sr-Latn-RS" dirty="0">
                <a:solidFill>
                  <a:srgbClr val="FF0000"/>
                </a:solidFill>
              </a:rPr>
              <a:t>za svaki tip (ili </a:t>
            </a:r>
            <a:r>
              <a:rPr lang="hr-HR" altLang="sr-Latn-RS" i="1" dirty="0">
                <a:solidFill>
                  <a:srgbClr val="FF0000"/>
                </a:solidFill>
              </a:rPr>
              <a:t>obitelj</a:t>
            </a:r>
            <a:r>
              <a:rPr lang="hr-HR" altLang="sr-Latn-RS" dirty="0">
                <a:solidFill>
                  <a:srgbClr val="FF0000"/>
                </a:solidFill>
              </a:rPr>
              <a:t>)</a:t>
            </a:r>
            <a:r>
              <a:rPr lang="hr-HR" altLang="sr-Latn-RS" dirty="0"/>
              <a:t> uređaja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/>
              <a:t>Tehnologija znatno utječe na </a:t>
            </a:r>
            <a:r>
              <a:rPr lang="hr-HR" altLang="sr-Latn-RS" dirty="0">
                <a:solidFill>
                  <a:srgbClr val="FF0000"/>
                </a:solidFill>
              </a:rPr>
              <a:t>troškove održavanja</a:t>
            </a:r>
            <a:r>
              <a:rPr lang="hr-HR" altLang="sr-Latn-RS" dirty="0"/>
              <a:t>, ali i na spremnost (posebice </a:t>
            </a:r>
            <a:r>
              <a:rPr lang="hr-HR" altLang="sr-Latn-RS" dirty="0">
                <a:solidFill>
                  <a:srgbClr val="FF0000"/>
                </a:solidFill>
              </a:rPr>
              <a:t>vlastitu i dostižnu</a:t>
            </a:r>
            <a:r>
              <a:rPr lang="hr-HR" altLang="sr-Latn-RS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/>
              <a:t>Tehnologiju uglavnom određuje proizvođač (upute)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A7C519BE-B2C2-42A2-87DC-DA257CBCF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73025"/>
            <a:ext cx="7777163" cy="1123950"/>
          </a:xfrm>
          <a:noFill/>
        </p:spPr>
        <p:txBody>
          <a:bodyPr/>
          <a:lstStyle/>
          <a:p>
            <a:pPr eaLnBrk="1" hangingPunct="1"/>
            <a:r>
              <a:rPr lang="hr-HR" altLang="sr-Latn-RS" sz="4000"/>
              <a:t>Sustav održavanja </a:t>
            </a:r>
            <a:br>
              <a:rPr lang="hr-HR" altLang="sr-Latn-RS" sz="4000"/>
            </a:br>
            <a:r>
              <a:rPr lang="hr-HR" altLang="sr-Latn-RS" sz="3200" i="1">
                <a:solidFill>
                  <a:srgbClr val="FF0000"/>
                </a:solidFill>
              </a:rPr>
              <a:t>2. Tehnologija održavanja</a:t>
            </a:r>
            <a:endParaRPr lang="hr-HR" altLang="sr-Latn-RS" sz="24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04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4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C2978AA7-A657-49C3-8456-ED990F60D0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E1D10213-9BD6-4A17-B113-AE810FA2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2E028534-B0DA-4E84-B98D-9EBA8E17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DB6556-8160-4FF7-A0D0-FE00A01C6AA8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7928C9D-6938-49FB-84AC-D9FE3EDAA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01465"/>
            <a:ext cx="8821738" cy="5026323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hr-HR" altLang="sr-Latn-RS" sz="2400" dirty="0">
                <a:solidFill>
                  <a:srgbClr val="003399"/>
                </a:solidFill>
              </a:rPr>
              <a:t>Tehnološki programi održavanja </a:t>
            </a:r>
            <a:r>
              <a:rPr lang="hr-HR" altLang="sr-Latn-RS" sz="2400" dirty="0"/>
              <a:t>– skup operacije koje se provode u jednom slijedu održavanja, a mogu biti:</a:t>
            </a:r>
          </a:p>
          <a:p>
            <a:pPr marL="3429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sz="2800" dirty="0">
                <a:solidFill>
                  <a:srgbClr val="006600"/>
                </a:solidFill>
              </a:rPr>
              <a:t>preventivni programi </a:t>
            </a:r>
            <a:r>
              <a:rPr lang="hr-HR" altLang="sr-Latn-RS" sz="2800" dirty="0"/>
              <a:t>  ili   </a:t>
            </a:r>
            <a:r>
              <a:rPr lang="hr-HR" altLang="sr-Latn-RS" sz="2800" dirty="0">
                <a:solidFill>
                  <a:srgbClr val="C00000"/>
                </a:solidFill>
              </a:rPr>
              <a:t>korektivni programi. </a:t>
            </a:r>
          </a:p>
          <a:p>
            <a:pPr eaLnBrk="1" hangingPunct="1"/>
            <a:r>
              <a:rPr lang="hr-HR" altLang="sr-Latn-RS" sz="2400" dirty="0">
                <a:solidFill>
                  <a:srgbClr val="0000CC"/>
                </a:solidFill>
              </a:rPr>
              <a:t>Tehnologija održavanja</a:t>
            </a:r>
            <a:r>
              <a:rPr lang="hr-HR" altLang="sr-Latn-RS" sz="2400" dirty="0"/>
              <a:t> je skup svih preventivnih i korektivnih operacija održavanja, kojima se određeni tip tehničkog sustava održava učinkovitim u korisnom životnom vijeku.</a:t>
            </a:r>
          </a:p>
          <a:p>
            <a:pPr eaLnBrk="1" hangingPunct="1"/>
            <a:r>
              <a:rPr lang="hr-HR" altLang="sr-Latn-RS" sz="2400" dirty="0"/>
              <a:t>Potpunost održavanja jednog tipa tehničkog sustava: </a:t>
            </a:r>
            <a:br>
              <a:rPr lang="hr-HR" altLang="sr-Latn-RS" sz="2400" dirty="0"/>
            </a:br>
            <a:br>
              <a:rPr lang="hr-HR" altLang="sr-Latn-RS" sz="2400" dirty="0"/>
            </a:br>
            <a:endParaRPr lang="hr-HR" altLang="sr-Latn-RS" sz="2400" dirty="0"/>
          </a:p>
          <a:p>
            <a:pPr eaLnBrk="1" hangingPunct="1">
              <a:spcBef>
                <a:spcPct val="24000"/>
              </a:spcBef>
              <a:spcAft>
                <a:spcPct val="24000"/>
              </a:spcAft>
              <a:buFont typeface="Wingdings" panose="05000000000000000000" pitchFamily="2" charset="2"/>
              <a:buNone/>
            </a:pPr>
            <a:r>
              <a:rPr lang="hr-HR" altLang="sr-Latn-RS" sz="2000" b="1" i="1" dirty="0"/>
              <a:t>		</a:t>
            </a:r>
            <a:r>
              <a:rPr lang="hr-HR" altLang="sr-Latn-RS" sz="2000" b="1" i="1" dirty="0" err="1"/>
              <a:t>PO</a:t>
            </a:r>
            <a:r>
              <a:rPr lang="hr-HR" altLang="sr-Latn-RS" sz="2800" i="1" baseline="-25000" dirty="0" err="1"/>
              <a:t>i</a:t>
            </a:r>
            <a:r>
              <a:rPr lang="hr-HR" altLang="sr-Latn-RS" sz="2000" b="1" i="1" dirty="0"/>
              <a:t> --  i-ti od N preventivnih tehnoloških programa  	</a:t>
            </a:r>
            <a:br>
              <a:rPr lang="hr-HR" altLang="sr-Latn-RS" sz="2000" b="1" i="1" dirty="0"/>
            </a:br>
            <a:r>
              <a:rPr lang="hr-HR" altLang="sr-Latn-RS" sz="2000" b="1" i="1" dirty="0"/>
              <a:t>		održavanja za određeni tip tehničkog sustava</a:t>
            </a:r>
          </a:p>
          <a:p>
            <a:pPr eaLnBrk="1" hangingPunct="1">
              <a:spcBef>
                <a:spcPct val="24000"/>
              </a:spcBef>
              <a:spcAft>
                <a:spcPct val="24000"/>
              </a:spcAft>
              <a:buFont typeface="Wingdings" panose="05000000000000000000" pitchFamily="2" charset="2"/>
              <a:buNone/>
            </a:pPr>
            <a:r>
              <a:rPr lang="hr-HR" altLang="sr-Latn-RS" sz="2000" b="1" i="1" dirty="0"/>
              <a:t>		</a:t>
            </a:r>
            <a:r>
              <a:rPr lang="hr-HR" altLang="sr-Latn-RS" sz="2000" b="1" i="1" dirty="0" err="1"/>
              <a:t>KO</a:t>
            </a:r>
            <a:r>
              <a:rPr lang="hr-HR" altLang="sr-Latn-RS" sz="2800" i="1" baseline="-25000" dirty="0" err="1"/>
              <a:t>j</a:t>
            </a:r>
            <a:r>
              <a:rPr lang="hr-HR" altLang="sr-Latn-RS" sz="2000" b="1" i="1" dirty="0"/>
              <a:t> --  j-ti od M korektivnih tehnoloških programa </a:t>
            </a:r>
            <a:br>
              <a:rPr lang="hr-HR" altLang="sr-Latn-RS" sz="2000" b="1" i="1" dirty="0"/>
            </a:br>
            <a:r>
              <a:rPr lang="hr-HR" altLang="sr-Latn-RS" sz="2000" b="1" i="1" dirty="0"/>
              <a:t>       		održavanja za određeni tip tehničkog sustava</a:t>
            </a:r>
          </a:p>
          <a:p>
            <a:pPr eaLnBrk="1" hangingPunct="1">
              <a:spcBef>
                <a:spcPct val="24000"/>
              </a:spcBef>
              <a:spcAft>
                <a:spcPct val="24000"/>
              </a:spcAft>
              <a:buFont typeface="Wingdings" panose="05000000000000000000" pitchFamily="2" charset="2"/>
              <a:buNone/>
            </a:pPr>
            <a:endParaRPr lang="hr-HR" altLang="sr-Latn-RS" sz="2000" b="1" i="1" dirty="0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267F9C64-591E-4761-BCE2-8315E6CF6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781534"/>
              </p:ext>
            </p:extLst>
          </p:nvPr>
        </p:nvGraphicFramePr>
        <p:xfrm>
          <a:off x="1193800" y="4107414"/>
          <a:ext cx="6257925" cy="87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Jednadžba" r:id="rId3" imgW="3009600" imgH="444240" progId="Equation.3">
                  <p:embed/>
                </p:oleObj>
              </mc:Choice>
              <mc:Fallback>
                <p:oleObj name="Jednadžba" r:id="rId3" imgW="3009600" imgH="4442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107414"/>
                        <a:ext cx="6257925" cy="878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4">
            <a:extLst>
              <a:ext uri="{FF2B5EF4-FFF2-40B4-BE49-F238E27FC236}">
                <a16:creationId xmlns:a16="http://schemas.microsoft.com/office/drawing/2014/main" id="{22E626B4-EF6A-4F68-B2AC-5214B2F1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19034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sr-Latn-RS" altLang="sr-Latn-RS" sz="2400" b="1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87B521CC-FA09-4D54-AAC3-0C884DEF5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1788"/>
            <a:ext cx="7543800" cy="793750"/>
          </a:xfrm>
          <a:noFill/>
        </p:spPr>
        <p:txBody>
          <a:bodyPr/>
          <a:lstStyle/>
          <a:p>
            <a:pPr eaLnBrk="1" hangingPunct="1"/>
            <a:r>
              <a:rPr lang="hr-HR" altLang="sr-Latn-RS" sz="3200"/>
              <a:t> </a:t>
            </a:r>
            <a:r>
              <a:rPr lang="hr-HR" altLang="sr-Latn-RS" sz="4000"/>
              <a:t>Sustav održavanja </a:t>
            </a:r>
            <a:br>
              <a:rPr lang="hr-HR" altLang="sr-Latn-RS" sz="4000"/>
            </a:br>
            <a:r>
              <a:rPr lang="hr-HR" altLang="sr-Latn-RS" sz="3200" i="1">
                <a:solidFill>
                  <a:srgbClr val="FF0000"/>
                </a:solidFill>
              </a:rPr>
              <a:t>2. Tehnologija održavanja</a:t>
            </a:r>
            <a:endParaRPr lang="hr-HR" altLang="sr-Latn-R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297B72D6-79EA-4586-93DE-1C5368354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4E5B1817-21FC-4278-B766-5F6123B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21CFC36D-7285-4281-9081-62A8D544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6F598C-80E1-420C-8C21-1C5EC3B50B85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F664621-584F-402F-AA19-56FF5FDAE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9144000" cy="472698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2400" dirty="0">
                <a:solidFill>
                  <a:srgbClr val="0000CC"/>
                </a:solidFill>
              </a:rPr>
              <a:t>Preventivni tehnološki programi održavanja sadrže:</a:t>
            </a:r>
          </a:p>
          <a:p>
            <a:pPr lvl="1" eaLnBrk="1" hangingPunct="1"/>
            <a:r>
              <a:rPr lang="hr-HR" altLang="sr-Latn-RS" sz="2400" dirty="0"/>
              <a:t>Servisiranje (što treba uređajima, definira proizvođač:</a:t>
            </a:r>
            <a:br>
              <a:rPr lang="hr-HR" altLang="sr-Latn-RS" sz="2400" dirty="0"/>
            </a:br>
            <a:r>
              <a:rPr lang="hr-HR" altLang="sr-Latn-RS" sz="2400" dirty="0"/>
              <a:t>npr. čišćenja, podešavanja parametara, dorade)</a:t>
            </a:r>
          </a:p>
          <a:p>
            <a:pPr lvl="1" eaLnBrk="1" hangingPunct="1"/>
            <a:r>
              <a:rPr lang="hr-HR" altLang="sr-Latn-RS" sz="2400" dirty="0"/>
              <a:t>Kontrolu stanja i praćenje degradacije </a:t>
            </a:r>
            <a:r>
              <a:rPr lang="hr-HR" altLang="sr-Latn-RS" sz="2400" dirty="0">
                <a:solidFill>
                  <a:srgbClr val="FF0000"/>
                </a:solidFill>
              </a:rPr>
              <a:t>(ako može i treba?)</a:t>
            </a:r>
            <a:r>
              <a:rPr lang="hr-HR" altLang="sr-Latn-RS" sz="2400" dirty="0"/>
              <a:t>,</a:t>
            </a:r>
          </a:p>
          <a:p>
            <a:pPr lvl="1" eaLnBrk="1" hangingPunct="1"/>
            <a:r>
              <a:rPr lang="hr-HR" altLang="sr-Latn-RS" sz="2400" dirty="0"/>
              <a:t>Kontrolu radi uvida u stanje i pouzdanost </a:t>
            </a:r>
            <a:r>
              <a:rPr lang="hr-HR" altLang="sr-Latn-RS" sz="2400" dirty="0">
                <a:solidFill>
                  <a:srgbClr val="FF0000"/>
                </a:solidFill>
              </a:rPr>
              <a:t>(propisi!),</a:t>
            </a:r>
          </a:p>
          <a:p>
            <a:pPr lvl="1" eaLnBrk="1" hangingPunct="1"/>
            <a:r>
              <a:rPr lang="hr-HR" altLang="sr-Latn-RS" sz="2400" dirty="0"/>
              <a:t>Preventivne zamjene materijala i dijelova</a:t>
            </a:r>
            <a:br>
              <a:rPr lang="hr-HR" altLang="sr-Latn-RS" sz="2400" dirty="0"/>
            </a:br>
            <a:r>
              <a:rPr lang="hr-HR" altLang="sr-Latn-RS" sz="2400" dirty="0"/>
              <a:t>(određeno vijekom trajanja </a:t>
            </a:r>
            <a:r>
              <a:rPr lang="hr-HR" altLang="sr-Latn-RS" sz="2400" dirty="0">
                <a:solidFill>
                  <a:srgbClr val="FF0000"/>
                </a:solidFill>
              </a:rPr>
              <a:t>– trošenje i/ili </a:t>
            </a:r>
            <a:br>
              <a:rPr lang="hr-HR" altLang="sr-Latn-RS" sz="2400" dirty="0">
                <a:solidFill>
                  <a:srgbClr val="FF0000"/>
                </a:solidFill>
              </a:rPr>
            </a:br>
            <a:r>
              <a:rPr lang="hr-HR" altLang="sr-Latn-RS" sz="2400" dirty="0">
                <a:solidFill>
                  <a:srgbClr val="FF0000"/>
                </a:solidFill>
              </a:rPr>
              <a:t>degradacija: habanje, starenje, zamor, korozija…!</a:t>
            </a:r>
            <a:r>
              <a:rPr lang="hr-HR" altLang="sr-Latn-RS" sz="2400" dirty="0"/>
              <a:t>)</a:t>
            </a:r>
          </a:p>
          <a:p>
            <a:pPr eaLnBrk="1" hangingPunct="1"/>
            <a:r>
              <a:rPr lang="hr-HR" altLang="sr-Latn-RS" sz="2400" dirty="0"/>
              <a:t>Kriteriji za  svrstavanje operacija u program:</a:t>
            </a:r>
          </a:p>
          <a:p>
            <a:pPr lvl="1" eaLnBrk="1" hangingPunct="1"/>
            <a:r>
              <a:rPr lang="hr-HR" altLang="sr-Latn-RS" sz="2400" dirty="0">
                <a:solidFill>
                  <a:srgbClr val="FF0000"/>
                </a:solidFill>
              </a:rPr>
              <a:t>Periodičnost</a:t>
            </a:r>
            <a:r>
              <a:rPr lang="hr-HR" altLang="sr-Latn-RS" sz="2400" dirty="0"/>
              <a:t> izvođenja (</a:t>
            </a:r>
            <a:r>
              <a:rPr lang="hr-HR" altLang="sr-Latn-RS" sz="2400" dirty="0" err="1"/>
              <a:t>T</a:t>
            </a:r>
            <a:r>
              <a:rPr lang="hr-HR" altLang="sr-Latn-RS" sz="3200" baseline="-25000" dirty="0" err="1"/>
              <a:t>p</a:t>
            </a:r>
            <a:r>
              <a:rPr lang="hr-HR" altLang="sr-Latn-RS" sz="2400" dirty="0"/>
              <a:t>) – </a:t>
            </a:r>
            <a:r>
              <a:rPr lang="hr-HR" altLang="sr-Latn-RS" sz="2400" i="1" dirty="0"/>
              <a:t>što se radi u isto vrijeme?</a:t>
            </a:r>
          </a:p>
          <a:p>
            <a:pPr lvl="1" eaLnBrk="1" hangingPunct="1"/>
            <a:r>
              <a:rPr lang="hr-HR" altLang="sr-Latn-RS" sz="2400" dirty="0"/>
              <a:t>Dubina zahvata (složenost) - </a:t>
            </a:r>
            <a:r>
              <a:rPr lang="hr-HR" altLang="sr-Latn-RS" sz="2400" i="1" dirty="0"/>
              <a:t>stručna prosudba!</a:t>
            </a:r>
            <a:endParaRPr lang="hr-HR" altLang="sr-Latn-RS" sz="2400" dirty="0"/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5D350944-11D6-4F3A-8DA4-00406E31C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4"/>
            <a:ext cx="7543800" cy="1417638"/>
          </a:xfrm>
        </p:spPr>
        <p:txBody>
          <a:bodyPr/>
          <a:lstStyle/>
          <a:p>
            <a:pPr eaLnBrk="1" hangingPunct="1"/>
            <a:r>
              <a:rPr lang="hr-HR" altLang="sr-Latn-RS" sz="4000" dirty="0">
                <a:solidFill>
                  <a:srgbClr val="003399"/>
                </a:solidFill>
              </a:rPr>
              <a:t>Sustav održavanja </a:t>
            </a:r>
            <a:br>
              <a:rPr lang="hr-HR" altLang="sr-Latn-RS" sz="4000" dirty="0"/>
            </a:br>
            <a:r>
              <a:rPr lang="hr-HR" altLang="sr-Latn-RS" sz="3200" i="1" dirty="0">
                <a:solidFill>
                  <a:srgbClr val="FF0000"/>
                </a:solidFill>
              </a:rPr>
              <a:t>2. Tehnologija održavanja</a:t>
            </a:r>
            <a:br>
              <a:rPr lang="hr-HR" altLang="sr-Latn-RS" sz="4400" dirty="0"/>
            </a:br>
            <a:r>
              <a:rPr lang="hr-HR" altLang="sr-Latn-RS" sz="2800" i="1" dirty="0"/>
              <a:t>Programi održavanja</a:t>
            </a:r>
            <a:endParaRPr lang="hr-HR" altLang="sr-Latn-R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A0F86F25-7FD3-449E-B6F7-81763A33C4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A4D6DE35-69AF-427D-A02D-8AF0E7B6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1AA5A904-583B-4EE9-A02F-43B3BB3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A4CD94-91A6-4433-8FB1-A3C90BF98AD0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F919FB7-AF86-41A3-87CC-28C313810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28800"/>
            <a:ext cx="8451850" cy="462438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600">
                <a:solidFill>
                  <a:srgbClr val="0000CC"/>
                </a:solidFill>
              </a:rPr>
              <a:t>Korektivni tehnološki programi održavanja: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/>
              <a:t>Uspostava narušene funkcije tehničkog sustava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/>
              <a:t>Značajno zavise od toga, koji dijelovi se pri popravku zamjenjuju (pričuvni dijelovi)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/>
              <a:t>Pokrivaju </a:t>
            </a:r>
            <a:r>
              <a:rPr lang="hr-HR" altLang="sr-Latn-RS">
                <a:solidFill>
                  <a:srgbClr val="C00000"/>
                </a:solidFill>
              </a:rPr>
              <a:t>sve moguće otkaze (?) </a:t>
            </a:r>
            <a:r>
              <a:rPr lang="hr-HR" altLang="sr-Latn-RS"/>
              <a:t>tehničkog sustava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600"/>
              <a:t>Kriteriji za  svrstavanje operacija u program: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/>
              <a:t>Razlaganja uređaja (struktura) na sastavne dijelove koji se zamjenjuju pri popravci </a:t>
            </a:r>
            <a:r>
              <a:rPr lang="hr-HR" altLang="sr-Latn-RS" i="1">
                <a:solidFill>
                  <a:srgbClr val="FF0000"/>
                </a:solidFill>
              </a:rPr>
              <a:t>(Što je pričuvni dio?)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/>
              <a:t>Dubina zahvata </a:t>
            </a:r>
            <a:r>
              <a:rPr lang="hr-HR" altLang="sr-Latn-RS">
                <a:solidFill>
                  <a:srgbClr val="FF0000"/>
                </a:solidFill>
              </a:rPr>
              <a:t>(zamjena bez ili s podešavanjem!).</a:t>
            </a:r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7BCBB20B-C458-458C-ACD6-BFBFA5E6F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700"/>
            <a:ext cx="7543800" cy="1417638"/>
          </a:xfrm>
        </p:spPr>
        <p:txBody>
          <a:bodyPr/>
          <a:lstStyle/>
          <a:p>
            <a:pPr eaLnBrk="1" hangingPunct="1"/>
            <a:r>
              <a:rPr lang="hr-HR" altLang="sr-Latn-RS" sz="4000">
                <a:solidFill>
                  <a:srgbClr val="003399"/>
                </a:solidFill>
              </a:rPr>
              <a:t>Sustav održavanja </a:t>
            </a:r>
            <a:br>
              <a:rPr lang="hr-HR" altLang="sr-Latn-RS" sz="4000"/>
            </a:br>
            <a:r>
              <a:rPr lang="hr-HR" altLang="sr-Latn-RS" sz="3200" i="1">
                <a:solidFill>
                  <a:srgbClr val="FF0000"/>
                </a:solidFill>
              </a:rPr>
              <a:t>2. Tehnologija održavanja</a:t>
            </a:r>
            <a:br>
              <a:rPr lang="hr-HR" altLang="sr-Latn-RS" sz="4400"/>
            </a:br>
            <a:r>
              <a:rPr lang="hr-HR" altLang="sr-Latn-RS" sz="2800" i="1"/>
              <a:t>Programi održavanja</a:t>
            </a:r>
            <a:endParaRPr lang="hr-HR" altLang="sr-Latn-RS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E6B001CF-162A-4FFF-AD5C-F5D28BBE7E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24AE2766-15D1-4BF2-AF71-10EAF978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77ED5001-4264-4202-8889-7882995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8DF31E-D083-42FE-9CA7-8479B40B89F9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C28248A7-6616-4753-B964-7243E1B2D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964612" cy="50403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600" dirty="0">
                <a:solidFill>
                  <a:srgbClr val="0000CC"/>
                </a:solidFill>
              </a:rPr>
              <a:t>Tehnološka dokumentacija – upute za provedbu programa održavanja (razne forme, od knjiga do videa)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600" dirty="0">
                <a:solidFill>
                  <a:srgbClr val="0000CC"/>
                </a:solidFill>
              </a:rPr>
              <a:t>Tehnologija održavanja tehničkog sustava određuje: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>
                <a:solidFill>
                  <a:srgbClr val="FF0000"/>
                </a:solidFill>
              </a:rPr>
              <a:t>Sadržaj </a:t>
            </a:r>
            <a:r>
              <a:rPr lang="hr-HR" altLang="sr-Latn-RS" dirty="0"/>
              <a:t>operacija održavanja i tehnički uvjeti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>
                <a:solidFill>
                  <a:srgbClr val="FF0000"/>
                </a:solidFill>
              </a:rPr>
              <a:t>Periodičnost</a:t>
            </a:r>
            <a:r>
              <a:rPr lang="hr-HR" altLang="sr-Latn-RS" dirty="0"/>
              <a:t> izvođenja svake operacije (</a:t>
            </a:r>
            <a:r>
              <a:rPr lang="hr-HR" altLang="sr-Latn-RS" dirty="0">
                <a:latin typeface="Symbol" panose="05050102010706020507" pitchFamily="18" charset="2"/>
              </a:rPr>
              <a:t>l</a:t>
            </a:r>
            <a:r>
              <a:rPr lang="hr-HR" altLang="sr-Latn-RS" dirty="0"/>
              <a:t> ili </a:t>
            </a:r>
            <a:r>
              <a:rPr lang="hr-HR" altLang="sr-Latn-RS" dirty="0" err="1"/>
              <a:t>f</a:t>
            </a:r>
            <a:r>
              <a:rPr lang="hr-HR" altLang="sr-Latn-RS" sz="3400" baseline="-25000" dirty="0" err="1"/>
              <a:t>p</a:t>
            </a:r>
            <a:r>
              <a:rPr lang="hr-HR" altLang="sr-Latn-RS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/>
              <a:t>Radna snaga za održavanje (</a:t>
            </a:r>
            <a:r>
              <a:rPr lang="hr-HR" altLang="sr-Latn-RS" dirty="0">
                <a:solidFill>
                  <a:srgbClr val="FF0000"/>
                </a:solidFill>
              </a:rPr>
              <a:t>kvalifikacija i broj</a:t>
            </a:r>
            <a:r>
              <a:rPr lang="hr-HR" altLang="sr-Latn-RS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/>
              <a:t>Trajanje operacije i utrošak </a:t>
            </a:r>
            <a:r>
              <a:rPr lang="hr-HR" altLang="sr-Latn-RS" dirty="0">
                <a:solidFill>
                  <a:srgbClr val="FF0000"/>
                </a:solidFill>
              </a:rPr>
              <a:t>radnog</a:t>
            </a:r>
            <a:r>
              <a:rPr lang="hr-HR" altLang="sr-Latn-RS" dirty="0"/>
              <a:t> </a:t>
            </a:r>
            <a:r>
              <a:rPr lang="hr-HR" altLang="sr-Latn-RS" dirty="0">
                <a:solidFill>
                  <a:srgbClr val="FF0000"/>
                </a:solidFill>
              </a:rPr>
              <a:t>vremena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>
                <a:solidFill>
                  <a:srgbClr val="FF0000"/>
                </a:solidFill>
              </a:rPr>
              <a:t>Oprema</a:t>
            </a:r>
            <a:r>
              <a:rPr lang="hr-HR" altLang="sr-Latn-RS" dirty="0"/>
              <a:t> (alat, instrumenti, infrastruktura,...)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/>
              <a:t>Prostorni uvjeti za izvođenje operacije </a:t>
            </a:r>
            <a:r>
              <a:rPr lang="hr-HR" altLang="sr-Latn-RS" dirty="0">
                <a:solidFill>
                  <a:srgbClr val="FF0000"/>
                </a:solidFill>
              </a:rPr>
              <a:t>(radionice)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>
                <a:solidFill>
                  <a:srgbClr val="FF0000"/>
                </a:solidFill>
              </a:rPr>
              <a:t>Mjere zaštite</a:t>
            </a:r>
            <a:r>
              <a:rPr lang="hr-HR" altLang="sr-Latn-RS" dirty="0"/>
              <a:t> osoblja i opreme pri održavanju.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569E9CF8-56E8-488A-A678-379C998C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0"/>
            <a:ext cx="66421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3200" b="1">
                <a:solidFill>
                  <a:schemeClr val="tx2"/>
                </a:solidFill>
              </a:rPr>
              <a:t> </a:t>
            </a:r>
            <a:r>
              <a:rPr lang="hr-HR" altLang="sr-Latn-RS" sz="3600" b="1">
                <a:solidFill>
                  <a:srgbClr val="003399"/>
                </a:solidFill>
              </a:rPr>
              <a:t>Sustav održavanja </a:t>
            </a:r>
            <a:br>
              <a:rPr lang="hr-HR" altLang="sr-Latn-RS" sz="3600" b="1"/>
            </a:br>
            <a:r>
              <a:rPr lang="hr-HR" altLang="sr-Latn-RS" sz="2800" b="1" i="1">
                <a:solidFill>
                  <a:srgbClr val="FF0000"/>
                </a:solidFill>
              </a:rPr>
              <a:t>2. Tehnologija održavanja</a:t>
            </a:r>
            <a:endParaRPr lang="hr-HR" altLang="sr-Latn-RS" sz="20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C:\Users\Mladen Barković\AppData\Local\Microsoft\Windows\INetCache\IE\89BBI7BG\thinkcentre-a61-desktop-pc[1].jpg">
            <a:extLst>
              <a:ext uri="{FF2B5EF4-FFF2-40B4-BE49-F238E27FC236}">
                <a16:creationId xmlns:a16="http://schemas.microsoft.com/office/drawing/2014/main" id="{DEFFE0C4-7876-4388-BD0D-888FC465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2924175"/>
            <a:ext cx="16017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Date Placeholder 4">
            <a:extLst>
              <a:ext uri="{FF2B5EF4-FFF2-40B4-BE49-F238E27FC236}">
                <a16:creationId xmlns:a16="http://schemas.microsoft.com/office/drawing/2014/main" id="{AF486A58-64E7-4097-8832-CFB5C6FC4C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7172" name="Footer Placeholder 5">
            <a:extLst>
              <a:ext uri="{FF2B5EF4-FFF2-40B4-BE49-F238E27FC236}">
                <a16:creationId xmlns:a16="http://schemas.microsoft.com/office/drawing/2014/main" id="{F674F84A-35EA-44D5-982A-AA47C191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7173" name="Slide Number Placeholder 6">
            <a:extLst>
              <a:ext uri="{FF2B5EF4-FFF2-40B4-BE49-F238E27FC236}">
                <a16:creationId xmlns:a16="http://schemas.microsoft.com/office/drawing/2014/main" id="{DEF7AF14-2137-4738-A63E-8D5972FD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316EE9-C3BC-41E6-A2CF-926E946E139E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C2D307C6-7ABE-4B0A-9D19-EA178E781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3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Održavanje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3B6B7397-824E-4412-8233-8BA5F31FAA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23975"/>
            <a:ext cx="7381875" cy="46259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Bef>
                <a:spcPct val="16000"/>
              </a:spcBef>
              <a:spcAft>
                <a:spcPct val="16000"/>
              </a:spcAft>
            </a:pP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Modeli održavanja</a:t>
            </a:r>
          </a:p>
          <a:p>
            <a:pPr eaLnBrk="1" hangingPunct="1">
              <a:lnSpc>
                <a:spcPct val="80000"/>
              </a:lnSpc>
              <a:spcBef>
                <a:spcPct val="16000"/>
              </a:spcBef>
              <a:spcAft>
                <a:spcPct val="16000"/>
              </a:spcAft>
            </a:pP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Korektivno održavanje </a:t>
            </a:r>
            <a:b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i metode </a:t>
            </a:r>
            <a:r>
              <a:rPr lang="hr-HR" altLang="sr-Latn-R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defektacije</a:t>
            </a: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elektroničkih uređaja</a:t>
            </a:r>
          </a:p>
          <a:p>
            <a:pPr eaLnBrk="1" hangingPunct="1">
              <a:lnSpc>
                <a:spcPct val="80000"/>
              </a:lnSpc>
              <a:spcBef>
                <a:spcPct val="16000"/>
              </a:spcBef>
              <a:spcAft>
                <a:spcPct val="16000"/>
              </a:spcAft>
            </a:pP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Pričuvni dijelovi </a:t>
            </a:r>
            <a:b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za održavanje</a:t>
            </a:r>
          </a:p>
          <a:p>
            <a:pPr eaLnBrk="1" hangingPunct="1">
              <a:lnSpc>
                <a:spcPct val="80000"/>
              </a:lnSpc>
              <a:spcBef>
                <a:spcPct val="16000"/>
              </a:spcBef>
              <a:spcAft>
                <a:spcPct val="16000"/>
              </a:spcAft>
            </a:pPr>
            <a:r>
              <a:rPr lang="hr-HR" altLang="sr-Latn-R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Sustav održavanja</a:t>
            </a:r>
          </a:p>
          <a:p>
            <a:pPr eaLnBrk="1" hangingPunct="1">
              <a:lnSpc>
                <a:spcPct val="80000"/>
              </a:lnSpc>
              <a:spcBef>
                <a:spcPct val="16000"/>
              </a:spcBef>
              <a:spcAft>
                <a:spcPct val="16000"/>
              </a:spcAft>
            </a:pP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Usavršavanje održavanja</a:t>
            </a:r>
            <a:b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  <a:t>računalnih sustava</a:t>
            </a:r>
            <a:br>
              <a:rPr lang="hr-HR" altLang="sr-Latn-R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r-HR" altLang="sr-Latn-R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16000"/>
              </a:spcBef>
              <a:spcAft>
                <a:spcPct val="16000"/>
              </a:spcAft>
              <a:buFont typeface="Wingdings" panose="05000000000000000000" pitchFamily="2" charset="2"/>
              <a:buNone/>
            </a:pPr>
            <a:endParaRPr lang="hr-HR" altLang="sr-Latn-RS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76" name="Group 10">
            <a:extLst>
              <a:ext uri="{FF2B5EF4-FFF2-40B4-BE49-F238E27FC236}">
                <a16:creationId xmlns:a16="http://schemas.microsoft.com/office/drawing/2014/main" id="{FC34674C-107B-4A58-AA67-0C0CC9EC1CC8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196975"/>
            <a:ext cx="2178050" cy="3422650"/>
            <a:chOff x="3742" y="1068"/>
            <a:chExt cx="1031" cy="1476"/>
          </a:xfrm>
        </p:grpSpPr>
        <p:sp>
          <p:nvSpPr>
            <p:cNvPr id="7177" name="AutoShape 11">
              <a:extLst>
                <a:ext uri="{FF2B5EF4-FFF2-40B4-BE49-F238E27FC236}">
                  <a16:creationId xmlns:a16="http://schemas.microsoft.com/office/drawing/2014/main" id="{91B90AF7-E09C-4547-98EF-F426A5AE8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1111"/>
              <a:ext cx="172" cy="270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r-HR" altLang="sr-Latn-RS" sz="1800"/>
            </a:p>
          </p:txBody>
        </p:sp>
        <p:sp>
          <p:nvSpPr>
            <p:cNvPr id="50188" name="Rectangle 12">
              <a:extLst>
                <a:ext uri="{FF2B5EF4-FFF2-40B4-BE49-F238E27FC236}">
                  <a16:creationId xmlns:a16="http://schemas.microsoft.com/office/drawing/2014/main" id="{143D5CDD-E0DF-4BAE-9619-665C4AF13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068"/>
              <a:ext cx="21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lang="en-US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?</a:t>
              </a:r>
            </a:p>
          </p:txBody>
        </p:sp>
        <p:graphicFrame>
          <p:nvGraphicFramePr>
            <p:cNvPr id="7179" name="Object 13">
              <a:extLst>
                <a:ext uri="{FF2B5EF4-FFF2-40B4-BE49-F238E27FC236}">
                  <a16:creationId xmlns:a16="http://schemas.microsoft.com/office/drawing/2014/main" id="{AA2EB63D-1F11-4089-8BB4-1F46A6C80C7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2" y="1369"/>
            <a:ext cx="1031" cy="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ClipArt" r:id="rId5" imgW="3403285" imgH="3658815" progId="MS_ClipArt_Gallery.2">
                    <p:embed/>
                  </p:oleObj>
                </mc:Choice>
                <mc:Fallback>
                  <p:oleObj name="ClipArt" r:id="rId5" imgW="3403285" imgH="3658815" progId="MS_ClipArt_Gallery.2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369"/>
                          <a:ext cx="1031" cy="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1728A237-470B-49F4-88AE-3F0D48D733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71827865-667C-4D46-9C65-774A8FEF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51920EE1-E5A0-43AB-A97D-8CD85E74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E0BF0F-0F76-41F0-87A1-6622F022D271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C34D85F-37D6-4FC4-A61F-BB46C4D4C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640762" cy="52578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2000" b="1" i="1" dirty="0"/>
              <a:t>Postupak razvoja tehnologije održavanja tehničkog sustava:</a:t>
            </a:r>
          </a:p>
          <a:p>
            <a:pPr marL="800100" lvl="1" indent="-45720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1800" b="1" dirty="0"/>
              <a:t>Dobro poznavati tehnički sustav (funkcija, pogodnost za održavanje, specijalna oprema, pričuvni dijelovi koje nudi proizvođač...)</a:t>
            </a:r>
          </a:p>
          <a:p>
            <a:pPr marL="800100" lvl="1" indent="-45720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1800" b="1" dirty="0"/>
              <a:t>Sagledati pokazatelje pouzdanosti tehničkog sustava i dijelova</a:t>
            </a:r>
          </a:p>
          <a:p>
            <a:pPr marL="800100" lvl="1" indent="-45720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1800" b="1" dirty="0"/>
              <a:t>Prikupiti dokumentaciju i iskustva iz dosadašnjeg održavanja </a:t>
            </a:r>
            <a:r>
              <a:rPr lang="hr-HR" altLang="sr-Latn-RS" sz="1800" b="1" dirty="0">
                <a:solidFill>
                  <a:srgbClr val="FF0000"/>
                </a:solidFill>
              </a:rPr>
              <a:t>(?)</a:t>
            </a:r>
          </a:p>
          <a:p>
            <a:pPr marL="800100" lvl="1" indent="-45720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1800" b="1" dirty="0"/>
              <a:t>Identificirati propise i ograničenja pri održavanju </a:t>
            </a:r>
            <a:br>
              <a:rPr lang="hr-HR" altLang="sr-Latn-RS" sz="1800" b="1" dirty="0"/>
            </a:br>
            <a:r>
              <a:rPr lang="hr-HR" altLang="sr-Latn-RS" sz="1800" b="1" dirty="0">
                <a:solidFill>
                  <a:srgbClr val="FF0000"/>
                </a:solidFill>
              </a:rPr>
              <a:t>(koncepcija – zahtjevi korisnika, eksploatacija?)</a:t>
            </a:r>
          </a:p>
          <a:p>
            <a:pPr marL="800100" lvl="1" indent="-45720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1800" b="1" dirty="0"/>
              <a:t>Razložiti tehnički sustav na dijelove koji će se zamjenjivati </a:t>
            </a:r>
            <a:br>
              <a:rPr lang="hr-HR" altLang="sr-Latn-RS" sz="1800" b="1" dirty="0"/>
            </a:br>
            <a:r>
              <a:rPr lang="hr-HR" altLang="sr-Latn-RS" sz="1800" b="1" dirty="0">
                <a:solidFill>
                  <a:srgbClr val="FF0000"/>
                </a:solidFill>
              </a:rPr>
              <a:t>(određeno u visokoj mjeri pogodnošću za održavanje)</a:t>
            </a:r>
          </a:p>
          <a:p>
            <a:pPr marL="800100" lvl="1" indent="-45720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1800" b="1" dirty="0"/>
              <a:t>Formirati preventivne tehnološke programe održavanja</a:t>
            </a:r>
          </a:p>
          <a:p>
            <a:pPr marL="800100" lvl="1" indent="-45720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1800" b="1" dirty="0"/>
              <a:t>Formirati korektivne tehnološke programe održavanja</a:t>
            </a:r>
          </a:p>
          <a:p>
            <a:pPr marL="800100" lvl="1" indent="-45720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1800" b="1" dirty="0"/>
              <a:t>Odrediti sve atribute programa (trajanje, periodičnost ili srednju frekvenciju izvođenja, kvalifikacije, opremu, prostor)</a:t>
            </a:r>
            <a:br>
              <a:rPr lang="hr-HR" altLang="sr-Latn-RS" sz="1800" b="1" dirty="0"/>
            </a:br>
            <a:r>
              <a:rPr lang="hr-HR" altLang="sr-Latn-RS" sz="600" b="1" dirty="0"/>
              <a:t> </a:t>
            </a:r>
          </a:p>
          <a:p>
            <a:pPr eaLnBrk="1" hangingPunct="1"/>
            <a:r>
              <a:rPr lang="hr-HR" altLang="sr-Latn-RS" sz="2000" dirty="0"/>
              <a:t>Za tehnički sustav se definiraju samo oni programi, koji osiguravaju potpuno održavanje </a:t>
            </a:r>
            <a:r>
              <a:rPr lang="hr-HR" altLang="sr-Latn-RS" sz="2000" dirty="0">
                <a:solidFill>
                  <a:srgbClr val="FF0000"/>
                </a:solidFill>
              </a:rPr>
              <a:t>(moguće i u više inačica!).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BBF431EA-7F19-4C93-B7D2-88F18DCF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-147638"/>
            <a:ext cx="7704138" cy="163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4000" b="1">
                <a:solidFill>
                  <a:srgbClr val="003399"/>
                </a:solidFill>
              </a:rPr>
              <a:t>Sustav održavanja </a:t>
            </a:r>
            <a:br>
              <a:rPr lang="hr-HR" altLang="sr-Latn-RS" sz="4000" b="1"/>
            </a:br>
            <a:r>
              <a:rPr lang="hr-HR" altLang="sr-Latn-RS" sz="3200" b="1" i="1">
                <a:solidFill>
                  <a:srgbClr val="FF0000"/>
                </a:solidFill>
              </a:rPr>
              <a:t>2. Tehnologija održavanja</a:t>
            </a:r>
            <a:br>
              <a:rPr lang="hr-HR" altLang="sr-Latn-RS" sz="2800" b="1"/>
            </a:br>
            <a:r>
              <a:rPr lang="hr-HR" altLang="sr-Latn-RS" sz="2400" b="1" i="1">
                <a:solidFill>
                  <a:schemeClr val="tx2"/>
                </a:solidFill>
              </a:rPr>
              <a:t>Koraci u razvoju tehnologije održavanja</a:t>
            </a:r>
            <a:endParaRPr lang="en-US" altLang="sr-Latn-RS" sz="2400" b="1" i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82A32066-37C9-4437-96DA-D826DD2C6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92A0701E-0CB3-48C5-BE43-7BFE3AF7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7A87F76-B131-49FA-9A68-9494A46D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D9ABD9-FD40-44D0-B96B-E20C2BB9FC44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2444113-4853-4E5A-8B3E-BFC9EACBE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856662" cy="46799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2800" dirty="0">
                <a:solidFill>
                  <a:srgbClr val="0000CC"/>
                </a:solidFill>
              </a:rPr>
              <a:t>Tehnološka dokumentacija za održavanje</a:t>
            </a:r>
          </a:p>
          <a:p>
            <a:pPr lvl="1" eaLnBrk="1" hangingPunct="1"/>
            <a:r>
              <a:rPr lang="hr-HR" altLang="sr-Latn-RS" sz="2400" dirty="0"/>
              <a:t>Upute za provedbu programa (operacija) održavanja </a:t>
            </a:r>
          </a:p>
          <a:p>
            <a:pPr lvl="1" eaLnBrk="1" hangingPunct="1"/>
            <a:r>
              <a:rPr lang="hr-HR" altLang="sr-Latn-RS" sz="2400" dirty="0"/>
              <a:t>Izrađena za jedan tip (nekad </a:t>
            </a:r>
            <a:r>
              <a:rPr lang="hr-HR" altLang="sr-Latn-RS" sz="2400" i="1" dirty="0"/>
              <a:t>obitelj</a:t>
            </a:r>
            <a:r>
              <a:rPr lang="hr-HR" altLang="sr-Latn-RS" sz="2400" dirty="0"/>
              <a:t>) tehničkih sustava</a:t>
            </a:r>
          </a:p>
          <a:p>
            <a:pPr lvl="1" eaLnBrk="1" hangingPunct="1"/>
            <a:r>
              <a:rPr lang="hr-HR" altLang="sr-Latn-RS" sz="2400" dirty="0"/>
              <a:t>Sistematizirana po tehnološkim programima održavanja</a:t>
            </a:r>
          </a:p>
          <a:p>
            <a:pPr lvl="1" eaLnBrk="1" hangingPunct="1"/>
            <a:r>
              <a:rPr lang="hr-HR" altLang="sr-Latn-RS" sz="2400" dirty="0"/>
              <a:t>Sadržaj – opis operacija održavanja (uz sheme i podatke)</a:t>
            </a:r>
          </a:p>
          <a:p>
            <a:pPr lvl="1" eaLnBrk="1" hangingPunct="1"/>
            <a:r>
              <a:rPr lang="hr-HR" altLang="sr-Latn-RS" sz="2400" dirty="0">
                <a:solidFill>
                  <a:srgbClr val="FF0000"/>
                </a:solidFill>
              </a:rPr>
              <a:t>Oblik (forma) - prilagođena korisniku (održavatelju)</a:t>
            </a:r>
          </a:p>
          <a:p>
            <a:pPr lvl="2" eaLnBrk="1" hangingPunct="1"/>
            <a:r>
              <a:rPr lang="hr-HR" altLang="sr-Latn-RS" sz="2400" dirty="0"/>
              <a:t>Standardizacija </a:t>
            </a:r>
          </a:p>
          <a:p>
            <a:pPr lvl="2" eaLnBrk="1" hangingPunct="1"/>
            <a:r>
              <a:rPr lang="hr-HR" altLang="sr-Latn-RS" sz="2400" dirty="0"/>
              <a:t>Lako i brzo komuniciranje </a:t>
            </a:r>
          </a:p>
          <a:p>
            <a:pPr lvl="2" eaLnBrk="1" hangingPunct="1"/>
            <a:r>
              <a:rPr lang="hr-HR" altLang="sr-Latn-RS" sz="2400" dirty="0"/>
              <a:t>Slikovitost (dijagrami, slike, sheme, tablice, video…)</a:t>
            </a:r>
          </a:p>
          <a:p>
            <a:pPr lvl="2" eaLnBrk="1" hangingPunct="1"/>
            <a:r>
              <a:rPr lang="hr-HR" altLang="sr-Latn-RS" sz="2400" dirty="0"/>
              <a:t>Tehnički uvjeti (tolerancije, sistematizacija podataka).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6BAB6444-5166-4C14-A62F-3B9C81BE1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114467"/>
              </p:ext>
            </p:extLst>
          </p:nvPr>
        </p:nvGraphicFramePr>
        <p:xfrm>
          <a:off x="7207745" y="4139036"/>
          <a:ext cx="193198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ClipArt" r:id="rId3" imgW="3657600" imgH="2214473" progId="MS_ClipArt_Gallery.2">
                  <p:embed/>
                </p:oleObj>
              </mc:Choice>
              <mc:Fallback>
                <p:oleObj name="ClipArt" r:id="rId3" imgW="3657600" imgH="2214473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745" y="4139036"/>
                        <a:ext cx="193198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6">
            <a:extLst>
              <a:ext uri="{FF2B5EF4-FFF2-40B4-BE49-F238E27FC236}">
                <a16:creationId xmlns:a16="http://schemas.microsoft.com/office/drawing/2014/main" id="{9F5938F2-5CEA-49AF-92AC-C90A69F83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36050" cy="1557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hr-HR" altLang="sr-Latn-RS" dirty="0"/>
              <a:t> </a:t>
            </a:r>
            <a:r>
              <a:rPr lang="hr-HR" altLang="sr-Latn-RS" sz="4000" dirty="0">
                <a:solidFill>
                  <a:srgbClr val="003399"/>
                </a:solidFill>
              </a:rPr>
              <a:t>Sustav održavanja </a:t>
            </a:r>
            <a:br>
              <a:rPr lang="hr-HR" altLang="sr-Latn-RS" sz="4000" dirty="0"/>
            </a:br>
            <a:r>
              <a:rPr lang="hr-HR" altLang="sr-Latn-RS" sz="3200" i="1" dirty="0">
                <a:solidFill>
                  <a:srgbClr val="FF0000"/>
                </a:solidFill>
              </a:rPr>
              <a:t>2. Tehnologija održavanja</a:t>
            </a:r>
            <a:br>
              <a:rPr lang="hr-HR" altLang="sr-Latn-RS" dirty="0"/>
            </a:br>
            <a:r>
              <a:rPr lang="hr-HR" altLang="sr-Latn-RS" sz="2700" i="1" dirty="0"/>
              <a:t>Tehnološka dokumentacija (upute) za održavanje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E2BF5F-5307-46F8-865E-125B129B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Primjeri video-uputa za održavanje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3FD6FA-0FF9-472C-A473-B6588808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72816"/>
            <a:ext cx="8435975" cy="4411662"/>
          </a:xfrm>
        </p:spPr>
        <p:txBody>
          <a:bodyPr/>
          <a:lstStyle/>
          <a:p>
            <a:r>
              <a:rPr lang="hr-HR" sz="2000" dirty="0"/>
              <a:t>Zamjena tipkovnice prijenosnika </a:t>
            </a:r>
            <a:r>
              <a:rPr lang="hr-HR" sz="2000" dirty="0">
                <a:hlinkClick r:id="rId2"/>
              </a:rPr>
              <a:t>https://www.youtube.com/watch?v=GUzBWFqTKwM</a:t>
            </a:r>
            <a:r>
              <a:rPr lang="hr-HR" sz="2000" dirty="0"/>
              <a:t> </a:t>
            </a:r>
          </a:p>
          <a:p>
            <a:r>
              <a:rPr lang="hr-HR" sz="2000" dirty="0" err="1"/>
              <a:t>amjena</a:t>
            </a:r>
            <a:r>
              <a:rPr lang="hr-HR" sz="2000" dirty="0"/>
              <a:t> ekrana prijenosnika </a:t>
            </a:r>
            <a:r>
              <a:rPr lang="hr-HR" sz="2000" dirty="0">
                <a:hlinkClick r:id="rId3"/>
              </a:rPr>
              <a:t>https://www.youtube.com/watch?v=Pt_Z_wB5LRQ</a:t>
            </a:r>
            <a:r>
              <a:rPr lang="hr-HR" sz="2000" dirty="0"/>
              <a:t>  </a:t>
            </a:r>
          </a:p>
          <a:p>
            <a:r>
              <a:rPr lang="hr-HR" sz="2000" dirty="0"/>
              <a:t>Rasklapanje prijenosnika </a:t>
            </a:r>
            <a:r>
              <a:rPr lang="hr-HR" sz="2000" dirty="0">
                <a:hlinkClick r:id="rId4"/>
              </a:rPr>
              <a:t>https://www.youtube.com/watch?v=r30wnzPRAHg</a:t>
            </a:r>
            <a:r>
              <a:rPr lang="hr-HR" sz="2000" dirty="0"/>
              <a:t> </a:t>
            </a:r>
          </a:p>
          <a:p>
            <a:r>
              <a:rPr lang="hr-HR" sz="2000" dirty="0"/>
              <a:t>Servisiranje sustava za hlađenje prijenosnika </a:t>
            </a:r>
            <a:r>
              <a:rPr lang="hr-HR" sz="2000" dirty="0">
                <a:hlinkClick r:id="rId5"/>
              </a:rPr>
              <a:t>https://www.youtube.com/watch?app=desktop&amp;v=2J_kXAiwu3Q</a:t>
            </a:r>
            <a:r>
              <a:rPr lang="hr-HR" sz="2000" dirty="0"/>
              <a:t> </a:t>
            </a:r>
          </a:p>
          <a:p>
            <a:r>
              <a:rPr lang="hr-HR" sz="2000" dirty="0"/>
              <a:t>Zamjena uz dogradnju procesora prijenosnika i SSD </a:t>
            </a:r>
            <a:r>
              <a:rPr lang="hr-HR" sz="2000" dirty="0">
                <a:hlinkClick r:id="rId6"/>
              </a:rPr>
              <a:t>https://www.youtube.com/watch?v=Nb_RSEf-br0</a:t>
            </a:r>
            <a:r>
              <a:rPr lang="hr-HR" sz="2000" dirty="0"/>
              <a:t>   </a:t>
            </a:r>
          </a:p>
          <a:p>
            <a:r>
              <a:rPr lang="hr-HR" sz="2000" dirty="0"/>
              <a:t>Usporedba metoda nanošenja termalne paste (najbolji način?) </a:t>
            </a:r>
            <a:r>
              <a:rPr lang="hr-HR" sz="2000" dirty="0">
                <a:hlinkClick r:id="rId7"/>
              </a:rPr>
              <a:t>https://www.youtube.com/watch?v=LHOBRvXYqEg</a:t>
            </a:r>
            <a:r>
              <a:rPr lang="hr-HR" sz="2000" dirty="0"/>
              <a:t> 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E4D148D-A36D-4C17-AE1C-5F9855D5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8465EA5-B0D1-4B96-B1B8-71FD774F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1C0F71A-569B-4AFD-8750-6FC2CD65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325C8-F0B5-4EE3-9BDD-BD9766127FCB}" type="slidenum">
              <a:rPr lang="hr-HR" altLang="en-US" smtClean="0"/>
              <a:pPr>
                <a:defRPr/>
              </a:pPr>
              <a:t>22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53666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7A5ED61D-C987-42A2-926E-96FD027C85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1546C66D-48F7-4328-9C62-C9D5E299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9157993A-4242-430C-95DC-E4BBD541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E3940D-449F-45B3-8A95-BF02BC26FF52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hr-HR" altLang="en-US" sz="10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ED72AEDB-FE24-4FB9-8627-749AF51B2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3" y="1341438"/>
            <a:ext cx="9144000" cy="5040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200" b="1" dirty="0">
                <a:solidFill>
                  <a:srgbClr val="0000CC"/>
                </a:solidFill>
              </a:rPr>
              <a:t>Organizacija sustava održavanja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200" dirty="0"/>
              <a:t>Broj </a:t>
            </a:r>
            <a:r>
              <a:rPr lang="hr-HR" altLang="sr-Latn-RS" sz="2200" dirty="0">
                <a:solidFill>
                  <a:srgbClr val="C00000"/>
                </a:solidFill>
              </a:rPr>
              <a:t>razina održavanja 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1900" dirty="0"/>
              <a:t>Jednostavniji uređaji </a:t>
            </a:r>
            <a:r>
              <a:rPr lang="hr-HR" altLang="sr-Latn-RS" sz="1900" dirty="0">
                <a:sym typeface="Wingdings" panose="05000000000000000000" pitchFamily="2" charset="2"/>
              </a:rPr>
              <a:t> manje razina održavanja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1900" dirty="0">
                <a:sym typeface="Wingdings" panose="05000000000000000000" pitchFamily="2" charset="2"/>
              </a:rPr>
              <a:t>Složeni i kompleksni (razne vrste tehnike) sustavi  više razina</a:t>
            </a:r>
            <a:endParaRPr lang="hr-HR" altLang="sr-Latn-RS" sz="1900" dirty="0"/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200" dirty="0"/>
              <a:t>Broj i kapacitet radionica po razinama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1900" dirty="0"/>
              <a:t>Manji broj </a:t>
            </a:r>
            <a:r>
              <a:rPr lang="hr-HR" altLang="sr-Latn-RS" sz="1900" dirty="0">
                <a:sym typeface="Wingdings" panose="05000000000000000000" pitchFamily="2" charset="2"/>
              </a:rPr>
              <a:t> veći k</a:t>
            </a:r>
            <a:r>
              <a:rPr lang="hr-HR" altLang="sr-Latn-RS" sz="1900" dirty="0"/>
              <a:t>apacitet za iste potrebe održavanja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1900" dirty="0"/>
              <a:t>Veći broj </a:t>
            </a:r>
            <a:r>
              <a:rPr lang="hr-HR" altLang="sr-Latn-RS" sz="1900" dirty="0">
                <a:sym typeface="Wingdings" panose="05000000000000000000" pitchFamily="2" charset="2"/>
              </a:rPr>
              <a:t> veći troškovi objekata, više zaposlenih, slabije iskorištenje…</a:t>
            </a:r>
            <a:endParaRPr lang="hr-HR" altLang="sr-Latn-RS" sz="1900" dirty="0"/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200" dirty="0"/>
              <a:t>Zemljopisni raspored radionica, u odnosu na korisnike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1900" dirty="0"/>
              <a:t>Povezano s brojem razina i brojem radionica, te udaljenošću </a:t>
            </a:r>
            <a:r>
              <a:rPr lang="hr-HR" altLang="sr-Latn-RS" sz="1900"/>
              <a:t>od korisnika</a:t>
            </a:r>
            <a:endParaRPr lang="hr-HR" altLang="sr-Latn-RS" sz="1900" dirty="0"/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200" dirty="0"/>
              <a:t>Organizacija održavanja značajno utječe na: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000" b="1" dirty="0">
                <a:solidFill>
                  <a:srgbClr val="C00000"/>
                </a:solidFill>
              </a:rPr>
              <a:t>Troškove održavanja, 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000" b="1" dirty="0">
                <a:solidFill>
                  <a:srgbClr val="C00000"/>
                </a:solidFill>
              </a:rPr>
              <a:t>Operativnu spremnost</a:t>
            </a:r>
            <a:r>
              <a:rPr lang="hr-HR" altLang="sr-Latn-RS" sz="1900" b="1" dirty="0">
                <a:solidFill>
                  <a:srgbClr val="C00000"/>
                </a:solidFill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endParaRPr lang="hr-HR" altLang="sr-Latn-RS" sz="2000" b="1" dirty="0"/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86DE95EF-3FAC-403B-A541-FB69F2F52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56550" cy="1125538"/>
          </a:xfrm>
          <a:noFill/>
        </p:spPr>
        <p:txBody>
          <a:bodyPr/>
          <a:lstStyle/>
          <a:p>
            <a:pPr eaLnBrk="1" hangingPunct="1"/>
            <a:r>
              <a:rPr lang="hr-HR" altLang="sr-Latn-RS" sz="4000">
                <a:solidFill>
                  <a:srgbClr val="003399"/>
                </a:solidFill>
              </a:rPr>
              <a:t>Sustav održavanja </a:t>
            </a:r>
            <a:br>
              <a:rPr lang="hr-HR" altLang="sr-Latn-RS" sz="4000"/>
            </a:br>
            <a:r>
              <a:rPr lang="hr-HR" altLang="sr-Latn-RS" sz="3200" i="1">
                <a:solidFill>
                  <a:srgbClr val="FF0000"/>
                </a:solidFill>
              </a:rPr>
              <a:t>3. Organizacija održavanja</a:t>
            </a:r>
            <a:endParaRPr lang="hr-HR" altLang="sr-Latn-RS" sz="24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5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5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7A5ED61D-C987-42A2-926E-96FD027C85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1546C66D-48F7-4328-9C62-C9D5E299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9157993A-4242-430C-95DC-E4BBD541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E3940D-449F-45B3-8A95-BF02BC26FF52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hr-HR" altLang="en-US" sz="10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ED72AEDB-FE24-4FB9-8627-749AF51B2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3" y="1341438"/>
            <a:ext cx="9144000" cy="5040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200" b="1" dirty="0">
                <a:solidFill>
                  <a:srgbClr val="0000CC"/>
                </a:solidFill>
              </a:rPr>
              <a:t>Organizacija sustava održavanja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200" dirty="0"/>
              <a:t>Organizacija određuje: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000" b="1" dirty="0">
                <a:solidFill>
                  <a:srgbClr val="C00000"/>
                </a:solidFill>
              </a:rPr>
              <a:t>Strukturu sustava </a:t>
            </a:r>
            <a:r>
              <a:rPr lang="hr-HR" altLang="sr-Latn-RS" sz="2000" b="1" dirty="0"/>
              <a:t>održavanja (linijska, hijerarhijska,...)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000" b="1" dirty="0">
                <a:solidFill>
                  <a:srgbClr val="C00000"/>
                </a:solidFill>
              </a:rPr>
              <a:t>Opću razinu opremljenosti</a:t>
            </a:r>
            <a:r>
              <a:rPr lang="hr-HR" altLang="sr-Latn-RS" sz="2000" b="1" dirty="0">
                <a:solidFill>
                  <a:srgbClr val="FF0000"/>
                </a:solidFill>
              </a:rPr>
              <a:t> </a:t>
            </a:r>
            <a:r>
              <a:rPr lang="hr-HR" altLang="sr-Latn-RS" sz="2000" b="1" dirty="0"/>
              <a:t>radionica po razinama</a:t>
            </a:r>
            <a:br>
              <a:rPr lang="hr-HR" altLang="sr-Latn-RS" sz="2000" b="1" dirty="0"/>
            </a:br>
            <a:r>
              <a:rPr lang="hr-HR" altLang="sr-Latn-RS" sz="2000" b="1" dirty="0"/>
              <a:t>(uvjeti za rad, alat i oprema, specijalizacija osoblja…)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000" b="1" dirty="0"/>
              <a:t>Načelnu </a:t>
            </a:r>
            <a:r>
              <a:rPr lang="hr-HR" altLang="sr-Latn-RS" sz="2000" b="1" i="1" dirty="0"/>
              <a:t>dubinu zahvata</a:t>
            </a:r>
            <a:r>
              <a:rPr lang="hr-HR" altLang="sr-Latn-RS" sz="2000" b="1" dirty="0"/>
              <a:t> pri održavanju tehničkih sustava </a:t>
            </a:r>
            <a:br>
              <a:rPr lang="hr-HR" altLang="sr-Latn-RS" sz="2000" b="1" dirty="0"/>
            </a:br>
            <a:r>
              <a:rPr lang="hr-HR" altLang="sr-Latn-RS" sz="2000" b="1" dirty="0"/>
              <a:t>(zamjena blokova ili sklopova (komponenti) ili elemenata…)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000" b="1" dirty="0">
                <a:solidFill>
                  <a:srgbClr val="C00000"/>
                </a:solidFill>
              </a:rPr>
              <a:t>Ulogu proizvođača </a:t>
            </a:r>
            <a:r>
              <a:rPr lang="hr-HR" altLang="sr-Latn-RS" sz="2000" b="1" dirty="0"/>
              <a:t>tehničkih sustava u njegovom održavanju </a:t>
            </a:r>
            <a:br>
              <a:rPr lang="hr-HR" altLang="sr-Latn-RS" sz="2000" b="1" dirty="0"/>
            </a:br>
            <a:r>
              <a:rPr lang="hr-HR" altLang="sr-Latn-RS" sz="2000" b="1" dirty="0"/>
              <a:t>(opskrba dijelovima, popravak zamijenjenih dijelova, sigurnosne procedure kod nekih uređaja itd.)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000" b="1" dirty="0"/>
              <a:t>Sustav opskrbe </a:t>
            </a:r>
            <a:r>
              <a:rPr lang="hr-HR" altLang="sr-Latn-RS" sz="2000" b="1" dirty="0">
                <a:solidFill>
                  <a:srgbClr val="C00000"/>
                </a:solidFill>
              </a:rPr>
              <a:t>pričuvnim dijelovima </a:t>
            </a:r>
            <a:r>
              <a:rPr lang="hr-HR" altLang="sr-Latn-RS" sz="2000" b="1" dirty="0"/>
              <a:t>i potrošnim materijalima </a:t>
            </a:r>
            <a:br>
              <a:rPr lang="hr-HR" altLang="sr-Latn-RS" sz="2000" b="1" dirty="0"/>
            </a:br>
            <a:r>
              <a:rPr lang="hr-HR" altLang="sr-Latn-RS" sz="2000" b="1" dirty="0"/>
              <a:t>(neposredna isporuka ili tržišni kanali distribucije)</a:t>
            </a:r>
          </a:p>
          <a:p>
            <a:pPr lvl="1" eaLnBrk="1" hangingPunct="1">
              <a:lnSpc>
                <a:spcPct val="110000"/>
              </a:lnSpc>
            </a:pPr>
            <a:endParaRPr lang="hr-HR" altLang="sr-Latn-RS" sz="2000" b="1" dirty="0"/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86DE95EF-3FAC-403B-A541-FB69F2F52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56550" cy="1125538"/>
          </a:xfrm>
          <a:noFill/>
        </p:spPr>
        <p:txBody>
          <a:bodyPr/>
          <a:lstStyle/>
          <a:p>
            <a:pPr eaLnBrk="1" hangingPunct="1"/>
            <a:r>
              <a:rPr lang="hr-HR" altLang="sr-Latn-RS" sz="4000">
                <a:solidFill>
                  <a:srgbClr val="003399"/>
                </a:solidFill>
              </a:rPr>
              <a:t>Sustav održavanja </a:t>
            </a:r>
            <a:br>
              <a:rPr lang="hr-HR" altLang="sr-Latn-RS" sz="4000"/>
            </a:br>
            <a:r>
              <a:rPr lang="hr-HR" altLang="sr-Latn-RS" sz="3200" i="1">
                <a:solidFill>
                  <a:srgbClr val="FF0000"/>
                </a:solidFill>
              </a:rPr>
              <a:t>3. Organizacija održavanja</a:t>
            </a:r>
            <a:endParaRPr lang="hr-HR" altLang="sr-Latn-RS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52F212A2-3A97-421A-854C-1763299DC6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AED100F7-400C-49C7-85D5-BAF134F9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9CB218A9-752B-414C-AD5F-DA427792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E11A92-2022-4B1F-A351-4D453B53CF84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hr-HR" altLang="en-US" sz="1000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FDF41A5C-7FE1-4862-B16E-2E7D91460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7543800" cy="10810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hr-HR" altLang="sr-Latn-RS" sz="3600">
                <a:solidFill>
                  <a:srgbClr val="003399"/>
                </a:solidFill>
              </a:rPr>
              <a:t>Sustav održavanja </a:t>
            </a:r>
            <a:br>
              <a:rPr lang="hr-HR" altLang="sr-Latn-RS" sz="3600"/>
            </a:br>
            <a:r>
              <a:rPr lang="hr-HR" altLang="sr-Latn-RS" sz="2800" i="1">
                <a:solidFill>
                  <a:srgbClr val="FF0000"/>
                </a:solidFill>
              </a:rPr>
              <a:t>3. Organizacija održavanja</a:t>
            </a:r>
            <a:endParaRPr lang="hr-HR" altLang="sr-Latn-RS" sz="2400" i="1">
              <a:solidFill>
                <a:srgbClr val="FF0000"/>
              </a:solidFill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D8DF860-F4A1-4AFF-B913-0310FEC15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28800"/>
            <a:ext cx="9144000" cy="4464496"/>
          </a:xfrm>
        </p:spPr>
        <p:txBody>
          <a:bodyPr/>
          <a:lstStyle/>
          <a:p>
            <a:pPr eaLnBrk="1" hangingPunct="1"/>
            <a:r>
              <a:rPr lang="hr-HR" altLang="sr-Latn-RS" sz="3200" dirty="0"/>
              <a:t>Razina održavanja se određuje prema načelima:</a:t>
            </a:r>
          </a:p>
          <a:p>
            <a:pPr lvl="1" eaLnBrk="1" hangingPunct="1"/>
            <a:r>
              <a:rPr lang="hr-HR" altLang="sr-Latn-RS" sz="2800" dirty="0"/>
              <a:t>Održavanje “kod korisnika” ili “nije kod korisnika”</a:t>
            </a:r>
          </a:p>
          <a:p>
            <a:pPr lvl="1" eaLnBrk="1" hangingPunct="1"/>
            <a:r>
              <a:rPr lang="hr-HR" altLang="sr-Latn-RS" sz="2800" dirty="0"/>
              <a:t>Zemljopisna lokacija i prostor koji pokriva; </a:t>
            </a:r>
            <a:br>
              <a:rPr lang="hr-HR" altLang="sr-Latn-RS" sz="2800" dirty="0"/>
            </a:br>
            <a:r>
              <a:rPr lang="hr-HR" altLang="sr-Latn-RS" sz="2800" dirty="0"/>
              <a:t>broj uređaja na održavanju u tom prostoru</a:t>
            </a:r>
          </a:p>
          <a:p>
            <a:pPr lvl="1" eaLnBrk="1" hangingPunct="1"/>
            <a:r>
              <a:rPr lang="hr-HR" altLang="sr-Latn-RS" sz="2800" dirty="0"/>
              <a:t>Korisnička ograničenja i zahtjevi </a:t>
            </a:r>
            <a:br>
              <a:rPr lang="hr-HR" altLang="sr-Latn-RS" sz="2800" dirty="0"/>
            </a:br>
            <a:r>
              <a:rPr lang="hr-HR" altLang="sr-Latn-RS" sz="2800" dirty="0"/>
              <a:t>(iz koncepcije održavanja)</a:t>
            </a:r>
          </a:p>
          <a:p>
            <a:pPr lvl="1" eaLnBrk="1" hangingPunct="1"/>
            <a:r>
              <a:rPr lang="hr-HR" altLang="sr-Latn-RS" sz="2800" dirty="0"/>
              <a:t>Tip radionice prema funkcijama koje obavlja – opremljenost radionice (servisa), „dubini zahvata”</a:t>
            </a:r>
          </a:p>
          <a:p>
            <a:pPr lvl="1" eaLnBrk="1" hangingPunct="1"/>
            <a:r>
              <a:rPr lang="hr-HR" altLang="sr-Latn-RS" sz="2800" dirty="0"/>
              <a:t>Kombinacija gornjih pristupa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52F212A2-3A97-421A-854C-1763299DC6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AED100F7-400C-49C7-85D5-BAF134F9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9CB218A9-752B-414C-AD5F-DA427792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E11A92-2022-4B1F-A351-4D453B53CF84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hr-HR" altLang="en-US" sz="1000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FDF41A5C-7FE1-4862-B16E-2E7D91460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7543800" cy="10810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hr-HR" altLang="sr-Latn-RS" sz="3600">
                <a:solidFill>
                  <a:srgbClr val="003399"/>
                </a:solidFill>
              </a:rPr>
              <a:t>Sustav održavanja </a:t>
            </a:r>
            <a:br>
              <a:rPr lang="hr-HR" altLang="sr-Latn-RS" sz="3600"/>
            </a:br>
            <a:r>
              <a:rPr lang="hr-HR" altLang="sr-Latn-RS" sz="2800" i="1">
                <a:solidFill>
                  <a:srgbClr val="FF0000"/>
                </a:solidFill>
              </a:rPr>
              <a:t>3. Organizacija održavanja</a:t>
            </a:r>
            <a:endParaRPr lang="hr-HR" altLang="sr-Latn-RS" sz="2400" i="1">
              <a:solidFill>
                <a:srgbClr val="FF0000"/>
              </a:solidFill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D8DF860-F4A1-4AFF-B913-0310FEC15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2999"/>
            <a:ext cx="9144000" cy="4824313"/>
          </a:xfrm>
        </p:spPr>
        <p:txBody>
          <a:bodyPr/>
          <a:lstStyle/>
          <a:p>
            <a:pPr eaLnBrk="1" hangingPunct="1"/>
            <a:r>
              <a:rPr lang="hr-HR" altLang="sr-Latn-RS" sz="3200" dirty="0"/>
              <a:t>Broj razina – varira od 2 do 5:</a:t>
            </a:r>
          </a:p>
          <a:p>
            <a:pPr lvl="1" eaLnBrk="1" hangingPunct="1"/>
            <a:r>
              <a:rPr lang="hr-HR" altLang="sr-Latn-RS" sz="2800" b="1" dirty="0">
                <a:solidFill>
                  <a:srgbClr val="003399"/>
                </a:solidFill>
              </a:rPr>
              <a:t>Dvije razine</a:t>
            </a:r>
            <a:r>
              <a:rPr lang="hr-HR" altLang="sr-Latn-RS" sz="2800" dirty="0">
                <a:solidFill>
                  <a:srgbClr val="003399"/>
                </a:solidFill>
              </a:rPr>
              <a:t>: </a:t>
            </a:r>
            <a:r>
              <a:rPr lang="hr-HR" altLang="sr-Latn-RS" sz="2800" dirty="0"/>
              <a:t>organizacija (tvrtka-korisnik) i proizvođač</a:t>
            </a:r>
          </a:p>
          <a:p>
            <a:pPr lvl="1" eaLnBrk="1" hangingPunct="1"/>
            <a:r>
              <a:rPr lang="hr-HR" altLang="sr-Latn-RS" sz="2800" b="1" dirty="0">
                <a:solidFill>
                  <a:srgbClr val="003399"/>
                </a:solidFill>
              </a:rPr>
              <a:t>Tri razine</a:t>
            </a:r>
            <a:r>
              <a:rPr lang="hr-HR" altLang="sr-Latn-RS" sz="2800" dirty="0"/>
              <a:t>: organizacija, srednja razina (servisi), zavod/proizvođač</a:t>
            </a:r>
          </a:p>
          <a:p>
            <a:pPr lvl="1" eaLnBrk="1" hangingPunct="1"/>
            <a:r>
              <a:rPr lang="hr-HR" altLang="sr-Latn-RS" sz="2800" b="1" dirty="0">
                <a:solidFill>
                  <a:srgbClr val="003399"/>
                </a:solidFill>
              </a:rPr>
              <a:t>Četiri razine</a:t>
            </a:r>
            <a:r>
              <a:rPr lang="hr-HR" altLang="sr-Latn-RS" sz="2800" dirty="0"/>
              <a:t>: korisnik, organizacija, srednja razina, zavod/proizvođač</a:t>
            </a:r>
          </a:p>
          <a:p>
            <a:pPr lvl="1" eaLnBrk="1" hangingPunct="1"/>
            <a:r>
              <a:rPr lang="hr-HR" altLang="sr-Latn-RS" sz="2800" b="1" dirty="0">
                <a:solidFill>
                  <a:srgbClr val="003399"/>
                </a:solidFill>
              </a:rPr>
              <a:t>Pet razina</a:t>
            </a:r>
            <a:r>
              <a:rPr lang="hr-HR" altLang="sr-Latn-RS" sz="2800" dirty="0"/>
              <a:t>: korisnik, organizacija, srednja razina, zavod, proizvođač (za složene sustave, koji traže mnogo održavanja).</a:t>
            </a:r>
          </a:p>
        </p:txBody>
      </p:sp>
    </p:spTree>
    <p:extLst>
      <p:ext uri="{BB962C8B-B14F-4D97-AF65-F5344CB8AC3E}">
        <p14:creationId xmlns:p14="http://schemas.microsoft.com/office/powerpoint/2010/main" val="3371089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116992CA-E153-4AD7-B0E1-7944F137BE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D42E938E-3C92-4BE5-9FFA-F0A2324C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6AF77771-7DC5-471D-A8AE-A39DC22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2291D3-D427-4786-B5B1-AE00CD2B45F1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r-HR" altLang="en-US" sz="10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49BBADA6-4F03-485D-999B-99928C345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9788" cy="1268413"/>
          </a:xfrm>
          <a:solidFill>
            <a:schemeClr val="bg1"/>
          </a:solidFill>
        </p:spPr>
        <p:txBody>
          <a:bodyPr anchor="t"/>
          <a:lstStyle/>
          <a:p>
            <a:pPr eaLnBrk="1" hangingPunct="1">
              <a:lnSpc>
                <a:spcPct val="120000"/>
              </a:lnSpc>
            </a:pPr>
            <a:r>
              <a:rPr lang="hr-HR" altLang="sr-Latn-RS" sz="3200">
                <a:solidFill>
                  <a:srgbClr val="003399"/>
                </a:solidFill>
              </a:rPr>
              <a:t>Sustav održavanja </a:t>
            </a:r>
            <a:r>
              <a:rPr lang="hr-HR" altLang="sr-Latn-RS" sz="2800" i="1">
                <a:solidFill>
                  <a:srgbClr val="FF0000"/>
                </a:solidFill>
              </a:rPr>
              <a:t>3. Organizacija održavanja</a:t>
            </a:r>
            <a:br>
              <a:rPr lang="hr-HR" altLang="sr-Latn-RS" sz="3200" b="0">
                <a:solidFill>
                  <a:schemeClr val="tx1"/>
                </a:solidFill>
              </a:rPr>
            </a:br>
            <a:r>
              <a:rPr lang="hr-HR" altLang="sr-Latn-RS" sz="2400" i="1">
                <a:solidFill>
                  <a:srgbClr val="003399"/>
                </a:solidFill>
              </a:rPr>
              <a:t>- Tri uobičajene razine sustava održavanja -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AC24928-288D-41E0-86F9-3900CF4A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214438"/>
            <a:ext cx="8964613" cy="5238750"/>
          </a:xfrm>
          <a:solidFill>
            <a:schemeClr val="bg1"/>
          </a:solidFill>
        </p:spPr>
        <p:txBody>
          <a:bodyPr/>
          <a:lstStyle/>
          <a:p>
            <a:pPr marL="762000" indent="-762000" eaLnBrk="1" hangingPunct="1">
              <a:buFont typeface="Wingdings" panose="05000000000000000000" pitchFamily="2" charset="2"/>
              <a:buNone/>
            </a:pPr>
            <a:r>
              <a:rPr lang="hr-HR" altLang="sr-Latn-RS" sz="2200" b="1">
                <a:solidFill>
                  <a:srgbClr val="0000CC"/>
                </a:solidFill>
              </a:rPr>
              <a:t>I. razina: Organizacijska</a:t>
            </a:r>
          </a:p>
          <a:p>
            <a:pPr marL="1004888" lvl="1" indent="-660400" eaLnBrk="1" hangingPunct="1"/>
            <a:r>
              <a:rPr lang="hr-HR" altLang="sr-Latn-RS" sz="2000"/>
              <a:t>Provodi se u organizaciji koja sustav koristi</a:t>
            </a:r>
          </a:p>
          <a:p>
            <a:pPr marL="1004888" lvl="1" indent="-660400" eaLnBrk="1" hangingPunct="1"/>
            <a:r>
              <a:rPr lang="hr-HR" altLang="sr-Latn-RS" sz="2000"/>
              <a:t>Vlastita oprema za održavanje (kod korisnika ili u službi održavanja)</a:t>
            </a:r>
          </a:p>
          <a:p>
            <a:pPr marL="1004888" lvl="1" indent="-660400" eaLnBrk="1" hangingPunct="1"/>
            <a:r>
              <a:rPr lang="hr-HR" altLang="sr-Latn-RS" sz="2000"/>
              <a:t>Neposredni korisnici mogu biti uključeni u održavanje </a:t>
            </a:r>
          </a:p>
          <a:p>
            <a:pPr marL="1004888" lvl="1" indent="-660400" eaLnBrk="1" hangingPunct="1"/>
            <a:r>
              <a:rPr lang="hr-HR" altLang="sr-Latn-RS" sz="2000"/>
              <a:t>Kratko vrijeme za održavanje – agregatni (modularni) princip</a:t>
            </a:r>
          </a:p>
          <a:p>
            <a:pPr marL="1004888" lvl="1" indent="-660400" eaLnBrk="1" hangingPunct="1"/>
            <a:r>
              <a:rPr lang="hr-HR" altLang="sr-Latn-RS" sz="2000"/>
              <a:t>Dubina zahvata: pregledi, opsluživanje, zamjena pojedinih dijelova</a:t>
            </a:r>
          </a:p>
          <a:p>
            <a:pPr marL="1004888" lvl="1" indent="-660400" eaLnBrk="1" hangingPunct="1"/>
            <a:r>
              <a:rPr lang="hr-HR" altLang="sr-Latn-RS" sz="2000"/>
              <a:t>Nekad se ova razina dijeli na </a:t>
            </a:r>
            <a:r>
              <a:rPr lang="hr-HR" altLang="sr-Latn-RS" sz="2000" b="1" i="1">
                <a:solidFill>
                  <a:srgbClr val="0033CC"/>
                </a:solidFill>
              </a:rPr>
              <a:t>kod korisnika</a:t>
            </a:r>
            <a:r>
              <a:rPr lang="hr-HR" altLang="sr-Latn-RS" sz="2000"/>
              <a:t> i u </a:t>
            </a:r>
            <a:r>
              <a:rPr lang="hr-HR" altLang="sr-Latn-RS" sz="2000" b="1" i="1">
                <a:solidFill>
                  <a:srgbClr val="0033CC"/>
                </a:solidFill>
              </a:rPr>
              <a:t>službi održavanja</a:t>
            </a:r>
            <a:endParaRPr lang="hr-HR" altLang="sr-Latn-RS" sz="2000"/>
          </a:p>
          <a:p>
            <a:pPr marL="762000" indent="-762000" eaLnBrk="1" hangingPunct="1">
              <a:buFont typeface="Wingdings" panose="05000000000000000000" pitchFamily="2" charset="2"/>
              <a:buNone/>
            </a:pPr>
            <a:r>
              <a:rPr lang="hr-HR" altLang="sr-Latn-RS" sz="2400" b="1">
                <a:solidFill>
                  <a:srgbClr val="0000CC"/>
                </a:solidFill>
              </a:rPr>
              <a:t>II. razina: Srednja razina održavanja (ovlašteni servisi)</a:t>
            </a:r>
          </a:p>
          <a:p>
            <a:pPr marL="1004888" lvl="1" indent="-660400" eaLnBrk="1" hangingPunct="1"/>
            <a:r>
              <a:rPr lang="hr-HR" altLang="sr-Latn-RS" sz="2000"/>
              <a:t>Provodi se u specijaliziranim radionicama (servisima)</a:t>
            </a:r>
          </a:p>
          <a:p>
            <a:pPr marL="1004888" lvl="1" indent="-660400" eaLnBrk="1" hangingPunct="1"/>
            <a:r>
              <a:rPr lang="hr-HR" altLang="sr-Latn-RS" sz="2000"/>
              <a:t>Osoblje specijalizirano za pojedine vrste i tipove sustava</a:t>
            </a:r>
          </a:p>
          <a:p>
            <a:pPr marL="1004888" lvl="1" indent="-660400" eaLnBrk="1" hangingPunct="1"/>
            <a:r>
              <a:rPr lang="hr-HR" altLang="sr-Latn-RS" sz="2000"/>
              <a:t>Složena oprema, pričuvni dijelovi i dokumentacija</a:t>
            </a:r>
          </a:p>
          <a:p>
            <a:pPr marL="762000" indent="-762000" eaLnBrk="1" hangingPunct="1">
              <a:buFont typeface="Wingdings" panose="05000000000000000000" pitchFamily="2" charset="2"/>
              <a:buNone/>
            </a:pPr>
            <a:r>
              <a:rPr lang="hr-HR" altLang="sr-Latn-RS" sz="2400" b="1">
                <a:solidFill>
                  <a:srgbClr val="0000CC"/>
                </a:solidFill>
              </a:rPr>
              <a:t>III. razina: Zavod ili proizvođač tehničkog sustava</a:t>
            </a:r>
          </a:p>
          <a:p>
            <a:pPr marL="1004888" lvl="1" indent="-660400" eaLnBrk="1" hangingPunct="1"/>
            <a:r>
              <a:rPr lang="hr-HR" altLang="sr-Latn-RS" sz="2000"/>
              <a:t>Najsloženiji popravci i podešavanja, sistematske revizije i remonti, popravak agregata (modula, blokova), verifikacija mjerne opreme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>
            <a:extLst>
              <a:ext uri="{FF2B5EF4-FFF2-40B4-BE49-F238E27FC236}">
                <a16:creationId xmlns:a16="http://schemas.microsoft.com/office/drawing/2014/main" id="{AC855469-1A41-4185-BE65-482D03961E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30723" name="Footer Placeholder 3">
            <a:extLst>
              <a:ext uri="{FF2B5EF4-FFF2-40B4-BE49-F238E27FC236}">
                <a16:creationId xmlns:a16="http://schemas.microsoft.com/office/drawing/2014/main" id="{2072F6DC-6CF1-46C7-AE91-6E3A7D5B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1C2F85CD-E7CD-4C5B-9DEA-111C3707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47604-9C75-49F9-80D4-9CEED3C93615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74E25E64-0E45-429B-A3D7-8D0577DC6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34288" cy="8778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3200"/>
              <a:t>Sustav održavanja</a:t>
            </a:r>
            <a:r>
              <a:rPr lang="hr-HR" altLang="sr-Latn-RS" sz="3200">
                <a:solidFill>
                  <a:schemeClr val="tx1"/>
                </a:solidFill>
              </a:rPr>
              <a:t> </a:t>
            </a:r>
            <a:br>
              <a:rPr lang="hr-HR" altLang="sr-Latn-RS" sz="2400">
                <a:solidFill>
                  <a:schemeClr val="tx1"/>
                </a:solidFill>
              </a:rPr>
            </a:br>
            <a:r>
              <a:rPr lang="hr-HR" altLang="sr-Latn-RS" sz="2400" i="1"/>
              <a:t>Koncepcija – Tehnologija – Organizacija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FFF45B-F5B1-455F-8A7E-3EAE5D97B278}"/>
              </a:ext>
            </a:extLst>
          </p:cNvPr>
          <p:cNvSpPr/>
          <p:nvPr/>
        </p:nvSpPr>
        <p:spPr>
          <a:xfrm>
            <a:off x="71438" y="2133600"/>
            <a:ext cx="2339975" cy="2232025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r-HR" sz="1600" b="1" dirty="0">
                <a:solidFill>
                  <a:srgbClr val="006600"/>
                </a:solidFill>
              </a:rPr>
              <a:t>PREVENTIVNE OPERACIJE  ODRŽAVANJA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18FE82-88D4-422E-BE12-A9F270260EB2}"/>
              </a:ext>
            </a:extLst>
          </p:cNvPr>
          <p:cNvSpPr/>
          <p:nvPr/>
        </p:nvSpPr>
        <p:spPr>
          <a:xfrm>
            <a:off x="71438" y="3860800"/>
            <a:ext cx="2339975" cy="2305050"/>
          </a:xfrm>
          <a:prstGeom prst="ellipse">
            <a:avLst/>
          </a:prstGeom>
          <a:noFill/>
          <a:ln>
            <a:solidFill>
              <a:srgbClr val="B21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r-HR" sz="1600" b="1" dirty="0">
                <a:solidFill>
                  <a:srgbClr val="B21B02"/>
                </a:solidFill>
              </a:rPr>
              <a:t>KOREKTIVNE OPERACIJE  ODRŽAVANJA</a:t>
            </a:r>
            <a:endParaRPr lang="hr-HR" b="1" dirty="0">
              <a:solidFill>
                <a:srgbClr val="B21B0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948A32-85F6-4F93-8212-D5AA0CD6706C}"/>
              </a:ext>
            </a:extLst>
          </p:cNvPr>
          <p:cNvGraphicFramePr>
            <a:graphicFrameLocks noGrp="1"/>
          </p:cNvGraphicFramePr>
          <p:nvPr/>
        </p:nvGraphicFramePr>
        <p:xfrm>
          <a:off x="3678238" y="2312988"/>
          <a:ext cx="129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006600"/>
                          </a:solidFill>
                        </a:rPr>
                        <a:t>PO-1</a:t>
                      </a: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006600"/>
                          </a:solidFill>
                        </a:rPr>
                        <a:t>PO-2</a:t>
                      </a: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006600"/>
                          </a:solidFill>
                        </a:rPr>
                        <a:t>PO-3</a:t>
                      </a: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006600"/>
                          </a:solidFill>
                        </a:rPr>
                        <a:t>PO-4</a:t>
                      </a: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006600"/>
                          </a:solidFill>
                        </a:rPr>
                        <a:t>…</a:t>
                      </a: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B21B02"/>
                          </a:solidFill>
                        </a:rPr>
                        <a:t>KO-1</a:t>
                      </a: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B21B02"/>
                          </a:solidFill>
                        </a:rPr>
                        <a:t>KO-2</a:t>
                      </a:r>
                      <a:endParaRPr lang="hr-HR" b="1" dirty="0">
                        <a:solidFill>
                          <a:srgbClr val="006600"/>
                        </a:solidFill>
                      </a:endParaRP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B21B02"/>
                          </a:solidFill>
                        </a:rPr>
                        <a:t>KO-3</a:t>
                      </a:r>
                      <a:endParaRPr lang="hr-HR" b="1" dirty="0">
                        <a:solidFill>
                          <a:srgbClr val="006600"/>
                        </a:solidFill>
                      </a:endParaRP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B21B02"/>
                          </a:solidFill>
                        </a:rPr>
                        <a:t>KO-4</a:t>
                      </a:r>
                      <a:endParaRPr lang="hr-HR" b="1" dirty="0">
                        <a:solidFill>
                          <a:srgbClr val="006600"/>
                        </a:solidFill>
                      </a:endParaRP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rgbClr val="006600"/>
                          </a:solidFill>
                        </a:rPr>
                        <a:t>…</a:t>
                      </a:r>
                    </a:p>
                  </a:txBody>
                  <a:tcPr marL="91388" marR="913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68F83EE3-3A3B-4C82-8431-48A3451FC3D5}"/>
              </a:ext>
            </a:extLst>
          </p:cNvPr>
          <p:cNvSpPr/>
          <p:nvPr/>
        </p:nvSpPr>
        <p:spPr>
          <a:xfrm>
            <a:off x="2484438" y="2708275"/>
            <a:ext cx="1079500" cy="936625"/>
          </a:xfrm>
          <a:prstGeom prst="righ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r-H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50380D9-63C5-4ED5-841C-AB4E62A153FD}"/>
              </a:ext>
            </a:extLst>
          </p:cNvPr>
          <p:cNvSpPr/>
          <p:nvPr/>
        </p:nvSpPr>
        <p:spPr>
          <a:xfrm>
            <a:off x="2484438" y="4581525"/>
            <a:ext cx="1079500" cy="935038"/>
          </a:xfrm>
          <a:prstGeom prst="rightArrow">
            <a:avLst/>
          </a:prstGeom>
          <a:solidFill>
            <a:srgbClr val="B21B02"/>
          </a:solidFill>
          <a:ln>
            <a:solidFill>
              <a:srgbClr val="B21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r-HR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07065C2-1100-429C-8307-4EC08A4919D3}"/>
              </a:ext>
            </a:extLst>
          </p:cNvPr>
          <p:cNvSpPr/>
          <p:nvPr/>
        </p:nvSpPr>
        <p:spPr>
          <a:xfrm>
            <a:off x="5148263" y="3429000"/>
            <a:ext cx="1655762" cy="1327150"/>
          </a:xfrm>
          <a:prstGeom prst="rightArrow">
            <a:avLst/>
          </a:prstGeom>
          <a:gradFill flip="none" rotWithShape="1">
            <a:gsLst>
              <a:gs pos="49000">
                <a:srgbClr val="D8E1D8"/>
              </a:gs>
              <a:gs pos="0">
                <a:srgbClr val="006600"/>
              </a:gs>
              <a:gs pos="48000">
                <a:srgbClr val="006600">
                  <a:tint val="44500"/>
                  <a:satMod val="160000"/>
                  <a:lumMod val="90000"/>
                  <a:lumOff val="10000"/>
                </a:srgbClr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r-HR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BE6C2E-707A-43F7-ACF6-C2DA17149878}"/>
              </a:ext>
            </a:extLst>
          </p:cNvPr>
          <p:cNvGraphicFramePr>
            <a:graphicFrameLocks noGrp="1"/>
          </p:cNvGraphicFramePr>
          <p:nvPr/>
        </p:nvGraphicFramePr>
        <p:xfrm>
          <a:off x="6888163" y="2682875"/>
          <a:ext cx="2051050" cy="2834634"/>
        </p:xfrm>
        <a:graphic>
          <a:graphicData uri="http://schemas.openxmlformats.org/drawingml/2006/table">
            <a:tbl>
              <a:tblPr/>
              <a:tblGrid>
                <a:gridCol w="2051050">
                  <a:extLst>
                    <a:ext uri="{9D8B030D-6E8A-4147-A177-3AD203B41FA5}">
                      <a16:colId xmlns:a16="http://schemas.microsoft.com/office/drawing/2014/main" val="504822786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hr-H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RAZINA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(Korisnik)</a:t>
                      </a:r>
                    </a:p>
                  </a:txBody>
                  <a:tcPr marL="91413" marR="91413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02464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2. RAZINA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(Organizacija)</a:t>
                      </a:r>
                    </a:p>
                  </a:txBody>
                  <a:tcPr marL="91413" marR="91413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58188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3. RAZINA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(Ovlašteni servis)</a:t>
                      </a:r>
                    </a:p>
                  </a:txBody>
                  <a:tcPr marL="91413" marR="91413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7421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4. RAZINA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(Proizvođač)</a:t>
                      </a:r>
                    </a:p>
                  </a:txBody>
                  <a:tcPr marL="91413" marR="91413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124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D6A5FD-A27D-4FF1-BF16-D4D42300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125538"/>
            <a:ext cx="20431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1800" b="1">
                <a:solidFill>
                  <a:srgbClr val="003399"/>
                </a:solidFill>
              </a:rPr>
              <a:t>UREĐAJI IMAJU </a:t>
            </a:r>
            <a:br>
              <a:rPr lang="hr-HR" altLang="sr-Latn-RS" sz="1800" b="1">
                <a:solidFill>
                  <a:srgbClr val="003399"/>
                </a:solidFill>
              </a:rPr>
            </a:br>
            <a:r>
              <a:rPr lang="hr-HR" altLang="sr-Latn-RS" sz="1800" b="1">
                <a:solidFill>
                  <a:srgbClr val="003399"/>
                </a:solidFill>
              </a:rPr>
              <a:t>POTREBE  ZA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1800" b="1">
                <a:solidFill>
                  <a:srgbClr val="003399"/>
                </a:solidFill>
              </a:rPr>
              <a:t>ODRŽAVANJEM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A8F69-B762-4768-9026-358F65CB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1130300"/>
            <a:ext cx="2622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1800" b="1">
                <a:solidFill>
                  <a:srgbClr val="003399"/>
                </a:solidFill>
              </a:rPr>
              <a:t>TEHNOLOGIJA </a:t>
            </a:r>
            <a:br>
              <a:rPr lang="hr-HR" altLang="sr-Latn-RS" sz="1800" b="1">
                <a:solidFill>
                  <a:srgbClr val="003399"/>
                </a:solidFill>
              </a:rPr>
            </a:br>
            <a:r>
              <a:rPr lang="hr-HR" altLang="sr-Latn-RS" sz="1800" b="1">
                <a:solidFill>
                  <a:srgbClr val="003399"/>
                </a:solidFill>
              </a:rPr>
              <a:t>ODRŽAVANJA</a:t>
            </a:r>
            <a:br>
              <a:rPr lang="hr-HR" altLang="sr-Latn-RS" sz="1800" b="1">
                <a:solidFill>
                  <a:srgbClr val="003399"/>
                </a:solidFill>
              </a:rPr>
            </a:br>
            <a:r>
              <a:rPr lang="hr-HR" altLang="sr-Latn-RS" sz="1800" b="1">
                <a:solidFill>
                  <a:srgbClr val="003399"/>
                </a:solidFill>
              </a:rPr>
              <a:t>(Programi održavanja)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8EBB1-6719-428C-B74C-1E29D5076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1135063"/>
            <a:ext cx="1931987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1800" b="1">
                <a:solidFill>
                  <a:srgbClr val="003399"/>
                </a:solidFill>
              </a:rPr>
              <a:t>ORGANIZACIJA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1800" b="1">
                <a:solidFill>
                  <a:srgbClr val="003399"/>
                </a:solidFill>
              </a:rPr>
              <a:t>ODRŽAVANJA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C958DB6D-CC92-4916-AAC7-D56F8064DB03}"/>
              </a:ext>
            </a:extLst>
          </p:cNvPr>
          <p:cNvSpPr/>
          <p:nvPr/>
        </p:nvSpPr>
        <p:spPr>
          <a:xfrm>
            <a:off x="5148263" y="5516563"/>
            <a:ext cx="3168650" cy="1008062"/>
          </a:xfrm>
          <a:prstGeom prst="curvedUpArrow">
            <a:avLst/>
          </a:prstGeom>
          <a:solidFill>
            <a:srgbClr val="0033CC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r-HR" sz="1600" b="1" dirty="0">
                <a:solidFill>
                  <a:srgbClr val="003399"/>
                </a:solidFill>
              </a:rPr>
              <a:t>SW I TEHNIČKA DOKUMENTACIJA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A061F4FD-771E-45AF-8BB9-23ACCA14C565}"/>
              </a:ext>
            </a:extLst>
          </p:cNvPr>
          <p:cNvSpPr/>
          <p:nvPr/>
        </p:nvSpPr>
        <p:spPr>
          <a:xfrm>
            <a:off x="5148263" y="1730375"/>
            <a:ext cx="3168650" cy="925513"/>
          </a:xfrm>
          <a:prstGeom prst="curvedDownArrow">
            <a:avLst/>
          </a:prstGeom>
          <a:solidFill>
            <a:srgbClr val="0033CC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r-HR" sz="1600" b="1" dirty="0">
                <a:solidFill>
                  <a:srgbClr val="003399"/>
                </a:solidFill>
              </a:rPr>
              <a:t>OPSKRBA</a:t>
            </a:r>
            <a:br>
              <a:rPr lang="hr-HR" sz="1600" b="1" dirty="0">
                <a:solidFill>
                  <a:srgbClr val="003399"/>
                </a:solidFill>
              </a:rPr>
            </a:br>
            <a:r>
              <a:rPr lang="hr-HR" sz="1600" b="1" dirty="0">
                <a:solidFill>
                  <a:srgbClr val="003399"/>
                </a:solidFill>
              </a:rPr>
              <a:t>PRIČUVNIM </a:t>
            </a:r>
            <a:br>
              <a:rPr lang="hr-HR" sz="1600" b="1" dirty="0">
                <a:solidFill>
                  <a:srgbClr val="003399"/>
                </a:solidFill>
              </a:rPr>
            </a:br>
            <a:r>
              <a:rPr lang="hr-HR" sz="1600" b="1" dirty="0">
                <a:solidFill>
                  <a:srgbClr val="003399"/>
                </a:solidFill>
              </a:rPr>
              <a:t>DIJELOVIMA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4" grpId="0" animBg="1"/>
      <p:bldP spid="11" grpId="0" animBg="1"/>
      <p:bldP spid="12" grpId="0" animBg="1"/>
      <p:bldP spid="5" grpId="0"/>
      <p:bldP spid="15" grpId="0"/>
      <p:bldP spid="16" grpId="0" animBg="1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025C4E18-7ABE-486B-B418-47548496FA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17AB5D39-F857-4E7E-9766-C787A5CB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0286EA1A-C871-4C21-988B-F47B2E4D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E259F3-92C7-4F41-870B-59558CFBA5B2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r-HR" altLang="en-US" sz="10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5FFCAE29-6FC4-4525-B9FB-503497498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8001000" cy="785812"/>
          </a:xfrm>
        </p:spPr>
        <p:txBody>
          <a:bodyPr/>
          <a:lstStyle/>
          <a:p>
            <a:pPr eaLnBrk="1" hangingPunct="1"/>
            <a:r>
              <a:rPr lang="hr-HR" altLang="sr-Latn-RS" sz="3500"/>
              <a:t>Optimizacija sustava održavanja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F32937F-7DB7-4C1C-B069-FD2EFEF50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1484313"/>
            <a:ext cx="8964612" cy="2520950"/>
          </a:xfrm>
        </p:spPr>
        <p:txBody>
          <a:bodyPr/>
          <a:lstStyle/>
          <a:p>
            <a:pPr eaLnBrk="1" hangingPunct="1"/>
            <a:r>
              <a:rPr lang="hr-HR" altLang="sr-Latn-RS"/>
              <a:t>Koraci u optimizaciji održavanja:</a:t>
            </a:r>
          </a:p>
          <a:p>
            <a:pPr marL="857250" lvl="1" indent="-51435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/>
              <a:t>Odrediti </a:t>
            </a:r>
            <a:r>
              <a:rPr lang="hr-HR" altLang="sr-Latn-RS" b="1">
                <a:solidFill>
                  <a:srgbClr val="000099"/>
                </a:solidFill>
              </a:rPr>
              <a:t>koncept</a:t>
            </a:r>
            <a:r>
              <a:rPr lang="hr-HR" altLang="sr-Latn-RS"/>
              <a:t> (postaviti načela) održavanja</a:t>
            </a:r>
          </a:p>
          <a:p>
            <a:pPr marL="857250" lvl="1" indent="-51435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/>
              <a:t>Razviti i/ili primijeniti </a:t>
            </a:r>
            <a:r>
              <a:rPr lang="hr-HR" altLang="sr-Latn-RS" b="1">
                <a:solidFill>
                  <a:srgbClr val="000099"/>
                </a:solidFill>
              </a:rPr>
              <a:t>tehnologiju</a:t>
            </a:r>
            <a:r>
              <a:rPr lang="hr-HR" altLang="sr-Latn-RS"/>
              <a:t> održavanja</a:t>
            </a:r>
          </a:p>
          <a:p>
            <a:pPr marL="857250" lvl="1" indent="-514350" eaLnBrk="1" hangingPunct="1"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/>
              <a:t>Optimizirati</a:t>
            </a:r>
            <a:r>
              <a:rPr lang="hr-HR" altLang="sr-Latn-RS">
                <a:solidFill>
                  <a:srgbClr val="000099"/>
                </a:solidFill>
              </a:rPr>
              <a:t> </a:t>
            </a:r>
            <a:r>
              <a:rPr lang="hr-HR" altLang="sr-Latn-RS" b="1">
                <a:solidFill>
                  <a:srgbClr val="000099"/>
                </a:solidFill>
              </a:rPr>
              <a:t>organizaciju</a:t>
            </a:r>
            <a:r>
              <a:rPr lang="hr-HR" altLang="sr-Latn-RS"/>
              <a:t> održavanja</a:t>
            </a:r>
          </a:p>
          <a:p>
            <a:pPr eaLnBrk="1" hangingPunct="1"/>
            <a:r>
              <a:rPr lang="hr-HR" altLang="sr-Latn-RS" sz="2800" b="1" i="1">
                <a:solidFill>
                  <a:srgbClr val="000099"/>
                </a:solidFill>
              </a:rPr>
              <a:t>Kriterij optimizacije: EFIKASNOST ODRŽAVANJA</a:t>
            </a:r>
            <a:r>
              <a:rPr lang="hr-HR" altLang="sr-Latn-RS" sz="280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856AB1-799C-4D3D-B3D9-F6644F27231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184650"/>
            <a:ext cx="8101013" cy="1981200"/>
            <a:chOff x="539750" y="4184650"/>
            <a:chExt cx="8101013" cy="1981200"/>
          </a:xfrm>
        </p:grpSpPr>
        <p:grpSp>
          <p:nvGrpSpPr>
            <p:cNvPr id="31752" name="Group 16">
              <a:extLst>
                <a:ext uri="{FF2B5EF4-FFF2-40B4-BE49-F238E27FC236}">
                  <a16:creationId xmlns:a16="http://schemas.microsoft.com/office/drawing/2014/main" id="{024AE930-0C06-4C9D-B56D-79FBA27A51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50" y="4184650"/>
              <a:ext cx="8101013" cy="1981200"/>
              <a:chOff x="467" y="1968"/>
              <a:chExt cx="4599" cy="1123"/>
            </a:xfrm>
          </p:grpSpPr>
          <p:graphicFrame>
            <p:nvGraphicFramePr>
              <p:cNvPr id="31754" name="Object 5">
                <a:extLst>
                  <a:ext uri="{FF2B5EF4-FFF2-40B4-BE49-F238E27FC236}">
                    <a16:creationId xmlns:a16="http://schemas.microsoft.com/office/drawing/2014/main" id="{667D79E7-02B3-4AF4-9AD6-611DCDE02B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88" y="1968"/>
              <a:ext cx="1585" cy="1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1" name="ClipArt" r:id="rId3" imgW="1529149" imgH="1685012" progId="MS_ClipArt_Gallery.2">
                      <p:embed/>
                    </p:oleObj>
                  </mc:Choice>
                  <mc:Fallback>
                    <p:oleObj name="ClipArt" r:id="rId3" imgW="1529149" imgH="1685012" progId="MS_ClipArt_Gallery.2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8" y="1968"/>
                            <a:ext cx="1585" cy="1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5" name="Object 6">
                <a:extLst>
                  <a:ext uri="{FF2B5EF4-FFF2-40B4-BE49-F238E27FC236}">
                    <a16:creationId xmlns:a16="http://schemas.microsoft.com/office/drawing/2014/main" id="{349AC615-973F-491C-9FE2-476ECA9A4EB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172" y="2341"/>
              <a:ext cx="373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2" name="ClipArt" r:id="rId5" imgW="3657600" imgH="3237990" progId="MS_ClipArt_Gallery.2">
                      <p:embed/>
                    </p:oleObj>
                  </mc:Choice>
                  <mc:Fallback>
                    <p:oleObj name="ClipArt" r:id="rId5" imgW="3657600" imgH="3237990" progId="MS_ClipArt_Gallery.2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2" y="2341"/>
                            <a:ext cx="373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56" name="Rectangle 7">
                <a:extLst>
                  <a:ext uri="{FF2B5EF4-FFF2-40B4-BE49-F238E27FC236}">
                    <a16:creationId xmlns:a16="http://schemas.microsoft.com/office/drawing/2014/main" id="{170AEE66-03B5-4584-B098-D72D9C313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2212"/>
                <a:ext cx="1537" cy="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 ODRŽAV</a:t>
                </a:r>
                <a:r>
                  <a:rPr lang="hr-HR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ANJE</a:t>
                </a:r>
                <a:endParaRPr lang="en-US" altLang="sr-Latn-RS" sz="16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SE ULAŽU</a:t>
                </a:r>
                <a:r>
                  <a:rPr lang="hr-HR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RESURSI</a:t>
                </a:r>
                <a:br>
                  <a:rPr lang="hr-HR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</a:br>
                <a:r>
                  <a:rPr lang="hr-HR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(NOVAC, OSOBLJE, </a:t>
                </a:r>
                <a:br>
                  <a:rPr lang="hr-HR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</a:br>
                <a:r>
                  <a:rPr lang="hr-HR" altLang="sr-Latn-RS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OPREMA, DIJELOVI…)</a:t>
                </a:r>
                <a:endParaRPr lang="en-US" altLang="sr-Latn-RS" sz="16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7" name="Line 8">
                <a:extLst>
                  <a:ext uri="{FF2B5EF4-FFF2-40B4-BE49-F238E27FC236}">
                    <a16:creationId xmlns:a16="http://schemas.microsoft.com/office/drawing/2014/main" id="{B63F02EC-3212-4F70-8F88-CF7EE8EB6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2478"/>
                <a:ext cx="338" cy="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8" name="Rectangle 9">
                <a:extLst>
                  <a:ext uri="{FF2B5EF4-FFF2-40B4-BE49-F238E27FC236}">
                    <a16:creationId xmlns:a16="http://schemas.microsoft.com/office/drawing/2014/main" id="{CAEEDCE0-9084-413B-9EFD-616C1FB12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2207"/>
                <a:ext cx="763" cy="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DOBIVA SE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hr-HR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POUZDAN, </a:t>
                </a:r>
                <a:br>
                  <a:rPr lang="hr-HR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</a:br>
                <a:r>
                  <a:rPr lang="hr-HR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SPREMAN</a:t>
                </a:r>
                <a:endParaRPr lang="en-US" altLang="sr-Latn-RS" sz="1600" b="1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I SIGUR</a:t>
                </a:r>
                <a:r>
                  <a:rPr lang="hr-HR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N</a:t>
                </a:r>
                <a:br>
                  <a:rPr lang="en-US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</a:br>
                <a:r>
                  <a:rPr lang="en-US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TEHNIČK</a:t>
                </a:r>
                <a:r>
                  <a:rPr lang="hr-HR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sr-Latn-RS" sz="1600" b="1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sr-Latn-RS" sz="16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SUSTAV</a:t>
                </a:r>
              </a:p>
            </p:txBody>
          </p:sp>
          <p:sp>
            <p:nvSpPr>
              <p:cNvPr id="31759" name="Line 10">
                <a:extLst>
                  <a:ext uri="{FF2B5EF4-FFF2-40B4-BE49-F238E27FC236}">
                    <a16:creationId xmlns:a16="http://schemas.microsoft.com/office/drawing/2014/main" id="{FFF1482D-728F-437F-B541-96CC574DF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686"/>
                <a:ext cx="40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1760" name="Object 14">
                <a:extLst>
                  <a:ext uri="{FF2B5EF4-FFF2-40B4-BE49-F238E27FC236}">
                    <a16:creationId xmlns:a16="http://schemas.microsoft.com/office/drawing/2014/main" id="{4414A7CE-C36E-4CAB-9240-6FEA079DB6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89" y="2536"/>
              <a:ext cx="798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3" name="Clip" r:id="rId7" imgW="6545263" imgH="1706563" progId="MS_ClipArt_Gallery.2">
                      <p:embed/>
                    </p:oleObj>
                  </mc:Choice>
                  <mc:Fallback>
                    <p:oleObj name="Clip" r:id="rId7" imgW="6545263" imgH="1706563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9" y="2536"/>
                            <a:ext cx="798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1753" name="Picture 21" descr="C:\Users\Mladen Barković\AppData\Local\Microsoft\Windows\Temporary Internet Files\Content.IE5\HM8GF8PX\computer-clipart[1].gif">
              <a:extLst>
                <a:ext uri="{FF2B5EF4-FFF2-40B4-BE49-F238E27FC236}">
                  <a16:creationId xmlns:a16="http://schemas.microsoft.com/office/drawing/2014/main" id="{A05D2E9A-71D0-48FE-8D4B-3FA697FC1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884" y="4880759"/>
              <a:ext cx="1577320" cy="106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>
            <a:extLst>
              <a:ext uri="{FF2B5EF4-FFF2-40B4-BE49-F238E27FC236}">
                <a16:creationId xmlns:a16="http://schemas.microsoft.com/office/drawing/2014/main" id="{16E9E0B4-97AE-4D5D-B0EA-5E36EC1C9E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 b="1">
                <a:latin typeface="Calibri" panose="020F0502020204030204" pitchFamily="34" charset="0"/>
              </a:rPr>
              <a:t>10. prosinca 2021.</a:t>
            </a:r>
            <a:endParaRPr lang="hr-HR" altLang="en-US" sz="1000" b="1">
              <a:latin typeface="Calibri" panose="020F0502020204030204" pitchFamily="34" charset="0"/>
            </a:endParaRPr>
          </a:p>
        </p:txBody>
      </p:sp>
      <p:sp>
        <p:nvSpPr>
          <p:cNvPr id="8195" name="Footer Placeholder 3">
            <a:extLst>
              <a:ext uri="{FF2B5EF4-FFF2-40B4-BE49-F238E27FC236}">
                <a16:creationId xmlns:a16="http://schemas.microsoft.com/office/drawing/2014/main" id="{E24F9141-C4B6-490F-8C69-BDD909C6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 b="1">
                <a:latin typeface="Calibri" panose="020F0502020204030204" pitchFamily="34" charset="0"/>
              </a:rPr>
              <a:t>SUSTAV ODRŽAVANJA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F640BCED-2B0B-4370-AB08-D75DDD04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87A660-0251-4A18-9E33-8381BC580480}" type="slidenum">
              <a:rPr lang="hr-HR" altLang="en-US" sz="1000" b="1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r-HR" altLang="en-US" sz="1000" b="1">
              <a:latin typeface="Calibri" panose="020F050202020403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3982B24-E960-423E-8B50-BF853BA57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5250"/>
            <a:ext cx="8018463" cy="957263"/>
          </a:xfrm>
        </p:spPr>
        <p:txBody>
          <a:bodyPr/>
          <a:lstStyle/>
          <a:p>
            <a:pPr eaLnBrk="1" hangingPunct="1"/>
            <a:r>
              <a:rPr lang="hr-HR" altLang="sr-Latn-RS" sz="3500">
                <a:latin typeface="Calibri" panose="020F0502020204030204" pitchFamily="34" charset="0"/>
              </a:rPr>
              <a:t>SUSTAV ODRŽAVANJA</a:t>
            </a:r>
            <a:br>
              <a:rPr lang="hr-HR" altLang="sr-Latn-RS" sz="2800">
                <a:latin typeface="Calibri" panose="020F0502020204030204" pitchFamily="34" charset="0"/>
              </a:rPr>
            </a:br>
            <a:r>
              <a:rPr lang="hr-HR" altLang="sr-Latn-RS" sz="2800" i="1">
                <a:solidFill>
                  <a:srgbClr val="FF0000"/>
                </a:solidFill>
                <a:latin typeface="Calibri" panose="020F0502020204030204" pitchFamily="34" charset="0"/>
              </a:rPr>
              <a:t>Koncepcija – tehnologija - organizacija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B2EABAF-F27F-4FA4-98C4-4FE460C6B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014413"/>
            <a:ext cx="7680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2400" b="1">
                <a:latin typeface="Calibri" panose="020F0502020204030204" pitchFamily="34" charset="0"/>
              </a:rPr>
              <a:t>Funkcija </a:t>
            </a:r>
            <a:br>
              <a:rPr lang="hr-HR" altLang="sr-Latn-RS" sz="2400" b="1">
                <a:latin typeface="Calibri" panose="020F0502020204030204" pitchFamily="34" charset="0"/>
              </a:rPr>
            </a:br>
            <a:r>
              <a:rPr lang="hr-HR" altLang="sr-Latn-RS" sz="2400" b="1">
                <a:solidFill>
                  <a:srgbClr val="008000"/>
                </a:solidFill>
                <a:latin typeface="Calibri" panose="020F0502020204030204" pitchFamily="34" charset="0"/>
              </a:rPr>
              <a:t>(Projekt &gt; Elementi &gt; Proizvodnja &gt; Ispitivanje parametara)</a:t>
            </a:r>
            <a:endParaRPr lang="en-GB" altLang="sr-Latn-RS" sz="2400" b="1">
              <a:latin typeface="Calibri" panose="020F0502020204030204" pitchFamily="34" charset="0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B67D6F4-524A-4E56-96F2-4E00B9113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319338"/>
            <a:ext cx="2536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2400" b="1">
                <a:latin typeface="Calibri" panose="020F0502020204030204" pitchFamily="34" charset="0"/>
              </a:rPr>
              <a:t> Do kada će raditi?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r-HR" altLang="sr-Latn-RS" sz="2400" b="1">
                <a:latin typeface="Calibri" panose="020F0502020204030204" pitchFamily="34" charset="0"/>
              </a:rPr>
              <a:t> </a:t>
            </a:r>
            <a:r>
              <a:rPr lang="hr-HR" altLang="sr-Latn-RS" sz="2400" b="1">
                <a:solidFill>
                  <a:srgbClr val="FF3300"/>
                </a:solidFill>
                <a:latin typeface="Calibri" panose="020F0502020204030204" pitchFamily="34" charset="0"/>
              </a:rPr>
              <a:t>(Pouzdanost)</a:t>
            </a:r>
            <a:endParaRPr lang="en-GB" altLang="sr-Latn-RS" sz="2400" b="1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F3349FF7-371D-460B-BE84-A27C35486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24250"/>
            <a:ext cx="7559675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r-HR" altLang="sr-Latn-RS" sz="2400" b="1" dirty="0">
                <a:latin typeface="Calibri" pitchFamily="34" charset="0"/>
              </a:rPr>
              <a:t>Kako osigurati efikasan rad (ekonomičnost, spremnost)?</a:t>
            </a:r>
            <a:r>
              <a:rPr lang="en-US" altLang="sr-Latn-RS" sz="2400" b="1" dirty="0">
                <a:latin typeface="Calibri" pitchFamily="34" charset="0"/>
              </a:rPr>
              <a:t>  </a:t>
            </a:r>
            <a:r>
              <a:rPr lang="hr-HR" altLang="sr-Latn-RS" sz="2400" b="1" dirty="0">
                <a:latin typeface="Calibri" pitchFamily="34" charset="0"/>
              </a:rPr>
              <a:t>			</a:t>
            </a:r>
            <a:r>
              <a:rPr lang="hr-HR" altLang="sr-Latn-RS" sz="2400" b="1" dirty="0">
                <a:solidFill>
                  <a:srgbClr val="FF3300"/>
                </a:solidFill>
                <a:latin typeface="Calibri" pitchFamily="34" charset="0"/>
              </a:rPr>
              <a:t>Logistička potpora:</a:t>
            </a:r>
            <a:endParaRPr lang="hr-HR" altLang="sr-Latn-RS" sz="2400" b="1" dirty="0"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sr-Latn-RS" sz="900" b="1" dirty="0">
              <a:latin typeface="Calibri" pitchFamily="34" charset="0"/>
            </a:endParaRPr>
          </a:p>
          <a:p>
            <a:pPr marL="80645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r-HR" altLang="sr-Latn-RS" sz="2400" b="1" dirty="0">
                <a:latin typeface="Calibri" pitchFamily="34" charset="0"/>
              </a:rPr>
              <a:t>- Održavanje		- Energija</a:t>
            </a:r>
          </a:p>
          <a:p>
            <a:pPr marL="80645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hr-HR" altLang="sr-Latn-RS" sz="2400" b="1" dirty="0">
                <a:latin typeface="Calibri" pitchFamily="34" charset="0"/>
              </a:rPr>
              <a:t> Pričuvni dijelovi      </a:t>
            </a:r>
            <a:r>
              <a:rPr lang="en-US" altLang="sr-Latn-RS" sz="2400" b="1" dirty="0">
                <a:latin typeface="Calibri" pitchFamily="34" charset="0"/>
              </a:rPr>
              <a:t>  </a:t>
            </a:r>
            <a:r>
              <a:rPr lang="hr-HR" altLang="sr-Latn-RS" sz="2400" b="1" dirty="0">
                <a:latin typeface="Calibri" pitchFamily="34" charset="0"/>
              </a:rPr>
              <a:t>	- Oprema i alat</a:t>
            </a:r>
          </a:p>
          <a:p>
            <a:pPr marL="80645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hr-HR" altLang="sr-Latn-RS" sz="2400" b="1" dirty="0">
                <a:latin typeface="Calibri" pitchFamily="34" charset="0"/>
              </a:rPr>
              <a:t> Osoblje                     </a:t>
            </a:r>
            <a:r>
              <a:rPr lang="en-US" altLang="sr-Latn-RS" sz="2400" b="1" dirty="0">
                <a:latin typeface="Calibri" pitchFamily="34" charset="0"/>
              </a:rPr>
              <a:t>  </a:t>
            </a:r>
            <a:r>
              <a:rPr lang="hr-HR" altLang="sr-Latn-RS" sz="2400" b="1" dirty="0">
                <a:latin typeface="Calibri" pitchFamily="34" charset="0"/>
              </a:rPr>
              <a:t>	- Prostor (radionice)</a:t>
            </a:r>
          </a:p>
          <a:p>
            <a:pPr marL="80645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hr-HR" altLang="sr-Latn-RS" sz="2400" b="1" dirty="0">
                <a:latin typeface="Calibri" pitchFamily="34" charset="0"/>
              </a:rPr>
              <a:t> Instalacije i objekti   </a:t>
            </a:r>
            <a:r>
              <a:rPr lang="en-US" altLang="sr-Latn-RS" sz="2400" b="1" dirty="0">
                <a:latin typeface="Calibri" pitchFamily="34" charset="0"/>
              </a:rPr>
              <a:t>  </a:t>
            </a:r>
            <a:r>
              <a:rPr lang="hr-HR" altLang="sr-Latn-RS" sz="2400" b="1" dirty="0">
                <a:latin typeface="Calibri" pitchFamily="34" charset="0"/>
              </a:rPr>
              <a:t>- Informacije</a:t>
            </a:r>
          </a:p>
          <a:p>
            <a:pPr marL="80645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hr-HR" altLang="sr-Latn-RS" sz="2400" b="1" dirty="0">
                <a:latin typeface="Calibri" pitchFamily="34" charset="0"/>
              </a:rPr>
              <a:t> Prijevoz i čuvanje     </a:t>
            </a:r>
            <a:r>
              <a:rPr lang="en-US" altLang="sr-Latn-RS" sz="2400" b="1" dirty="0">
                <a:latin typeface="Calibri" pitchFamily="34" charset="0"/>
              </a:rPr>
              <a:t>  </a:t>
            </a:r>
            <a:r>
              <a:rPr lang="hr-HR" altLang="sr-Latn-RS" sz="2400" b="1" dirty="0">
                <a:latin typeface="Calibri" pitchFamily="34" charset="0"/>
              </a:rPr>
              <a:t>	- Softver za potporu</a:t>
            </a:r>
            <a:endParaRPr lang="en-GB" altLang="sr-Latn-RS" sz="2400" b="1" dirty="0">
              <a:latin typeface="Calibri" pitchFamily="34" charset="0"/>
            </a:endParaRPr>
          </a:p>
        </p:txBody>
      </p:sp>
      <p:sp>
        <p:nvSpPr>
          <p:cNvPr id="8201" name="AutoShape 9">
            <a:extLst>
              <a:ext uri="{FF2B5EF4-FFF2-40B4-BE49-F238E27FC236}">
                <a16:creationId xmlns:a16="http://schemas.microsoft.com/office/drawing/2014/main" id="{F4A9961A-F675-4CA0-B606-40EA9B345F3F}"/>
              </a:ext>
            </a:extLst>
          </p:cNvPr>
          <p:cNvSpPr>
            <a:spLocks noChangeArrowheads="1"/>
          </p:cNvSpPr>
          <p:nvPr/>
        </p:nvSpPr>
        <p:spPr bwMode="auto">
          <a:xfrm rot="2369481">
            <a:off x="2327275" y="1552575"/>
            <a:ext cx="228600" cy="990600"/>
          </a:xfrm>
          <a:prstGeom prst="upDownArrow">
            <a:avLst>
              <a:gd name="adj1" fmla="val 50000"/>
              <a:gd name="adj2" fmla="val 86667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r-Latn-CS" altLang="sr-Latn-RS" sz="1800" b="1">
              <a:latin typeface="Calibri" panose="020F0502020204030204" pitchFamily="34" charset="0"/>
            </a:endParaRPr>
          </a:p>
        </p:txBody>
      </p:sp>
      <p:sp>
        <p:nvSpPr>
          <p:cNvPr id="8202" name="AutoShape 10">
            <a:extLst>
              <a:ext uri="{FF2B5EF4-FFF2-40B4-BE49-F238E27FC236}">
                <a16:creationId xmlns:a16="http://schemas.microsoft.com/office/drawing/2014/main" id="{146820EE-407C-45BF-9D64-12AD1214220F}"/>
              </a:ext>
            </a:extLst>
          </p:cNvPr>
          <p:cNvSpPr>
            <a:spLocks noChangeArrowheads="1"/>
          </p:cNvSpPr>
          <p:nvPr/>
        </p:nvSpPr>
        <p:spPr bwMode="auto">
          <a:xfrm rot="-2292366">
            <a:off x="6345238" y="1538288"/>
            <a:ext cx="228600" cy="990600"/>
          </a:xfrm>
          <a:prstGeom prst="upDownArrow">
            <a:avLst>
              <a:gd name="adj1" fmla="val 50000"/>
              <a:gd name="adj2" fmla="val 86667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r-Latn-CS" altLang="sr-Latn-RS" sz="1800" b="1">
              <a:latin typeface="Calibri" panose="020F0502020204030204" pitchFamily="34" charset="0"/>
            </a:endParaRP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87B5F8F6-89B6-4023-ACB4-6B804CE40C07}"/>
              </a:ext>
            </a:extLst>
          </p:cNvPr>
          <p:cNvSpPr>
            <a:spLocks noChangeArrowheads="1"/>
          </p:cNvSpPr>
          <p:nvPr/>
        </p:nvSpPr>
        <p:spPr bwMode="auto">
          <a:xfrm rot="20665501" flipH="1">
            <a:off x="1722438" y="3078163"/>
            <a:ext cx="163512" cy="720725"/>
          </a:xfrm>
          <a:prstGeom prst="upDownArrow">
            <a:avLst>
              <a:gd name="adj1" fmla="val 50000"/>
              <a:gd name="adj2" fmla="val 197493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r-HR" altLang="sr-Latn-RS" sz="1400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07D1A13D-4E92-429B-8F14-8E2D223CB8F2}"/>
              </a:ext>
            </a:extLst>
          </p:cNvPr>
          <p:cNvSpPr>
            <a:spLocks noChangeArrowheads="1"/>
          </p:cNvSpPr>
          <p:nvPr/>
        </p:nvSpPr>
        <p:spPr bwMode="auto">
          <a:xfrm rot="3697791" flipH="1">
            <a:off x="7101682" y="3156743"/>
            <a:ext cx="88900" cy="715963"/>
          </a:xfrm>
          <a:prstGeom prst="upDownArrow">
            <a:avLst>
              <a:gd name="adj1" fmla="val 50000"/>
              <a:gd name="adj2" fmla="val 384409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r-HR" altLang="sr-Latn-RS" sz="1400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6B6AE741-623F-4620-8C2D-32A9D41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838450"/>
            <a:ext cx="8545513" cy="38306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r-HR" altLang="sr-Latn-RS" sz="1400"/>
          </a:p>
        </p:txBody>
      </p:sp>
      <p:pic>
        <p:nvPicPr>
          <p:cNvPr id="8206" name="Picture 7" descr="C:\Users\Mladen Barković\AppData\Local\Microsoft\Windows\INetCache\IE\89BBI7BG\thinkcentre-a61-desktop-pc[1].jpg">
            <a:extLst>
              <a:ext uri="{FF2B5EF4-FFF2-40B4-BE49-F238E27FC236}">
                <a16:creationId xmlns:a16="http://schemas.microsoft.com/office/drawing/2014/main" id="{0C6A4EA1-3947-4EF9-A193-1CF3BAA3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987550"/>
            <a:ext cx="17827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>
            <a:extLst>
              <a:ext uri="{FF2B5EF4-FFF2-40B4-BE49-F238E27FC236}">
                <a16:creationId xmlns:a16="http://schemas.microsoft.com/office/drawing/2014/main" id="{A0A1C131-018A-4C4E-9C8F-5FBEEC47E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238375"/>
            <a:ext cx="3829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r-Latn-RS" sz="2400" b="1">
                <a:latin typeface="Calibri" panose="020F0502020204030204" pitchFamily="34" charset="0"/>
              </a:rPr>
              <a:t> </a:t>
            </a:r>
            <a:r>
              <a:rPr lang="hr-HR" altLang="sr-Latn-RS" sz="2400" b="1">
                <a:latin typeface="Calibri" panose="020F0502020204030204" pitchFamily="34" charset="0"/>
              </a:rPr>
              <a:t>Kako se održava?</a:t>
            </a:r>
            <a:endParaRPr lang="en-US" altLang="sr-Latn-RS" sz="2400" b="1"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r-Latn-RS" sz="2400" b="1">
                <a:latin typeface="Calibri" panose="020F0502020204030204" pitchFamily="34" charset="0"/>
              </a:rPr>
              <a:t> </a:t>
            </a:r>
            <a:r>
              <a:rPr lang="hr-HR" altLang="sr-Latn-RS" sz="2400" b="1">
                <a:solidFill>
                  <a:srgbClr val="FF3300"/>
                </a:solidFill>
                <a:latin typeface="Calibri" panose="020F0502020204030204" pitchFamily="34" charset="0"/>
              </a:rPr>
              <a:t>(Pogodnost za održavanje –</a:t>
            </a:r>
            <a:br>
              <a:rPr lang="hr-HR" altLang="sr-Latn-RS" sz="2400" b="1">
                <a:solidFill>
                  <a:srgbClr val="FF3300"/>
                </a:solidFill>
                <a:latin typeface="Calibri" panose="020F0502020204030204" pitchFamily="34" charset="0"/>
              </a:rPr>
            </a:br>
            <a:r>
              <a:rPr lang="hr-HR" altLang="sr-Latn-RS" sz="2400" b="1">
                <a:solidFill>
                  <a:srgbClr val="FF3300"/>
                </a:solidFill>
                <a:latin typeface="Calibri" panose="020F0502020204030204" pitchFamily="34" charset="0"/>
              </a:rPr>
              <a:t>za servisiranje i popravke)</a:t>
            </a:r>
            <a:endParaRPr lang="en-GB" altLang="sr-Latn-RS" sz="2400" b="1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8199" grpId="0" build="p" autoUpdateAnimBg="0"/>
      <p:bldP spid="8201" grpId="0" animBg="1"/>
      <p:bldP spid="8202" grpId="0" animBg="1"/>
      <p:bldP spid="20" grpId="0" animBg="1"/>
      <p:bldP spid="21" grpId="0" animBg="1"/>
      <p:bldP spid="22" grpId="0" animBg="1"/>
      <p:bldP spid="819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5DD62CA-AEDA-47EF-903C-08F34D71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6038"/>
            <a:ext cx="7543800" cy="1295400"/>
          </a:xfrm>
        </p:spPr>
        <p:txBody>
          <a:bodyPr/>
          <a:lstStyle/>
          <a:p>
            <a:r>
              <a:rPr lang="hr-HR" altLang="sr-Latn-RS" sz="3600">
                <a:solidFill>
                  <a:srgbClr val="003399"/>
                </a:solidFill>
              </a:rPr>
              <a:t>Optimizacija sustava održavanja</a:t>
            </a:r>
            <a:br>
              <a:rPr lang="hr-HR" altLang="sr-Latn-RS" sz="1800"/>
            </a:br>
            <a:r>
              <a:rPr lang="hr-HR" altLang="sr-Latn-RS" sz="2800" i="1"/>
              <a:t>Pristup definiranju organizacije održavanja</a:t>
            </a:r>
            <a:br>
              <a:rPr lang="hr-HR" altLang="sr-Latn-RS" sz="2800" i="1"/>
            </a:br>
            <a:r>
              <a:rPr lang="hr-HR" altLang="sr-Latn-RS" sz="2400" i="1">
                <a:solidFill>
                  <a:srgbClr val="C00000"/>
                </a:solidFill>
              </a:rPr>
              <a:t>- Provodi se za pojedini tip tehničkog sustava -</a:t>
            </a:r>
            <a:endParaRPr lang="hr-HR" altLang="sr-Latn-RS" sz="2400">
              <a:solidFill>
                <a:srgbClr val="C00000"/>
              </a:solidFill>
            </a:endParaRPr>
          </a:p>
        </p:txBody>
      </p:sp>
      <p:sp>
        <p:nvSpPr>
          <p:cNvPr id="32771" name="Date Placeholder 2">
            <a:extLst>
              <a:ext uri="{FF2B5EF4-FFF2-40B4-BE49-F238E27FC236}">
                <a16:creationId xmlns:a16="http://schemas.microsoft.com/office/drawing/2014/main" id="{7877F9C7-90B0-43FF-AB8F-2A66A50A64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32772" name="Footer Placeholder 3">
            <a:extLst>
              <a:ext uri="{FF2B5EF4-FFF2-40B4-BE49-F238E27FC236}">
                <a16:creationId xmlns:a16="http://schemas.microsoft.com/office/drawing/2014/main" id="{E1D9959B-9209-4532-8648-86AB0AF4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D1878D95-B94A-467F-BD11-0AC2822E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B99F1-998D-4314-B2F3-C35B2DD2057A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r-HR" altLang="en-US" sz="10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CE368C-B4E7-4117-9B36-DCDCA0EEA259}"/>
              </a:ext>
            </a:extLst>
          </p:cNvPr>
          <p:cNvSpPr/>
          <p:nvPr/>
        </p:nvSpPr>
        <p:spPr>
          <a:xfrm>
            <a:off x="34925" y="3457575"/>
            <a:ext cx="1728788" cy="936625"/>
          </a:xfrm>
          <a:prstGeom prst="round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r-HR" sz="1600" b="1" dirty="0">
                <a:solidFill>
                  <a:srgbClr val="003399"/>
                </a:solidFill>
              </a:rPr>
              <a:t>KONCEPT SUSTAVA ODRŽAVANJA</a:t>
            </a:r>
            <a:endParaRPr lang="hr-HR" b="1" dirty="0">
              <a:solidFill>
                <a:srgbClr val="003399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A4CA020-4D4C-41FB-B73B-1AE715A96E78}"/>
              </a:ext>
            </a:extLst>
          </p:cNvPr>
          <p:cNvSpPr/>
          <p:nvPr/>
        </p:nvSpPr>
        <p:spPr>
          <a:xfrm>
            <a:off x="7445375" y="3457575"/>
            <a:ext cx="1692275" cy="865188"/>
          </a:xfrm>
          <a:prstGeom prst="round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r-HR" sz="1600" b="1" dirty="0">
                <a:solidFill>
                  <a:srgbClr val="003399"/>
                </a:solidFill>
              </a:rPr>
              <a:t>IZBOR  INAČICE ODRŽAVANJA</a:t>
            </a: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739B8D97-19E4-45BC-825D-B47CE84CE0AB}"/>
              </a:ext>
            </a:extLst>
          </p:cNvPr>
          <p:cNvSpPr/>
          <p:nvPr/>
        </p:nvSpPr>
        <p:spPr>
          <a:xfrm>
            <a:off x="755650" y="1916113"/>
            <a:ext cx="1101725" cy="1441450"/>
          </a:xfrm>
          <a:prstGeom prst="bentArrow">
            <a:avLst>
              <a:gd name="adj1" fmla="val 26784"/>
              <a:gd name="adj2" fmla="val 25000"/>
              <a:gd name="adj3" fmla="val 25000"/>
              <a:gd name="adj4" fmla="val 43750"/>
            </a:avLst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r-HR">
              <a:solidFill>
                <a:srgbClr val="003399"/>
              </a:solidFill>
            </a:endParaRP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75B7681-CCFB-4C4D-8DAB-FC6E88A3F29C}"/>
              </a:ext>
            </a:extLst>
          </p:cNvPr>
          <p:cNvSpPr/>
          <p:nvPr/>
        </p:nvSpPr>
        <p:spPr>
          <a:xfrm flipV="1">
            <a:off x="755650" y="4508500"/>
            <a:ext cx="1101725" cy="1441450"/>
          </a:xfrm>
          <a:prstGeom prst="bentArrow">
            <a:avLst>
              <a:gd name="adj1" fmla="val 26784"/>
              <a:gd name="adj2" fmla="val 25000"/>
              <a:gd name="adj3" fmla="val 25000"/>
              <a:gd name="adj4" fmla="val 43750"/>
            </a:avLst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r-HR">
              <a:solidFill>
                <a:srgbClr val="003399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C92F5E-22D2-4BD9-8B5D-B9295E9936AB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429000"/>
            <a:ext cx="3070225" cy="1025525"/>
            <a:chOff x="1843315" y="3429000"/>
            <a:chExt cx="2875103" cy="102488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DA7E6BA-4B12-43C7-A4FC-1D83D970DEA0}"/>
                </a:ext>
              </a:extLst>
            </p:cNvPr>
            <p:cNvSpPr/>
            <p:nvPr/>
          </p:nvSpPr>
          <p:spPr>
            <a:xfrm>
              <a:off x="2323489" y="3429000"/>
              <a:ext cx="1728927" cy="864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F95FD8E-08F0-4A18-8E92-E90351B9D38E}"/>
                </a:ext>
              </a:extLst>
            </p:cNvPr>
            <p:cNvSpPr/>
            <p:nvPr/>
          </p:nvSpPr>
          <p:spPr>
            <a:xfrm>
              <a:off x="2411200" y="3517844"/>
              <a:ext cx="1728927" cy="864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6A9401-8557-4416-B901-609AEEBAE787}"/>
                </a:ext>
              </a:extLst>
            </p:cNvPr>
            <p:cNvSpPr/>
            <p:nvPr/>
          </p:nvSpPr>
          <p:spPr>
            <a:xfrm>
              <a:off x="2482557" y="3589237"/>
              <a:ext cx="1728927" cy="8646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SUSTAVA ODRŽAVANJA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5C1B29E6-B0BB-4A15-BB35-115DAE1A9402}"/>
                </a:ext>
              </a:extLst>
            </p:cNvPr>
            <p:cNvSpPr/>
            <p:nvPr/>
          </p:nvSpPr>
          <p:spPr>
            <a:xfrm>
              <a:off x="1843315" y="3709811"/>
              <a:ext cx="465308" cy="431528"/>
            </a:xfrm>
            <a:prstGeom prst="rightArrow">
              <a:avLst/>
            </a:prstGeom>
            <a:solidFill>
              <a:srgbClr val="FF9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hr-HR" sz="1600" b="1">
                <a:solidFill>
                  <a:srgbClr val="003399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3DBFBDBB-9D91-4F63-9946-34943A364D04}"/>
                </a:ext>
              </a:extLst>
            </p:cNvPr>
            <p:cNvSpPr/>
            <p:nvPr/>
          </p:nvSpPr>
          <p:spPr>
            <a:xfrm>
              <a:off x="4253109" y="3662216"/>
              <a:ext cx="465309" cy="431528"/>
            </a:xfrm>
            <a:prstGeom prst="rightArrow">
              <a:avLst/>
            </a:prstGeom>
            <a:solidFill>
              <a:srgbClr val="FF9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hr-HR" sz="1600" b="1">
                <a:solidFill>
                  <a:srgbClr val="003399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812399-916A-48EF-BADF-34C74218C167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3429000"/>
            <a:ext cx="2600325" cy="1025525"/>
            <a:chOff x="4800284" y="3429000"/>
            <a:chExt cx="2436012" cy="102488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BCD96CF-D327-4B4B-BC73-ECA150E5E5F1}"/>
                </a:ext>
              </a:extLst>
            </p:cNvPr>
            <p:cNvSpPr/>
            <p:nvPr/>
          </p:nvSpPr>
          <p:spPr>
            <a:xfrm>
              <a:off x="4800284" y="3429000"/>
              <a:ext cx="1728111" cy="864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3A352F6-C884-4FC2-B8F1-A4ABF65FAFE8}"/>
                </a:ext>
              </a:extLst>
            </p:cNvPr>
            <p:cNvSpPr/>
            <p:nvPr/>
          </p:nvSpPr>
          <p:spPr>
            <a:xfrm>
              <a:off x="4889515" y="3517844"/>
              <a:ext cx="1728111" cy="864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0C0F9F8-E7F3-404B-BC71-E613EBBAB586}"/>
                </a:ext>
              </a:extLst>
            </p:cNvPr>
            <p:cNvSpPr/>
            <p:nvPr/>
          </p:nvSpPr>
          <p:spPr>
            <a:xfrm>
              <a:off x="4960900" y="3589237"/>
              <a:ext cx="1729599" cy="8646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OCJENA INAČICA ODRŽAVANJA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FA92A34-3F9D-4259-8267-5B229399198C}"/>
                </a:ext>
              </a:extLst>
            </p:cNvPr>
            <p:cNvSpPr/>
            <p:nvPr/>
          </p:nvSpPr>
          <p:spPr>
            <a:xfrm>
              <a:off x="6770807" y="3724089"/>
              <a:ext cx="465489" cy="431528"/>
            </a:xfrm>
            <a:prstGeom prst="rightArrow">
              <a:avLst/>
            </a:prstGeom>
            <a:solidFill>
              <a:srgbClr val="FF9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hr-HR" sz="1600" b="1">
                <a:solidFill>
                  <a:srgbClr val="003399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69421-C08B-435D-A607-4B3AAC4587B6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682750"/>
            <a:ext cx="1846262" cy="1635125"/>
            <a:chOff x="4745606" y="1682596"/>
            <a:chExt cx="1728192" cy="1635495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68C4BA6-5A67-4213-8CF7-57AFA36460EF}"/>
                </a:ext>
              </a:extLst>
            </p:cNvPr>
            <p:cNvSpPr/>
            <p:nvPr/>
          </p:nvSpPr>
          <p:spPr>
            <a:xfrm>
              <a:off x="4745606" y="1682596"/>
              <a:ext cx="1728192" cy="1025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KRITERIJI ZA IZBOR  INAČICE ODRŽAVANJA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7FFE75C4-DADB-44EE-8739-0FF1060FCC04}"/>
                </a:ext>
              </a:extLst>
            </p:cNvPr>
            <p:cNvSpPr/>
            <p:nvPr/>
          </p:nvSpPr>
          <p:spPr>
            <a:xfrm rot="5400000">
              <a:off x="5432062" y="2869260"/>
              <a:ext cx="465242" cy="43242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hr-HR" sz="1600" b="1">
                <a:solidFill>
                  <a:srgbClr val="003399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28C44C-D171-41BF-BF40-652C96161BF4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1673225"/>
            <a:ext cx="2419350" cy="1611313"/>
            <a:chOff x="6735134" y="1673219"/>
            <a:chExt cx="2265355" cy="1611765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97F35CE-D2AC-4F2C-B3F3-940CD4B072DA}"/>
                </a:ext>
              </a:extLst>
            </p:cNvPr>
            <p:cNvSpPr/>
            <p:nvPr/>
          </p:nvSpPr>
          <p:spPr>
            <a:xfrm>
              <a:off x="6735134" y="1673219"/>
              <a:ext cx="2265355" cy="10258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VIŠEKRITERIJSKE METODE ZA IZBOR  INAČICA ODRŽAVANJA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4EFC9646-FB13-4F3F-B390-37C6C7E3DDE3}"/>
                </a:ext>
              </a:extLst>
            </p:cNvPr>
            <p:cNvSpPr/>
            <p:nvPr/>
          </p:nvSpPr>
          <p:spPr>
            <a:xfrm rot="5400000">
              <a:off x="7887131" y="2836071"/>
              <a:ext cx="465268" cy="432557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hr-HR" sz="1600" b="1">
                <a:solidFill>
                  <a:srgbClr val="003399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104275-287B-4D23-AA4A-96C98E5D928B}"/>
              </a:ext>
            </a:extLst>
          </p:cNvPr>
          <p:cNvGrpSpPr>
            <a:grpSpLocks/>
          </p:cNvGrpSpPr>
          <p:nvPr/>
        </p:nvGrpSpPr>
        <p:grpSpPr bwMode="auto">
          <a:xfrm>
            <a:off x="2060575" y="1700213"/>
            <a:ext cx="1990725" cy="1584325"/>
            <a:chOff x="2060104" y="1700808"/>
            <a:chExt cx="1863824" cy="158417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921B16-2649-4F7D-AA7D-58133243D2EC}"/>
                </a:ext>
              </a:extLst>
            </p:cNvPr>
            <p:cNvSpPr/>
            <p:nvPr/>
          </p:nvSpPr>
          <p:spPr>
            <a:xfrm>
              <a:off x="2060104" y="1700808"/>
              <a:ext cx="1728571" cy="863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01E8278-9373-460B-9BC7-E2D4460294A5}"/>
                </a:ext>
              </a:extLst>
            </p:cNvPr>
            <p:cNvSpPr/>
            <p:nvPr/>
          </p:nvSpPr>
          <p:spPr>
            <a:xfrm>
              <a:off x="2124015" y="1772238"/>
              <a:ext cx="1728570" cy="8651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C4AA2C8-9C65-479F-A2FB-B795DECDA9F2}"/>
                </a:ext>
              </a:extLst>
            </p:cNvPr>
            <p:cNvSpPr/>
            <p:nvPr/>
          </p:nvSpPr>
          <p:spPr>
            <a:xfrm>
              <a:off x="2195358" y="1845256"/>
              <a:ext cx="1728570" cy="863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9AEB611-D8C1-4163-AA6A-2EBF57513187}"/>
                </a:ext>
              </a:extLst>
            </p:cNvPr>
            <p:cNvSpPr/>
            <p:nvPr/>
          </p:nvSpPr>
          <p:spPr>
            <a:xfrm rot="5400000">
              <a:off x="2827840" y="2836921"/>
              <a:ext cx="465094" cy="431028"/>
            </a:xfrm>
            <a:prstGeom prst="rightArrow">
              <a:avLst/>
            </a:prstGeom>
            <a:solidFill>
              <a:srgbClr val="FF9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hr-HR" sz="1600" b="1">
                <a:solidFill>
                  <a:srgbClr val="003399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ED778D-53B3-44A5-8566-07ED37F6285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533900"/>
            <a:ext cx="2000250" cy="1558925"/>
            <a:chOff x="2051720" y="4533742"/>
            <a:chExt cx="1872208" cy="155955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99182B1-DF7D-4BDB-BC89-858CB983348D}"/>
                </a:ext>
              </a:extLst>
            </p:cNvPr>
            <p:cNvSpPr/>
            <p:nvPr/>
          </p:nvSpPr>
          <p:spPr>
            <a:xfrm>
              <a:off x="2051720" y="5068946"/>
              <a:ext cx="1728078" cy="8639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C62054A-FA28-4CFE-A58D-D71D52AFF37D}"/>
                </a:ext>
              </a:extLst>
            </p:cNvPr>
            <p:cNvSpPr/>
            <p:nvPr/>
          </p:nvSpPr>
          <p:spPr>
            <a:xfrm>
              <a:off x="2123042" y="5157882"/>
              <a:ext cx="1729564" cy="8639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TEHNOLOGIJA ODRŽAVANJA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AF28BCC-F675-4D87-A6A5-DD34B663938A}"/>
                </a:ext>
              </a:extLst>
            </p:cNvPr>
            <p:cNvSpPr/>
            <p:nvPr/>
          </p:nvSpPr>
          <p:spPr>
            <a:xfrm>
              <a:off x="2195851" y="5229348"/>
              <a:ext cx="1728077" cy="8639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hr-HR" sz="1600" b="1" dirty="0">
                  <a:solidFill>
                    <a:srgbClr val="003399"/>
                  </a:solidFill>
                </a:rPr>
                <a:t>INAČICE ORGANIZACIJE ODRŽAVANJA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E09D0D4F-989F-4480-A09B-F85DE1DD2889}"/>
                </a:ext>
              </a:extLst>
            </p:cNvPr>
            <p:cNvSpPr/>
            <p:nvPr/>
          </p:nvSpPr>
          <p:spPr>
            <a:xfrm rot="16200000" flipV="1">
              <a:off x="2827227" y="4550210"/>
              <a:ext cx="465326" cy="432390"/>
            </a:xfrm>
            <a:prstGeom prst="rightArrow">
              <a:avLst/>
            </a:prstGeom>
            <a:solidFill>
              <a:srgbClr val="FF9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hr-HR" sz="1600" b="1">
                <a:solidFill>
                  <a:srgbClr val="003399"/>
                </a:solidFill>
              </a:endParaRPr>
            </a:p>
          </p:txBody>
        </p:sp>
      </p:grpSp>
      <p:grpSp>
        <p:nvGrpSpPr>
          <p:cNvPr id="39" name="Group 6">
            <a:extLst>
              <a:ext uri="{FF2B5EF4-FFF2-40B4-BE49-F238E27FC236}">
                <a16:creationId xmlns:a16="http://schemas.microsoft.com/office/drawing/2014/main" id="{3FD61002-2BDB-4F2C-A19A-108B2705CB9C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572000"/>
            <a:ext cx="1373188" cy="1943100"/>
            <a:chOff x="3840" y="2880"/>
            <a:chExt cx="1364" cy="1224"/>
          </a:xfrm>
        </p:grpSpPr>
        <p:graphicFrame>
          <p:nvGraphicFramePr>
            <p:cNvPr id="32785" name="Object 3">
              <a:extLst>
                <a:ext uri="{FF2B5EF4-FFF2-40B4-BE49-F238E27FC236}">
                  <a16:creationId xmlns:a16="http://schemas.microsoft.com/office/drawing/2014/main" id="{145143EB-BD15-4F04-8B79-5FD930FE86C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0" y="3117"/>
            <a:ext cx="1120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9" name="ClipArt" r:id="rId3" imgW="1353112" imgH="3659599" progId="MS_ClipArt_Gallery.2">
                    <p:embed/>
                  </p:oleObj>
                </mc:Choice>
                <mc:Fallback>
                  <p:oleObj name="ClipArt" r:id="rId3" imgW="1353112" imgH="3659599" progId="MS_ClipArt_Gallery.2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17"/>
                          <a:ext cx="1120" cy="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A187BDA3-6A2E-4118-B3B5-E244BFCD2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80"/>
              <a:ext cx="5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??</a:t>
              </a:r>
              <a:r>
                <a:rPr lang="hr-H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?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2787" name="AutoShape 5">
              <a:extLst>
                <a:ext uri="{FF2B5EF4-FFF2-40B4-BE49-F238E27FC236}">
                  <a16:creationId xmlns:a16="http://schemas.microsoft.com/office/drawing/2014/main" id="{57458A3A-450A-4768-AE17-C16293E84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2910"/>
              <a:ext cx="550" cy="237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r-Latn-RS" altLang="sr-Latn-R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AE0B6D8A-3570-48E4-A5EC-DA62AEA6C5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>
                <a:solidFill>
                  <a:srgbClr val="0000CC"/>
                </a:solidFill>
              </a:rPr>
              <a:t>10. prosinca 2021.</a:t>
            </a:r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7288E3B9-119C-4FB7-8D1E-80EF6B28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>
                <a:solidFill>
                  <a:srgbClr val="0000CC"/>
                </a:solidFill>
              </a:rPr>
              <a:t>SUSTAV ODRŽAVANJA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0AF1ACCE-A173-4471-9E49-928A025A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7C8788-C58B-49F4-8828-856605074FEF}" type="slidenum">
              <a:rPr lang="hr-HR" altLang="en-US" sz="1000">
                <a:solidFill>
                  <a:srgbClr val="0000C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r-HR" altLang="en-US" sz="1000">
              <a:solidFill>
                <a:srgbClr val="0000CC"/>
              </a:solidFill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22E8A35-F616-4D4A-9644-F7797909F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425" y="1628775"/>
            <a:ext cx="8785225" cy="4537075"/>
          </a:xfrm>
        </p:spPr>
        <p:txBody>
          <a:bodyPr/>
          <a:lstStyle/>
          <a:p>
            <a:pPr eaLnBrk="1" hangingPunct="1"/>
            <a:r>
              <a:rPr lang="hr-HR" altLang="sr-Latn-RS" sz="2600" dirty="0">
                <a:solidFill>
                  <a:srgbClr val="0033CC"/>
                </a:solidFill>
              </a:rPr>
              <a:t>Svrha: pomoć u upravljanju sustavom održavanja</a:t>
            </a:r>
          </a:p>
          <a:p>
            <a:pPr eaLnBrk="1" hangingPunct="1"/>
            <a:r>
              <a:rPr lang="hr-HR" altLang="sr-Latn-RS" sz="2600" dirty="0"/>
              <a:t>Integrirani podaci </a:t>
            </a:r>
            <a:r>
              <a:rPr lang="hr-HR" altLang="sr-Latn-RS" sz="2600" dirty="0">
                <a:solidFill>
                  <a:srgbClr val="FF0000"/>
                </a:solidFill>
              </a:rPr>
              <a:t>sa svih razina</a:t>
            </a:r>
            <a:r>
              <a:rPr lang="hr-HR" altLang="sr-Latn-RS" sz="2600" dirty="0"/>
              <a:t> održavanja</a:t>
            </a:r>
          </a:p>
          <a:p>
            <a:pPr eaLnBrk="1" hangingPunct="1"/>
            <a:r>
              <a:rPr lang="hr-HR" altLang="sr-Latn-RS" sz="2600" dirty="0"/>
              <a:t>Funkcije – prikupljanje i obrada podataka o:</a:t>
            </a:r>
          </a:p>
          <a:p>
            <a:pPr lvl="1" eaLnBrk="1" hangingPunct="1"/>
            <a:r>
              <a:rPr lang="hr-HR" altLang="sr-Latn-RS" sz="2200" dirty="0">
                <a:solidFill>
                  <a:srgbClr val="FF0000"/>
                </a:solidFill>
              </a:rPr>
              <a:t>Otkazima</a:t>
            </a:r>
            <a:r>
              <a:rPr lang="hr-HR" altLang="sr-Latn-RS" sz="2200" dirty="0"/>
              <a:t> </a:t>
            </a:r>
            <a:r>
              <a:rPr lang="hr-HR" altLang="sr-Latn-RS" sz="2200" dirty="0">
                <a:solidFill>
                  <a:srgbClr val="FF0000"/>
                </a:solidFill>
              </a:rPr>
              <a:t>(pouzdanosti) </a:t>
            </a:r>
            <a:r>
              <a:rPr lang="hr-HR" altLang="sr-Latn-RS" sz="2200" dirty="0">
                <a:solidFill>
                  <a:srgbClr val="006600"/>
                </a:solidFill>
              </a:rPr>
              <a:t>- </a:t>
            </a:r>
            <a:r>
              <a:rPr lang="hr-HR" altLang="sr-Latn-RS" sz="2200" i="1" dirty="0">
                <a:solidFill>
                  <a:srgbClr val="006600"/>
                </a:solidFill>
              </a:rPr>
              <a:t>korisno i za proizvođača uređaja!</a:t>
            </a:r>
          </a:p>
          <a:p>
            <a:pPr lvl="1" eaLnBrk="1" hangingPunct="1"/>
            <a:r>
              <a:rPr lang="hr-HR" altLang="sr-Latn-RS" sz="2200" dirty="0">
                <a:solidFill>
                  <a:srgbClr val="FF0000"/>
                </a:solidFill>
              </a:rPr>
              <a:t>Aktivnim</a:t>
            </a:r>
            <a:r>
              <a:rPr lang="hr-HR" altLang="sr-Latn-RS" sz="2200" dirty="0"/>
              <a:t> </a:t>
            </a:r>
            <a:r>
              <a:rPr lang="hr-HR" altLang="sr-Latn-RS" sz="2200" dirty="0">
                <a:solidFill>
                  <a:srgbClr val="FF0000"/>
                </a:solidFill>
              </a:rPr>
              <a:t>vremenima</a:t>
            </a:r>
            <a:r>
              <a:rPr lang="hr-HR" altLang="sr-Latn-RS" sz="2200" dirty="0"/>
              <a:t> održavanja po razinama</a:t>
            </a:r>
            <a:br>
              <a:rPr lang="hr-HR" altLang="sr-Latn-RS" sz="2200" dirty="0"/>
            </a:br>
            <a:r>
              <a:rPr lang="hr-HR" altLang="sr-Latn-RS" sz="2200" dirty="0"/>
              <a:t>(pogodnost za održavanje) </a:t>
            </a:r>
            <a:r>
              <a:rPr lang="hr-HR" altLang="sr-Latn-RS" sz="2200" dirty="0">
                <a:solidFill>
                  <a:srgbClr val="006600"/>
                </a:solidFill>
              </a:rPr>
              <a:t>- </a:t>
            </a:r>
            <a:r>
              <a:rPr lang="hr-HR" altLang="sr-Latn-RS" sz="2200" i="1" dirty="0">
                <a:solidFill>
                  <a:srgbClr val="006600"/>
                </a:solidFill>
              </a:rPr>
              <a:t>korisno i za proizvođača uređaja!</a:t>
            </a:r>
            <a:endParaRPr lang="hr-HR" altLang="sr-Latn-RS" sz="2200" dirty="0">
              <a:solidFill>
                <a:srgbClr val="006600"/>
              </a:solidFill>
            </a:endParaRPr>
          </a:p>
          <a:p>
            <a:pPr lvl="1" eaLnBrk="1" hangingPunct="1"/>
            <a:r>
              <a:rPr lang="hr-HR" altLang="sr-Latn-RS" sz="2200" dirty="0"/>
              <a:t>Zastojima u održavanju </a:t>
            </a:r>
            <a:r>
              <a:rPr lang="hr-HR" altLang="sr-Latn-RS" sz="2200" dirty="0">
                <a:solidFill>
                  <a:srgbClr val="FF0000"/>
                </a:solidFill>
              </a:rPr>
              <a:t>(operativna spremnost)</a:t>
            </a:r>
          </a:p>
          <a:p>
            <a:pPr lvl="1" eaLnBrk="1" hangingPunct="1"/>
            <a:r>
              <a:rPr lang="hr-HR" altLang="sr-Latn-RS" sz="2200" dirty="0">
                <a:solidFill>
                  <a:srgbClr val="FF0000"/>
                </a:solidFill>
              </a:rPr>
              <a:t>Troškovima</a:t>
            </a:r>
            <a:r>
              <a:rPr lang="hr-HR" altLang="sr-Latn-RS" sz="2200" dirty="0"/>
              <a:t> održavanja (materijal, rad, prijevoz…)</a:t>
            </a:r>
          </a:p>
          <a:p>
            <a:pPr lvl="1" eaLnBrk="1" hangingPunct="1"/>
            <a:r>
              <a:rPr lang="hr-HR" altLang="sr-Latn-RS" sz="2200" dirty="0"/>
              <a:t>Pričuvnim dijelovima </a:t>
            </a:r>
            <a:r>
              <a:rPr lang="hr-HR" altLang="sr-Latn-RS" sz="2200" dirty="0">
                <a:solidFill>
                  <a:srgbClr val="FF0000"/>
                </a:solidFill>
              </a:rPr>
              <a:t>(asortiman i količine) </a:t>
            </a:r>
            <a:r>
              <a:rPr lang="hr-HR" altLang="sr-Latn-RS" sz="2200" dirty="0">
                <a:solidFill>
                  <a:srgbClr val="006600"/>
                </a:solidFill>
              </a:rPr>
              <a:t>- </a:t>
            </a:r>
            <a:r>
              <a:rPr lang="hr-HR" altLang="sr-Latn-RS" sz="2200" i="1" dirty="0">
                <a:solidFill>
                  <a:srgbClr val="006600"/>
                </a:solidFill>
              </a:rPr>
              <a:t>korisno i za proizvođača uređaja!</a:t>
            </a:r>
            <a:endParaRPr lang="hr-HR" altLang="sr-Latn-RS" sz="2200" dirty="0">
              <a:solidFill>
                <a:srgbClr val="006600"/>
              </a:solidFill>
            </a:endParaRPr>
          </a:p>
          <a:p>
            <a:pPr lvl="1" eaLnBrk="1" hangingPunct="1"/>
            <a:r>
              <a:rPr lang="hr-HR" altLang="sr-Latn-RS" sz="2200" dirty="0"/>
              <a:t>Analiza procesa održavanja – </a:t>
            </a:r>
            <a:r>
              <a:rPr lang="hr-HR" altLang="sr-Latn-RS" sz="2200" dirty="0">
                <a:solidFill>
                  <a:srgbClr val="FF0000"/>
                </a:solidFill>
              </a:rPr>
              <a:t>suglasnost s projektiranim.</a:t>
            </a: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A19C307A-C95E-44DB-B14A-FB0ED8278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hr-HR" altLang="sr-Latn-RS" sz="3500"/>
              <a:t>Optimizacija održavanja</a:t>
            </a:r>
            <a:r>
              <a:rPr lang="hr-HR" altLang="sr-Latn-RS" sz="3500" b="0"/>
              <a:t> </a:t>
            </a:r>
            <a:br>
              <a:rPr lang="hr-HR" altLang="sr-Latn-RS" sz="3500" b="0"/>
            </a:br>
            <a:r>
              <a:rPr lang="hr-HR" altLang="sr-Latn-RS" sz="2800" i="1">
                <a:solidFill>
                  <a:srgbClr val="C00000"/>
                </a:solidFill>
              </a:rPr>
              <a:t>Informacijski sustav održavanja</a:t>
            </a:r>
            <a:endParaRPr lang="hr-HR" altLang="sr-Latn-RS" sz="3100" i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F4BAF800-EB6D-437C-A82E-42816CB824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8AB9346D-7B7A-4E35-8523-00689F5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EC0EB373-78EA-4285-AC47-FD04E899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8225B-58CA-4634-B0DB-67151C424976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r-HR" altLang="en-US" sz="1000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B8905F1E-3E42-4675-8B8A-D4D709359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7956550" cy="908050"/>
          </a:xfrm>
        </p:spPr>
        <p:txBody>
          <a:bodyPr/>
          <a:lstStyle/>
          <a:p>
            <a:pPr eaLnBrk="1" hangingPunct="1"/>
            <a:r>
              <a:rPr lang="hr-HR" altLang="sr-Latn-RS" sz="3500"/>
              <a:t>Upravljanje sustavom održavanja </a:t>
            </a:r>
            <a:br>
              <a:rPr lang="hr-HR" altLang="sr-Latn-RS" sz="3500"/>
            </a:br>
            <a:r>
              <a:rPr lang="hr-HR" altLang="sr-Latn-RS" sz="2600" i="1">
                <a:solidFill>
                  <a:srgbClr val="FF0000"/>
                </a:solidFill>
              </a:rPr>
              <a:t>- Upravljanje troškovima održavanja -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13C92DA-3C2B-4240-B613-54423E7AC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187" y="1189224"/>
            <a:ext cx="878522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hr-HR" altLang="sr-Latn-RS" dirty="0"/>
              <a:t>Vremena zastoja u održavanju: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dirty="0">
                <a:solidFill>
                  <a:srgbClr val="C00000"/>
                </a:solidFill>
              </a:rPr>
              <a:t>Aktivno vrijeme </a:t>
            </a:r>
            <a:r>
              <a:rPr lang="hr-HR" altLang="sr-Latn-RS" sz="2400" dirty="0"/>
              <a:t>održavanja (tehnološko vrijeme)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400" dirty="0"/>
              <a:t>Korektivnog održavanja (popravka) – MTTR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400" dirty="0"/>
              <a:t>Preventivnog održavanja – M</a:t>
            </a:r>
            <a:r>
              <a:rPr lang="hr-HR" altLang="sr-Latn-RS" sz="3200" baseline="-6000" dirty="0"/>
              <a:t>PT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3400" baseline="-6000" dirty="0">
                <a:solidFill>
                  <a:srgbClr val="C00000"/>
                </a:solidFill>
              </a:rPr>
              <a:t>Vremena zastoja </a:t>
            </a:r>
            <a:r>
              <a:rPr lang="hr-HR" altLang="sr-Latn-RS" sz="3400" baseline="-6000" dirty="0"/>
              <a:t>zbog nedostataka logističkih resursa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3200" baseline="-6000" dirty="0"/>
              <a:t>Osoblja za održavanje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3200" baseline="-6000" dirty="0"/>
              <a:t>Pričuvnih dijelova</a:t>
            </a:r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</a:pPr>
            <a:r>
              <a:rPr lang="hr-HR" altLang="sr-Latn-RS" sz="3200" baseline="-6000" dirty="0"/>
              <a:t>Prostora u radionici (specijalna radna mjesta, EM kavez, …)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3200" baseline="-6000" dirty="0"/>
              <a:t>Opreme za održavanje (alati, dijagnostička i druga mjerna, …) 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3400" baseline="-6000" dirty="0">
                <a:solidFill>
                  <a:srgbClr val="C00000"/>
                </a:solidFill>
              </a:rPr>
              <a:t>Administrativni zastoji </a:t>
            </a:r>
            <a:r>
              <a:rPr lang="hr-HR" altLang="sr-Latn-RS" sz="3400" baseline="-6000" dirty="0"/>
              <a:t>(zahtjevi, zapisnici, izdatnice, računi…)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3400" baseline="-6000" dirty="0">
                <a:solidFill>
                  <a:srgbClr val="C00000"/>
                </a:solidFill>
              </a:rPr>
              <a:t>Vremena čekanja </a:t>
            </a:r>
            <a:r>
              <a:rPr lang="hr-HR" altLang="sr-Latn-RS" sz="3400" baseline="-6000" dirty="0"/>
              <a:t>(različiti drugi razlozi)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2D40F842-D238-4EA6-AF3C-B3C77204A5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AFFF44ED-7BBE-4681-B395-BB0E2C20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12130158-AD10-4FF5-91F5-5D061ABF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2A018-E2D5-43CF-A0A3-53A46E5B7948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r-HR" altLang="en-US" sz="10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01A6EFC2-F2E3-4F37-ACF3-0D9336757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7956550" cy="1052512"/>
          </a:xfrm>
        </p:spPr>
        <p:txBody>
          <a:bodyPr/>
          <a:lstStyle/>
          <a:p>
            <a:pPr eaLnBrk="1" hangingPunct="1"/>
            <a:r>
              <a:rPr lang="hr-HR" altLang="sr-Latn-RS" sz="3500"/>
              <a:t>Upravljanje sustavom održavanja</a:t>
            </a:r>
            <a:r>
              <a:rPr lang="hr-HR" altLang="sr-Latn-RS" sz="3800"/>
              <a:t> </a:t>
            </a:r>
            <a:br>
              <a:rPr lang="hr-HR" altLang="sr-Latn-RS" sz="3800"/>
            </a:br>
            <a:r>
              <a:rPr lang="hr-HR" altLang="sr-Latn-RS" sz="3000" i="1">
                <a:solidFill>
                  <a:srgbClr val="FF0000"/>
                </a:solidFill>
              </a:rPr>
              <a:t>- Upravljanje spremnošću -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9C8C58E-F53C-4C61-92FD-2862EC1EB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hr-HR" altLang="sr-Latn-RS" dirty="0"/>
              <a:t>Skratiti vremena zastoja u održavanju: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dirty="0">
                <a:solidFill>
                  <a:srgbClr val="C00000"/>
                </a:solidFill>
              </a:rPr>
              <a:t>Aktivno vrijeme održavanja </a:t>
            </a:r>
            <a:r>
              <a:rPr lang="hr-HR" altLang="sr-Latn-RS" dirty="0"/>
              <a:t>(tehnološko vrijeme)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2400" dirty="0"/>
              <a:t>Usavršavanje tehnologije održavanja (oprema, obuka...)</a:t>
            </a:r>
            <a:endParaRPr lang="hr-HR" altLang="sr-Latn-RS" sz="3200" baseline="-6000" dirty="0"/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3400" baseline="-6000" dirty="0">
                <a:solidFill>
                  <a:srgbClr val="C00000"/>
                </a:solidFill>
              </a:rPr>
              <a:t>Vremena čekanja i administrativni zastoji 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3200" baseline="-6000" dirty="0"/>
              <a:t>Suradnja </a:t>
            </a:r>
            <a:r>
              <a:rPr lang="hr-HR" altLang="sr-Latn-RS" sz="3200" baseline="-6000" dirty="0" err="1"/>
              <a:t>održavatelja</a:t>
            </a:r>
            <a:r>
              <a:rPr lang="hr-HR" altLang="sr-Latn-RS" sz="3200" baseline="-6000" dirty="0"/>
              <a:t> s korisnicima tehničkih sustava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3200" baseline="-6000" dirty="0"/>
              <a:t>Organizacija sustava održavanja (postupci, upravljanje kvalitetom)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3200" baseline="-6000" dirty="0"/>
              <a:t>Informatizacija (programska potpora, umrežavanje i praćenje, …) 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3400" baseline="-6000" dirty="0">
                <a:solidFill>
                  <a:srgbClr val="C00000"/>
                </a:solidFill>
              </a:rPr>
              <a:t>Vremena zastoja zbog nedostatka logističkih resursa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3200" baseline="-6000" dirty="0"/>
              <a:t>Informatizacija radi boljeg planiranja i korištenja resursa</a:t>
            </a:r>
          </a:p>
          <a:p>
            <a:pPr lvl="2" eaLnBrk="1" hangingPunct="1">
              <a:lnSpc>
                <a:spcPct val="110000"/>
              </a:lnSpc>
            </a:pPr>
            <a:r>
              <a:rPr lang="hr-HR" altLang="sr-Latn-RS" sz="3200" baseline="-6000" dirty="0"/>
              <a:t>Osiguranje većih količina logističkih resursa </a:t>
            </a:r>
            <a:r>
              <a:rPr lang="hr-HR" altLang="sr-Latn-RS" sz="3200" baseline="-6000" dirty="0">
                <a:solidFill>
                  <a:srgbClr val="C00000"/>
                </a:solidFill>
              </a:rPr>
              <a:t>(TROŠKOVI?)</a:t>
            </a:r>
            <a:br>
              <a:rPr lang="hr-HR" altLang="sr-Latn-RS" sz="3200" baseline="-6000" dirty="0"/>
            </a:br>
            <a:r>
              <a:rPr lang="hr-HR" altLang="sr-Latn-RS" sz="3200" baseline="-6000" dirty="0"/>
              <a:t>(radna snaga, oprema, prostor, pričuvni dijelovi…)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2A2BCF05-3973-4D01-8610-4BD512CF68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4B8CBB0A-2F6C-4095-BDFD-8FFBB1C2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AFE91DD2-318C-4AAC-990B-D78AE5DF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4DE340-BD3E-45CE-A3B5-61F2C9FF3BC7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r-HR" altLang="en-US" sz="100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AA912D04-FECD-4BDB-8FDB-9A0D21984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56550" cy="1052513"/>
          </a:xfrm>
        </p:spPr>
        <p:txBody>
          <a:bodyPr/>
          <a:lstStyle/>
          <a:p>
            <a:pPr eaLnBrk="1" hangingPunct="1"/>
            <a:r>
              <a:rPr lang="hr-HR" altLang="sr-Latn-RS" sz="3500"/>
              <a:t>Upravljanje sustavom održavanja</a:t>
            </a:r>
            <a:r>
              <a:rPr lang="hr-HR" altLang="sr-Latn-RS" sz="3400"/>
              <a:t> </a:t>
            </a:r>
            <a:br>
              <a:rPr lang="hr-HR" altLang="sr-Latn-RS" sz="3200"/>
            </a:br>
            <a:r>
              <a:rPr lang="hr-HR" altLang="sr-Latn-RS" sz="3000" i="1">
                <a:solidFill>
                  <a:srgbClr val="FF0000"/>
                </a:solidFill>
              </a:rPr>
              <a:t>- Upravljanje spremnošću i troškovima -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B901477-6802-4F25-985A-6FE120180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8893175" cy="5256212"/>
          </a:xfrm>
        </p:spPr>
        <p:txBody>
          <a:bodyPr/>
          <a:lstStyle/>
          <a:p>
            <a:pPr eaLnBrk="1" hangingPunct="1"/>
            <a:r>
              <a:rPr lang="hr-HR" altLang="sr-Latn-RS"/>
              <a:t>Periodičnost programa održavanja</a:t>
            </a:r>
          </a:p>
          <a:p>
            <a:pPr lvl="1" eaLnBrk="1" hangingPunct="1"/>
            <a:r>
              <a:rPr lang="hr-HR" altLang="sr-Latn-RS">
                <a:solidFill>
                  <a:srgbClr val="C00000"/>
                </a:solidFill>
              </a:rPr>
              <a:t>Korektivni programi održavanja (popravci)</a:t>
            </a:r>
          </a:p>
          <a:p>
            <a:pPr lvl="2" eaLnBrk="1" hangingPunct="1"/>
            <a:r>
              <a:rPr lang="hr-HR" altLang="sr-Latn-RS"/>
              <a:t>Prosječna periodičnost određena pouzdanošću – MTBF</a:t>
            </a:r>
          </a:p>
          <a:p>
            <a:pPr lvl="2" eaLnBrk="1" hangingPunct="1"/>
            <a:r>
              <a:rPr lang="hr-HR" altLang="sr-Latn-RS"/>
              <a:t>Razmotriti utjecaj preventivnog održavanja na pouzdanost</a:t>
            </a:r>
          </a:p>
          <a:p>
            <a:pPr lvl="3" eaLnBrk="1" hangingPunct="1"/>
            <a:r>
              <a:rPr lang="hr-HR" altLang="sr-Latn-RS" sz="2300" b="1"/>
              <a:t>Po potrebi dopuniti preventivne programe!</a:t>
            </a:r>
          </a:p>
          <a:p>
            <a:pPr lvl="2" eaLnBrk="1" hangingPunct="1"/>
            <a:r>
              <a:rPr lang="hr-HR" altLang="sr-Latn-RS"/>
              <a:t>Modifikacije i adaptacije – povećati pouzdanost</a:t>
            </a:r>
          </a:p>
          <a:p>
            <a:pPr lvl="1" eaLnBrk="1" hangingPunct="1"/>
            <a:r>
              <a:rPr lang="hr-HR" altLang="sr-Latn-RS">
                <a:solidFill>
                  <a:srgbClr val="C00000"/>
                </a:solidFill>
              </a:rPr>
              <a:t>Preventivni programi održavanja</a:t>
            </a:r>
          </a:p>
          <a:p>
            <a:pPr lvl="2" eaLnBrk="1" hangingPunct="1"/>
            <a:r>
              <a:rPr lang="hr-HR" altLang="sr-Latn-RS"/>
              <a:t>Servisiranja – određuje proizvođač </a:t>
            </a:r>
            <a:r>
              <a:rPr lang="hr-HR" altLang="sr-Latn-RS">
                <a:solidFill>
                  <a:srgbClr val="FF0000"/>
                </a:solidFill>
              </a:rPr>
              <a:t>Poštovati!</a:t>
            </a:r>
          </a:p>
          <a:p>
            <a:pPr lvl="2" eaLnBrk="1" hangingPunct="1"/>
            <a:r>
              <a:rPr lang="hr-HR" altLang="sr-Latn-RS"/>
              <a:t>Analizirati i razmotriti može li rjeđe? </a:t>
            </a:r>
            <a:r>
              <a:rPr lang="hr-HR" altLang="sr-Latn-RS">
                <a:solidFill>
                  <a:srgbClr val="FF0000"/>
                </a:solidFill>
              </a:rPr>
              <a:t>Argumentirati!</a:t>
            </a:r>
          </a:p>
          <a:p>
            <a:pPr lvl="2" eaLnBrk="1" hangingPunct="1"/>
            <a:r>
              <a:rPr lang="hr-HR" altLang="sr-Latn-RS"/>
              <a:t>Pregledi – zakonska regulativa (</a:t>
            </a:r>
            <a:r>
              <a:rPr lang="hr-HR" altLang="sr-Latn-RS">
                <a:solidFill>
                  <a:srgbClr val="FF0000"/>
                </a:solidFill>
              </a:rPr>
              <a:t>proučiti i držati se propisa!</a:t>
            </a:r>
            <a:r>
              <a:rPr lang="hr-HR" altLang="sr-Latn-RS"/>
              <a:t>)</a:t>
            </a:r>
          </a:p>
          <a:p>
            <a:pPr lvl="2" eaLnBrk="1" hangingPunct="1"/>
            <a:r>
              <a:rPr lang="hr-HR" altLang="sr-Latn-RS"/>
              <a:t>Ima li </a:t>
            </a:r>
            <a:r>
              <a:rPr lang="hr-HR" altLang="sr-Latn-RS" b="1" i="1"/>
              <a:t>suvišnih</a:t>
            </a:r>
            <a:r>
              <a:rPr lang="hr-HR" altLang="sr-Latn-RS"/>
              <a:t> programa, u odnosu na životni vijek?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3DE47698-4C2C-477F-A06F-2136A503EC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en-US" sz="1000"/>
              <a:t>10. prosinca 2021.</a:t>
            </a:r>
            <a:endParaRPr lang="hr-HR" altLang="en-US" sz="1000"/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FBEE484E-1C69-4ACA-B505-FAA81ED5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C43B3E56-13CF-4B88-82ED-265479BD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EF036B-67BD-4DCB-A380-75847DCA84AF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r-HR" altLang="en-US" sz="1000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68DBF57A-D4DE-4C45-841D-9A589BE3F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7956550" cy="1052513"/>
          </a:xfrm>
        </p:spPr>
        <p:txBody>
          <a:bodyPr/>
          <a:lstStyle/>
          <a:p>
            <a:pPr eaLnBrk="1" hangingPunct="1"/>
            <a:r>
              <a:rPr lang="hr-HR" altLang="sr-Latn-RS" sz="3500"/>
              <a:t>6. Upravljanje sustavom održavanja</a:t>
            </a:r>
            <a:r>
              <a:rPr lang="hr-HR" altLang="sr-Latn-RS" sz="3400"/>
              <a:t> </a:t>
            </a:r>
            <a:br>
              <a:rPr lang="hr-HR" altLang="sr-Latn-RS" sz="3800"/>
            </a:br>
            <a:r>
              <a:rPr lang="hr-HR" altLang="sr-Latn-RS" sz="2400" i="1">
                <a:solidFill>
                  <a:srgbClr val="FF0000"/>
                </a:solidFill>
              </a:rPr>
              <a:t>- Upravljanje kvalitetom - spremnošću i troškovima -</a:t>
            </a:r>
            <a:endParaRPr lang="hr-HR" altLang="sr-Latn-RS" sz="3000" i="1">
              <a:solidFill>
                <a:srgbClr val="FF0000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738B753-FC64-4AFC-AC00-6791561FF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341438"/>
            <a:ext cx="9037638" cy="51117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600"/>
              <a:t>Sustav održavanja utječe na </a:t>
            </a:r>
            <a:br>
              <a:rPr lang="hr-HR" altLang="sr-Latn-RS" sz="2600"/>
            </a:br>
            <a:r>
              <a:rPr lang="hr-HR" altLang="sr-Latn-RS" sz="2600"/>
              <a:t>operativnu spremnost i troškove održavanja</a:t>
            </a:r>
            <a:endParaRPr lang="hr-HR" altLang="sr-Latn-RS" sz="2600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r-HR" altLang="sr-Latn-RS" sz="2600"/>
              <a:t>Sve odluke o održavanju donositi temeljem: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200"/>
              <a:t>Analize utjecaja odluke na </a:t>
            </a:r>
            <a:r>
              <a:rPr lang="hr-HR" altLang="sr-Latn-RS" sz="2200">
                <a:solidFill>
                  <a:srgbClr val="003399"/>
                </a:solidFill>
              </a:rPr>
              <a:t>spremnost i sigurnost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200"/>
              <a:t>Analize utjecaja odluke na </a:t>
            </a:r>
            <a:r>
              <a:rPr lang="hr-HR" altLang="sr-Latn-RS" sz="2200">
                <a:solidFill>
                  <a:srgbClr val="003399"/>
                </a:solidFill>
              </a:rPr>
              <a:t>troškove održavanja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hr-HR" altLang="sr-Latn-RS" sz="2200"/>
              <a:t>  … u suradnji s korisnikom tehničkog sustava </a:t>
            </a:r>
            <a:r>
              <a:rPr lang="hr-HR" altLang="sr-Latn-RS" sz="2200">
                <a:solidFill>
                  <a:srgbClr val="FF0000"/>
                </a:solidFill>
              </a:rPr>
              <a:t>(želje i mogućnosti)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400" b="1" i="1">
                <a:solidFill>
                  <a:srgbClr val="003399"/>
                </a:solidFill>
              </a:rPr>
              <a:t>ZAPAMTIMO: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400" b="1" i="1">
                <a:solidFill>
                  <a:srgbClr val="003399"/>
                </a:solidFill>
              </a:rPr>
              <a:t>Kvaliteta održavanja = </a:t>
            </a:r>
            <a:br>
              <a:rPr lang="hr-HR" altLang="sr-Latn-RS" sz="2400" b="1" i="1">
                <a:solidFill>
                  <a:srgbClr val="003399"/>
                </a:solidFill>
              </a:rPr>
            </a:br>
            <a:r>
              <a:rPr lang="hr-HR" altLang="sr-Latn-RS" sz="2400" b="1" i="1"/>
              <a:t>	</a:t>
            </a:r>
            <a:r>
              <a:rPr lang="hr-HR" altLang="sr-Latn-RS" sz="2400" b="1" i="1">
                <a:solidFill>
                  <a:srgbClr val="006600"/>
                </a:solidFill>
              </a:rPr>
              <a:t>Visoka spremnost</a:t>
            </a:r>
            <a:r>
              <a:rPr lang="hr-HR" altLang="sr-Latn-RS" sz="2400" i="1">
                <a:solidFill>
                  <a:srgbClr val="006600"/>
                </a:solidFill>
              </a:rPr>
              <a:t> </a:t>
            </a:r>
            <a:r>
              <a:rPr lang="hr-HR" altLang="sr-Latn-RS" sz="2400" i="1"/>
              <a:t>+ </a:t>
            </a:r>
            <a:r>
              <a:rPr lang="hr-HR" altLang="sr-Latn-RS" sz="2400" b="1" i="1">
                <a:solidFill>
                  <a:srgbClr val="C00000"/>
                </a:solidFill>
              </a:rPr>
              <a:t>niski troškovi održavanja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400" b="1" i="1">
                <a:solidFill>
                  <a:srgbClr val="0000CC"/>
                </a:solidFill>
              </a:rPr>
              <a:t>Timski rad i suradnja korisnika, proizvođača i održavatelja</a:t>
            </a:r>
            <a:endParaRPr lang="hr-HR" altLang="sr-Latn-RS" sz="2400" b="1" i="1">
              <a:solidFill>
                <a:srgbClr val="C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r-HR" altLang="sr-Latn-RS" sz="2400" b="1" i="1">
                <a:solidFill>
                  <a:srgbClr val="003399"/>
                </a:solidFill>
              </a:rPr>
              <a:t>Kvaliteta održavanja </a:t>
            </a:r>
            <a:r>
              <a:rPr lang="hr-HR" altLang="sr-Latn-RS" sz="2400" b="1" i="1">
                <a:solidFill>
                  <a:srgbClr val="003399"/>
                </a:solidFill>
                <a:sym typeface="Wingdings" panose="05000000000000000000" pitchFamily="2" charset="2"/>
              </a:rPr>
              <a:t>  zadovoljstvo korisnika (kupca) </a:t>
            </a:r>
            <a:r>
              <a:rPr lang="hr-HR" altLang="sr-Latn-RS" sz="2000">
                <a:solidFill>
                  <a:srgbClr val="003399"/>
                </a:solidFill>
              </a:rPr>
              <a:t> </a:t>
            </a:r>
            <a:endParaRPr lang="hr-HR" altLang="sr-Latn-RS" sz="2400">
              <a:solidFill>
                <a:srgbClr val="003399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EE22CEF-677C-47AE-8EA4-95198DF25F7E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2349500"/>
            <a:ext cx="1331913" cy="1152525"/>
            <a:chOff x="4367" y="250"/>
            <a:chExt cx="1322" cy="1430"/>
          </a:xfrm>
        </p:grpSpPr>
        <p:graphicFrame>
          <p:nvGraphicFramePr>
            <p:cNvPr id="37896" name="Object 5">
              <a:extLst>
                <a:ext uri="{FF2B5EF4-FFF2-40B4-BE49-F238E27FC236}">
                  <a16:creationId xmlns:a16="http://schemas.microsoft.com/office/drawing/2014/main" id="{8F2CC481-E29B-4077-BA38-4A6411F965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67" y="732"/>
            <a:ext cx="42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9" name="Clip" r:id="rId3" imgW="3657600" imgH="3237990" progId="MS_ClipArt_Gallery.2">
                    <p:embed/>
                  </p:oleObj>
                </mc:Choice>
                <mc:Fallback>
                  <p:oleObj name="Clip" r:id="rId3" imgW="3657600" imgH="3237990" progId="MS_ClipArt_Gallery.2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732"/>
                          <a:ext cx="42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6">
              <a:extLst>
                <a:ext uri="{FF2B5EF4-FFF2-40B4-BE49-F238E27FC236}">
                  <a16:creationId xmlns:a16="http://schemas.microsoft.com/office/drawing/2014/main" id="{187D5226-10C0-4C3B-8CB6-39845D42003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68" y="250"/>
            <a:ext cx="1321" cy="1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0" name="Clip" r:id="rId5" imgW="1529149" imgH="1685012" progId="MS_ClipArt_Gallery.2">
                    <p:embed/>
                  </p:oleObj>
                </mc:Choice>
                <mc:Fallback>
                  <p:oleObj name="Clip" r:id="rId5" imgW="1529149" imgH="1685012" progId="MS_ClipArt_Gallery.2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50"/>
                          <a:ext cx="1321" cy="1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8" name="Object 7">
              <a:extLst>
                <a:ext uri="{FF2B5EF4-FFF2-40B4-BE49-F238E27FC236}">
                  <a16:creationId xmlns:a16="http://schemas.microsoft.com/office/drawing/2014/main" id="{C5EC8D8C-1C14-45A5-B882-C964788B6AA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32" y="768"/>
            <a:ext cx="417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1" name="Clip" r:id="rId7" imgW="2573867" imgH="3657600" progId="MS_ClipArt_Gallery.2">
                    <p:embed/>
                  </p:oleObj>
                </mc:Choice>
                <mc:Fallback>
                  <p:oleObj name="Clip" r:id="rId7" imgW="2573867" imgH="3657600" progId="MS_ClipArt_Gallery.2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768"/>
                          <a:ext cx="417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BD09DA0-E014-4A05-8DD7-B966F94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714375"/>
          </a:xfrm>
        </p:spPr>
        <p:txBody>
          <a:bodyPr/>
          <a:lstStyle/>
          <a:p>
            <a:r>
              <a:rPr lang="hr-HR" altLang="sr-Latn-RS"/>
              <a:t>Ponavljanje</a:t>
            </a:r>
            <a:endParaRPr lang="en-US" altLang="sr-Latn-R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03F39F0-FCCF-4957-9CDD-4162BE0A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144000" cy="5786437"/>
          </a:xfrm>
        </p:spPr>
        <p:txBody>
          <a:bodyPr/>
          <a:lstStyle/>
          <a:p>
            <a:r>
              <a:rPr lang="hr-HR" altLang="sr-Latn-RS" sz="2400">
                <a:solidFill>
                  <a:srgbClr val="FF0000"/>
                </a:solidFill>
              </a:rPr>
              <a:t>Sastavnice (komponente) sustava održavanja? </a:t>
            </a:r>
          </a:p>
          <a:p>
            <a:r>
              <a:rPr lang="hr-HR" altLang="sr-Latn-RS" sz="2200"/>
              <a:t>Koncepcija – Tehnologija – Organizacija održavanja.</a:t>
            </a:r>
          </a:p>
          <a:p>
            <a:r>
              <a:rPr lang="hr-HR" altLang="sr-Latn-RS" sz="2400">
                <a:solidFill>
                  <a:srgbClr val="FF0000"/>
                </a:solidFill>
              </a:rPr>
              <a:t>Kako od potreba tehničkog sustava za održavanjem doći do uređenog sustava održavanja?</a:t>
            </a:r>
          </a:p>
          <a:p>
            <a:r>
              <a:rPr lang="hr-HR" altLang="sr-Latn-RS" sz="2200"/>
              <a:t>Potrebe </a:t>
            </a:r>
            <a:r>
              <a:rPr lang="hr-HR" altLang="sr-Latn-RS" sz="2200">
                <a:sym typeface="Wingdings" panose="05000000000000000000" pitchFamily="2" charset="2"/>
              </a:rPr>
              <a:t> operacije  programi održavanja  organizacija (razine)</a:t>
            </a:r>
            <a:endParaRPr lang="hr-HR" altLang="sr-Latn-RS" sz="2200"/>
          </a:p>
          <a:p>
            <a:r>
              <a:rPr lang="hr-HR" altLang="sr-Latn-RS" sz="2400">
                <a:solidFill>
                  <a:srgbClr val="FF0000"/>
                </a:solidFill>
              </a:rPr>
              <a:t>Kvaliteta održavanja i zadovoljstvo korisnika?</a:t>
            </a:r>
          </a:p>
          <a:p>
            <a:r>
              <a:rPr lang="hr-HR" altLang="sr-Latn-RS" sz="2200"/>
              <a:t>Kvaliteta održavanja – korisnik vidi troškove i spremnost sustava</a:t>
            </a:r>
          </a:p>
          <a:p>
            <a:r>
              <a:rPr lang="hr-HR" altLang="sr-Latn-RS" sz="2400">
                <a:solidFill>
                  <a:srgbClr val="FF0000"/>
                </a:solidFill>
              </a:rPr>
              <a:t>Kako povećati kvalitetu održavanja?</a:t>
            </a:r>
          </a:p>
          <a:p>
            <a:r>
              <a:rPr lang="hr-HR" altLang="sr-Latn-RS" sz="2200"/>
              <a:t>Povećati kvalitetu – smanjiti troškove (cijene!) i povećati spremnost</a:t>
            </a:r>
          </a:p>
          <a:p>
            <a:r>
              <a:rPr lang="hr-HR" altLang="sr-Latn-RS" sz="2400">
                <a:solidFill>
                  <a:srgbClr val="FF0000"/>
                </a:solidFill>
              </a:rPr>
              <a:t>Kriterij za optimizaciju sustava održavanja?</a:t>
            </a:r>
          </a:p>
          <a:p>
            <a:r>
              <a:rPr lang="hr-HR" altLang="sr-Latn-RS" sz="2200"/>
              <a:t>Efikasnost održavanja – efektivnost u odnosu na troškove</a:t>
            </a:r>
          </a:p>
          <a:p>
            <a:r>
              <a:rPr lang="hr-HR" altLang="sr-Latn-RS" sz="2400">
                <a:solidFill>
                  <a:srgbClr val="FF0000"/>
                </a:solidFill>
              </a:rPr>
              <a:t>Obostrana korisnost suradnje korisnika i održavatelja?</a:t>
            </a:r>
            <a:endParaRPr lang="en-US" altLang="sr-Latn-RS" sz="2400">
              <a:solidFill>
                <a:srgbClr val="FF0000"/>
              </a:solidFill>
            </a:endParaRPr>
          </a:p>
          <a:p>
            <a:r>
              <a:rPr lang="hr-HR" altLang="sr-Latn-RS" sz="2200"/>
              <a:t>Obostrana suradnja korisnika i održavatelja korisna – lakše, brže...</a:t>
            </a:r>
            <a:endParaRPr lang="en-US" altLang="sr-Latn-RS" sz="2200"/>
          </a:p>
        </p:txBody>
      </p:sp>
      <p:sp>
        <p:nvSpPr>
          <p:cNvPr id="38916" name="Date Placeholder 3">
            <a:extLst>
              <a:ext uri="{FF2B5EF4-FFF2-40B4-BE49-F238E27FC236}">
                <a16:creationId xmlns:a16="http://schemas.microsoft.com/office/drawing/2014/main" id="{5125C5F7-197B-4241-A552-21CF061732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38917" name="Footer Placeholder 4">
            <a:extLst>
              <a:ext uri="{FF2B5EF4-FFF2-40B4-BE49-F238E27FC236}">
                <a16:creationId xmlns:a16="http://schemas.microsoft.com/office/drawing/2014/main" id="{FE81BCD9-C2C6-4E99-A135-A89E0758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38918" name="Slide Number Placeholder 5">
            <a:extLst>
              <a:ext uri="{FF2B5EF4-FFF2-40B4-BE49-F238E27FC236}">
                <a16:creationId xmlns:a16="http://schemas.microsoft.com/office/drawing/2014/main" id="{9CD8CA2D-76FD-45B3-AECC-19141D9C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3097DC-A039-4484-A26E-E711BF588C09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r-HR" altLang="en-US" sz="1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4">
            <a:extLst>
              <a:ext uri="{FF2B5EF4-FFF2-40B4-BE49-F238E27FC236}">
                <a16:creationId xmlns:a16="http://schemas.microsoft.com/office/drawing/2014/main" id="{635DE404-5720-4F51-BDD0-57A256F8BC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39939" name="Footer Placeholder 5">
            <a:extLst>
              <a:ext uri="{FF2B5EF4-FFF2-40B4-BE49-F238E27FC236}">
                <a16:creationId xmlns:a16="http://schemas.microsoft.com/office/drawing/2014/main" id="{10226C2C-FFEA-444E-B3EF-9B224290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39940" name="Slide Number Placeholder 6">
            <a:extLst>
              <a:ext uri="{FF2B5EF4-FFF2-40B4-BE49-F238E27FC236}">
                <a16:creationId xmlns:a16="http://schemas.microsoft.com/office/drawing/2014/main" id="{C10A21E1-578F-4479-87A1-5F3C8839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3A8798-C0D5-4F1B-909F-4A889BA6516B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r-HR" altLang="en-US" sz="100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381312E-65B9-41BA-A17F-024BA2E8C5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123950"/>
            <a:ext cx="8675688" cy="4968875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2600" i="1">
                <a:solidFill>
                  <a:srgbClr val="0000CC"/>
                </a:solidFill>
              </a:rPr>
              <a:t> Sustav održavanja u cijelom životnom vijeku opreme</a:t>
            </a:r>
          </a:p>
          <a:p>
            <a:pPr lvl="1" eaLnBrk="1" hangingPunct="1"/>
            <a:r>
              <a:rPr lang="hr-HR" altLang="sr-Latn-RS" sz="2200" i="1">
                <a:solidFill>
                  <a:srgbClr val="0000CC"/>
                </a:solidFill>
              </a:rPr>
              <a:t>Koncepcija – Tehnologija - Organizacija</a:t>
            </a:r>
          </a:p>
          <a:p>
            <a:pPr eaLnBrk="1" hangingPunct="1"/>
            <a:r>
              <a:rPr lang="hr-HR" altLang="sr-Latn-RS" i="1">
                <a:solidFill>
                  <a:srgbClr val="0000CC"/>
                </a:solidFill>
              </a:rPr>
              <a:t>Koncepcija</a:t>
            </a:r>
            <a:endParaRPr lang="hr-HR" altLang="sr-Latn-RS" sz="2600" i="1">
              <a:solidFill>
                <a:srgbClr val="0000CC"/>
              </a:solidFill>
            </a:endParaRPr>
          </a:p>
          <a:p>
            <a:pPr lvl="1" eaLnBrk="1" hangingPunct="1"/>
            <a:r>
              <a:rPr lang="hr-HR" altLang="sr-Latn-RS" sz="2200" i="1">
                <a:solidFill>
                  <a:srgbClr val="0000CC"/>
                </a:solidFill>
              </a:rPr>
              <a:t>Stav korisnika i uvjeti održavanja</a:t>
            </a:r>
          </a:p>
          <a:p>
            <a:pPr lvl="1" eaLnBrk="1" hangingPunct="1"/>
            <a:r>
              <a:rPr lang="hr-HR" altLang="sr-Latn-RS" sz="2200" i="1">
                <a:solidFill>
                  <a:srgbClr val="0000CC"/>
                </a:solidFill>
              </a:rPr>
              <a:t>Preferencije politika i ograničenja</a:t>
            </a:r>
          </a:p>
          <a:p>
            <a:pPr eaLnBrk="1" hangingPunct="1"/>
            <a:r>
              <a:rPr lang="hr-HR" altLang="sr-Latn-RS" i="1">
                <a:solidFill>
                  <a:srgbClr val="0000CC"/>
                </a:solidFill>
              </a:rPr>
              <a:t>Tehnologija održavanja</a:t>
            </a:r>
          </a:p>
          <a:p>
            <a:pPr lvl="1" eaLnBrk="1" hangingPunct="1"/>
            <a:r>
              <a:rPr lang="hr-HR" altLang="sr-Latn-RS" sz="2400" i="1">
                <a:solidFill>
                  <a:srgbClr val="0000CC"/>
                </a:solidFill>
              </a:rPr>
              <a:t>Specifična za svaki tehnički uređaj ili sustav</a:t>
            </a:r>
          </a:p>
          <a:p>
            <a:pPr lvl="1" eaLnBrk="1" hangingPunct="1"/>
            <a:r>
              <a:rPr lang="hr-HR" altLang="sr-Latn-RS" sz="2400" i="1">
                <a:solidFill>
                  <a:srgbClr val="0000CC"/>
                </a:solidFill>
              </a:rPr>
              <a:t>Preventivni i korektivni programi održavanja</a:t>
            </a:r>
          </a:p>
          <a:p>
            <a:pPr eaLnBrk="1" hangingPunct="1"/>
            <a:r>
              <a:rPr lang="hr-HR" altLang="sr-Latn-RS" sz="2800" i="1">
                <a:solidFill>
                  <a:srgbClr val="0000CC"/>
                </a:solidFill>
              </a:rPr>
              <a:t>Organizacija održavanja</a:t>
            </a:r>
          </a:p>
          <a:p>
            <a:pPr lvl="1" eaLnBrk="1" hangingPunct="1"/>
            <a:r>
              <a:rPr lang="hr-HR" altLang="sr-Latn-RS" sz="2400" i="1">
                <a:solidFill>
                  <a:srgbClr val="0000CC"/>
                </a:solidFill>
              </a:rPr>
              <a:t>Razine održavanja, raspored, procedure, …</a:t>
            </a:r>
          </a:p>
          <a:p>
            <a:pPr eaLnBrk="1" hangingPunct="1"/>
            <a:r>
              <a:rPr lang="hr-HR" altLang="sr-Latn-RS" sz="2400" i="1">
                <a:solidFill>
                  <a:srgbClr val="0000CC"/>
                </a:solidFill>
              </a:rPr>
              <a:t>Timski rad i suradnja korisnika, proizvođača i održavatelja</a:t>
            </a:r>
          </a:p>
        </p:txBody>
      </p:sp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27C52AF8-E062-4A45-97B3-2368608428DE}"/>
              </a:ext>
            </a:extLst>
          </p:cNvPr>
          <p:cNvGraphicFramePr>
            <a:graphicFrameLocks/>
          </p:cNvGraphicFramePr>
          <p:nvPr/>
        </p:nvGraphicFramePr>
        <p:xfrm>
          <a:off x="7092950" y="3502025"/>
          <a:ext cx="19431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Clip" r:id="rId3" imgW="3657600" imgH="3030536" progId="MS_ClipArt_Gallery.2">
                  <p:embed/>
                </p:oleObj>
              </mc:Choice>
              <mc:Fallback>
                <p:oleObj name="Clip" r:id="rId3" imgW="3657600" imgH="3030536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502025"/>
                        <a:ext cx="19431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88E42100-9B66-4DF6-94FA-77E044ABF81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349500"/>
            <a:ext cx="1408113" cy="601663"/>
            <a:chOff x="3257" y="1316"/>
            <a:chExt cx="763" cy="379"/>
          </a:xfrm>
        </p:grpSpPr>
        <p:sp>
          <p:nvSpPr>
            <p:cNvPr id="39945" name="AutoShape 14">
              <a:extLst>
                <a:ext uri="{FF2B5EF4-FFF2-40B4-BE49-F238E27FC236}">
                  <a16:creationId xmlns:a16="http://schemas.microsoft.com/office/drawing/2014/main" id="{3E5F4CA0-A2C0-46EB-AE57-5E3D835F22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57" y="1316"/>
              <a:ext cx="763" cy="378"/>
            </a:xfrm>
            <a:prstGeom prst="wedgeRoundRectCallout">
              <a:avLst>
                <a:gd name="adj1" fmla="val -58167"/>
                <a:gd name="adj2" fmla="val 134394"/>
                <a:gd name="adj3" fmla="val 166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sr-Latn-RS" sz="1800"/>
            </a:p>
          </p:txBody>
        </p:sp>
        <p:sp>
          <p:nvSpPr>
            <p:cNvPr id="39946" name="Rectangle 15">
              <a:extLst>
                <a:ext uri="{FF2B5EF4-FFF2-40B4-BE49-F238E27FC236}">
                  <a16:creationId xmlns:a16="http://schemas.microsoft.com/office/drawing/2014/main" id="{D454E84C-B577-4CAB-B2C2-C2A62111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326"/>
              <a:ext cx="69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r-HR" altLang="sr-Latn-RS" sz="1600" b="1">
                  <a:latin typeface="Times New Roman" panose="02020603050405020304" pitchFamily="18" charset="0"/>
                </a:rPr>
                <a:t>TOLIKO </a:t>
              </a:r>
              <a:br>
                <a:rPr lang="hr-HR" altLang="sr-Latn-RS" sz="1600" b="1">
                  <a:latin typeface="Times New Roman" panose="02020603050405020304" pitchFamily="18" charset="0"/>
                </a:rPr>
              </a:br>
              <a:r>
                <a:rPr lang="hr-HR" altLang="sr-Latn-RS" sz="1600" b="1">
                  <a:latin typeface="Times New Roman" panose="02020603050405020304" pitchFamily="18" charset="0"/>
                </a:rPr>
                <a:t>ZA SADA!</a:t>
              </a:r>
              <a:endParaRPr lang="en-US" altLang="sr-Latn-RS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944" name="Rectangle 17">
            <a:extLst>
              <a:ext uri="{FF2B5EF4-FFF2-40B4-BE49-F238E27FC236}">
                <a16:creationId xmlns:a16="http://schemas.microsoft.com/office/drawing/2014/main" id="{4812192F-A6B3-4D4D-8B28-D0C87C506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noFill/>
        </p:spPr>
        <p:txBody>
          <a:bodyPr/>
          <a:lstStyle/>
          <a:p>
            <a:pPr eaLnBrk="1" hangingPunct="1"/>
            <a:r>
              <a:rPr lang="hr-HR" altLang="sr-Latn-RS"/>
              <a:t>Zaključak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5E03ED70-7604-4B92-AED2-69F0C25C6C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1327EA66-022B-47EB-B1ED-7E5695A5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338296DE-B11F-43AF-AEB5-4D6C1382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432695-4295-448F-B544-7665572967B1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r-HR" altLang="en-US" sz="10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A4F2BF5-3E60-41E3-8B0A-94DA46CD1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pPr eaLnBrk="1" hangingPunct="1"/>
            <a:r>
              <a:rPr lang="hr-HR" altLang="sr-Latn-RS"/>
              <a:t>Literatura</a:t>
            </a:r>
            <a:endParaRPr lang="en-US" altLang="sr-Latn-R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8B70A8A-D522-4707-96A4-32E36F409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48713" cy="40338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sr-Latn-RS" sz="2400"/>
              <a:t>Blanchard</a:t>
            </a:r>
            <a:r>
              <a:rPr lang="hr-HR" altLang="sr-Latn-RS" sz="2400"/>
              <a:t>,</a:t>
            </a:r>
            <a:r>
              <a:rPr lang="en-US" altLang="sr-Latn-RS" sz="2400"/>
              <a:t> B.: </a:t>
            </a:r>
            <a:r>
              <a:rPr lang="en-US" altLang="sr-Latn-RS" sz="2400" b="1" i="1"/>
              <a:t>Logistic Engineering and Management,</a:t>
            </a:r>
            <a:r>
              <a:rPr lang="en-US" altLang="sr-Latn-RS" sz="2400"/>
              <a:t> Prentice Hall, 1992.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400"/>
              <a:t>Barković, M.</a:t>
            </a:r>
            <a:r>
              <a:rPr lang="en-US" altLang="sr-Latn-RS" sz="2400"/>
              <a:t>: </a:t>
            </a:r>
            <a:r>
              <a:rPr lang="en-US" altLang="sr-Latn-RS" sz="2400" b="1" i="1"/>
              <a:t>Logisti</a:t>
            </a:r>
            <a:r>
              <a:rPr lang="hr-HR" altLang="sr-Latn-RS" sz="2400" b="1" i="1"/>
              <a:t>čka potpora elektroničkim sustavima (Skripta)</a:t>
            </a:r>
            <a:r>
              <a:rPr lang="en-US" altLang="sr-Latn-RS" sz="2400"/>
              <a:t>, </a:t>
            </a:r>
            <a:r>
              <a:rPr lang="hr-HR" altLang="sr-Latn-RS" sz="2400"/>
              <a:t>Tehničko veleučilište, Zagreb</a:t>
            </a:r>
            <a:r>
              <a:rPr lang="en-US" altLang="sr-Latn-RS" sz="2400"/>
              <a:t>, </a:t>
            </a:r>
            <a:r>
              <a:rPr lang="hr-HR" altLang="sr-Latn-RS" sz="2400"/>
              <a:t>2006</a:t>
            </a:r>
            <a:r>
              <a:rPr lang="en-US" altLang="sr-Latn-RS" sz="2400"/>
              <a:t>.</a:t>
            </a:r>
            <a:r>
              <a:rPr lang="hr-HR" altLang="sr-Latn-RS" sz="2400"/>
              <a:t> (web-izdanje) </a:t>
            </a:r>
          </a:p>
          <a:p>
            <a:pPr eaLnBrk="1" hangingPunct="1"/>
            <a:r>
              <a:rPr lang="hr-HR" altLang="sr-Latn-RS" sz="2400"/>
              <a:t>Barković, M.: </a:t>
            </a:r>
            <a:r>
              <a:rPr lang="hr-HR" altLang="sr-Latn-RS" sz="2400" b="1" i="1"/>
              <a:t>Prilog optimizaciji višenivoiskog sistema održavanja elektronskih sredstava (disertacija)</a:t>
            </a:r>
            <a:r>
              <a:rPr lang="hr-HR" altLang="sr-Latn-RS" sz="2400" b="1"/>
              <a:t>,</a:t>
            </a:r>
            <a:r>
              <a:rPr lang="hr-HR" altLang="sr-Latn-RS" sz="2400"/>
              <a:t> VTŠ KoV, Zagreb, 1989.</a:t>
            </a:r>
          </a:p>
          <a:p>
            <a:pPr eaLnBrk="1" hangingPunct="1"/>
            <a:r>
              <a:rPr lang="hr-HR" altLang="sr-Latn-RS" sz="2400"/>
              <a:t>Todorović, J.: </a:t>
            </a:r>
            <a:r>
              <a:rPr lang="hr-HR" altLang="sr-Latn-RS" sz="2400" b="1" i="1"/>
              <a:t>Osnovi teorije održavanja</a:t>
            </a:r>
            <a:r>
              <a:rPr lang="hr-HR" altLang="sr-Latn-RS" sz="2400"/>
              <a:t>, Mašinski fakultet, Beograd, 1984.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D73D359F-B5C9-494E-B57B-C06D376683CB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5157788"/>
            <a:ext cx="2684462" cy="1752600"/>
            <a:chOff x="4010" y="3120"/>
            <a:chExt cx="1691" cy="1104"/>
          </a:xfrm>
        </p:grpSpPr>
        <p:graphicFrame>
          <p:nvGraphicFramePr>
            <p:cNvPr id="40968" name="Object 9">
              <a:extLst>
                <a:ext uri="{FF2B5EF4-FFF2-40B4-BE49-F238E27FC236}">
                  <a16:creationId xmlns:a16="http://schemas.microsoft.com/office/drawing/2014/main" id="{A8C5F64C-C3E6-463F-8161-3C6CFE1988E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10" y="3224"/>
            <a:ext cx="1335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0" name="Clip" r:id="rId3" imgW="3657600" imgH="3030536" progId="MS_ClipArt_Gallery.2">
                    <p:embed/>
                  </p:oleObj>
                </mc:Choice>
                <mc:Fallback>
                  <p:oleObj name="Clip" r:id="rId3" imgW="3657600" imgH="3030536" progId="MS_ClipArt_Gallery.2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3224"/>
                          <a:ext cx="1335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10">
              <a:extLst>
                <a:ext uri="{FF2B5EF4-FFF2-40B4-BE49-F238E27FC236}">
                  <a16:creationId xmlns:a16="http://schemas.microsoft.com/office/drawing/2014/main" id="{1A3D95A0-61E8-42B8-AE53-5BBD88758EA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184" y="3120"/>
            <a:ext cx="517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1" name="Clip" r:id="rId5" imgW="2486722" imgH="3657998" progId="MS_ClipArt_Gallery.2">
                    <p:embed/>
                  </p:oleObj>
                </mc:Choice>
                <mc:Fallback>
                  <p:oleObj name="Clip" r:id="rId5" imgW="2486722" imgH="3657998" progId="MS_ClipArt_Gallery.2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120"/>
                          <a:ext cx="517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84952" y="71782"/>
            <a:ext cx="6771424" cy="569394"/>
          </a:xfrm>
        </p:spPr>
        <p:txBody>
          <a:bodyPr/>
          <a:lstStyle/>
          <a:p>
            <a:r>
              <a:rPr lang="hr-HR" sz="3200" dirty="0"/>
              <a:t>Sastavnice sustava održavanja</a:t>
            </a:r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10. prosinca 2021.</a:t>
            </a:r>
            <a:endParaRPr lang="hr-HR" alt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SUSTAV ODRŽAVANJA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863AC-9BE1-4EE4-9FCA-3838B59B63C0}" type="slidenum">
              <a:rPr lang="hr-HR" altLang="en-US" smtClean="0"/>
              <a:pPr>
                <a:defRPr/>
              </a:pPr>
              <a:t>4</a:t>
            </a:fld>
            <a:endParaRPr lang="hr-HR" altLang="en-US"/>
          </a:p>
        </p:txBody>
      </p:sp>
      <p:sp>
        <p:nvSpPr>
          <p:cNvPr id="6" name="Elipsa 5"/>
          <p:cNvSpPr/>
          <p:nvPr/>
        </p:nvSpPr>
        <p:spPr>
          <a:xfrm>
            <a:off x="2759952" y="3338535"/>
            <a:ext cx="3250037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tx1"/>
                </a:solidFill>
              </a:rPr>
              <a:t>SUSTAV ODRŽAVANJA</a:t>
            </a:r>
          </a:p>
        </p:txBody>
      </p:sp>
      <p:sp>
        <p:nvSpPr>
          <p:cNvPr id="7" name="Elipsa 6"/>
          <p:cNvSpPr/>
          <p:nvPr/>
        </p:nvSpPr>
        <p:spPr>
          <a:xfrm>
            <a:off x="6084168" y="980728"/>
            <a:ext cx="2808312" cy="2303385"/>
          </a:xfrm>
          <a:prstGeom prst="ellipse">
            <a:avLst/>
          </a:prstGeom>
          <a:solidFill>
            <a:srgbClr val="FFFF0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ODRŽAVATELJ </a:t>
            </a:r>
            <a:br>
              <a:rPr lang="hr-HR" b="1" dirty="0">
                <a:solidFill>
                  <a:schemeClr val="tx1"/>
                </a:solidFill>
              </a:rPr>
            </a:br>
            <a:r>
              <a:rPr lang="hr-HR" b="1" dirty="0">
                <a:solidFill>
                  <a:schemeClr val="tx1"/>
                </a:solidFill>
              </a:rPr>
              <a:t>(Organizacija </a:t>
            </a:r>
            <a:r>
              <a:rPr lang="hr-HR" b="1" dirty="0" err="1">
                <a:solidFill>
                  <a:schemeClr val="tx1"/>
                </a:solidFill>
              </a:rPr>
              <a:t>održavatelja</a:t>
            </a:r>
            <a:r>
              <a:rPr lang="hr-HR" b="1" dirty="0">
                <a:solidFill>
                  <a:schemeClr val="tx1"/>
                </a:solidFill>
              </a:rPr>
              <a:t>, raspored u prostoru, razine, resursi za održavanje…)</a:t>
            </a:r>
          </a:p>
        </p:txBody>
      </p:sp>
      <p:sp>
        <p:nvSpPr>
          <p:cNvPr id="8" name="Elipsa 7"/>
          <p:cNvSpPr/>
          <p:nvPr/>
        </p:nvSpPr>
        <p:spPr>
          <a:xfrm>
            <a:off x="2982558" y="4691921"/>
            <a:ext cx="2808312" cy="2049447"/>
          </a:xfrm>
          <a:prstGeom prst="ellipse">
            <a:avLst/>
          </a:prstGeom>
          <a:solidFill>
            <a:srgbClr val="FFCCCC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TEHNIČKI SUSTAVI (UREĐAJI) (funkcionalnost, pouzdanost, pogodnost za održavanje)</a:t>
            </a:r>
          </a:p>
        </p:txBody>
      </p:sp>
      <p:sp>
        <p:nvSpPr>
          <p:cNvPr id="9" name="Elipsa 8"/>
          <p:cNvSpPr/>
          <p:nvPr/>
        </p:nvSpPr>
        <p:spPr>
          <a:xfrm>
            <a:off x="107504" y="980727"/>
            <a:ext cx="2808312" cy="2276644"/>
          </a:xfrm>
          <a:prstGeom prst="ellipse">
            <a:avLst/>
          </a:prstGeom>
          <a:solidFill>
            <a:srgbClr val="66FFFF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KORISNIK</a:t>
            </a:r>
          </a:p>
          <a:p>
            <a:pPr algn="ctr"/>
            <a:r>
              <a:rPr lang="hr-HR" b="1" dirty="0">
                <a:solidFill>
                  <a:schemeClr val="tx1"/>
                </a:solidFill>
              </a:rPr>
              <a:t>(Organizacija korisnika, zahtjevi za spremnost, eksploatacija, ograničenja…)</a:t>
            </a:r>
          </a:p>
        </p:txBody>
      </p:sp>
      <p:sp>
        <p:nvSpPr>
          <p:cNvPr id="10" name="Strelica dolje 9"/>
          <p:cNvSpPr/>
          <p:nvPr/>
        </p:nvSpPr>
        <p:spPr>
          <a:xfrm rot="17853134" flipV="1">
            <a:off x="5881065" y="4199398"/>
            <a:ext cx="504056" cy="707287"/>
          </a:xfrm>
          <a:prstGeom prst="downArrow">
            <a:avLst/>
          </a:prstGeom>
          <a:solidFill>
            <a:srgbClr val="FFCC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Strelica dolje 10"/>
          <p:cNvSpPr/>
          <p:nvPr/>
        </p:nvSpPr>
        <p:spPr>
          <a:xfrm rot="16200000" flipV="1">
            <a:off x="5445774" y="1700372"/>
            <a:ext cx="504056" cy="504056"/>
          </a:xfrm>
          <a:prstGeom prst="downArrow">
            <a:avLst/>
          </a:prstGeom>
          <a:solidFill>
            <a:srgbClr val="FFFF0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Strelica dolje 11"/>
          <p:cNvSpPr/>
          <p:nvPr/>
        </p:nvSpPr>
        <p:spPr>
          <a:xfrm rot="3907763" flipV="1">
            <a:off x="2542899" y="4189271"/>
            <a:ext cx="504056" cy="533907"/>
          </a:xfrm>
          <a:prstGeom prst="downArrow">
            <a:avLst/>
          </a:prstGeom>
          <a:solidFill>
            <a:srgbClr val="66FFFF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Zaobljeni pravokutnik 12"/>
          <p:cNvSpPr/>
          <p:nvPr/>
        </p:nvSpPr>
        <p:spPr>
          <a:xfrm>
            <a:off x="278160" y="3933056"/>
            <a:ext cx="2133600" cy="1682740"/>
          </a:xfrm>
          <a:prstGeom prst="roundRect">
            <a:avLst/>
          </a:prstGeom>
          <a:solidFill>
            <a:srgbClr val="66FFFF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KONCEPCIJA ODRŽAVANJA (Temeljne postavke o održavanju)</a:t>
            </a:r>
          </a:p>
        </p:txBody>
      </p:sp>
      <p:sp>
        <p:nvSpPr>
          <p:cNvPr id="14" name="Strelica dolje 13"/>
          <p:cNvSpPr/>
          <p:nvPr/>
        </p:nvSpPr>
        <p:spPr>
          <a:xfrm rot="10800000" flipV="1">
            <a:off x="1184952" y="3356992"/>
            <a:ext cx="504056" cy="504056"/>
          </a:xfrm>
          <a:prstGeom prst="downArrow">
            <a:avLst/>
          </a:prstGeom>
          <a:solidFill>
            <a:srgbClr val="66FFFF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Strelica dolje 14"/>
          <p:cNvSpPr/>
          <p:nvPr/>
        </p:nvSpPr>
        <p:spPr>
          <a:xfrm rot="5231438" flipV="1">
            <a:off x="5896123" y="5488392"/>
            <a:ext cx="504056" cy="523879"/>
          </a:xfrm>
          <a:prstGeom prst="downArrow">
            <a:avLst/>
          </a:prstGeom>
          <a:solidFill>
            <a:srgbClr val="FFCC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Zaobljeni pravokutnik 15"/>
          <p:cNvSpPr/>
          <p:nvPr/>
        </p:nvSpPr>
        <p:spPr>
          <a:xfrm>
            <a:off x="6475315" y="4600008"/>
            <a:ext cx="2090696" cy="1945428"/>
          </a:xfrm>
          <a:prstGeom prst="roundRect">
            <a:avLst/>
          </a:prstGeom>
          <a:solidFill>
            <a:srgbClr val="FFCC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TEHNOLOGIJA ODRŽAVANJA (Operacije preventivnog i korektivnog održavanja)</a:t>
            </a:r>
          </a:p>
        </p:txBody>
      </p:sp>
      <p:sp>
        <p:nvSpPr>
          <p:cNvPr id="17" name="Zaobljeni pravokutnik 16"/>
          <p:cNvSpPr/>
          <p:nvPr/>
        </p:nvSpPr>
        <p:spPr>
          <a:xfrm>
            <a:off x="3287357" y="1124743"/>
            <a:ext cx="2090696" cy="1512168"/>
          </a:xfrm>
          <a:prstGeom prst="roundRect">
            <a:avLst/>
          </a:prstGeom>
          <a:solidFill>
            <a:srgbClr val="FFFF0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>
                <a:solidFill>
                  <a:schemeClr val="tx1"/>
                </a:solidFill>
              </a:rPr>
              <a:t>ORGANIZACIJA ODRŽAVANJA (Tko, što, kada, gdje obavlja?</a:t>
            </a:r>
          </a:p>
        </p:txBody>
      </p:sp>
      <p:sp>
        <p:nvSpPr>
          <p:cNvPr id="18" name="Strelica dolje 17"/>
          <p:cNvSpPr/>
          <p:nvPr/>
        </p:nvSpPr>
        <p:spPr>
          <a:xfrm rot="10800000" flipV="1">
            <a:off x="4083202" y="2708920"/>
            <a:ext cx="504056" cy="504056"/>
          </a:xfrm>
          <a:prstGeom prst="downArrow">
            <a:avLst/>
          </a:prstGeom>
          <a:solidFill>
            <a:srgbClr val="FFFF0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194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7CB86445-5D1C-4E33-8B3C-33EE2CC9FC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D180F54F-E083-434A-B8EF-9B6665EE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62AD9683-211C-499A-A6AA-04EAF1C3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A9AC6D-93BC-4DF1-A003-E04B95649C5C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hr-HR" altLang="en-US" sz="100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DCBB01F8-F5CC-45F3-AF7D-A9C404463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003300"/>
          </a:xfrm>
        </p:spPr>
        <p:txBody>
          <a:bodyPr/>
          <a:lstStyle/>
          <a:p>
            <a:pPr eaLnBrk="1" hangingPunct="1"/>
            <a:r>
              <a:rPr lang="hr-HR" altLang="sr-Latn-RS"/>
              <a:t>Sadržaj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AADFA3-7412-494D-AE72-2D630CAA0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1800"/>
            <a:ext cx="8280400" cy="4103688"/>
          </a:xfrm>
        </p:spPr>
        <p:txBody>
          <a:bodyPr/>
          <a:lstStyle/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hr-HR" altLang="sr-Latn-RS" dirty="0"/>
              <a:t>Sastavnice (obilježja) sustava održavanja</a:t>
            </a:r>
          </a:p>
          <a:p>
            <a:pPr marL="920750" lvl="1" indent="-571500" eaLnBrk="1" hangingPunct="1">
              <a:lnSpc>
                <a:spcPct val="110000"/>
              </a:lnSpc>
            </a:pPr>
            <a:r>
              <a:rPr lang="hr-HR" altLang="sr-Latn-RS" dirty="0"/>
              <a:t>Koncepcija održavanja</a:t>
            </a:r>
          </a:p>
          <a:p>
            <a:pPr marL="920750" lvl="1" indent="-571500" eaLnBrk="1" hangingPunct="1">
              <a:lnSpc>
                <a:spcPct val="110000"/>
              </a:lnSpc>
            </a:pPr>
            <a:r>
              <a:rPr lang="hr-HR" altLang="sr-Latn-RS" dirty="0"/>
              <a:t>Tehnologija održavanja</a:t>
            </a:r>
          </a:p>
          <a:p>
            <a:pPr marL="920750" lvl="1" indent="-571500" eaLnBrk="1" hangingPunct="1">
              <a:lnSpc>
                <a:spcPct val="110000"/>
              </a:lnSpc>
            </a:pPr>
            <a:r>
              <a:rPr lang="hr-HR" altLang="sr-Latn-RS" dirty="0"/>
              <a:t>Organizacija održavanja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hr-HR" altLang="sr-Latn-RS" dirty="0"/>
              <a:t>Optimizacija sustava održavanja 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hr-HR" altLang="sr-Latn-RS" dirty="0"/>
              <a:t>Upravljanje i kvaliteta procesa održavanja 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hr-HR" altLang="sr-Latn-RS" dirty="0"/>
              <a:t>Zaključak i literatura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3BCE427-8644-44FC-87EB-C23499B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22238"/>
            <a:ext cx="7750175" cy="1146522"/>
          </a:xfrm>
        </p:spPr>
        <p:txBody>
          <a:bodyPr/>
          <a:lstStyle/>
          <a:p>
            <a:r>
              <a:rPr lang="hr-HR" altLang="sr-Latn-RS" dirty="0"/>
              <a:t>Kvaliteta održavanja</a:t>
            </a:r>
            <a:br>
              <a:rPr lang="hr-HR" altLang="sr-Latn-RS" dirty="0"/>
            </a:br>
            <a:r>
              <a:rPr lang="hr-HR" altLang="sr-Latn-RS" sz="3200" i="1" dirty="0">
                <a:solidFill>
                  <a:srgbClr val="B21B02"/>
                </a:solidFill>
              </a:rPr>
              <a:t>- Što korisnik očekuje od održavanja? -</a:t>
            </a:r>
            <a:endParaRPr lang="hr-HR" altLang="sr-Latn-RS" i="1" dirty="0">
              <a:solidFill>
                <a:srgbClr val="B21B02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7CA316F-E683-4075-A5D6-2C3387BD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557338"/>
            <a:ext cx="8785101" cy="48244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400" b="1" i="1" dirty="0">
                <a:latin typeface="Calibri" panose="020F0502020204030204" pitchFamily="34" charset="0"/>
              </a:rPr>
              <a:t>Kvalitetu održavanja </a:t>
            </a:r>
            <a:r>
              <a:rPr lang="hr-HR" altLang="sr-Latn-RS" sz="2400" b="1" i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 zadovoljstvo korisnika (kupca) </a:t>
            </a:r>
            <a:r>
              <a:rPr lang="hr-HR" altLang="sr-Latn-RS" sz="2400" b="1" i="1" dirty="0">
                <a:latin typeface="Calibri" panose="020F0502020204030204" pitchFamily="34" charset="0"/>
              </a:rPr>
              <a:t>čine: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b="1" i="1" dirty="0">
                <a:latin typeface="Calibri" panose="020F0502020204030204" pitchFamily="34" charset="0"/>
              </a:rPr>
              <a:t>puna </a:t>
            </a:r>
            <a:r>
              <a:rPr lang="hr-HR" altLang="sr-Latn-R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funkcionalnost, sigurnost i pouzdanost</a:t>
            </a:r>
            <a:r>
              <a:rPr lang="hr-HR" altLang="sr-Latn-RS" sz="2400" b="1" i="1" dirty="0">
                <a:latin typeface="Calibri" panose="020F0502020204030204" pitchFamily="34" charset="0"/>
              </a:rPr>
              <a:t> u radu,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b="1" i="1" dirty="0">
                <a:latin typeface="Calibri" panose="020F0502020204030204" pitchFamily="34" charset="0"/>
              </a:rPr>
              <a:t>zahtijevana </a:t>
            </a:r>
            <a:r>
              <a:rPr lang="hr-HR" altLang="sr-Latn-R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operativna spremnost</a:t>
            </a:r>
            <a:r>
              <a:rPr lang="hr-HR" altLang="sr-Latn-RS" sz="2400" b="1" i="1" dirty="0">
                <a:latin typeface="Calibri" panose="020F0502020204030204" pitchFamily="34" charset="0"/>
              </a:rPr>
              <a:t> </a:t>
            </a:r>
            <a:r>
              <a:rPr lang="hr-HR" altLang="sr-Latn-RS" sz="2400" b="1" i="1" dirty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hr-HR" altLang="sr-Latn-RS" sz="2400" b="1" i="1" dirty="0">
                <a:latin typeface="Calibri" panose="020F0502020204030204" pitchFamily="34" charset="0"/>
              </a:rPr>
              <a:t>rijetko i brzo održavanje,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b="1" i="1" dirty="0">
                <a:latin typeface="Calibri" panose="020F0502020204030204" pitchFamily="34" charset="0"/>
              </a:rPr>
              <a:t>što manji </a:t>
            </a:r>
            <a:r>
              <a:rPr lang="hr-HR" altLang="sr-Latn-R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troškovi održavanja </a:t>
            </a:r>
            <a:r>
              <a:rPr lang="hr-HR" altLang="sr-Latn-RS" sz="2400" b="1" i="1" dirty="0">
                <a:latin typeface="Calibri" panose="020F0502020204030204" pitchFamily="34" charset="0"/>
              </a:rPr>
              <a:t>u cijelom životnom vijeku.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800" i="1" dirty="0"/>
              <a:t>Uloga proizvođača  je osigurati: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b="1" i="1" dirty="0">
                <a:latin typeface="Calibri" panose="020F0502020204030204" pitchFamily="34" charset="0"/>
              </a:rPr>
              <a:t>funkcionalnost i sigurnosti u radu </a:t>
            </a:r>
            <a:r>
              <a:rPr lang="hr-HR" altLang="sr-Latn-RS" sz="2400" b="1" i="1" dirty="0">
                <a:solidFill>
                  <a:srgbClr val="0033CC"/>
                </a:solidFill>
                <a:latin typeface="Calibri" panose="020F0502020204030204" pitchFamily="34" charset="0"/>
              </a:rPr>
              <a:t>novog proizvoda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b="1" i="1" dirty="0">
                <a:solidFill>
                  <a:srgbClr val="0033CC"/>
                </a:solidFill>
                <a:latin typeface="Calibri" panose="020F0502020204030204" pitchFamily="34" charset="0"/>
              </a:rPr>
              <a:t>pouzdanost</a:t>
            </a:r>
            <a:r>
              <a:rPr lang="hr-HR" altLang="sr-Latn-RS" sz="2400" b="1" i="1" dirty="0">
                <a:latin typeface="Calibri" panose="020F0502020204030204" pitchFamily="34" charset="0"/>
              </a:rPr>
              <a:t> proizvoda i pričuvnih dijelova za održavanje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b="1" i="1" dirty="0">
                <a:solidFill>
                  <a:srgbClr val="0033CC"/>
                </a:solidFill>
                <a:latin typeface="Calibri" panose="020F0502020204030204" pitchFamily="34" charset="0"/>
              </a:rPr>
              <a:t>pogodnost </a:t>
            </a:r>
            <a:r>
              <a:rPr lang="hr-HR" altLang="sr-Latn-RS" sz="2400" b="1" i="1" dirty="0">
                <a:latin typeface="Calibri" panose="020F0502020204030204" pitchFamily="34" charset="0"/>
              </a:rPr>
              <a:t>za preventivno i korektivno održavanje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b="1" i="1" dirty="0">
                <a:solidFill>
                  <a:srgbClr val="0033CC"/>
                </a:solidFill>
                <a:latin typeface="Calibri" panose="020F0502020204030204" pitchFamily="34" charset="0"/>
              </a:rPr>
              <a:t>vlastitu i dostižnu spremnost</a:t>
            </a:r>
            <a:r>
              <a:rPr lang="hr-HR" altLang="sr-Latn-RS" sz="2400" b="1" i="1" dirty="0">
                <a:latin typeface="Calibri" panose="020F0502020204030204" pitchFamily="34" charset="0"/>
              </a:rPr>
              <a:t> proizvoda</a:t>
            </a:r>
          </a:p>
          <a:p>
            <a:pPr lvl="1" eaLnBrk="1" hangingPunct="1">
              <a:lnSpc>
                <a:spcPct val="110000"/>
              </a:lnSpc>
            </a:pPr>
            <a:r>
              <a:rPr lang="hr-HR" altLang="sr-Latn-RS" sz="2400" b="1" i="1" dirty="0">
                <a:latin typeface="Calibri" panose="020F0502020204030204" pitchFamily="34" charset="0"/>
              </a:rPr>
              <a:t>suradnju sa </a:t>
            </a:r>
            <a:r>
              <a:rPr lang="hr-HR" altLang="sr-Latn-RS" sz="2400" b="1" i="1" dirty="0">
                <a:solidFill>
                  <a:srgbClr val="003399"/>
                </a:solidFill>
                <a:latin typeface="Calibri" panose="020F0502020204030204" pitchFamily="34" charset="0"/>
              </a:rPr>
              <a:t>sustavom održavanja </a:t>
            </a:r>
            <a:r>
              <a:rPr lang="hr-HR" altLang="sr-Latn-RS" sz="2400" b="1" i="1" dirty="0">
                <a:latin typeface="Calibri" panose="020F0502020204030204" pitchFamily="34" charset="0"/>
              </a:rPr>
              <a:t>proizvoda.</a:t>
            </a:r>
            <a:endParaRPr lang="hr-HR" altLang="sr-Latn-RS" sz="2400" dirty="0"/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CEF5289B-7FEB-495F-A01E-ABE3398592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0245" name="Footer Placeholder 4">
            <a:extLst>
              <a:ext uri="{FF2B5EF4-FFF2-40B4-BE49-F238E27FC236}">
                <a16:creationId xmlns:a16="http://schemas.microsoft.com/office/drawing/2014/main" id="{440462EF-A534-4729-B8EC-B7224E04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0246" name="Slide Number Placeholder 5">
            <a:extLst>
              <a:ext uri="{FF2B5EF4-FFF2-40B4-BE49-F238E27FC236}">
                <a16:creationId xmlns:a16="http://schemas.microsoft.com/office/drawing/2014/main" id="{D6B90820-C9E2-4D4E-AA7A-C6169F58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64E3A2-1F70-4468-8F8E-CEC8E65DFD04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hr-H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8CF8FCF0-A402-4FC1-A2B5-B48F1782C0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B38D99A0-6C74-46AE-AD0B-475106D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3C0E9F99-6420-471A-A529-C28E54FB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106CE8-9ABA-424C-949A-0E828FF9D8E9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hr-HR" altLang="en-US" sz="1000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2ECE1901-1736-421F-B56C-383589494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632700" cy="836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3500"/>
              <a:t>Sustav održavanja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60EB5B4-2D78-4080-80E2-ECD82C1E4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270000"/>
            <a:ext cx="9001125" cy="4967288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800" b="1" i="1" dirty="0">
                <a:solidFill>
                  <a:srgbClr val="0000CC"/>
                </a:solidFill>
                <a:latin typeface="Calibri" panose="020F0502020204030204" pitchFamily="34" charset="0"/>
              </a:rPr>
              <a:t>Sustav održavanja</a:t>
            </a:r>
            <a:r>
              <a:rPr lang="hr-HR" altLang="sr-Latn-RS" sz="2800" b="1" i="1" dirty="0">
                <a:latin typeface="Calibri" panose="020F0502020204030204" pitchFamily="34" charset="0"/>
              </a:rPr>
              <a:t> čine njegovi elementi i veze između njih, koje osiguravaju </a:t>
            </a:r>
            <a:r>
              <a:rPr lang="hr-HR" altLang="sr-Latn-RS" sz="2800" b="1" i="1" dirty="0">
                <a:solidFill>
                  <a:srgbClr val="0000CC"/>
                </a:solidFill>
                <a:latin typeface="Calibri" panose="020F0502020204030204" pitchFamily="34" charset="0"/>
              </a:rPr>
              <a:t>potpuno i ekonomično održavanje</a:t>
            </a:r>
            <a:r>
              <a:rPr lang="hr-HR" altLang="sr-Latn-RS" sz="2800" b="1" i="1" dirty="0">
                <a:latin typeface="Calibri" panose="020F0502020204030204" pitchFamily="34" charset="0"/>
              </a:rPr>
              <a:t> tehničkih sustava u </a:t>
            </a:r>
            <a:r>
              <a:rPr lang="hr-HR" altLang="sr-Latn-RS" sz="2800" b="1" i="1" dirty="0">
                <a:solidFill>
                  <a:srgbClr val="0000CC"/>
                </a:solidFill>
                <a:latin typeface="Calibri" panose="020F0502020204030204" pitchFamily="34" charset="0"/>
              </a:rPr>
              <a:t>cijelom životnom vijeku</a:t>
            </a:r>
            <a:r>
              <a:rPr lang="hr-HR" altLang="sr-Latn-RS" sz="2800" b="1" i="1" dirty="0"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800" b="1" i="1" dirty="0">
                <a:latin typeface="Calibri" panose="020F0502020204030204" pitchFamily="34" charset="0"/>
              </a:rPr>
              <a:t>Cilj održavanja je osigurati potrebnu efikasnost (ekonomsku efektivnost) u životnom vijeku kroz:</a:t>
            </a:r>
            <a:endParaRPr lang="hr-HR" altLang="sr-Latn-RS" sz="28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hr-HR" altLang="sr-Latn-RS" sz="2800" b="1" i="1" dirty="0">
                <a:latin typeface="Calibri" panose="020F0502020204030204" pitchFamily="34" charset="0"/>
              </a:rPr>
              <a:t> osiguranje funkcionalnosti i sigurnosti u radu,</a:t>
            </a:r>
          </a:p>
          <a:p>
            <a:pPr lvl="1">
              <a:lnSpc>
                <a:spcPct val="90000"/>
              </a:lnSpc>
            </a:pPr>
            <a:r>
              <a:rPr lang="hr-HR" altLang="sr-Latn-RS" sz="2800" b="1" i="1" dirty="0">
                <a:latin typeface="Calibri" panose="020F0502020204030204" pitchFamily="34" charset="0"/>
              </a:rPr>
              <a:t> osiguranje pouzdanosti i operativne spremnosti,</a:t>
            </a:r>
          </a:p>
          <a:p>
            <a:pPr lvl="1">
              <a:lnSpc>
                <a:spcPct val="90000"/>
              </a:lnSpc>
            </a:pPr>
            <a:r>
              <a:rPr lang="hr-HR" altLang="sr-Latn-RS" sz="2800" b="1" i="1" dirty="0">
                <a:latin typeface="Calibri" panose="020F0502020204030204" pitchFamily="34" charset="0"/>
              </a:rPr>
              <a:t> minimiziranje troškova održavanja.</a:t>
            </a:r>
          </a:p>
          <a:p>
            <a:pPr>
              <a:lnSpc>
                <a:spcPct val="90000"/>
              </a:lnSpc>
            </a:pPr>
            <a:r>
              <a:rPr lang="hr-HR" altLang="sr-Latn-RS" sz="2800" b="1" i="1" dirty="0">
                <a:solidFill>
                  <a:srgbClr val="B21B02"/>
                </a:solidFill>
                <a:latin typeface="Calibri" panose="020F0502020204030204" pitchFamily="34" charset="0"/>
              </a:rPr>
              <a:t>Proizvođač stvara podloge za održavanje u eksploataciji</a:t>
            </a:r>
          </a:p>
          <a:p>
            <a:pPr>
              <a:lnSpc>
                <a:spcPct val="90000"/>
              </a:lnSpc>
            </a:pPr>
            <a:r>
              <a:rPr lang="hr-HR" altLang="sr-Latn-RS" sz="2800" b="1" i="1" dirty="0">
                <a:solidFill>
                  <a:srgbClr val="B21B02"/>
                </a:solidFill>
                <a:latin typeface="Calibri" panose="020F0502020204030204" pitchFamily="34" charset="0"/>
              </a:rPr>
              <a:t>Sustav održavanja se optimizira za konkretan proizvod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B6DAB34-CF02-4E31-A6F1-86883F25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5812"/>
          </a:xfrm>
        </p:spPr>
        <p:txBody>
          <a:bodyPr/>
          <a:lstStyle/>
          <a:p>
            <a:r>
              <a:rPr lang="hr-HR" altLang="sr-Latn-RS"/>
              <a:t>Ciljevi sustava održavanja…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06D4909-39A1-4774-BAC4-4F0A233B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412875"/>
            <a:ext cx="8855075" cy="48244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hr-HR" altLang="sr-Latn-RS" sz="2400" b="1" i="1" dirty="0"/>
              <a:t>Glavni cilj sustava održavanja je …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r-HR" altLang="sr-Latn-RS" sz="2400" b="1" i="1" dirty="0"/>
              <a:t> 	… postići maksimalnu operativnu spremnosti </a:t>
            </a:r>
            <a:br>
              <a:rPr lang="hr-HR" altLang="sr-Latn-RS" sz="2400" b="1" i="1" dirty="0"/>
            </a:br>
            <a:r>
              <a:rPr lang="hr-HR" altLang="sr-Latn-RS" sz="2400" b="1" i="1" dirty="0"/>
              <a:t>    tehničkih uređaja uz što niže troškove održavanja</a:t>
            </a:r>
            <a:r>
              <a:rPr lang="hr-HR" altLang="sr-Latn-RS" sz="2400" dirty="0"/>
              <a:t>. </a:t>
            </a:r>
          </a:p>
          <a:p>
            <a:r>
              <a:rPr lang="hr-HR" altLang="sr-Latn-RS" sz="2400" dirty="0" err="1"/>
              <a:t>Podciljevi</a:t>
            </a:r>
            <a:r>
              <a:rPr lang="hr-HR" altLang="sr-Latn-RS" sz="2400" dirty="0"/>
              <a:t> održavanja su:</a:t>
            </a:r>
          </a:p>
          <a:p>
            <a:pPr lvl="1"/>
            <a:r>
              <a:rPr lang="hr-HR" altLang="sr-Latn-RS" sz="2400" dirty="0"/>
              <a:t>spriječiti otkaze (kad je i koliko moguće!)</a:t>
            </a:r>
          </a:p>
          <a:p>
            <a:pPr lvl="1"/>
            <a:r>
              <a:rPr lang="hr-HR" altLang="sr-Latn-RS" sz="2400" dirty="0"/>
              <a:t>otkloniti slaba mjesta u tehničkom sustavu</a:t>
            </a:r>
          </a:p>
          <a:p>
            <a:pPr lvl="1"/>
            <a:r>
              <a:rPr lang="hr-HR" altLang="sr-Latn-RS" sz="2400" dirty="0"/>
              <a:t>inovirati procese održavanje (tehnologija, organizacija)</a:t>
            </a:r>
          </a:p>
          <a:p>
            <a:pPr lvl="1"/>
            <a:r>
              <a:rPr lang="hr-HR" altLang="sr-Latn-RS" sz="2400" dirty="0"/>
              <a:t>produžiti radni vijek tehničkom sustavu</a:t>
            </a:r>
          </a:p>
          <a:p>
            <a:pPr lvl="1"/>
            <a:r>
              <a:rPr lang="hr-HR" altLang="sr-Latn-RS" sz="2400" dirty="0"/>
              <a:t>skratiti vrijeme popravka i servisiranja</a:t>
            </a:r>
          </a:p>
          <a:p>
            <a:pPr lvl="1"/>
            <a:r>
              <a:rPr lang="hr-HR" altLang="sr-Latn-RS" sz="2400" dirty="0"/>
              <a:t>smanjiti troškove materijala, prostora, radne snage, </a:t>
            </a:r>
            <a:br>
              <a:rPr lang="hr-HR" altLang="sr-Latn-RS" sz="2400" dirty="0"/>
            </a:br>
            <a:r>
              <a:rPr lang="hr-HR" altLang="sr-Latn-RS" sz="2400" dirty="0"/>
              <a:t>alata i opreme, te pričuvnih dijelova.</a:t>
            </a:r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DD441D24-C4AF-406C-B14E-A10FD4B527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3317" name="Footer Placeholder 4">
            <a:extLst>
              <a:ext uri="{FF2B5EF4-FFF2-40B4-BE49-F238E27FC236}">
                <a16:creationId xmlns:a16="http://schemas.microsoft.com/office/drawing/2014/main" id="{79DC4795-2AAF-4E29-9441-4012B946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5427C31F-26A8-43DE-BB41-B7CB2210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9DB7D-18AB-481F-8208-881A3206C0F7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hr-H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6EE1564A-A79F-42A9-9815-6AA449A26C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sr-Latn-RS" sz="1000"/>
              <a:t>10. prosinca 2021.</a:t>
            </a:r>
            <a:endParaRPr lang="hr-HR" altLang="en-US" sz="1000"/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4C921A7F-475B-49CC-BDA8-E7076019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r-HR" altLang="en-US" sz="1000"/>
              <a:t>SUSTAV ODRŽAVANJA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A41D89F6-50F5-4715-83AD-4DC1AB0B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5E7608-02B8-48A9-A91E-47F99A30FE61}" type="slidenum">
              <a:rPr lang="hr-HR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hr-HR" altLang="en-US" sz="10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C605D643-BDAD-4FBD-98C2-CB7DB2EAD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632700" cy="836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hr-HR" altLang="sr-Latn-RS" sz="3500"/>
              <a:t>Sustav održavanja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2A2FE92-2CEB-4DD4-BB79-9316BADEB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036050" cy="532765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hr-HR" altLang="sr-Latn-RS" sz="2800" dirty="0"/>
              <a:t>Obilježja (sastavnice, čimbenici) sustava održavanja:</a:t>
            </a:r>
          </a:p>
          <a:p>
            <a:pPr marL="800100" lvl="1" indent="-457200" eaLnBrk="1" hangingPunct="1">
              <a:lnSpc>
                <a:spcPct val="110000"/>
              </a:lnSpc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2400" b="1" dirty="0">
                <a:solidFill>
                  <a:srgbClr val="0000CC"/>
                </a:solidFill>
              </a:rPr>
              <a:t>Koncepcija</a:t>
            </a:r>
            <a:r>
              <a:rPr lang="hr-HR" altLang="sr-Latn-RS" sz="2400" dirty="0">
                <a:solidFill>
                  <a:srgbClr val="0000CC"/>
                </a:solidFill>
              </a:rPr>
              <a:t> </a:t>
            </a:r>
            <a:r>
              <a:rPr lang="hr-HR" altLang="sr-Latn-RS" sz="2400" dirty="0"/>
              <a:t>(politike održavanja, potpunost održavanja)</a:t>
            </a:r>
          </a:p>
          <a:p>
            <a:pPr marL="800100" lvl="1" indent="-457200" eaLnBrk="1" hangingPunct="1">
              <a:lnSpc>
                <a:spcPct val="110000"/>
              </a:lnSpc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2400" b="1" dirty="0">
                <a:solidFill>
                  <a:srgbClr val="0000CC"/>
                </a:solidFill>
              </a:rPr>
              <a:t>Organizacija</a:t>
            </a:r>
            <a:r>
              <a:rPr lang="hr-HR" altLang="sr-Latn-RS" sz="2400" dirty="0"/>
              <a:t> (procesi, upravljanje procesom: razine održavanja, ovlasti u održavanju, planiranje, nadzor, informacije, ...)</a:t>
            </a:r>
          </a:p>
          <a:p>
            <a:pPr marL="800100" lvl="1" indent="-457200" eaLnBrk="1" hangingPunct="1">
              <a:lnSpc>
                <a:spcPct val="110000"/>
              </a:lnSpc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hr-HR" altLang="sr-Latn-RS" sz="2400" b="1" dirty="0">
                <a:solidFill>
                  <a:srgbClr val="0000CC"/>
                </a:solidFill>
              </a:rPr>
              <a:t>Tehnologija</a:t>
            </a:r>
            <a:r>
              <a:rPr lang="hr-HR" altLang="sr-Latn-RS" sz="2400" dirty="0"/>
              <a:t> (za određeni tip ili </a:t>
            </a:r>
            <a:r>
              <a:rPr lang="hr-HR" altLang="sr-Latn-RS" sz="2400" i="1" dirty="0"/>
              <a:t>obitelj</a:t>
            </a:r>
            <a:r>
              <a:rPr lang="hr-HR" altLang="sr-Latn-RS" sz="2400" dirty="0"/>
              <a:t> tehničkih sustava: operacije održavanja, potrebni resursi: oprema, pričuvni dijelovi, radionički prostor, osoblje, dokumentacija, SW...) 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800" dirty="0"/>
              <a:t>Sva obilježja su međusobno povezana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400" b="1" i="1" dirty="0">
                <a:solidFill>
                  <a:srgbClr val="FF0000"/>
                </a:solidFill>
              </a:rPr>
              <a:t>Spremnost</a:t>
            </a:r>
            <a:r>
              <a:rPr lang="hr-HR" altLang="sr-Latn-RS" sz="2400" dirty="0">
                <a:solidFill>
                  <a:srgbClr val="FF0000"/>
                </a:solidFill>
              </a:rPr>
              <a:t> </a:t>
            </a:r>
            <a:r>
              <a:rPr lang="hr-HR" altLang="sr-Latn-RS" sz="2400" b="1" i="1" dirty="0">
                <a:solidFill>
                  <a:srgbClr val="FF0000"/>
                </a:solidFill>
              </a:rPr>
              <a:t>i troškovi održavanja </a:t>
            </a:r>
            <a:r>
              <a:rPr lang="hr-HR" altLang="sr-Latn-RS" sz="2400" b="1" i="1" dirty="0">
                <a:sym typeface="Wingdings" panose="05000000000000000000" pitchFamily="2" charset="2"/>
              </a:rPr>
              <a:t> </a:t>
            </a:r>
            <a:r>
              <a:rPr lang="hr-HR" altLang="sr-Latn-RS" sz="2400" b="1" i="1" dirty="0"/>
              <a:t>kvaliteta održavanja</a:t>
            </a:r>
          </a:p>
          <a:p>
            <a:pPr eaLnBrk="1" hangingPunct="1">
              <a:lnSpc>
                <a:spcPct val="110000"/>
              </a:lnSpc>
            </a:pPr>
            <a:r>
              <a:rPr lang="hr-HR" altLang="sr-Latn-RS" sz="2400" b="1" i="1" dirty="0">
                <a:solidFill>
                  <a:srgbClr val="0033CC"/>
                </a:solidFill>
              </a:rPr>
              <a:t>Kvaliteta održavanja </a:t>
            </a:r>
            <a:r>
              <a:rPr lang="hr-HR" altLang="sr-Latn-RS" sz="2400" b="1" i="1" dirty="0">
                <a:solidFill>
                  <a:srgbClr val="0033CC"/>
                </a:solidFill>
                <a:sym typeface="Wingdings" panose="05000000000000000000" pitchFamily="2" charset="2"/>
              </a:rPr>
              <a:t>  zadovoljstvo korisnika (kupca) </a:t>
            </a:r>
            <a:r>
              <a:rPr lang="hr-HR" altLang="sr-Latn-RS" sz="2400" dirty="0">
                <a:solidFill>
                  <a:srgbClr val="0033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6764</TotalTime>
  <Words>3483</Words>
  <Application>Microsoft Office PowerPoint</Application>
  <PresentationFormat>Prikaz na zaslonu (4:3)</PresentationFormat>
  <Paragraphs>538</Paragraphs>
  <Slides>38</Slides>
  <Notes>3</Notes>
  <HiddenSlides>0</HiddenSlides>
  <MMClips>0</MMClips>
  <ScaleCrop>false</ScaleCrop>
  <HeadingPairs>
    <vt:vector size="8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3</vt:i4>
      </vt:variant>
      <vt:variant>
        <vt:lpstr>Naslovi slajdova</vt:lpstr>
      </vt:variant>
      <vt:variant>
        <vt:i4>38</vt:i4>
      </vt:variant>
    </vt:vector>
  </HeadingPairs>
  <TitlesOfParts>
    <vt:vector size="47" baseType="lpstr">
      <vt:lpstr>Arial</vt:lpstr>
      <vt:lpstr>Calibri</vt:lpstr>
      <vt:lpstr>Symbol</vt:lpstr>
      <vt:lpstr>Times New Roman</vt:lpstr>
      <vt:lpstr>Wingdings</vt:lpstr>
      <vt:lpstr>Network</vt:lpstr>
      <vt:lpstr>ClipArt</vt:lpstr>
      <vt:lpstr>Jednadžba</vt:lpstr>
      <vt:lpstr>Clip</vt:lpstr>
      <vt:lpstr>Veleučilište u Velikoj Gorici   Održavanje računalnih sustava  ODRŽAVANJE RAČUNALA</vt:lpstr>
      <vt:lpstr>Održavanje</vt:lpstr>
      <vt:lpstr>SUSTAV ODRŽAVANJA Koncepcija – tehnologija - organizacija</vt:lpstr>
      <vt:lpstr>Sastavnice sustava održavanja</vt:lpstr>
      <vt:lpstr>Sadržaj</vt:lpstr>
      <vt:lpstr>Kvaliteta održavanja - Što korisnik očekuje od održavanja? -</vt:lpstr>
      <vt:lpstr>Sustav održavanja</vt:lpstr>
      <vt:lpstr>Ciljevi sustava održavanja…</vt:lpstr>
      <vt:lpstr>Sustav održavanja</vt:lpstr>
      <vt:lpstr>Sustav održavanja  1. Koncepcija sustava održavanja</vt:lpstr>
      <vt:lpstr>Primjeri „filozofija” održavanja</vt:lpstr>
      <vt:lpstr>Primjeri „filozofija” održavanja</vt:lpstr>
      <vt:lpstr>Izbor politike održavanja</vt:lpstr>
      <vt:lpstr>PowerPoint prezentacija</vt:lpstr>
      <vt:lpstr>Sustav održavanja  2. Tehnologija održavanja</vt:lpstr>
      <vt:lpstr> Sustav održavanja  2. Tehnologija održavanja</vt:lpstr>
      <vt:lpstr>Sustav održavanja  2. Tehnologija održavanja Programi održavanja</vt:lpstr>
      <vt:lpstr>Sustav održavanja  2. Tehnologija održavanja Programi održavanja</vt:lpstr>
      <vt:lpstr>PowerPoint prezentacija</vt:lpstr>
      <vt:lpstr>PowerPoint prezentacija</vt:lpstr>
      <vt:lpstr> Sustav održavanja  2. Tehnologija održavanja Tehnološka dokumentacija (upute) za održavanje</vt:lpstr>
      <vt:lpstr>Primjeri video-uputa za održavanje</vt:lpstr>
      <vt:lpstr>Sustav održavanja  3. Organizacija održavanja</vt:lpstr>
      <vt:lpstr>Sustav održavanja  3. Organizacija održavanja</vt:lpstr>
      <vt:lpstr>Sustav održavanja  3. Organizacija održavanja</vt:lpstr>
      <vt:lpstr>Sustav održavanja  3. Organizacija održavanja</vt:lpstr>
      <vt:lpstr>Sustav održavanja 3. Organizacija održavanja - Tri uobičajene razine sustava održavanja -</vt:lpstr>
      <vt:lpstr>Sustav održavanja  Koncepcija – Tehnologija – Organizacija</vt:lpstr>
      <vt:lpstr>Optimizacija sustava održavanja</vt:lpstr>
      <vt:lpstr>Optimizacija sustava održavanja Pristup definiranju organizacije održavanja - Provodi se za pojedini tip tehničkog sustava -</vt:lpstr>
      <vt:lpstr>Optimizacija održavanja  Informacijski sustav održavanja</vt:lpstr>
      <vt:lpstr>Upravljanje sustavom održavanja  - Upravljanje troškovima održavanja -</vt:lpstr>
      <vt:lpstr>Upravljanje sustavom održavanja  - Upravljanje spremnošću -</vt:lpstr>
      <vt:lpstr>Upravljanje sustavom održavanja  - Upravljanje spremnošću i troškovima -</vt:lpstr>
      <vt:lpstr>6. Upravljanje sustavom održavanja  - Upravljanje kvalitetom - spremnošću i troškovima -</vt:lpstr>
      <vt:lpstr>Ponavljanje</vt:lpstr>
      <vt:lpstr>Zaključak</vt:lpstr>
      <vt:lpstr>Literatura</vt:lpstr>
    </vt:vector>
  </TitlesOfParts>
  <Company>MB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Veleučilište VERN Ekonomija poduzetništva</dc:title>
  <dc:creator>Mladen Barkovic</dc:creator>
  <cp:lastModifiedBy>Mladen Barković</cp:lastModifiedBy>
  <cp:revision>205</cp:revision>
  <dcterms:created xsi:type="dcterms:W3CDTF">2008-02-19T17:43:38Z</dcterms:created>
  <dcterms:modified xsi:type="dcterms:W3CDTF">2021-12-17T15:47:29Z</dcterms:modified>
</cp:coreProperties>
</file>