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21/05/20-questions-to-test-your-skills-on-k-nearest-neighbour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8eb49aaa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948eb49aaa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1948eb49aaa_0_2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48eb49aa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48eb49aa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48eb49aa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48eb49aa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48eb49aa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48eb49aa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48eb49a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48eb49a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7baeeb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d7baeeb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37af06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37af06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48eb49aa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48eb49aa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48eb49a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48eb49a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48eb49aa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48eb49aa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-"/>
            </a:pPr>
            <a:r>
              <a:rPr lang="en" sz="9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https://www.analyticsvidhya.com/blog/2021/05/20-questions-to-test-your-skills-on-k-nearest-neighbour/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48eb49aa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48eb49aa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48eb49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48eb49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48eb49aa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48eb49aa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48eb49aa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48eb49aa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predicting the class we predict a number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48eb49aa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48eb49aa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aeldung.com/cs/k-nearest-neighbors" TargetMode="External"/><Relationship Id="rId4" Type="http://schemas.openxmlformats.org/officeDocument/2006/relationships/hyperlink" Target="https://towardsdatascience.com/the-use-of-knn-for-missing-values-cf33d935c63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291000"/>
            <a:ext cx="79614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4400"/>
              <a:t>Machine Learning</a:t>
            </a:r>
            <a:endParaRPr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4400"/>
              <a:t>Dr. Yilmaz</a:t>
            </a:r>
            <a:endParaRPr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4400"/>
              <a:t>11/27/2023</a:t>
            </a:r>
            <a:endParaRPr sz="4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450" y="2119475"/>
            <a:ext cx="2928675" cy="2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36" y="2438450"/>
            <a:ext cx="3379200" cy="2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97650"/>
            <a:ext cx="4592675" cy="30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178825" y="1494400"/>
            <a:ext cx="3521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k=3    green circle classified as ?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           Red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k=5    </a:t>
            </a:r>
            <a:r>
              <a:rPr b="1" lang="en" sz="1500">
                <a:solidFill>
                  <a:schemeClr val="dk1"/>
                </a:solidFill>
              </a:rPr>
              <a:t>green circle classified as 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       Blue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k=11  green circle classified as 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       Blue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As k varies, classification changes.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Performance depends on the value of k you pick.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Algorithm: Pros and Cons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79803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Makes no assumption about data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Naive Bayes assumes that attributes are independent of each other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Decision Trees assumes greedy strategy: one attribute at a time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KNN allows data to speak for itself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Simple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Not bad performance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Algorithm: Pros and Cons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Computationally expensive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bigger the training data, the slower the testing time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It needs to store all the training data (as opposed to just the model)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Determining k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38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1R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Naive Bayes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Decision Trees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Random Forest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K-nearest Neighbors (KNN)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6930050" y="3784275"/>
            <a:ext cx="14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rot="10800000">
            <a:off x="4922225" y="3979875"/>
            <a:ext cx="15990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9: KNN assigned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time: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Unsupervised Learning Algorithm: K-means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https://www.baeldung.com/cs/k-nearest-neighbors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https://towardsdatascience.com/the-use-of-knn-for-missing-values-cf33d935c637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38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1R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Naive Bayes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Decision Trees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Random Forest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K-Nearest Neighbors (KNN)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785525" y="3043275"/>
            <a:ext cx="29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 rot="10800000">
            <a:off x="5088025" y="3961325"/>
            <a:ext cx="15990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(KNN)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rgbClr val="0000FF"/>
                </a:solidFill>
              </a:rPr>
              <a:t>Supervised</a:t>
            </a:r>
            <a:r>
              <a:rPr lang="en"/>
              <a:t> Learning Algorithm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Labels exists and uses the labels f</a:t>
            </a:r>
            <a:r>
              <a:rPr lang="en" sz="1700"/>
              <a:t>or classification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Can be used for classification (dependent variable discrete)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or for regression (dependent variable continuous)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             </a:t>
            </a:r>
            <a:r>
              <a:rPr lang="en" sz="1800"/>
              <a:t>Predict cat/dog       vs </a:t>
            </a:r>
            <a:r>
              <a:rPr lang="en"/>
              <a:t>        </a:t>
            </a:r>
            <a:r>
              <a:rPr lang="en" sz="1800"/>
              <a:t>Predict salary</a:t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">
                <a:solidFill>
                  <a:srgbClr val="FF0000"/>
                </a:solidFill>
              </a:rPr>
              <a:t>Lazy Learner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◆"/>
            </a:pPr>
            <a:r>
              <a:rPr lang="en" sz="1600">
                <a:solidFill>
                  <a:srgbClr val="FF0000"/>
                </a:solidFill>
              </a:rPr>
              <a:t>Does not build model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◆"/>
            </a:pPr>
            <a:r>
              <a:rPr lang="en" sz="1600">
                <a:solidFill>
                  <a:srgbClr val="0000FF"/>
                </a:solidFill>
              </a:rPr>
              <a:t>You start working only when you have a test instance to label</a:t>
            </a:r>
            <a:endParaRPr sz="1600"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◆"/>
            </a:pPr>
            <a:r>
              <a:rPr lang="en" sz="1600">
                <a:solidFill>
                  <a:srgbClr val="0000FF"/>
                </a:solidFill>
              </a:rPr>
              <a:t>Then use the entire dataset to label the given instances</a:t>
            </a:r>
            <a:endParaRPr sz="1600">
              <a:solidFill>
                <a:srgbClr val="0000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Computationally expensive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 Algorithm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5" y="712925"/>
            <a:ext cx="7800150" cy="42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8275" y="64650"/>
            <a:ext cx="90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75" y="713550"/>
            <a:ext cx="8223725" cy="4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8275" y="64650"/>
            <a:ext cx="90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</a:t>
            </a:r>
            <a:r>
              <a:rPr lang="en">
                <a:solidFill>
                  <a:srgbClr val="FF0000"/>
                </a:solidFill>
              </a:rPr>
              <a:t>Uses Labels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  Hence Supervised Learning!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50" y="34125"/>
            <a:ext cx="7417725" cy="50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5550564" y="2858662"/>
            <a:ext cx="1151650" cy="590125"/>
          </a:xfrm>
          <a:custGeom>
            <a:rect b="b" l="l" r="r" t="t"/>
            <a:pathLst>
              <a:path extrusionOk="0" h="23605" w="46066">
                <a:moveTo>
                  <a:pt x="4150" y="21075"/>
                </a:moveTo>
                <a:cubicBezTo>
                  <a:pt x="10454" y="24336"/>
                  <a:pt x="37081" y="24390"/>
                  <a:pt x="42950" y="21401"/>
                </a:cubicBezTo>
                <a:cubicBezTo>
                  <a:pt x="48819" y="18412"/>
                  <a:pt x="45668" y="6403"/>
                  <a:pt x="39364" y="3142"/>
                </a:cubicBezTo>
                <a:cubicBezTo>
                  <a:pt x="33060" y="-118"/>
                  <a:pt x="10997" y="-1151"/>
                  <a:pt x="5128" y="1838"/>
                </a:cubicBezTo>
                <a:cubicBezTo>
                  <a:pt x="-741" y="4827"/>
                  <a:pt x="-2154" y="17815"/>
                  <a:pt x="4150" y="21075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20"/>
          <p:cNvSpPr/>
          <p:nvPr/>
        </p:nvSpPr>
        <p:spPr>
          <a:xfrm>
            <a:off x="5094475" y="4591926"/>
            <a:ext cx="1607703" cy="464664"/>
          </a:xfrm>
          <a:custGeom>
            <a:rect b="b" l="l" r="r" t="t"/>
            <a:pathLst>
              <a:path extrusionOk="0" h="23605" w="46066">
                <a:moveTo>
                  <a:pt x="4150" y="21075"/>
                </a:moveTo>
                <a:cubicBezTo>
                  <a:pt x="10454" y="24336"/>
                  <a:pt x="37081" y="24390"/>
                  <a:pt x="42950" y="21401"/>
                </a:cubicBezTo>
                <a:cubicBezTo>
                  <a:pt x="48819" y="18412"/>
                  <a:pt x="45668" y="6403"/>
                  <a:pt x="39364" y="3142"/>
                </a:cubicBezTo>
                <a:cubicBezTo>
                  <a:pt x="33060" y="-118"/>
                  <a:pt x="10997" y="-1151"/>
                  <a:pt x="5128" y="1838"/>
                </a:cubicBezTo>
                <a:cubicBezTo>
                  <a:pt x="-741" y="4827"/>
                  <a:pt x="-2154" y="17815"/>
                  <a:pt x="4150" y="21075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00" y="116975"/>
            <a:ext cx="6561600" cy="49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>
            <a:off x="5901077" y="2638550"/>
            <a:ext cx="1375300" cy="590125"/>
          </a:xfrm>
          <a:custGeom>
            <a:rect b="b" l="l" r="r" t="t"/>
            <a:pathLst>
              <a:path extrusionOk="0" h="23605" w="46066">
                <a:moveTo>
                  <a:pt x="4150" y="21075"/>
                </a:moveTo>
                <a:cubicBezTo>
                  <a:pt x="10454" y="24336"/>
                  <a:pt x="37081" y="24390"/>
                  <a:pt x="42950" y="21401"/>
                </a:cubicBezTo>
                <a:cubicBezTo>
                  <a:pt x="48819" y="18412"/>
                  <a:pt x="45668" y="6403"/>
                  <a:pt x="39364" y="3142"/>
                </a:cubicBezTo>
                <a:cubicBezTo>
                  <a:pt x="33060" y="-118"/>
                  <a:pt x="10997" y="-1151"/>
                  <a:pt x="5128" y="1838"/>
                </a:cubicBezTo>
                <a:cubicBezTo>
                  <a:pt x="-741" y="4827"/>
                  <a:pt x="-2154" y="17815"/>
                  <a:pt x="4150" y="21075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21"/>
          <p:cNvSpPr/>
          <p:nvPr/>
        </p:nvSpPr>
        <p:spPr>
          <a:xfrm>
            <a:off x="4635175" y="4184350"/>
            <a:ext cx="2698316" cy="896636"/>
          </a:xfrm>
          <a:custGeom>
            <a:rect b="b" l="l" r="r" t="t"/>
            <a:pathLst>
              <a:path extrusionOk="0" h="23605" w="46066">
                <a:moveTo>
                  <a:pt x="4150" y="21075"/>
                </a:moveTo>
                <a:cubicBezTo>
                  <a:pt x="10454" y="24336"/>
                  <a:pt x="37081" y="24390"/>
                  <a:pt x="42950" y="21401"/>
                </a:cubicBezTo>
                <a:cubicBezTo>
                  <a:pt x="48819" y="18412"/>
                  <a:pt x="45668" y="6403"/>
                  <a:pt x="39364" y="3142"/>
                </a:cubicBezTo>
                <a:cubicBezTo>
                  <a:pt x="33060" y="-118"/>
                  <a:pt x="10997" y="-1151"/>
                  <a:pt x="5128" y="1838"/>
                </a:cubicBezTo>
                <a:cubicBezTo>
                  <a:pt x="-741" y="4827"/>
                  <a:pt x="-2154" y="17815"/>
                  <a:pt x="4150" y="21075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21"/>
          <p:cNvSpPr/>
          <p:nvPr/>
        </p:nvSpPr>
        <p:spPr>
          <a:xfrm>
            <a:off x="2891698" y="4257425"/>
            <a:ext cx="722545" cy="329172"/>
          </a:xfrm>
          <a:custGeom>
            <a:rect b="b" l="l" r="r" t="t"/>
            <a:pathLst>
              <a:path extrusionOk="0" h="23605" w="46066">
                <a:moveTo>
                  <a:pt x="4150" y="21075"/>
                </a:moveTo>
                <a:cubicBezTo>
                  <a:pt x="10454" y="24336"/>
                  <a:pt x="37081" y="24390"/>
                  <a:pt x="42950" y="21401"/>
                </a:cubicBezTo>
                <a:cubicBezTo>
                  <a:pt x="48819" y="18412"/>
                  <a:pt x="45668" y="6403"/>
                  <a:pt x="39364" y="3142"/>
                </a:cubicBezTo>
                <a:cubicBezTo>
                  <a:pt x="33060" y="-118"/>
                  <a:pt x="10997" y="-1151"/>
                  <a:pt x="5128" y="1838"/>
                </a:cubicBezTo>
                <a:cubicBezTo>
                  <a:pt x="-741" y="4827"/>
                  <a:pt x="-2154" y="17815"/>
                  <a:pt x="4150" y="21075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97650"/>
            <a:ext cx="4592675" cy="30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5178825" y="1494400"/>
            <a:ext cx="3521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k=3    green circle classified as ?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k=5    </a:t>
            </a:r>
            <a:r>
              <a:rPr b="1" lang="en" sz="1500">
                <a:solidFill>
                  <a:schemeClr val="dk1"/>
                </a:solidFill>
              </a:rPr>
              <a:t>green circle classified as 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k=11  green circle classified as 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