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0E23F0-CBC5-45B2-9C01-66AF91BC8FAB}">
  <a:tblStyle styleId="{360E23F0-CBC5-45B2-9C01-66AF91BC8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aftaliharris.com/blog/visualizing-k-means-clusterin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9/08/comprehensive-guide-k-means-clustering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b2598ac0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b2598ac0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0d87bf2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20d87bf2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b2598ac0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b2598ac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b2598ac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b2598ac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0a643b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0a643b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0a643b0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0a643b0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0a643b0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0a643b0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0a643b0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0a643b0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20d87bf2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20d87bf2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a4bccbe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a4bccbe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d8339f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0d8339f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2e3f8650c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2e3f8650c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a4bccbe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a4bccbe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20d87bf2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20d87bf2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https://www.naftaliharris.com/blog/visualizing-k-means-clustering/</a:t>
            </a:r>
            <a:r>
              <a:rPr lang="en" sz="1200">
                <a:solidFill>
                  <a:srgbClr val="595959"/>
                </a:solidFill>
              </a:rPr>
              <a:t>   Option: I’ll choose-&gt; Smiley face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20d87bf2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20d87bf2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20d87bf2e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20d87bf2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a4bccbe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a4bccbe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you assign centroid blue to further left, and centroid green to furthest right, during the next iteration, new centroids will be pushed inward toward the center. Won’t help.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https://www.analyticsvidhya.com/blog/2019/08/comprehensive-guide-k-means-clustering/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a4bccbe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a4bccbe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a4bccbe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a4bccbe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a4bccbe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a4bccbe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a4bccbe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a4bccbe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b2598ac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b2598ac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https://medium.com/data-folks-indonesia/step-by-step-to-understanding-k-means-clustering-and-implementation-with-sklearn-b55803f519d6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a4bccbe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a4bccbe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20d87bf2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20d87bf2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0d8339f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0d8339f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4bccbe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4bccbe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b2598ac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b2598ac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https://people.revoledu.com/kardi/tutorial/kMean/NumericalExample.htm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b2598ac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b2598ac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https://people.revoledu.com/kardi/tutorial/kMean/NumericalExample.htm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b2598ac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b2598ac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b2598ac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b2598ac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b2598ac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b2598ac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aftaliharris.com/blog/visualizing-k-means-clusterin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jakevdp.github.io/PythonDataScienceHandbook/05.11-k-means.html" TargetMode="External"/><Relationship Id="rId4" Type="http://schemas.openxmlformats.org/officeDocument/2006/relationships/hyperlink" Target="http://cs229.stanford.edu/notes2021fall/lecture12-kmeans.pdf" TargetMode="External"/><Relationship Id="rId5" Type="http://schemas.openxmlformats.org/officeDocument/2006/relationships/hyperlink" Target="https://www.analyticsvidhya.com/blog/2019/08/comprehensive-guide-k-means-cluster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1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19225"/>
            <a:ext cx="85206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Yilmaz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12/4/2023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450" y="2119475"/>
            <a:ext cx="2928675" cy="29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36" y="2438450"/>
            <a:ext cx="3379200" cy="26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92625"/>
            <a:ext cx="6836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/>
              <a:t>4</a:t>
            </a:r>
            <a:r>
              <a:rPr b="1" lang="en" sz="8200"/>
              <a:t>.</a:t>
            </a:r>
            <a:r>
              <a:rPr lang="en" sz="7400"/>
              <a:t> Iteration 1: Determine new centroids for each group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61"/>
              <a:t> </a:t>
            </a:r>
            <a:r>
              <a:rPr lang="en"/>
              <a:t>                                                                                                                                                            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75" y="1810175"/>
            <a:ext cx="3143275" cy="29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 rot="-1719477">
            <a:off x="1370139" y="2409893"/>
            <a:ext cx="2108722" cy="140322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73425" y="3573825"/>
            <a:ext cx="3504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938200" y="2214375"/>
            <a:ext cx="522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Centroid for group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Because there is one element for group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the centroid will be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C1=</a:t>
            </a:r>
            <a:r>
              <a:rPr b="1" lang="en">
                <a:solidFill>
                  <a:srgbClr val="222222"/>
                </a:solidFill>
              </a:rPr>
              <a:t>(1,1)</a:t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Centroid for group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Group 2 has three members, we average its attribute </a:t>
            </a:r>
            <a:r>
              <a:rPr lang="en"/>
              <a:t>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C2=((2+4+5)/3, (1+3+4)/3) = </a:t>
            </a:r>
            <a:r>
              <a:rPr b="1" lang="en">
                <a:solidFill>
                  <a:srgbClr val="9900FF"/>
                </a:solidFill>
              </a:rPr>
              <a:t>(3.7, 2.7)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5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(con’t)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92625"/>
            <a:ext cx="6836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/>
              <a:t>4.</a:t>
            </a:r>
            <a:r>
              <a:rPr lang="en" sz="7400"/>
              <a:t> Iteration 1: Determine new centroids for each group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61"/>
              <a:t> </a:t>
            </a:r>
            <a:r>
              <a:rPr lang="en"/>
              <a:t>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938200" y="2214375"/>
            <a:ext cx="522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 Centroid for group 1: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Because there is one element for group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the centroid will be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>
                <a:solidFill>
                  <a:srgbClr val="FF0000"/>
                </a:solidFill>
              </a:rPr>
              <a:t>C1=</a:t>
            </a:r>
            <a:r>
              <a:rPr b="1" lang="en">
                <a:solidFill>
                  <a:srgbClr val="FF0000"/>
                </a:solidFill>
              </a:rPr>
              <a:t>(1,1)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 Centroid for group 2: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Group 2 has three members, we average its attribute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rgbClr val="FF0000"/>
                </a:solidFill>
              </a:rPr>
              <a:t>C2=((2+4+5)/3, (1+3+4)/3) = </a:t>
            </a:r>
            <a:r>
              <a:rPr b="1" lang="en">
                <a:solidFill>
                  <a:srgbClr val="FF0000"/>
                </a:solidFill>
              </a:rPr>
              <a:t>(3.7, 2.7)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0" y="1933324"/>
            <a:ext cx="3427676" cy="30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326225" y="3798050"/>
            <a:ext cx="153900" cy="15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2330000" y="2951850"/>
            <a:ext cx="153900" cy="15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 rot="-1719477">
            <a:off x="1370139" y="2409893"/>
            <a:ext cx="2108722" cy="140322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1173425" y="3573825"/>
            <a:ext cx="3504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2514250" y="3217200"/>
            <a:ext cx="1779300" cy="72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>
            <a:endCxn id="143" idx="7"/>
          </p:cNvCxnSpPr>
          <p:nvPr/>
        </p:nvCxnSpPr>
        <p:spPr>
          <a:xfrm flipH="1">
            <a:off x="1472510" y="3055233"/>
            <a:ext cx="2734800" cy="57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5</a:t>
            </a:r>
            <a:r>
              <a:rPr b="1" lang="en" sz="2000"/>
              <a:t>.</a:t>
            </a:r>
            <a:r>
              <a:rPr lang="en"/>
              <a:t> Iteration 1: Calculate Euclidean distance between each centroid and datapoint (medicine) to re-cluster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311725" y="21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{360E23F0-CBC5-45B2-9C01-66AF91BC8FAB}</a:tableStyleId>
              </a:tblPr>
              <a:tblGrid>
                <a:gridCol w="973925"/>
                <a:gridCol w="796000"/>
                <a:gridCol w="524075"/>
                <a:gridCol w="1004425"/>
                <a:gridCol w="1255850"/>
              </a:tblGrid>
              <a:tr h="7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Medicine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C1=(1,1)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C2=(3.7,2.7)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4"/>
          <p:cNvSpPr txBox="1"/>
          <p:nvPr/>
        </p:nvSpPr>
        <p:spPr>
          <a:xfrm>
            <a:off x="4990275" y="2894825"/>
            <a:ext cx="1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is closer to C1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4990275" y="3370275"/>
            <a:ext cx="18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closer to C1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998150" y="3846675"/>
            <a:ext cx="18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closer to C2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4970125" y="4489150"/>
            <a:ext cx="1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is closer to C2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6</a:t>
            </a:r>
            <a:r>
              <a:rPr b="1" lang="en" sz="2000"/>
              <a:t>.</a:t>
            </a:r>
            <a:r>
              <a:rPr lang="en"/>
              <a:t> Iteration 1: Clustered meds based on the minimum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50" y="1933324"/>
            <a:ext cx="3427676" cy="30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 rot="-1719250">
            <a:off x="2575602" y="2007715"/>
            <a:ext cx="1726095" cy="14204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 rot="-1719229">
            <a:off x="1759200" y="3488646"/>
            <a:ext cx="1170554" cy="65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2012025" y="3798050"/>
            <a:ext cx="153900" cy="15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015800" y="2951850"/>
            <a:ext cx="153900" cy="15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5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92625"/>
            <a:ext cx="6836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/>
              <a:t>7.</a:t>
            </a:r>
            <a:r>
              <a:rPr lang="en" sz="7400"/>
              <a:t> Iteration 2: Determine new centroids for each group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61"/>
              <a:t> </a:t>
            </a:r>
            <a:r>
              <a:rPr lang="en"/>
              <a:t>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938200" y="2214375"/>
            <a:ext cx="5227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 for group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C1=((1+2)/2, (1+1)/2) = </a:t>
            </a:r>
            <a:r>
              <a:rPr b="1" lang="en">
                <a:solidFill>
                  <a:srgbClr val="9900FF"/>
                </a:solidFill>
              </a:rPr>
              <a:t>(1.5, 1)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Centroid for group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Group 2 has three members, we average its attribute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C2=((4+5)/2, (3+4)/2) =</a:t>
            </a:r>
            <a:r>
              <a:rPr b="1" lang="en">
                <a:solidFill>
                  <a:srgbClr val="9900FF"/>
                </a:solidFill>
              </a:rPr>
              <a:t> (4.5, 3.5)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349"/>
            <a:ext cx="3427676" cy="30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/>
          <p:nvPr/>
        </p:nvSpPr>
        <p:spPr>
          <a:xfrm rot="-1719250">
            <a:off x="1893752" y="2021740"/>
            <a:ext cx="1726095" cy="14204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 rot="-1719229">
            <a:off x="1077350" y="3502671"/>
            <a:ext cx="1170554" cy="65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5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92625"/>
            <a:ext cx="6836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7. Iteration 2: Determine new centroids for each group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61"/>
              <a:t> </a:t>
            </a:r>
            <a:r>
              <a:rPr lang="en"/>
              <a:t>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3938200" y="2214375"/>
            <a:ext cx="52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349"/>
            <a:ext cx="3427676" cy="30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 rot="-1719250">
            <a:off x="1893752" y="2021740"/>
            <a:ext cx="1726095" cy="14204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 rot="-1719229">
            <a:off x="1077350" y="3502671"/>
            <a:ext cx="1170554" cy="65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1504750" y="3779675"/>
            <a:ext cx="153900" cy="15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933350" y="2727025"/>
            <a:ext cx="153900" cy="15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98100" y="1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98100" y="1152475"/>
            <a:ext cx="90459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Iteration 2: Calculate Euclidean distance between each centroid and datapoint (medicine) to recluster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311725" y="21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{360E23F0-CBC5-45B2-9C01-66AF91BC8FAB}</a:tableStyleId>
              </a:tblPr>
              <a:tblGrid>
                <a:gridCol w="1090800"/>
                <a:gridCol w="891550"/>
                <a:gridCol w="586975"/>
                <a:gridCol w="1297625"/>
                <a:gridCol w="1233900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Medicine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C1=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rgbClr val="9900FF"/>
                          </a:solidFill>
                        </a:rPr>
                        <a:t>(1.5, 1)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C2=</a:t>
                      </a:r>
                      <a:r>
                        <a:rPr b="1" lang="en">
                          <a:solidFill>
                            <a:srgbClr val="9900FF"/>
                          </a:solidFill>
                        </a:rPr>
                        <a:t>(4.5, 3.5)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28"/>
          <p:cNvSpPr txBox="1"/>
          <p:nvPr/>
        </p:nvSpPr>
        <p:spPr>
          <a:xfrm>
            <a:off x="5752275" y="3199625"/>
            <a:ext cx="1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is closer to C1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5752275" y="3675075"/>
            <a:ext cx="18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closer to C1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5760150" y="4151475"/>
            <a:ext cx="18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closer to C2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5732125" y="4641550"/>
            <a:ext cx="1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is closer to C2</a:t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7760475" y="4274550"/>
            <a:ext cx="12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Groups did not change!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5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292625"/>
            <a:ext cx="6836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Resulting groups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61"/>
              <a:t> </a:t>
            </a:r>
            <a:r>
              <a:rPr lang="en"/>
              <a:t>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3938200" y="2214375"/>
            <a:ext cx="52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349"/>
            <a:ext cx="3427676" cy="30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/>
          <p:nvPr/>
        </p:nvSpPr>
        <p:spPr>
          <a:xfrm rot="-1719250">
            <a:off x="1893752" y="2021740"/>
            <a:ext cx="1726095" cy="14204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 rot="-1719229">
            <a:off x="1077350" y="3502671"/>
            <a:ext cx="1170554" cy="65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r>
              <a:rPr lang="en"/>
              <a:t> k-means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fun!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https://www.naftaliharris.com/blog/visualizing-k-means-clustering/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76750" y="11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K-Means: Advantages and Disadvantages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176750" y="959725"/>
            <a:ext cx="86556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b="1" sz="1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implement.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model dynamically updated: centroid can be updated if new dataset is added.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 b="1" sz="1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guess K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is time consuming. Need to calculate distances between new centroid in every loop.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only for quantitative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centroid can impact results.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method may not find out the global best solution. It sometimes returns local optimum.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is limited to linear cluster boundaries.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5" y="733575"/>
            <a:ext cx="8140176" cy="41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193200" y="1604525"/>
            <a:ext cx="25494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43575" y="1619525"/>
            <a:ext cx="1424700" cy="1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56825" y="19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" sz="1911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2577">
                <a:latin typeface="Calibri"/>
                <a:ea typeface="Calibri"/>
                <a:cs typeface="Calibri"/>
                <a:sym typeface="Calibri"/>
              </a:rPr>
              <a:t>K-means is limited to linear cluster boundaries” </a:t>
            </a:r>
            <a:endParaRPr sz="3577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282575" y="1139925"/>
            <a:ext cx="41874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it mean?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Assumes: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points will be closer to their own cluster center than to others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ineffective if the clusters have complicated geometries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625" y="1201943"/>
            <a:ext cx="4187526" cy="302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156825" y="19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11">
                <a:latin typeface="Calibri"/>
                <a:ea typeface="Calibri"/>
                <a:cs typeface="Calibri"/>
                <a:sym typeface="Calibri"/>
              </a:rPr>
              <a:t>“K-means is limited to linear cluster boundaries” </a:t>
            </a:r>
            <a:endParaRPr sz="3311"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237575" y="1244875"/>
            <a:ext cx="36192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it mean?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Assumes: 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points will be closer to their own cluster center than to others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ineffective if the clusters have complicated geometries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400" y="827624"/>
            <a:ext cx="4465900" cy="43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en" sz="2311">
                <a:latin typeface="Calibri"/>
                <a:ea typeface="Calibri"/>
                <a:cs typeface="Calibri"/>
                <a:sym typeface="Calibri"/>
              </a:rPr>
              <a:t>“K-means is limited to linear cluster boundaries” </a:t>
            </a:r>
            <a:endParaRPr sz="3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952" y="1152475"/>
            <a:ext cx="3891249" cy="38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11">
                <a:latin typeface="Calibri"/>
                <a:ea typeface="Calibri"/>
                <a:cs typeface="Calibri"/>
                <a:sym typeface="Calibri"/>
              </a:rPr>
              <a:t>“K-means is limited to linear cluster boundaries” </a:t>
            </a:r>
            <a:endParaRPr sz="3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0" y="1396575"/>
            <a:ext cx="38373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692025" y="934875"/>
            <a:ext cx="62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k=2                                                               k=3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830" y="1396575"/>
            <a:ext cx="3982446" cy="37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11">
                <a:latin typeface="Calibri"/>
                <a:ea typeface="Calibri"/>
                <a:cs typeface="Calibri"/>
                <a:sym typeface="Calibri"/>
              </a:rPr>
              <a:t>“K-means is limited to linear cluster boundaries” </a:t>
            </a:r>
            <a:endParaRPr sz="3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7" name="Google Shape;257;p36"/>
          <p:cNvSpPr txBox="1"/>
          <p:nvPr/>
        </p:nvSpPr>
        <p:spPr>
          <a:xfrm>
            <a:off x="692025" y="934875"/>
            <a:ext cx="62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k=4                                                               k=5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8975"/>
            <a:ext cx="3442125" cy="3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425" y="1548975"/>
            <a:ext cx="3579028" cy="3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Challenges: Different Cluster Sizes 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185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will K-means cluster this data?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60" y="1249325"/>
            <a:ext cx="392209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/>
          <p:nvPr/>
        </p:nvSpPr>
        <p:spPr>
          <a:xfrm>
            <a:off x="5027525" y="2399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5180525" y="2399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5409125" y="253470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4951325" y="2596025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5179925" y="27038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5409125" y="2780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5104325" y="30086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5179925" y="2551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/>
          <p:nvPr/>
        </p:nvSpPr>
        <p:spPr>
          <a:xfrm>
            <a:off x="5332325" y="27038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5027525" y="28562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5027525" y="2551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7"/>
          <p:cNvSpPr/>
          <p:nvPr/>
        </p:nvSpPr>
        <p:spPr>
          <a:xfrm>
            <a:off x="4798925" y="28562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5179925" y="27038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5332325" y="2932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5179925" y="30086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5332325" y="24752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4875125" y="2932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5256125" y="2780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5103725" y="2780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5332325" y="2551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4875125" y="2780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4875125" y="28562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4875125" y="26276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6180575" y="19907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7668625" y="22790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7821025" y="24314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7973425" y="25838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7973425" y="270385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7593025" y="270385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7401075" y="27362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7877450" y="2823625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7593025" y="300865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7668625" y="28886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7476675" y="28886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7744825" y="30410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7821025" y="24314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7973425" y="25838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7744825" y="27362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7744825" y="28124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7668625" y="24314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7687675" y="25076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7782925" y="25838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592425" y="25838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Challenges: Different Cluster Sizes 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will K-means cluster this data?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77" y="1777962"/>
            <a:ext cx="3562223" cy="32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25" y="1727100"/>
            <a:ext cx="37930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/>
          <p:nvPr/>
        </p:nvSpPr>
        <p:spPr>
          <a:xfrm>
            <a:off x="5256125" y="28562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5408525" y="30086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5560925" y="3161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5713325" y="3313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5560925" y="2932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408525" y="3313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256125" y="3161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408525" y="3161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5560925" y="33896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5256125" y="3313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5332325" y="34658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5179925" y="30086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5103725" y="31610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5103725" y="33134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5408525" y="2856250"/>
            <a:ext cx="75600" cy="7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6180575" y="23717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6332975" y="25241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485375" y="26765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5951975" y="26003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104375" y="27527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6256775" y="29051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6409175" y="22955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6561575" y="24479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6332975" y="26765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6332975" y="28289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6028175" y="29813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6028175" y="31337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875775" y="32861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5799575" y="29813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687675" y="28124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840075" y="29648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992475" y="31172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7763875" y="32696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7535275" y="31934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687675" y="33458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687675" y="31172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7840075" y="31934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691225" y="29648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7992475" y="285625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7992475" y="32696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840075" y="34220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610875" y="3079100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068075" y="2986725"/>
            <a:ext cx="75600" cy="7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6104375" y="25241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6104375" y="26765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6028175" y="28289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6180575" y="26765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332975" y="23717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180575" y="25241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485375" y="25241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5875775" y="26765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5951975" y="2752750"/>
            <a:ext cx="75600" cy="741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this one? For k=3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with different densities</a:t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906" y="1311025"/>
            <a:ext cx="4534400" cy="37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154025" y="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this one?</a:t>
            </a:r>
            <a:endParaRPr/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25" y="969700"/>
            <a:ext cx="7101175" cy="31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0"/>
          <p:cNvSpPr txBox="1"/>
          <p:nvPr/>
        </p:nvSpPr>
        <p:spPr>
          <a:xfrm>
            <a:off x="154025" y="4073600"/>
            <a:ext cx="8825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We can see that the compact points have been assigned to a single cluster. Whereas the points that are spread loosely but were in the same cluster have been assigned to different clusters.</a:t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</a:rPr>
              <a:t>Will increasing the value of k improve the result?</a:t>
            </a:r>
            <a:endParaRPr sz="15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99" y="724275"/>
            <a:ext cx="5127351" cy="43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/>
          <p:nvPr>
            <p:ph type="title"/>
          </p:nvPr>
        </p:nvSpPr>
        <p:spPr>
          <a:xfrm>
            <a:off x="75325" y="3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Clusters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29124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</a:t>
            </a:r>
            <a:r>
              <a:rPr lang="en"/>
              <a:t>Intuition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75" y="0"/>
            <a:ext cx="66697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181300" y="15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Clusters</a:t>
            </a:r>
            <a:endParaRPr/>
          </a:p>
        </p:txBody>
      </p:sp>
      <p:pic>
        <p:nvPicPr>
          <p:cNvPr id="394" name="Google Shape;3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50" y="764550"/>
            <a:ext cx="5626775" cy="40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measure accuracy?</a:t>
            </a:r>
            <a:endParaRPr/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 is not using labels, i.e unsupervised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can we measure its performance?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Accuracy?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406" name="Google Shape;4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https://jakevdp.github.io/PythonDataScienceHandbook/05.11-k-means.html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http://cs229.stanford.edu/notes2021fall/lecture12-kmeans.pdf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https://www.analyticsvidhya.com/blog/2019/08/comprehensive-guide-k-means-clustering/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06750" y="1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06750" y="854750"/>
            <a:ext cx="8625600" cy="4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Choose a K                  </a:t>
            </a:r>
            <a:r>
              <a:rPr b="1" lang="en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 represents the number of centroids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9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(i.e. clusters)</a:t>
            </a:r>
            <a:endParaRPr b="1" sz="1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Randomly select centroids positions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Calculate distances between each data point and K centroids to figure out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the closest cluster  and assign each data point to a cluster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Calculate the mean of each cluster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Use the mean value as the new centroid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Repeat step 3 and 4 until any of the following condition is met: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50"/>
              <a:buChar char="-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Centroids of newly formed clusters do not change</a:t>
            </a:r>
            <a:endParaRPr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3375" lvl="0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-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Points remain in the same cluster</a:t>
            </a:r>
            <a:endParaRPr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3375" lvl="0" marL="13716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Char char="-"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Maximum number of iterations are reached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30246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 FlowChart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63" y="104775"/>
            <a:ext cx="549592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4 types of medicine, and each medicine is defined using 2 attributes: weight and pH. Our goal is to group these objects into K=2 group based on the given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740675" y="266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{360E23F0-CBC5-45B2-9C01-66AF91BC8FAB}</a:tableStyleId>
              </a:tblPr>
              <a:tblGrid>
                <a:gridCol w="1232600"/>
                <a:gridCol w="1232600"/>
                <a:gridCol w="1232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Medicine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875" y="2279561"/>
            <a:ext cx="3077600" cy="27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(con’t)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Pick centroids c1=(1,1)  c2=(2,1)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845086"/>
            <a:ext cx="3077600" cy="27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75" y="1469688"/>
            <a:ext cx="36195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2.</a:t>
            </a:r>
            <a:r>
              <a:rPr lang="en"/>
              <a:t> Calculate </a:t>
            </a:r>
            <a:r>
              <a:rPr lang="en"/>
              <a:t>Euclidean</a:t>
            </a:r>
            <a:r>
              <a:rPr lang="en"/>
              <a:t> distance between each centroid and datapoint (medicine)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5" y="1838874"/>
            <a:ext cx="3404350" cy="318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0"/>
          <p:cNvGraphicFramePr/>
          <p:nvPr/>
        </p:nvGraphicFramePr>
        <p:xfrm>
          <a:off x="3950100" y="20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{360E23F0-CBC5-45B2-9C01-66AF91BC8FAB}</a:tableStyleId>
              </a:tblPr>
              <a:tblGrid>
                <a:gridCol w="1012875"/>
                <a:gridCol w="1012875"/>
                <a:gridCol w="1012875"/>
                <a:gridCol w="1012875"/>
                <a:gridCol w="1012875"/>
              </a:tblGrid>
              <a:tr h="7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Medicine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C1=(1,1)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C2=(2,1)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1037100" y="3489725"/>
            <a:ext cx="14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     C2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(con’t)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92625"/>
            <a:ext cx="71583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200"/>
              <a:t>3.</a:t>
            </a:r>
            <a:r>
              <a:rPr lang="en" sz="7400"/>
              <a:t> Cluster meds (i.e. </a:t>
            </a:r>
            <a:r>
              <a:rPr lang="en" sz="7400"/>
              <a:t>data points</a:t>
            </a:r>
            <a:r>
              <a:rPr lang="en" sz="7400"/>
              <a:t>) based on minimum distance</a:t>
            </a:r>
            <a:endParaRPr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61"/>
              <a:t> </a:t>
            </a:r>
            <a:r>
              <a:rPr lang="en"/>
              <a:t>                                                                                                                                                             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311700" y="2129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{360E23F0-CBC5-45B2-9C01-66AF91BC8FAB}</a:tableStyleId>
              </a:tblPr>
              <a:tblGrid>
                <a:gridCol w="914775"/>
                <a:gridCol w="914775"/>
                <a:gridCol w="914775"/>
                <a:gridCol w="914775"/>
                <a:gridCol w="914775"/>
              </a:tblGrid>
              <a:tr h="68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Medicine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weight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C1=(1,1)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r>
                        <a:rPr b="1" lang="en"/>
                        <a:t> to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C2=(2,1)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</a:t>
                      </a: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21"/>
          <p:cNvSpPr txBox="1"/>
          <p:nvPr/>
        </p:nvSpPr>
        <p:spPr>
          <a:xfrm>
            <a:off x="4990275" y="2666225"/>
            <a:ext cx="1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is closer to C1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990275" y="3141675"/>
            <a:ext cx="18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closer to C2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998150" y="3618075"/>
            <a:ext cx="18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closer to C2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970125" y="4260550"/>
            <a:ext cx="1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is closer to C2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75" y="2455400"/>
            <a:ext cx="2452625" cy="22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 rot="-1719615">
            <a:off x="7537466" y="3022113"/>
            <a:ext cx="1735768" cy="997785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273775" y="3798050"/>
            <a:ext cx="3504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