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62FB71-1D72-46F7-95D5-E2F58CAA7AD9}">
  <a:tblStyle styleId="{1162FB71-1D72-46F7-95D5-E2F58CAA7A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4d7a9db09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4d7a9db09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4d7a9db09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4d7a9db09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4d7a9db09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a4d7a9db09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a4d7a9db09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a4d7a9db09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a4d7a9db09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a4d7a9db09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0d8339f9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0d8339f9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0d8339f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0d8339f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4d7a9db09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4d7a9db09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a4bccbed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a4bccbed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a4d7a9db0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a4d7a9db0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a4d7a9db09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a4d7a9db09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a4d7a9db09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a4d7a9db09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a4d7a9db09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a4d7a9db09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4d7a9db09_1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a4d7a9db09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jakevdp.github.io/PythonDataScienceHandbook/05.11-k-means.html" TargetMode="External"/><Relationship Id="rId4" Type="http://schemas.openxmlformats.org/officeDocument/2006/relationships/hyperlink" Target="http://cs229.stanford.edu/notes2021fall/lecture12-kmeans.pdf" TargetMode="External"/><Relationship Id="rId5" Type="http://schemas.openxmlformats.org/officeDocument/2006/relationships/hyperlink" Target="https://www.analyticsvidhya.com/blog/2019/08/comprehensive-guide-k-means-clustering/" TargetMode="External"/><Relationship Id="rId6" Type="http://schemas.openxmlformats.org/officeDocument/2006/relationships/hyperlink" Target="https://www.analyticsvidhya.com/blog/2021/06/kmodes-clustering-algorithm-for-categorical-data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0"/>
            <a:ext cx="8520600" cy="11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K-Modes Algorithm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219225"/>
            <a:ext cx="8520600" cy="11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Yilmaz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12/14/2023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450" y="2119475"/>
            <a:ext cx="2928675" cy="29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736" y="2438450"/>
            <a:ext cx="3379200" cy="26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K-modes: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83100" y="1152475"/>
            <a:ext cx="9060900" cy="12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29">
                <a:solidFill>
                  <a:srgbClr val="222222"/>
                </a:solidFill>
                <a:highlight>
                  <a:srgbClr val="FFFFFF"/>
                </a:highlight>
              </a:rPr>
              <a:t>Step 2: Find distance from each data point to each centroid and determine memberships </a:t>
            </a:r>
            <a:endParaRPr b="1" sz="1929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25" y="2480605"/>
            <a:ext cx="6844075" cy="240642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406425" y="1982275"/>
            <a:ext cx="707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Dissimilarity Matrix</a:t>
            </a:r>
            <a:endParaRPr b="1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K-modes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159300" y="784850"/>
            <a:ext cx="8673000" cy="42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22222"/>
                </a:solidFill>
                <a:highlight>
                  <a:srgbClr val="FFFFFF"/>
                </a:highlight>
              </a:rPr>
              <a:t>Step 3: Calculate new centroids using </a:t>
            </a:r>
            <a:r>
              <a:rPr b="1" lang="en" sz="1600">
                <a:solidFill>
                  <a:srgbClr val="FF00FF"/>
                </a:solidFill>
                <a:highlight>
                  <a:srgbClr val="FFFFFF"/>
                </a:highlight>
              </a:rPr>
              <a:t>modes</a:t>
            </a:r>
            <a:endParaRPr b="1" sz="1600">
              <a:solidFill>
                <a:srgbClr val="FF00F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83333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22222"/>
                </a:solidFill>
                <a:highlight>
                  <a:srgbClr val="FFFFFF"/>
                </a:highlight>
              </a:rPr>
              <a:t>Cluster 1 -Yellow: </a:t>
            </a:r>
            <a:r>
              <a:rPr lang="en" sz="1550">
                <a:solidFill>
                  <a:srgbClr val="FF00FF"/>
                </a:solidFill>
                <a:highlight>
                  <a:srgbClr val="FFFFFF"/>
                </a:highlight>
              </a:rPr>
              <a:t>(brunette, amber, tall) </a:t>
            </a:r>
            <a:r>
              <a:rPr lang="en" sz="155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 sz="15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8333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22222"/>
                </a:solidFill>
                <a:highlight>
                  <a:srgbClr val="FFFFFF"/>
                </a:highlight>
              </a:rPr>
              <a:t>Cluster 2- Red: ?   </a:t>
            </a:r>
            <a:endParaRPr sz="15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8333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22222"/>
                </a:solidFill>
                <a:highlight>
                  <a:srgbClr val="FFFFFF"/>
                </a:highlight>
              </a:rPr>
              <a:t>Cluster 3- Purple: ?</a:t>
            </a:r>
            <a:endParaRPr sz="15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8333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22222"/>
                </a:solidFill>
                <a:highlight>
                  <a:srgbClr val="FFFFFF"/>
                </a:highlight>
              </a:rPr>
              <a:t>                   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2" name="Google Shape;142;p23"/>
          <p:cNvGraphicFramePr/>
          <p:nvPr/>
        </p:nvGraphicFramePr>
        <p:xfrm>
          <a:off x="4139125" y="15014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{1162FB71-1D72-46F7-95D5-E2F58CAA7AD9}</a:tableStyleId>
              </a:tblPr>
              <a:tblGrid>
                <a:gridCol w="1227650"/>
                <a:gridCol w="1227650"/>
                <a:gridCol w="1227650"/>
                <a:gridCol w="1227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Person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Hair color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Eye color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Height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P1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blonde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amber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tall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P2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brunette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gray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P3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P4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hazel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64D7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P5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brunette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amber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tall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P6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64D7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P7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P8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hazel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64D7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K-modes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159300" y="784850"/>
            <a:ext cx="8673000" cy="42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22222"/>
                </a:solidFill>
                <a:highlight>
                  <a:srgbClr val="FFFFFF"/>
                </a:highlight>
              </a:rPr>
              <a:t>Step 3: </a:t>
            </a:r>
            <a:endParaRPr b="1"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22222"/>
                </a:solidFill>
                <a:highlight>
                  <a:srgbClr val="FFFFFF"/>
                </a:highlight>
              </a:rPr>
              <a:t>Calculated new centroids using modes</a:t>
            </a:r>
            <a:endParaRPr b="1"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83333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8333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22222"/>
                </a:solidFill>
                <a:highlight>
                  <a:srgbClr val="FFFFFF"/>
                </a:highlight>
              </a:rPr>
              <a:t>                   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 txBox="1"/>
          <p:nvPr/>
        </p:nvSpPr>
        <p:spPr>
          <a:xfrm rot="-5400000">
            <a:off x="3646350" y="591850"/>
            <a:ext cx="1513500" cy="4002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Centroids</a:t>
            </a:r>
            <a:endParaRPr/>
          </a:p>
        </p:txBody>
      </p:sp>
      <p:graphicFrame>
        <p:nvGraphicFramePr>
          <p:cNvPr id="150" name="Google Shape;150;p24"/>
          <p:cNvGraphicFramePr/>
          <p:nvPr/>
        </p:nvGraphicFramePr>
        <p:xfrm>
          <a:off x="4648200" y="13343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{1162FB71-1D72-46F7-95D5-E2F58CAA7AD9}</a:tableStyleId>
              </a:tblPr>
              <a:tblGrid>
                <a:gridCol w="1054900"/>
                <a:gridCol w="1054900"/>
                <a:gridCol w="1054900"/>
                <a:gridCol w="1054900"/>
              </a:tblGrid>
              <a:tr h="46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Person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Hair color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Eye color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Height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blonde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brunette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hazel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brunette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P7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P8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hazel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350" y="140213"/>
            <a:ext cx="421957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 rot="-5400000">
            <a:off x="4027059" y="2034385"/>
            <a:ext cx="7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K-modes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159300" y="784850"/>
            <a:ext cx="8673000" cy="42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22222"/>
                </a:solidFill>
                <a:highlight>
                  <a:srgbClr val="FFFFFF"/>
                </a:highlight>
              </a:rPr>
              <a:t>Step 4: Go back to Step 2 to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find distance from each data point to each centroid 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Dissimilarity Matrix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83333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22222"/>
                </a:solidFill>
                <a:highlight>
                  <a:srgbClr val="FFFFFF"/>
                </a:highlight>
              </a:rPr>
              <a:t>                   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50" y="1958600"/>
            <a:ext cx="56769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K-modes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159300" y="784850"/>
            <a:ext cx="8673000" cy="42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22222"/>
                </a:solidFill>
                <a:highlight>
                  <a:srgbClr val="FFFFFF"/>
                </a:highlight>
              </a:rPr>
              <a:t>Step 4: Go back to Step 2 to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find distance from each data point to each centroid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           and determine the memberships </a:t>
            </a:r>
            <a:endParaRPr b="1"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    </a:t>
            </a:r>
            <a:r>
              <a:rPr b="1" lang="en" sz="1400">
                <a:solidFill>
                  <a:srgbClr val="000000"/>
                </a:solidFill>
              </a:rPr>
              <a:t>Dissimilarity Matrix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83333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22222"/>
                </a:solidFill>
                <a:highlight>
                  <a:srgbClr val="FFFFFF"/>
                </a:highlight>
              </a:rPr>
              <a:t>                   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25" y="2261613"/>
            <a:ext cx="7115175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/>
        </p:nvSpPr>
        <p:spPr>
          <a:xfrm>
            <a:off x="7750275" y="3671925"/>
            <a:ext cx="141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</a:rPr>
              <a:t>Memberships</a:t>
            </a:r>
            <a:endParaRPr b="1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</a:rPr>
              <a:t>stayed the same: Stop!</a:t>
            </a:r>
            <a:endParaRPr b="1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https://jakevdp.github.io/PythonDataScienceHandbook/05.11-k-means.html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http://cs229.stanford.edu/notes2021fall/lecture12-kmeans.pdf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https://www.analyticsvidhya.com/blog/2019/08/comprehensive-guide-k-means-clustering/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https://www.analyticsvidhya.com/blog/2021/06/kmodes-clustering-algorithm-for-categorical-data/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5" y="733575"/>
            <a:ext cx="8140176" cy="41675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6193200" y="1604525"/>
            <a:ext cx="2549400" cy="7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4843575" y="1619525"/>
            <a:ext cx="1424700" cy="12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06750" y="13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Algorithm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206750" y="854750"/>
            <a:ext cx="8625600" cy="42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Choose a K   </a:t>
            </a:r>
            <a:r>
              <a:rPr b="1" lang="en" sz="19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K represents the number of centroids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9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(i.e. clusters)</a:t>
            </a:r>
            <a:endParaRPr b="1" sz="19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b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Randomly select centroids positions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b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Calculate distances between each data point and K centroids to figure out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the closest cluster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b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4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Calculate the mean of each cluster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Use the mean value as the new centroid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b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5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Repeat step 3 and 4 until any of the following condition is met: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3375" lvl="0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50"/>
              <a:buChar char="-"/>
            </a:pPr>
            <a:r>
              <a:rPr lang="en" sz="1650">
                <a:solidFill>
                  <a:srgbClr val="222222"/>
                </a:solidFill>
                <a:highlight>
                  <a:srgbClr val="FFFFFF"/>
                </a:highlight>
              </a:rPr>
              <a:t>Centroids of newly formed clusters do not change</a:t>
            </a:r>
            <a:endParaRPr sz="16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33375" lvl="0" marL="13716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50"/>
              <a:buChar char="-"/>
            </a:pPr>
            <a:r>
              <a:rPr lang="en" sz="1650">
                <a:solidFill>
                  <a:srgbClr val="222222"/>
                </a:solidFill>
                <a:highlight>
                  <a:srgbClr val="FFFFFF"/>
                </a:highlight>
              </a:rPr>
              <a:t>Points remain in the same cluster</a:t>
            </a:r>
            <a:endParaRPr sz="16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33375" lvl="0" marL="13716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50"/>
              <a:buChar char="-"/>
            </a:pPr>
            <a:r>
              <a:rPr lang="en" sz="1650">
                <a:solidFill>
                  <a:srgbClr val="222222"/>
                </a:solidFill>
                <a:highlight>
                  <a:srgbClr val="FFFFFF"/>
                </a:highlight>
              </a:rPr>
              <a:t>Maximum number of iterations are reached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176750" y="11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K-Means: Advantages and Disadvantages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76750" y="959725"/>
            <a:ext cx="8655600" cy="4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Advantages:</a:t>
            </a:r>
            <a:endParaRPr b="1" sz="1400"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implement.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model dynamically updated: centroid can be updated if new dataset is added.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Disadvantages:</a:t>
            </a:r>
            <a:endParaRPr b="1" sz="1400"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 to guess K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centroid can impact results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is time consuming. Need to calculate distances between new centroid in every loop.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Calibri"/>
              <a:buChar char="–"/>
            </a:pPr>
            <a:r>
              <a:rPr lang="en" sz="18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Works only for quantitative </a:t>
            </a:r>
            <a:r>
              <a:rPr lang="en" sz="18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continuous</a:t>
            </a:r>
            <a:r>
              <a:rPr lang="en" sz="18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data </a:t>
            </a:r>
            <a:endParaRPr sz="18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method may not find out the global best solution. It sometimes returns local optimum.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is limited to linear cluster boundaries.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129500" y="145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K-modes: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227625" y="802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    </a:t>
            </a:r>
            <a:r>
              <a:rPr lang="en"/>
              <a:t>Ancestry</a:t>
            </a:r>
            <a:r>
              <a:rPr lang="en"/>
              <a:t> study: Group these people based on the given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1390600" y="1320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{1162FB71-1D72-46F7-95D5-E2F58CAA7AD9}</a:tableStyleId>
              </a:tblPr>
              <a:tblGrid>
                <a:gridCol w="1447950"/>
                <a:gridCol w="1447950"/>
                <a:gridCol w="1447950"/>
                <a:gridCol w="1447950"/>
              </a:tblGrid>
              <a:tr h="41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Person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Hair color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Eye color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Height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blonde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brunette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hazel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brunette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P7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P8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hazel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157550" y="108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K-modes: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238250" y="681350"/>
            <a:ext cx="3741900" cy="3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Step 1: Pick K=3 initial centroids 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4572000" y="1528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{1162FB71-1D72-46F7-95D5-E2F58CAA7AD9}</a:tableStyleId>
              </a:tblPr>
              <a:tblGrid>
                <a:gridCol w="1099775"/>
                <a:gridCol w="1099775"/>
                <a:gridCol w="1099775"/>
                <a:gridCol w="1099775"/>
              </a:tblGrid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Person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Hair color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Eye color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Height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blonde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brunette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hazel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brunette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P7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P8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hazel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1" name="Google Shape;91;p18"/>
          <p:cNvGraphicFramePr/>
          <p:nvPr/>
        </p:nvGraphicFramePr>
        <p:xfrm>
          <a:off x="4544900" y="2273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{1162FB71-1D72-46F7-95D5-E2F58CAA7AD9}</a:tableStyleId>
              </a:tblPr>
              <a:tblGrid>
                <a:gridCol w="1099775"/>
                <a:gridCol w="1099775"/>
                <a:gridCol w="1099775"/>
                <a:gridCol w="1099775"/>
              </a:tblGrid>
              <a:tr h="4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blonde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amber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4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P7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4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P8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hazel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K-modes: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83100" y="1152475"/>
            <a:ext cx="340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Step 2: Find distance from each data point to each centroid 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</a:rPr>
              <a:t>Calculate the </a:t>
            </a:r>
            <a:r>
              <a:rPr lang="en" sz="1700">
                <a:solidFill>
                  <a:srgbClr val="FF0000"/>
                </a:solidFill>
                <a:highlight>
                  <a:srgbClr val="FFFFFF"/>
                </a:highlight>
              </a:rPr>
              <a:t>dissimilarities </a:t>
            </a:r>
            <a:endParaRPr sz="17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  <a:highlight>
                  <a:srgbClr val="FFFFFF"/>
                </a:highlight>
              </a:rPr>
              <a:t>(= number of mismatches) </a:t>
            </a:r>
            <a:endParaRPr sz="17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</a:rPr>
              <a:t>and assign each data point to </a:t>
            </a:r>
            <a:endParaRPr sz="17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</a:rPr>
              <a:t>its closest cluster</a:t>
            </a:r>
            <a:endParaRPr sz="17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 rot="-5400000">
            <a:off x="2981684" y="2007660"/>
            <a:ext cx="7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 rot="-5400000">
            <a:off x="2895700" y="685800"/>
            <a:ext cx="9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Centroids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7980500" y="1477250"/>
            <a:ext cx="1310400" cy="3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</a:rPr>
              <a:t>Dissimilarity to P1</a:t>
            </a:r>
            <a:endParaRPr b="1"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   </a:t>
            </a:r>
            <a:r>
              <a:rPr b="1" lang="en">
                <a:solidFill>
                  <a:srgbClr val="FF0000"/>
                </a:solidFill>
              </a:rPr>
              <a:t>0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   </a:t>
            </a:r>
            <a:r>
              <a:rPr b="1" lang="en">
                <a:solidFill>
                  <a:srgbClr val="FF0000"/>
                </a:solidFill>
              </a:rPr>
              <a:t>3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   3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   3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  1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  </a:t>
            </a:r>
            <a:r>
              <a:rPr b="1" lang="en">
                <a:solidFill>
                  <a:srgbClr val="FF0000"/>
                </a:solidFill>
              </a:rPr>
              <a:t>3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   2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   2  </a:t>
            </a:r>
            <a:endParaRPr b="1">
              <a:solidFill>
                <a:srgbClr val="FF0000"/>
              </a:solidFill>
            </a:endParaRPr>
          </a:p>
        </p:txBody>
      </p:sp>
      <p:graphicFrame>
        <p:nvGraphicFramePr>
          <p:cNvPr id="101" name="Google Shape;101;p19"/>
          <p:cNvGraphicFramePr/>
          <p:nvPr/>
        </p:nvGraphicFramePr>
        <p:xfrm>
          <a:off x="3581400" y="1528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{1162FB71-1D72-46F7-95D5-E2F58CAA7AD9}</a:tableStyleId>
              </a:tblPr>
              <a:tblGrid>
                <a:gridCol w="1099775"/>
                <a:gridCol w="1099775"/>
                <a:gridCol w="1099775"/>
                <a:gridCol w="1099775"/>
              </a:tblGrid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Person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Hair color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Eye color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Height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blonde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brunette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hazel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brunette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P7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P8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hazel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2" name="Google Shape;102;p19"/>
          <p:cNvGraphicFramePr/>
          <p:nvPr/>
        </p:nvGraphicFramePr>
        <p:xfrm>
          <a:off x="3581400" y="2285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{1162FB71-1D72-46F7-95D5-E2F58CAA7AD9}</a:tableStyleId>
              </a:tblPr>
              <a:tblGrid>
                <a:gridCol w="1099775"/>
                <a:gridCol w="1099775"/>
                <a:gridCol w="1099775"/>
                <a:gridCol w="1099775"/>
              </a:tblGrid>
              <a:tr h="4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blonde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amber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4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P7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4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P8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hazel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03" name="Google Shape;103;p19"/>
          <p:cNvSpPr/>
          <p:nvPr/>
        </p:nvSpPr>
        <p:spPr>
          <a:xfrm>
            <a:off x="3629875" y="280300"/>
            <a:ext cx="4022400" cy="348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K-modes: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83100" y="1152475"/>
            <a:ext cx="340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Step 2: Find distance from each data point to each centroid 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</a:rPr>
              <a:t>Calculate the </a:t>
            </a:r>
            <a:r>
              <a:rPr lang="en" sz="1700">
                <a:solidFill>
                  <a:srgbClr val="FF0000"/>
                </a:solidFill>
                <a:highlight>
                  <a:srgbClr val="FFFFFF"/>
                </a:highlight>
              </a:rPr>
              <a:t>dissimilarities </a:t>
            </a:r>
            <a:endParaRPr sz="17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  <a:highlight>
                  <a:srgbClr val="FFFFFF"/>
                </a:highlight>
              </a:rPr>
              <a:t>(= number of mismatches) </a:t>
            </a:r>
            <a:endParaRPr sz="17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</a:rPr>
              <a:t>and assign each data point to </a:t>
            </a:r>
            <a:endParaRPr sz="17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</a:rPr>
              <a:t>its closest cluster</a:t>
            </a:r>
            <a:endParaRPr sz="17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 rot="-5400000">
            <a:off x="2981684" y="2007660"/>
            <a:ext cx="7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 rot="-5400000">
            <a:off x="2895700" y="685800"/>
            <a:ext cx="9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Centroids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7980500" y="1477250"/>
            <a:ext cx="1310400" cy="3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</a:rPr>
              <a:t>Dissimilarity to P7</a:t>
            </a:r>
            <a:endParaRPr b="1" sz="13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   2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   3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   1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   3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   2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   3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   0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   2  </a:t>
            </a:r>
            <a:endParaRPr b="1">
              <a:solidFill>
                <a:srgbClr val="0000FF"/>
              </a:solidFill>
            </a:endParaRPr>
          </a:p>
        </p:txBody>
      </p:sp>
      <p:graphicFrame>
        <p:nvGraphicFramePr>
          <p:cNvPr id="113" name="Google Shape;113;p20"/>
          <p:cNvGraphicFramePr/>
          <p:nvPr/>
        </p:nvGraphicFramePr>
        <p:xfrm>
          <a:off x="3581400" y="1528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{1162FB71-1D72-46F7-95D5-E2F58CAA7AD9}</a:tableStyleId>
              </a:tblPr>
              <a:tblGrid>
                <a:gridCol w="1099775"/>
                <a:gridCol w="1099775"/>
                <a:gridCol w="1099775"/>
                <a:gridCol w="1099775"/>
              </a:tblGrid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Person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Hair color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Eye color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Height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blonde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brunette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hazel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brunette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P7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P8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hazel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4" name="Google Shape;114;p20"/>
          <p:cNvGraphicFramePr/>
          <p:nvPr/>
        </p:nvGraphicFramePr>
        <p:xfrm>
          <a:off x="3581400" y="2285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{1162FB71-1D72-46F7-95D5-E2F58CAA7AD9}</a:tableStyleId>
              </a:tblPr>
              <a:tblGrid>
                <a:gridCol w="1099775"/>
                <a:gridCol w="1099775"/>
                <a:gridCol w="1099775"/>
                <a:gridCol w="1099775"/>
              </a:tblGrid>
              <a:tr h="4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blonde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amber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4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P7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4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P8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hazel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15" name="Google Shape;115;p20"/>
          <p:cNvSpPr/>
          <p:nvPr/>
        </p:nvSpPr>
        <p:spPr>
          <a:xfrm>
            <a:off x="3595725" y="666150"/>
            <a:ext cx="4022400" cy="3486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K-modes: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83100" y="1152475"/>
            <a:ext cx="340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Step 2: Find distance from each data point to each centroid 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</a:rPr>
              <a:t>Calculate the </a:t>
            </a:r>
            <a:r>
              <a:rPr lang="en" sz="1700">
                <a:solidFill>
                  <a:srgbClr val="FF0000"/>
                </a:solidFill>
                <a:highlight>
                  <a:srgbClr val="FFFFFF"/>
                </a:highlight>
              </a:rPr>
              <a:t>dissimilarities </a:t>
            </a:r>
            <a:endParaRPr sz="17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  <a:highlight>
                  <a:srgbClr val="FFFFFF"/>
                </a:highlight>
              </a:rPr>
              <a:t>(= number of mismatches) </a:t>
            </a:r>
            <a:endParaRPr sz="17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</a:rPr>
              <a:t>and assign each data point to </a:t>
            </a:r>
            <a:endParaRPr sz="17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</a:rPr>
              <a:t>its closest cluster</a:t>
            </a:r>
            <a:endParaRPr sz="17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 rot="-5400000">
            <a:off x="2981684" y="2007660"/>
            <a:ext cx="7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 rot="-5400000">
            <a:off x="2895700" y="685800"/>
            <a:ext cx="9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Centroids</a:t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7980500" y="1477250"/>
            <a:ext cx="1310400" cy="3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FF"/>
                </a:solidFill>
              </a:rPr>
              <a:t>Dissimilarity to P8</a:t>
            </a:r>
            <a:endParaRPr b="1" sz="13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   2</a:t>
            </a:r>
            <a:endParaRPr b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   3</a:t>
            </a:r>
            <a:endParaRPr b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   3</a:t>
            </a:r>
            <a:endParaRPr b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   1</a:t>
            </a:r>
            <a:endParaRPr b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   2</a:t>
            </a:r>
            <a:endParaRPr b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   2</a:t>
            </a:r>
            <a:endParaRPr b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   2</a:t>
            </a:r>
            <a:endParaRPr b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   0  </a:t>
            </a:r>
            <a:endParaRPr b="1">
              <a:solidFill>
                <a:srgbClr val="FF00FF"/>
              </a:solidFill>
            </a:endParaRPr>
          </a:p>
        </p:txBody>
      </p:sp>
      <p:graphicFrame>
        <p:nvGraphicFramePr>
          <p:cNvPr id="125" name="Google Shape;125;p21"/>
          <p:cNvGraphicFramePr/>
          <p:nvPr/>
        </p:nvGraphicFramePr>
        <p:xfrm>
          <a:off x="3581400" y="1528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{1162FB71-1D72-46F7-95D5-E2F58CAA7AD9}</a:tableStyleId>
              </a:tblPr>
              <a:tblGrid>
                <a:gridCol w="1099775"/>
                <a:gridCol w="1099775"/>
                <a:gridCol w="1099775"/>
                <a:gridCol w="1099775"/>
              </a:tblGrid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Person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Hair color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Eye color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Height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blonde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brunette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hazel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brunette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P7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P8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hazel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6" name="Google Shape;126;p21"/>
          <p:cNvGraphicFramePr/>
          <p:nvPr/>
        </p:nvGraphicFramePr>
        <p:xfrm>
          <a:off x="3581400" y="2285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{1162FB71-1D72-46F7-95D5-E2F58CAA7AD9}</a:tableStyleId>
              </a:tblPr>
              <a:tblGrid>
                <a:gridCol w="1099775"/>
                <a:gridCol w="1099775"/>
                <a:gridCol w="1099775"/>
                <a:gridCol w="1099775"/>
              </a:tblGrid>
              <a:tr h="4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blonde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amber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4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P7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4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P8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hazel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27" name="Google Shape;127;p21"/>
          <p:cNvSpPr/>
          <p:nvPr/>
        </p:nvSpPr>
        <p:spPr>
          <a:xfrm>
            <a:off x="3591100" y="1044400"/>
            <a:ext cx="4022400" cy="3486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