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0" r:id="rId4"/>
    <p:sldId id="268" r:id="rId5"/>
    <p:sldId id="267" r:id="rId6"/>
    <p:sldId id="266" r:id="rId7"/>
    <p:sldId id="273" r:id="rId8"/>
    <p:sldId id="269" r:id="rId9"/>
    <p:sldId id="265" r:id="rId10"/>
    <p:sldId id="264" r:id="rId11"/>
    <p:sldId id="25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48C5D-6A99-3C4A-80DE-1A166CCDE35A}" v="12" dt="2025-04-25T13:55:54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9"/>
    <p:restoredTop sz="94638"/>
  </p:normalViewPr>
  <p:slideViewPr>
    <p:cSldViewPr snapToGrid="0">
      <p:cViewPr varScale="1">
        <p:scale>
          <a:sx n="114" d="100"/>
          <a:sy n="114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19E1C-95C4-2348-AB24-9AA6C8ED4EBA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F414F-7283-E849-85FF-544EDDF2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0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F414F-7283-E849-85FF-544EDDF2B9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5AE9-F885-6CEA-D3FF-276241E3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19F2E-398E-2FCF-80D5-F23FB3C62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B2CE-5C92-8DDA-4C6F-B4281B20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6B4F-1B08-A544-834D-7A0844A0C1E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61676-1890-3196-42B8-42CB8378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DC93-09B0-48A1-E157-D031A93D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C6-2C6A-9144-8509-1CFBD03C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3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94E2-4655-B5E5-A813-1F3DF39F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E8B52-1FC9-B22C-62C4-3C50D6539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9E17-A77B-DB42-6D2C-3E488E3A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6B4F-1B08-A544-834D-7A0844A0C1E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8AF62-4165-7234-05F6-660E7D17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99FF-D623-AF7D-22AF-6AE8969D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C6-2C6A-9144-8509-1CFBD03C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8784A-8078-C22C-0C65-347E2D377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3D2DA-B6A0-F856-DDB3-3CF1BBDED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9890-1AE9-EB4C-F35D-BEE3F652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6B4F-1B08-A544-834D-7A0844A0C1E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C570F-22D4-8E1F-90AD-943EF657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45A25-FCED-2B69-2759-1FAB3913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C6-2C6A-9144-8509-1CFBD03C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87A6-F043-DBDF-3383-3FD1F969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EB5A-9233-0C52-125E-293F2922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E673-E93D-D0AE-3ADF-0922596E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6B4F-1B08-A544-834D-7A0844A0C1E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C126-1447-944A-A33F-90C8A452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B1995-B45B-FBB4-D684-D3329D1F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C6-2C6A-9144-8509-1CFBD03C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92A9-6539-1C5D-F79D-AF5C75E1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C448-1FD1-405C-FE6E-E540AF7E4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29B1E-BDE6-09FC-4B33-D476C357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6B4F-1B08-A544-834D-7A0844A0C1E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F1009-19B9-D95D-57C5-8EFD94D5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155C-5E0F-90B3-2C7B-0F2D0B32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C6-2C6A-9144-8509-1CFBD03C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D822-7FBA-438A-7C66-1BF93E79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8B15-519E-E751-7DFF-B9D3E8B16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C8974-9E60-D8DA-8F85-DD6257C3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ED6CD-B448-DE47-18B0-BB8A843A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6B4F-1B08-A544-834D-7A0844A0C1E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33BF2-AB47-2EEA-F74D-67B2BC18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8CCA0-DFDC-C3EC-1578-A3CFE626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C6-2C6A-9144-8509-1CFBD03C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6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0B0F-2D99-9A8A-4783-3FC38C21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677A8-BFE8-F6DC-4464-600DEBE2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55341-4631-4800-E819-4CFE6B42D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37A-7747-E716-CD21-19F4F20B9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558F6-A05C-19D4-4AE0-5AD7B873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60192-37FE-A365-2BCC-EA3CFE7D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6B4F-1B08-A544-834D-7A0844A0C1E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09BE4-9D0D-3BDE-07EB-F591092A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95901-24ED-7ECC-5FD5-73064990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C6-2C6A-9144-8509-1CFBD03C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7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15BA-6120-6FA9-B101-A75DDF51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CB5C1-535D-923B-73E3-55D3D77C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6B4F-1B08-A544-834D-7A0844A0C1E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4A0A-6BBB-3585-4347-F870EC6F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5B108-F08C-C2F6-1CEA-6E5444F5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C6-2C6A-9144-8509-1CFBD03C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714A5-DE1E-992B-D55F-2204E08A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6B4F-1B08-A544-834D-7A0844A0C1E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84E35-C85A-9A8D-3ECF-5BEF63B1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035B-1C10-426D-986D-545570C4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C6-2C6A-9144-8509-1CFBD03C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2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0FD3-7480-A817-ECE3-48883280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CBAC-2D84-4D30-4A81-6E3BCBBE7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4ADA8-1FD5-7B58-E3D1-ECAB91C61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F8FFD-AFAA-D90D-BF21-C103831E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6B4F-1B08-A544-834D-7A0844A0C1E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E236B-353A-1CD3-4B68-4DD1041D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B62BC-9B52-D41E-B4CB-6F08D956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C6-2C6A-9144-8509-1CFBD03C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1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3CFE-AF11-120B-0466-B36ED6EF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4402C-FDB5-F849-3910-ADDCE18D9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BC3E1-0B5D-698B-3B38-F11F4AA8D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701C6-89BE-5AC2-950E-DE21F132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6B4F-1B08-A544-834D-7A0844A0C1E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07065-592A-4D78-C704-F1382456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C9C8D-C072-F06D-978C-F034E87E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C6-2C6A-9144-8509-1CFBD03C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8E805-F77A-A0E1-7C2D-24ECAF0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A34A8-020E-E38F-7E31-863C38E7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C7D02-153D-A173-000F-BD74CA2A8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16B4F-1B08-A544-834D-7A0844A0C1E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0739-5DA8-98E5-441D-93537CE22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0C781-32ED-1BEE-883E-5E149F17A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72AC6-2C6A-9144-8509-1CFBD03C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9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1CFB56-C10F-46E1-9958-EFC893892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8CE2-FC38-8B86-A13C-5E9ACEDE6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Coursera Dataset: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1B44A-A65B-939C-185F-732A3B11B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Khristian Novoa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12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A0EC37-62FF-7493-5406-0E5399AED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A92BD5-E9CB-2179-320D-5900CEBE0744}"/>
              </a:ext>
            </a:extLst>
          </p:cNvPr>
          <p:cNvSpPr txBox="1"/>
          <p:nvPr/>
        </p:nvSpPr>
        <p:spPr>
          <a:xfrm>
            <a:off x="7748337" y="1619890"/>
            <a:ext cx="4443663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Beginner-level courses dominate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reaching nearly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 million students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Mixed-difficulty courses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also perform well, with over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 million enrollments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Intermediate-level courses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trail behind at around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14.5 million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Advanced courses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 a small but specific group (~1.2 million students)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Suggests Coursera’s largest impact is at the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entry-level and foundational skill tiers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54571-1849-EBBD-D688-F8F1DF9330D6}"/>
              </a:ext>
            </a:extLst>
          </p:cNvPr>
          <p:cNvSpPr txBox="1"/>
          <p:nvPr/>
        </p:nvSpPr>
        <p:spPr>
          <a:xfrm>
            <a:off x="1782679" y="368933"/>
            <a:ext cx="8626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Courses are Students Taking?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7C735D-E92F-30E9-82EB-EDF9099BB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54" y="1619890"/>
            <a:ext cx="7417983" cy="46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8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26E152-DE31-C8F5-38D4-BD2E88523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A75F-4D2F-697B-028D-FD7A1D80A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469"/>
            <a:ext cx="9144000" cy="62221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Takeaways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835E5-39EB-A2B5-CAA3-A5D54F92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5053"/>
            <a:ext cx="9144000" cy="3332747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Beginner-level courses dominate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Coursera — both in number and total enrollment</a:t>
            </a: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Course quality is consistently high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across all difficulty levels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Advanced courses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while few, are highly rated and serve a niche audience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strong link between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courses and total student engagement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quality and content matter more than quantity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Organizations can maximize impact by focusing on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student-aligned content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over just volume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3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54B0F-C543-8665-4B3E-6DD6C722F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9B7D-43E7-7943-5DFE-788ED5625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469"/>
            <a:ext cx="9144000" cy="62221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Improvements and Future 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1EBCB-8EA7-0C27-63E7-5C7376DAE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381" y="1302837"/>
            <a:ext cx="9144000" cy="4932947"/>
          </a:xfrm>
        </p:spPr>
        <p:txBody>
          <a:bodyPr>
            <a:normAutofit fontScale="4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 Student Progression Across Difficulty Levels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 if students who take beginner courses go on to enroll in intermediate or advanced courses. This could help measure course effectiveness and student engagement over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Multi-Course Learners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Investigate how many courses individual students take. Understanding course stacking behaviors can highlight loyalty, satisfaction, or interest in specific subjects or platforms.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 Trends Year Over Year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Incorporate time-based analysis to see how course popularity, ratings, and enrollments change annually. This could uncover platform growth patterns, shifting student interests, or seasonal trends.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Retention &amp; Drop-off Points (if data becomes available)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would be valuable to see where learners drop off or what keeps them coming back — this can shape course design or platform strategy</a:t>
            </a:r>
            <a:r>
              <a:rPr lang="en-US" sz="7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8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B2151-E7AD-0721-2A94-8494F8D05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045F-D502-C4FC-D229-31615690A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0783"/>
            <a:ext cx="9144000" cy="8543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this project about?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35EAD-A5EF-ECFA-6D13-AA65836F9FCE}"/>
              </a:ext>
            </a:extLst>
          </p:cNvPr>
          <p:cNvSpPr txBox="1"/>
          <p:nvPr/>
        </p:nvSpPr>
        <p:spPr>
          <a:xfrm>
            <a:off x="1804147" y="1865055"/>
            <a:ext cx="85837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project, I worked with a Coursera dataset that includes course titles, ratings, enrollment counts, difficulty levels, and certificate types. </a:t>
            </a:r>
          </a:p>
          <a:p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goal was to clean the data, explore trends, and use visualizations to better understand which courses and organizations are most impactful. </a:t>
            </a:r>
          </a:p>
          <a:p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used Python, specifically Pandas for data cleaning and transformation, and Matplotlib and Seaborn for creating all he charts you’ll see in the upcoming slides. </a:t>
            </a:r>
          </a:p>
        </p:txBody>
      </p:sp>
    </p:spTree>
    <p:extLst>
      <p:ext uri="{BB962C8B-B14F-4D97-AF65-F5344CB8AC3E}">
        <p14:creationId xmlns:p14="http://schemas.microsoft.com/office/powerpoint/2010/main" val="218456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40AEF1-3465-03BC-C142-D36D24735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781D-C146-EBA3-C4A4-EA5BCD859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5717"/>
            <a:ext cx="9144000" cy="93830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9AD91-F1DC-B0DC-E9A0-F7DB226DA155}"/>
              </a:ext>
            </a:extLst>
          </p:cNvPr>
          <p:cNvSpPr txBox="1"/>
          <p:nvPr/>
        </p:nvSpPr>
        <p:spPr>
          <a:xfrm>
            <a:off x="1216960" y="1882588"/>
            <a:ext cx="975808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 Steps: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Removed unnecessary columns (e.g., Unnamed: 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Converted enrollment values like "5.3k" and "1.2M" to numeric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Filled missing values in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course_students_enrolled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Standardized text formats (e.g., title casing for organization names)</a:t>
            </a:r>
          </a:p>
          <a:p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Checks: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Used .info(), .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isna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().sum(), and .describe() to validate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Verified data types and confirmed no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key columns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Result: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clean, structured dataset ready for analysis and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47CF5-0E66-283D-1B4F-6E778B3A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B07E-EFEB-D12B-5463-250B7F7D3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645"/>
            <a:ext cx="9144000" cy="1311555"/>
          </a:xfrm>
        </p:spPr>
        <p:txBody>
          <a:bodyPr>
            <a:normAutofit/>
          </a:bodyPr>
          <a:lstStyle/>
          <a:p>
            <a:r>
              <a:rPr lang="en-US" sz="4000" dirty="0"/>
              <a:t>Which Organizations Offer the most Courses?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EF8CD-9595-ACF9-DC37-5A0DFFC5A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9" y="1788459"/>
            <a:ext cx="7368242" cy="4780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583D3E-910B-D477-ED57-7E1A31F6FCFC}"/>
              </a:ext>
            </a:extLst>
          </p:cNvPr>
          <p:cNvSpPr txBox="1"/>
          <p:nvPr/>
        </p:nvSpPr>
        <p:spPr>
          <a:xfrm>
            <a:off x="7866530" y="1788459"/>
            <a:ext cx="42037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Organizations: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of Pennsylvania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of Michigan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Google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Stanford University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Insight: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Top contributors are mostly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universities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with a few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 companies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Indicates strong academic partnerships and professional development content</a:t>
            </a:r>
          </a:p>
        </p:txBody>
      </p:sp>
    </p:spTree>
    <p:extLst>
      <p:ext uri="{BB962C8B-B14F-4D97-AF65-F5344CB8AC3E}">
        <p14:creationId xmlns:p14="http://schemas.microsoft.com/office/powerpoint/2010/main" val="63118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ED6E75-B7F3-1C04-6D69-799602E83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BE24-98EC-F8B1-E128-6A5EE648B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6962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Organization is most Popular?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AD1A0-6C29-D641-7150-F0BC03FA4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77" y="1479176"/>
            <a:ext cx="7697321" cy="4972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94FFF-E43B-D061-D8E8-E52DA587BF7E}"/>
              </a:ext>
            </a:extLst>
          </p:cNvPr>
          <p:cNvSpPr txBox="1"/>
          <p:nvPr/>
        </p:nvSpPr>
        <p:spPr>
          <a:xfrm>
            <a:off x="8204298" y="1479176"/>
            <a:ext cx="4185397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Universities like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University of Michigan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University of Pennsylvania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Stanford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have the highest total enrollments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organizations demonstrate massive reach across their course offerings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Suggests strong brand recognition and high student interest</a:t>
            </a:r>
          </a:p>
        </p:txBody>
      </p:sp>
    </p:spTree>
    <p:extLst>
      <p:ext uri="{BB962C8B-B14F-4D97-AF65-F5344CB8AC3E}">
        <p14:creationId xmlns:p14="http://schemas.microsoft.com/office/powerpoint/2010/main" val="256337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470AE0-0E22-56E6-646D-39098988F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FDD4-0718-65B8-75DB-C93453325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9669"/>
            <a:ext cx="9144000" cy="132500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More Courses Lead to More Students?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58802-8F65-CEB9-4F27-160BEE59A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57" y="2057400"/>
            <a:ext cx="7045513" cy="43909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40E2AF-4523-9236-681D-8B5DB756EFE3}"/>
              </a:ext>
            </a:extLst>
          </p:cNvPr>
          <p:cNvSpPr txBox="1"/>
          <p:nvPr/>
        </p:nvSpPr>
        <p:spPr>
          <a:xfrm>
            <a:off x="7761783" y="2057400"/>
            <a:ext cx="4225737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trend line shows a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positive correlation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but with high variance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Outliers like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Stanford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show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reach with fewer courses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Organizations above the line are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overperforming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those below may be under-leveraging their catalog</a:t>
            </a:r>
          </a:p>
        </p:txBody>
      </p:sp>
    </p:spTree>
    <p:extLst>
      <p:ext uri="{BB962C8B-B14F-4D97-AF65-F5344CB8AC3E}">
        <p14:creationId xmlns:p14="http://schemas.microsoft.com/office/powerpoint/2010/main" val="254821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A5F6-C6E2-B783-B361-B5E9A60A5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DBFA-1062-A264-7E9A-1768041DA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8229"/>
            <a:ext cx="9144000" cy="69524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Takeaways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870A8-6861-63BD-51E2-693522123158}"/>
              </a:ext>
            </a:extLst>
          </p:cNvPr>
          <p:cNvSpPr txBox="1"/>
          <p:nvPr/>
        </p:nvSpPr>
        <p:spPr>
          <a:xfrm>
            <a:off x="1524000" y="1953231"/>
            <a:ext cx="800501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of Pennsylvania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offers the most courses (59), followed by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University of Michigan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of Michigan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leads in total student enrollment (~7.4M)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Stanford and Yale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achieve high enrollment with fewer courses — suggesting strong brand or course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Google Cloud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many courses but lower total enrollment, highlighting that quantity doesn’t guarantee impact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Organizations with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focused, high-quality offerings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tend to reach more learners per course</a:t>
            </a:r>
          </a:p>
          <a:p>
            <a:pPr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1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DE1757-1080-46E5-2032-B3315E8C3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DEC8-F6B5-03D1-FA04-B434E3EDB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918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are courses Distributed by Difficulty?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5C130-9489-6A5B-2FB0-E1E6CC1D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0" y="2026660"/>
            <a:ext cx="6037730" cy="4519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4D1336-4E03-42E5-6812-4197B2FD4FD0}"/>
              </a:ext>
            </a:extLst>
          </p:cNvPr>
          <p:cNvSpPr txBox="1"/>
          <p:nvPr/>
        </p:nvSpPr>
        <p:spPr>
          <a:xfrm>
            <a:off x="6942929" y="2026660"/>
            <a:ext cx="50157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Most Coursera courses are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beginner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Intermediate and Mixed levels make up a smaller portion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Shows Coursera’s emphasis on accessibility and entry-level learning</a:t>
            </a:r>
          </a:p>
        </p:txBody>
      </p:sp>
    </p:spTree>
    <p:extLst>
      <p:ext uri="{BB962C8B-B14F-4D97-AF65-F5344CB8AC3E}">
        <p14:creationId xmlns:p14="http://schemas.microsoft.com/office/powerpoint/2010/main" val="12902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589A37-FDE0-7333-8E77-F8026B2C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4B6A-5074-9A6B-2EE2-10E3EFFC4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194" y="206360"/>
            <a:ext cx="11147611" cy="67954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Ratings Vary by Difficulty?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A15E3-EF3D-4E67-DB9E-1782CB9B8873}"/>
              </a:ext>
            </a:extLst>
          </p:cNvPr>
          <p:cNvSpPr txBox="1"/>
          <p:nvPr/>
        </p:nvSpPr>
        <p:spPr>
          <a:xfrm>
            <a:off x="6710081" y="2297563"/>
            <a:ext cx="5323169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difficulty levels show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consistently high ratings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Beginner, Intermediate, and Mixed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courses have a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median rating of 4.7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Advanced courses are rated highest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with a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median of 4.8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Suggests that learners are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satisfied regardless of difficulty level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965ED-8A5A-16E8-9386-957A212F8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" y="1179871"/>
            <a:ext cx="5573806" cy="547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3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777</Words>
  <Application>Microsoft Macintosh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Tahoma</vt:lpstr>
      <vt:lpstr>Office Theme</vt:lpstr>
      <vt:lpstr>Coursera Dataset: Exploratory Data Analysis</vt:lpstr>
      <vt:lpstr>What is this project about?</vt:lpstr>
      <vt:lpstr>Preparing the Data</vt:lpstr>
      <vt:lpstr>Which Organizations Offer the most Courses?</vt:lpstr>
      <vt:lpstr>Which Organization is most Popular?</vt:lpstr>
      <vt:lpstr>Do More Courses Lead to More Students?</vt:lpstr>
      <vt:lpstr>Key Takeaways</vt:lpstr>
      <vt:lpstr>How are courses Distributed by Difficulty?</vt:lpstr>
      <vt:lpstr>How Do Ratings Vary by Difficulty?</vt:lpstr>
      <vt:lpstr>PowerPoint Presentation</vt:lpstr>
      <vt:lpstr>Key Takeaways </vt:lpstr>
      <vt:lpstr>Improvements and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Khristian Novoa</dc:creator>
  <cp:lastModifiedBy>Khristian Novoa</cp:lastModifiedBy>
  <cp:revision>3</cp:revision>
  <dcterms:created xsi:type="dcterms:W3CDTF">2025-04-18T14:21:19Z</dcterms:created>
  <dcterms:modified xsi:type="dcterms:W3CDTF">2025-04-25T14:02:05Z</dcterms:modified>
</cp:coreProperties>
</file>