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otham" charset="1" panose="00000000000000000000"/>
      <p:regular r:id="rId19"/>
    </p:embeddedFont>
    <p:embeddedFont>
      <p:font typeface="Gotham Bold" charset="1" panose="00000000000000000000"/>
      <p:regular r:id="rId20"/>
    </p:embeddedFont>
    <p:embeddedFont>
      <p:font typeface="Gotham Bold Italics" charset="1" panose="02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1.png" Type="http://schemas.openxmlformats.org/officeDocument/2006/relationships/image"/><Relationship Id="rId11" Target="../media/image12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468512" y="-353712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22525" y="2648716"/>
            <a:ext cx="12198237" cy="4884329"/>
            <a:chOff x="0" y="0"/>
            <a:chExt cx="3212705" cy="128640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212704" cy="1286408"/>
            </a:xfrm>
            <a:custGeom>
              <a:avLst/>
              <a:gdLst/>
              <a:ahLst/>
              <a:cxnLst/>
              <a:rect r="r" b="b" t="t" l="l"/>
              <a:pathLst>
                <a:path h="1286408" w="3212704">
                  <a:moveTo>
                    <a:pt x="0" y="0"/>
                  </a:moveTo>
                  <a:lnTo>
                    <a:pt x="3212704" y="0"/>
                  </a:lnTo>
                  <a:lnTo>
                    <a:pt x="3212704" y="1286408"/>
                  </a:lnTo>
                  <a:lnTo>
                    <a:pt x="0" y="1286408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3212705" cy="13149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6204418" y="6598809"/>
            <a:ext cx="6834452" cy="6512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4"/>
              </a:lnSpc>
              <a:spcBef>
                <a:spcPct val="0"/>
              </a:spcBef>
            </a:pPr>
            <a:r>
              <a:rPr lang="en-US" sz="3803" spc="212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Lecturer: Chea Chandara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325625" y="2680485"/>
            <a:ext cx="10592038" cy="373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911"/>
              </a:lnSpc>
              <a:spcBef>
                <a:spcPct val="0"/>
              </a:spcBef>
            </a:pPr>
            <a:r>
              <a:rPr lang="en-US" b="true" sz="7079" spc="991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FILE&amp;DIRECTORY MANAGEMENT PROGRAM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08681" y="3191917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86000" y="2963317"/>
            <a:ext cx="5409886" cy="3090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8794" indent="-349397" lvl="1">
              <a:lnSpc>
                <a:spcPts val="6246"/>
              </a:lnSpc>
              <a:buAutoNum type="arabicPeriod" startAt="1"/>
            </a:pPr>
            <a:r>
              <a:rPr lang="en-US" sz="323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Bash scripts</a:t>
            </a:r>
          </a:p>
          <a:p>
            <a:pPr algn="l" marL="698794" indent="-349397" lvl="1">
              <a:lnSpc>
                <a:spcPts val="6246"/>
              </a:lnSpc>
              <a:buAutoNum type="arabicPeriod" startAt="1"/>
            </a:pPr>
            <a:r>
              <a:rPr lang="en-US" sz="323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Github</a:t>
            </a:r>
          </a:p>
          <a:p>
            <a:pPr algn="l" marL="698794" indent="-349397" lvl="1">
              <a:lnSpc>
                <a:spcPts val="6246"/>
              </a:lnSpc>
              <a:buAutoNum type="arabicPeriod" startAt="1"/>
            </a:pPr>
            <a:r>
              <a:rPr lang="en-US" sz="3236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Text Editors: nano</a:t>
            </a:r>
          </a:p>
          <a:p>
            <a:pPr algn="l">
              <a:lnSpc>
                <a:spcPts val="6246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2501829" y="1159894"/>
            <a:ext cx="11141205" cy="1118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510"/>
              </a:lnSpc>
              <a:spcBef>
                <a:spcPct val="0"/>
              </a:spcBef>
            </a:pPr>
            <a:r>
              <a:rPr lang="en-US" b="true" sz="788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Languages and Tools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221343" y="-1559270"/>
            <a:ext cx="3499668" cy="13405540"/>
            <a:chOff x="0" y="0"/>
            <a:chExt cx="21219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81509" y="6159475"/>
            <a:ext cx="992463" cy="99246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3681" y="2818100"/>
            <a:ext cx="508158" cy="543805"/>
            <a:chOff x="0" y="0"/>
            <a:chExt cx="812800" cy="8698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3681" y="812931"/>
            <a:ext cx="508158" cy="543805"/>
            <a:chOff x="0" y="0"/>
            <a:chExt cx="812800" cy="869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3681" y="2148192"/>
            <a:ext cx="508158" cy="543805"/>
            <a:chOff x="0" y="0"/>
            <a:chExt cx="812800" cy="8698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3681" y="1480562"/>
            <a:ext cx="508158" cy="543805"/>
            <a:chOff x="0" y="0"/>
            <a:chExt cx="812800" cy="869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23662" y="4153361"/>
            <a:ext cx="508158" cy="543805"/>
            <a:chOff x="0" y="0"/>
            <a:chExt cx="812800" cy="86981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23662" y="3485731"/>
            <a:ext cx="508158" cy="543805"/>
            <a:chOff x="0" y="0"/>
            <a:chExt cx="812800" cy="8698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23662" y="4820991"/>
            <a:ext cx="508158" cy="543805"/>
            <a:chOff x="0" y="0"/>
            <a:chExt cx="812800" cy="86981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03681" y="5488622"/>
            <a:ext cx="508158" cy="543805"/>
            <a:chOff x="0" y="0"/>
            <a:chExt cx="812800" cy="8698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03681" y="7275763"/>
            <a:ext cx="508158" cy="543805"/>
            <a:chOff x="0" y="0"/>
            <a:chExt cx="812800" cy="8698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03681" y="7943393"/>
            <a:ext cx="508158" cy="543805"/>
            <a:chOff x="0" y="0"/>
            <a:chExt cx="812800" cy="86981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03681" y="8611024"/>
            <a:ext cx="508158" cy="543805"/>
            <a:chOff x="0" y="0"/>
            <a:chExt cx="812800" cy="86981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3420" y="10287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170670" y="-178579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496653" y="2449954"/>
            <a:ext cx="14878328" cy="1735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4266" indent="-357133" lvl="1">
              <a:lnSpc>
                <a:spcPts val="4631"/>
              </a:lnSpc>
              <a:buAutoNum type="arabicPeriod" startAt="1"/>
            </a:pP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U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n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d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er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n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ding and debugging Bash scripting</a:t>
            </a:r>
          </a:p>
          <a:p>
            <a:pPr algn="l" marL="714266" indent="-357133" lvl="1">
              <a:lnSpc>
                <a:spcPts val="4631"/>
              </a:lnSpc>
              <a:buAutoNum type="arabicPeriod" startAt="1"/>
            </a:pP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Ha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n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dl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ing 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us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in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puts and edge cases (e.g., invalid directories)</a:t>
            </a:r>
          </a:p>
          <a:p>
            <a:pPr algn="l" marL="714266" indent="-357133" lvl="1">
              <a:lnSpc>
                <a:spcPts val="4631"/>
              </a:lnSpc>
              <a:buAutoNum type="arabicPeriod" startAt="1"/>
            </a:pP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ns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uring compatibility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a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c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ros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 diff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ere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n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Linux distributions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96653" y="1104900"/>
            <a:ext cx="9561776" cy="11094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24"/>
              </a:lnSpc>
              <a:spcBef>
                <a:spcPct val="0"/>
              </a:spcBef>
            </a:pPr>
            <a:r>
              <a:rPr lang="en-US" b="true" sz="78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Difficulties Faced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496653" y="4880523"/>
            <a:ext cx="12087517" cy="10888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6"/>
              </a:lnSpc>
              <a:spcBef>
                <a:spcPct val="0"/>
              </a:spcBef>
            </a:pPr>
            <a:r>
              <a:rPr lang="en-US" b="true" sz="77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Solutions Implemented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15179" y="6297505"/>
            <a:ext cx="15044121" cy="1735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4266" indent="-357133" lvl="1">
              <a:lnSpc>
                <a:spcPts val="4631"/>
              </a:lnSpc>
              <a:buAutoNum type="arabicPeriod" startAt="1"/>
            </a:pP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searched best Bash practices</a:t>
            </a:r>
          </a:p>
          <a:p>
            <a:pPr algn="l" marL="714266" indent="-357133" lvl="1">
              <a:lnSpc>
                <a:spcPts val="4631"/>
              </a:lnSpc>
              <a:buAutoNum type="arabicPeriod" startAt="1"/>
            </a:pP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Added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e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rror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h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andling for invalid inputs</a:t>
            </a:r>
          </a:p>
          <a:p>
            <a:pPr algn="l" marL="714266" indent="-357133" lvl="1">
              <a:lnSpc>
                <a:spcPts val="4631"/>
              </a:lnSpc>
              <a:buAutoNum type="arabicPeriod" startAt="1"/>
            </a:pP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Te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sted sc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ripts on multipl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e</a:t>
            </a:r>
            <a:r>
              <a:rPr lang="en-US" sz="3308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Linux versions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1221343" y="-1559270"/>
            <a:ext cx="3499668" cy="13405540"/>
            <a:chOff x="0" y="0"/>
            <a:chExt cx="212191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61529" y="6823883"/>
            <a:ext cx="992463" cy="99246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3681" y="2818100"/>
            <a:ext cx="508158" cy="543805"/>
            <a:chOff x="0" y="0"/>
            <a:chExt cx="812800" cy="869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3681" y="812931"/>
            <a:ext cx="508158" cy="543805"/>
            <a:chOff x="0" y="0"/>
            <a:chExt cx="812800" cy="8698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3681" y="2148192"/>
            <a:ext cx="508158" cy="543805"/>
            <a:chOff x="0" y="0"/>
            <a:chExt cx="812800" cy="869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03681" y="1480562"/>
            <a:ext cx="508158" cy="543805"/>
            <a:chOff x="0" y="0"/>
            <a:chExt cx="812800" cy="86981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23662" y="4153361"/>
            <a:ext cx="508158" cy="543805"/>
            <a:chOff x="0" y="0"/>
            <a:chExt cx="812800" cy="8698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23662" y="3485731"/>
            <a:ext cx="508158" cy="543805"/>
            <a:chOff x="0" y="0"/>
            <a:chExt cx="812800" cy="86981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23662" y="4820991"/>
            <a:ext cx="508158" cy="543805"/>
            <a:chOff x="0" y="0"/>
            <a:chExt cx="812800" cy="8698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03681" y="6156252"/>
            <a:ext cx="508158" cy="543805"/>
            <a:chOff x="0" y="0"/>
            <a:chExt cx="812800" cy="8698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03681" y="5488622"/>
            <a:ext cx="508158" cy="543805"/>
            <a:chOff x="0" y="0"/>
            <a:chExt cx="812800" cy="86981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03681" y="7943393"/>
            <a:ext cx="508158" cy="543805"/>
            <a:chOff x="0" y="0"/>
            <a:chExt cx="812800" cy="86981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03681" y="8611024"/>
            <a:ext cx="508158" cy="543805"/>
            <a:chOff x="0" y="0"/>
            <a:chExt cx="812800" cy="86981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3420" y="10287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30441" y="4407952"/>
            <a:ext cx="10652027" cy="1391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9"/>
              </a:lnSpc>
            </a:pPr>
            <a:r>
              <a:rPr lang="en-US" sz="11153" i="true" b="true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Demonstration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86360" y="-353712"/>
            <a:ext cx="10994424" cy="1099442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221343" y="-1559270"/>
            <a:ext cx="3499668" cy="13405540"/>
            <a:chOff x="0" y="0"/>
            <a:chExt cx="21219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1529" y="7494736"/>
            <a:ext cx="992463" cy="99246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3681" y="2818100"/>
            <a:ext cx="508158" cy="543805"/>
            <a:chOff x="0" y="0"/>
            <a:chExt cx="812800" cy="8698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3681" y="812931"/>
            <a:ext cx="508158" cy="543805"/>
            <a:chOff x="0" y="0"/>
            <a:chExt cx="812800" cy="869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3681" y="2148192"/>
            <a:ext cx="508158" cy="543805"/>
            <a:chOff x="0" y="0"/>
            <a:chExt cx="812800" cy="8698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3681" y="1480562"/>
            <a:ext cx="508158" cy="543805"/>
            <a:chOff x="0" y="0"/>
            <a:chExt cx="812800" cy="869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23662" y="4153361"/>
            <a:ext cx="508158" cy="543805"/>
            <a:chOff x="0" y="0"/>
            <a:chExt cx="812800" cy="86981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23662" y="3485731"/>
            <a:ext cx="508158" cy="543805"/>
            <a:chOff x="0" y="0"/>
            <a:chExt cx="812800" cy="8698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23662" y="4820991"/>
            <a:ext cx="508158" cy="543805"/>
            <a:chOff x="0" y="0"/>
            <a:chExt cx="812800" cy="86981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03681" y="6156252"/>
            <a:ext cx="508158" cy="543805"/>
            <a:chOff x="0" y="0"/>
            <a:chExt cx="812800" cy="8698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03681" y="5488622"/>
            <a:ext cx="508158" cy="543805"/>
            <a:chOff x="0" y="0"/>
            <a:chExt cx="812800" cy="8698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03681" y="6823883"/>
            <a:ext cx="508158" cy="543805"/>
            <a:chOff x="0" y="0"/>
            <a:chExt cx="812800" cy="86981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03681" y="8611024"/>
            <a:ext cx="508158" cy="543805"/>
            <a:chOff x="0" y="0"/>
            <a:chExt cx="812800" cy="86981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3420" y="10287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292913" y="4470581"/>
            <a:ext cx="7702174" cy="1391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9"/>
              </a:lnSpc>
            </a:pPr>
            <a:r>
              <a:rPr lang="en-US" sz="11153" i="true" b="true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Thank you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6786360" y="-353712"/>
            <a:ext cx="10994424" cy="10994424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1221343" y="-1559270"/>
            <a:ext cx="3499668" cy="13405540"/>
            <a:chOff x="0" y="0"/>
            <a:chExt cx="21219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1529" y="8159144"/>
            <a:ext cx="992463" cy="99246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3681" y="2818100"/>
            <a:ext cx="508158" cy="543805"/>
            <a:chOff x="0" y="0"/>
            <a:chExt cx="812800" cy="8698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3681" y="812931"/>
            <a:ext cx="508158" cy="543805"/>
            <a:chOff x="0" y="0"/>
            <a:chExt cx="812800" cy="869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3681" y="2148192"/>
            <a:ext cx="508158" cy="543805"/>
            <a:chOff x="0" y="0"/>
            <a:chExt cx="812800" cy="8698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3681" y="1480562"/>
            <a:ext cx="508158" cy="543805"/>
            <a:chOff x="0" y="0"/>
            <a:chExt cx="812800" cy="869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23662" y="4153361"/>
            <a:ext cx="508158" cy="543805"/>
            <a:chOff x="0" y="0"/>
            <a:chExt cx="812800" cy="86981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23662" y="3485731"/>
            <a:ext cx="508158" cy="543805"/>
            <a:chOff x="0" y="0"/>
            <a:chExt cx="812800" cy="8698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23662" y="4820991"/>
            <a:ext cx="508158" cy="543805"/>
            <a:chOff x="0" y="0"/>
            <a:chExt cx="812800" cy="86981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03681" y="6156252"/>
            <a:ext cx="508158" cy="543805"/>
            <a:chOff x="0" y="0"/>
            <a:chExt cx="812800" cy="8698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03681" y="5488622"/>
            <a:ext cx="508158" cy="543805"/>
            <a:chOff x="0" y="0"/>
            <a:chExt cx="812800" cy="8698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03681" y="6823883"/>
            <a:ext cx="508158" cy="543805"/>
            <a:chOff x="0" y="0"/>
            <a:chExt cx="812800" cy="86981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03681" y="7491513"/>
            <a:ext cx="508158" cy="543805"/>
            <a:chOff x="0" y="0"/>
            <a:chExt cx="812800" cy="86981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335931" y="-1559270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790788" y="-9042221"/>
            <a:ext cx="10994424" cy="109944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61529" y="809709"/>
            <a:ext cx="992463" cy="992463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703681" y="3264480"/>
            <a:ext cx="508158" cy="543805"/>
            <a:chOff x="0" y="0"/>
            <a:chExt cx="812800" cy="86981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03681" y="1925997"/>
            <a:ext cx="508158" cy="543805"/>
            <a:chOff x="0" y="0"/>
            <a:chExt cx="812800" cy="869819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03681" y="3932895"/>
            <a:ext cx="508158" cy="543805"/>
            <a:chOff x="0" y="0"/>
            <a:chExt cx="812800" cy="86981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03681" y="2593627"/>
            <a:ext cx="508158" cy="543805"/>
            <a:chOff x="0" y="0"/>
            <a:chExt cx="812800" cy="86981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03681" y="5272872"/>
            <a:ext cx="508158" cy="543805"/>
            <a:chOff x="0" y="0"/>
            <a:chExt cx="812800" cy="869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03681" y="4602019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03681" y="5940502"/>
            <a:ext cx="508158" cy="543805"/>
            <a:chOff x="0" y="0"/>
            <a:chExt cx="812800" cy="86981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03681" y="6608133"/>
            <a:ext cx="508158" cy="543805"/>
            <a:chOff x="0" y="0"/>
            <a:chExt cx="812800" cy="86981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2990130" y="3831908"/>
            <a:ext cx="2623185" cy="2623185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DB8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38" id="38"/>
          <p:cNvGrpSpPr/>
          <p:nvPr/>
        </p:nvGrpSpPr>
        <p:grpSpPr>
          <a:xfrm rot="0">
            <a:off x="6872125" y="3831907"/>
            <a:ext cx="2623185" cy="2623185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DB8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40" id="40"/>
          <p:cNvGrpSpPr/>
          <p:nvPr/>
        </p:nvGrpSpPr>
        <p:grpSpPr>
          <a:xfrm rot="0">
            <a:off x="10754120" y="3831908"/>
            <a:ext cx="2623185" cy="2623185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DB8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14636115" y="3831908"/>
            <a:ext cx="2623185" cy="2623185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CDB8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Freeform 44" id="44"/>
          <p:cNvSpPr/>
          <p:nvPr/>
        </p:nvSpPr>
        <p:spPr>
          <a:xfrm flipH="false" flipV="false" rot="0">
            <a:off x="7283229" y="4177076"/>
            <a:ext cx="1800978" cy="2278017"/>
          </a:xfrm>
          <a:custGeom>
            <a:avLst/>
            <a:gdLst/>
            <a:ahLst/>
            <a:cxnLst/>
            <a:rect r="r" b="b" t="t" l="l"/>
            <a:pathLst>
              <a:path h="2278017" w="1800978">
                <a:moveTo>
                  <a:pt x="0" y="0"/>
                </a:moveTo>
                <a:lnTo>
                  <a:pt x="1800978" y="0"/>
                </a:lnTo>
                <a:lnTo>
                  <a:pt x="1800978" y="2278016"/>
                </a:lnTo>
                <a:lnTo>
                  <a:pt x="0" y="2278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5150597" y="4328996"/>
            <a:ext cx="1594221" cy="2134801"/>
          </a:xfrm>
          <a:custGeom>
            <a:avLst/>
            <a:gdLst/>
            <a:ahLst/>
            <a:cxnLst/>
            <a:rect r="r" b="b" t="t" l="l"/>
            <a:pathLst>
              <a:path h="2134801" w="1594221">
                <a:moveTo>
                  <a:pt x="0" y="0"/>
                </a:moveTo>
                <a:lnTo>
                  <a:pt x="1594221" y="0"/>
                </a:lnTo>
                <a:lnTo>
                  <a:pt x="1594221" y="2134802"/>
                </a:lnTo>
                <a:lnTo>
                  <a:pt x="0" y="213480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1008859" y="4219982"/>
            <a:ext cx="2132756" cy="2243816"/>
          </a:xfrm>
          <a:custGeom>
            <a:avLst/>
            <a:gdLst/>
            <a:ahLst/>
            <a:cxnLst/>
            <a:rect r="r" b="b" t="t" l="l"/>
            <a:pathLst>
              <a:path h="2243816" w="2132756">
                <a:moveTo>
                  <a:pt x="0" y="0"/>
                </a:moveTo>
                <a:lnTo>
                  <a:pt x="2132757" y="0"/>
                </a:lnTo>
                <a:lnTo>
                  <a:pt x="2132757" y="2243816"/>
                </a:lnTo>
                <a:lnTo>
                  <a:pt x="0" y="22438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3481776" y="4475299"/>
            <a:ext cx="1639895" cy="1960744"/>
          </a:xfrm>
          <a:custGeom>
            <a:avLst/>
            <a:gdLst/>
            <a:ahLst/>
            <a:cxnLst/>
            <a:rect r="r" b="b" t="t" l="l"/>
            <a:pathLst>
              <a:path h="1960744" w="1639895">
                <a:moveTo>
                  <a:pt x="0" y="0"/>
                </a:moveTo>
                <a:lnTo>
                  <a:pt x="1639894" y="0"/>
                </a:lnTo>
                <a:lnTo>
                  <a:pt x="1639894" y="1960743"/>
                </a:lnTo>
                <a:lnTo>
                  <a:pt x="0" y="196074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3024989" y="1238250"/>
            <a:ext cx="10033054" cy="118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892"/>
              </a:lnSpc>
            </a:pPr>
            <a:r>
              <a:rPr lang="en-US" sz="9167" spc="458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TEAM MEMBER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144950" y="6698546"/>
            <a:ext cx="2468366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b="true" sz="2399" spc="5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KUY POLY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6949535" y="6698546"/>
            <a:ext cx="2468366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b="true" sz="2399" spc="5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EN SREYNICH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831530" y="6689533"/>
            <a:ext cx="2468366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b="true" sz="2399" spc="5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HAK KIMLY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4226767" y="6689533"/>
            <a:ext cx="3441882" cy="401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9"/>
              </a:lnSpc>
            </a:pPr>
            <a:r>
              <a:rPr lang="en-US" b="true" sz="2399" spc="59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CHHORN NORAKJED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703681" y="7275763"/>
            <a:ext cx="508158" cy="543805"/>
            <a:chOff x="0" y="0"/>
            <a:chExt cx="812800" cy="869819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5" id="5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56" id="56"/>
          <p:cNvGrpSpPr/>
          <p:nvPr/>
        </p:nvGrpSpPr>
        <p:grpSpPr>
          <a:xfrm rot="0">
            <a:off x="703681" y="7943393"/>
            <a:ext cx="508158" cy="543805"/>
            <a:chOff x="0" y="0"/>
            <a:chExt cx="812800" cy="869819"/>
          </a:xfrm>
        </p:grpSpPr>
        <p:sp>
          <p:nvSpPr>
            <p:cNvPr name="Freeform 57" id="5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8" id="5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name="Group 59" id="59"/>
          <p:cNvGrpSpPr/>
          <p:nvPr/>
        </p:nvGrpSpPr>
        <p:grpSpPr>
          <a:xfrm rot="0">
            <a:off x="703681" y="8611024"/>
            <a:ext cx="508158" cy="543805"/>
            <a:chOff x="0" y="0"/>
            <a:chExt cx="812800" cy="869819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61" id="6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882580" y="-3503638"/>
            <a:ext cx="12753441" cy="1275344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61950" cap="sq">
              <a:solidFill>
                <a:srgbClr val="FD6220">
                  <a:alpha val="25882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87900" y="904875"/>
            <a:ext cx="7298749" cy="1102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059"/>
              </a:lnSpc>
            </a:pPr>
            <a:r>
              <a:rPr lang="en-US" sz="6471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687900" y="3799190"/>
            <a:ext cx="7889966" cy="13196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3"/>
              </a:lnSpc>
              <a:spcBef>
                <a:spcPct val="0"/>
              </a:spcBef>
            </a:pPr>
            <a:r>
              <a:rPr lang="en-US" sz="2587" spc="6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Bash-based File and Directory Management is a Program that provides various functionalities.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-1221343" y="-1559270"/>
            <a:ext cx="3499668" cy="13405540"/>
            <a:chOff x="0" y="0"/>
            <a:chExt cx="212191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61529" y="1477339"/>
            <a:ext cx="992463" cy="99246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703681" y="3264480"/>
            <a:ext cx="508158" cy="543805"/>
            <a:chOff x="0" y="0"/>
            <a:chExt cx="812800" cy="8698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3681" y="809709"/>
            <a:ext cx="508158" cy="543805"/>
            <a:chOff x="0" y="0"/>
            <a:chExt cx="812800" cy="86981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703681" y="3932895"/>
            <a:ext cx="508158" cy="543805"/>
            <a:chOff x="0" y="0"/>
            <a:chExt cx="812800" cy="86981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703681" y="2593627"/>
            <a:ext cx="508158" cy="543805"/>
            <a:chOff x="0" y="0"/>
            <a:chExt cx="812800" cy="869819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703681" y="5272872"/>
            <a:ext cx="508158" cy="543805"/>
            <a:chOff x="0" y="0"/>
            <a:chExt cx="812800" cy="8698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03681" y="4602019"/>
            <a:ext cx="508158" cy="543805"/>
            <a:chOff x="0" y="0"/>
            <a:chExt cx="812800" cy="86981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703681" y="5940502"/>
            <a:ext cx="508158" cy="543805"/>
            <a:chOff x="0" y="0"/>
            <a:chExt cx="812800" cy="869819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703681" y="6608133"/>
            <a:ext cx="508158" cy="543805"/>
            <a:chOff x="0" y="0"/>
            <a:chExt cx="812800" cy="869819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7" id="3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703681" y="7275763"/>
            <a:ext cx="508158" cy="543805"/>
            <a:chOff x="0" y="0"/>
            <a:chExt cx="812800" cy="869819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703681" y="7943393"/>
            <a:ext cx="508158" cy="543805"/>
            <a:chOff x="0" y="0"/>
            <a:chExt cx="812800" cy="869819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3" id="4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703681" y="8611024"/>
            <a:ext cx="508158" cy="543805"/>
            <a:chOff x="0" y="0"/>
            <a:chExt cx="812800" cy="869819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6" id="4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39471" y="8737362"/>
            <a:ext cx="3697059" cy="369705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618056" y="885825"/>
            <a:ext cx="6989101" cy="1269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59"/>
              </a:lnSpc>
            </a:pPr>
            <a:r>
              <a:rPr lang="en-US" sz="7399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Features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618056" y="2269640"/>
            <a:ext cx="6970051" cy="6035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44" indent="-323872" lvl="1">
              <a:lnSpc>
                <a:spcPts val="6930"/>
              </a:lnSpc>
              <a:buAutoNum type="arabicPeriod" startAt="1"/>
            </a:pPr>
            <a:r>
              <a:rPr lang="en-US" sz="30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List files and directories</a:t>
            </a:r>
          </a:p>
          <a:p>
            <a:pPr algn="l" marL="647744" indent="-323872" lvl="1">
              <a:lnSpc>
                <a:spcPts val="6930"/>
              </a:lnSpc>
              <a:buAutoNum type="arabicPeriod" startAt="1"/>
            </a:pPr>
            <a:r>
              <a:rPr lang="en-US" sz="30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Backup files and directories</a:t>
            </a:r>
          </a:p>
          <a:p>
            <a:pPr algn="l" marL="647744" indent="-323872" lvl="1">
              <a:lnSpc>
                <a:spcPts val="6930"/>
              </a:lnSpc>
              <a:buAutoNum type="arabicPeriod" startAt="1"/>
            </a:pPr>
            <a:r>
              <a:rPr lang="en-US" sz="30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Count files in directory</a:t>
            </a:r>
          </a:p>
          <a:p>
            <a:pPr algn="l" marL="647744" indent="-323872" lvl="1">
              <a:lnSpc>
                <a:spcPts val="6930"/>
              </a:lnSpc>
              <a:buAutoNum type="arabicPeriod" startAt="1"/>
            </a:pPr>
            <a:r>
              <a:rPr lang="en-US" sz="30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Display disk usage</a:t>
            </a:r>
          </a:p>
          <a:p>
            <a:pPr algn="l" marL="647744" indent="-323872" lvl="1">
              <a:lnSpc>
                <a:spcPts val="6930"/>
              </a:lnSpc>
              <a:buAutoNum type="arabicPeriod" startAt="1"/>
            </a:pPr>
            <a:r>
              <a:rPr lang="en-US" sz="30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Search files</a:t>
            </a:r>
          </a:p>
          <a:p>
            <a:pPr algn="l" marL="647744" indent="-323872" lvl="1">
              <a:lnSpc>
                <a:spcPts val="6930"/>
              </a:lnSpc>
              <a:buAutoNum type="arabicPeriod" startAt="1"/>
            </a:pPr>
            <a:r>
              <a:rPr lang="en-US" sz="30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Compress files and directories</a:t>
            </a:r>
          </a:p>
          <a:p>
            <a:pPr algn="l" marL="647744" indent="-323872" lvl="1">
              <a:lnSpc>
                <a:spcPts val="6930"/>
              </a:lnSpc>
              <a:buAutoNum type="arabicPeriod" startAt="1"/>
            </a:pPr>
            <a:r>
              <a:rPr lang="en-US" sz="3000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Track user action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221343" y="-1559270"/>
            <a:ext cx="3499668" cy="13405540"/>
            <a:chOff x="0" y="0"/>
            <a:chExt cx="21219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1529" y="2148192"/>
            <a:ext cx="992463" cy="99246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3681" y="3264480"/>
            <a:ext cx="508158" cy="543805"/>
            <a:chOff x="0" y="0"/>
            <a:chExt cx="812800" cy="8698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3681" y="812931"/>
            <a:ext cx="508158" cy="543805"/>
            <a:chOff x="0" y="0"/>
            <a:chExt cx="812800" cy="869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3681" y="3932895"/>
            <a:ext cx="508158" cy="543805"/>
            <a:chOff x="0" y="0"/>
            <a:chExt cx="812800" cy="8698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3681" y="1480562"/>
            <a:ext cx="508158" cy="543805"/>
            <a:chOff x="0" y="0"/>
            <a:chExt cx="812800" cy="869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03681" y="5272872"/>
            <a:ext cx="508158" cy="543805"/>
            <a:chOff x="0" y="0"/>
            <a:chExt cx="812800" cy="86981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03681" y="4602019"/>
            <a:ext cx="508158" cy="543805"/>
            <a:chOff x="0" y="0"/>
            <a:chExt cx="812800" cy="8698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03681" y="5940502"/>
            <a:ext cx="508158" cy="543805"/>
            <a:chOff x="0" y="0"/>
            <a:chExt cx="812800" cy="86981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03681" y="6608133"/>
            <a:ext cx="508158" cy="543805"/>
            <a:chOff x="0" y="0"/>
            <a:chExt cx="812800" cy="8698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03681" y="7275763"/>
            <a:ext cx="508158" cy="543805"/>
            <a:chOff x="0" y="0"/>
            <a:chExt cx="812800" cy="8698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03681" y="7943393"/>
            <a:ext cx="508158" cy="543805"/>
            <a:chOff x="0" y="0"/>
            <a:chExt cx="812800" cy="86981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03681" y="8611024"/>
            <a:ext cx="508158" cy="543805"/>
            <a:chOff x="0" y="0"/>
            <a:chExt cx="812800" cy="86981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95200" y="-574306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7142051" y="2217373"/>
            <a:ext cx="9553149" cy="7366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/Bash-script-project</a:t>
            </a:r>
          </a:p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│── script.log</a:t>
            </a:r>
          </a:p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│── scripts/</a:t>
            </a:r>
          </a:p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         │── backup.sh </a:t>
            </a:r>
          </a:p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         │── compress.sh</a:t>
            </a:r>
          </a:p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         │── count.sh </a:t>
            </a:r>
          </a:p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         │── disk_usage.sh </a:t>
            </a:r>
          </a:p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         │── list.sh  </a:t>
            </a:r>
          </a:p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          │── search.sh </a:t>
            </a:r>
          </a:p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│── README.md  </a:t>
            </a:r>
          </a:p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│── log.sh </a:t>
            </a:r>
          </a:p>
          <a:p>
            <a:pPr algn="l">
              <a:lnSpc>
                <a:spcPts val="4884"/>
              </a:lnSpc>
            </a:pPr>
            <a:r>
              <a:rPr lang="en-US" sz="2530">
                <a:solidFill>
                  <a:srgbClr val="000000"/>
                </a:solidFill>
                <a:latin typeface="Gotham"/>
                <a:ea typeface="Gotham"/>
                <a:cs typeface="Gotham"/>
                <a:sym typeface="Gotham"/>
              </a:rPr>
              <a:t>│── main.sh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933941" y="891009"/>
            <a:ext cx="8420118" cy="109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86"/>
              </a:lnSpc>
              <a:spcBef>
                <a:spcPct val="0"/>
              </a:spcBef>
            </a:pPr>
            <a:r>
              <a:rPr lang="en-US" b="true" sz="776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Folder Structure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-1221343" y="-1559270"/>
            <a:ext cx="3499668" cy="13405540"/>
            <a:chOff x="0" y="0"/>
            <a:chExt cx="212191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61529" y="2816607"/>
            <a:ext cx="992463" cy="99246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703681" y="2148192"/>
            <a:ext cx="508158" cy="543805"/>
            <a:chOff x="0" y="0"/>
            <a:chExt cx="812800" cy="86981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03681" y="812931"/>
            <a:ext cx="508158" cy="543805"/>
            <a:chOff x="0" y="0"/>
            <a:chExt cx="812800" cy="8698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703681" y="3932895"/>
            <a:ext cx="508158" cy="543805"/>
            <a:chOff x="0" y="0"/>
            <a:chExt cx="812800" cy="869819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03681" y="1480562"/>
            <a:ext cx="508158" cy="543805"/>
            <a:chOff x="0" y="0"/>
            <a:chExt cx="812800" cy="8698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703681" y="5272872"/>
            <a:ext cx="508158" cy="543805"/>
            <a:chOff x="0" y="0"/>
            <a:chExt cx="812800" cy="86981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7" id="2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8" id="28"/>
          <p:cNvGrpSpPr/>
          <p:nvPr/>
        </p:nvGrpSpPr>
        <p:grpSpPr>
          <a:xfrm rot="0">
            <a:off x="703681" y="4602019"/>
            <a:ext cx="508158" cy="543805"/>
            <a:chOff x="0" y="0"/>
            <a:chExt cx="812800" cy="869819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703681" y="5940502"/>
            <a:ext cx="508158" cy="543805"/>
            <a:chOff x="0" y="0"/>
            <a:chExt cx="812800" cy="869819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703681" y="6608133"/>
            <a:ext cx="508158" cy="543805"/>
            <a:chOff x="0" y="0"/>
            <a:chExt cx="812800" cy="869819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03681" y="7275763"/>
            <a:ext cx="508158" cy="543805"/>
            <a:chOff x="0" y="0"/>
            <a:chExt cx="812800" cy="8698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03681" y="7943393"/>
            <a:ext cx="508158" cy="543805"/>
            <a:chOff x="0" y="0"/>
            <a:chExt cx="812800" cy="86981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03681" y="8611024"/>
            <a:ext cx="508158" cy="543805"/>
            <a:chOff x="0" y="0"/>
            <a:chExt cx="812800" cy="86981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04120" y="885825"/>
            <a:ext cx="13808285" cy="128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Main menu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604120" y="2610012"/>
            <a:ext cx="7889966" cy="87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3"/>
              </a:lnSpc>
              <a:spcBef>
                <a:spcPct val="0"/>
              </a:spcBef>
            </a:pPr>
            <a:r>
              <a:rPr lang="en-US" sz="2587" spc="6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Main menu is an interactive menu to choose function by prompting user to perform tasks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377405" y="3742608"/>
            <a:ext cx="2626060" cy="884918"/>
            <a:chOff x="0" y="0"/>
            <a:chExt cx="691637" cy="2330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Display menu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>
            <a:off x="5003465" y="4212467"/>
            <a:ext cx="10096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6013115" y="3770008"/>
            <a:ext cx="2626060" cy="884918"/>
            <a:chOff x="0" y="0"/>
            <a:chExt cx="691637" cy="2330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Prompt user for input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48825" y="3779533"/>
            <a:ext cx="2626060" cy="884918"/>
            <a:chOff x="0" y="0"/>
            <a:chExt cx="691637" cy="2330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Perform task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8638816" y="4221992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8" id="18"/>
          <p:cNvSpPr txBox="true"/>
          <p:nvPr/>
        </p:nvSpPr>
        <p:spPr>
          <a:xfrm rot="0">
            <a:off x="2604120" y="4951184"/>
            <a:ext cx="13808285" cy="128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Track user action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604120" y="6656321"/>
            <a:ext cx="7889966" cy="876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3"/>
              </a:lnSpc>
              <a:spcBef>
                <a:spcPct val="0"/>
              </a:spcBef>
            </a:pPr>
            <a:r>
              <a:rPr lang="en-US" sz="2587" spc="6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This function is use to keep track of user performance in the system.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377405" y="8032749"/>
            <a:ext cx="2626060" cy="884918"/>
            <a:chOff x="0" y="0"/>
            <a:chExt cx="691637" cy="23306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Get user input</a:t>
              </a:r>
            </a:p>
          </p:txBody>
        </p:sp>
      </p:grpSp>
      <p:sp>
        <p:nvSpPr>
          <p:cNvPr name="AutoShape 23" id="23"/>
          <p:cNvSpPr/>
          <p:nvPr/>
        </p:nvSpPr>
        <p:spPr>
          <a:xfrm>
            <a:off x="5003465" y="8502608"/>
            <a:ext cx="10096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4" id="24"/>
          <p:cNvGrpSpPr/>
          <p:nvPr/>
        </p:nvGrpSpPr>
        <p:grpSpPr>
          <a:xfrm rot="0">
            <a:off x="6013115" y="8060149"/>
            <a:ext cx="2626060" cy="884918"/>
            <a:chOff x="0" y="0"/>
            <a:chExt cx="691637" cy="23306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Get timestamp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648825" y="8069674"/>
            <a:ext cx="2626060" cy="884918"/>
            <a:chOff x="0" y="0"/>
            <a:chExt cx="691637" cy="233065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Append to script.log</a:t>
              </a:r>
            </a:p>
          </p:txBody>
        </p:sp>
      </p:grpSp>
      <p:sp>
        <p:nvSpPr>
          <p:cNvPr name="AutoShape 30" id="30"/>
          <p:cNvSpPr/>
          <p:nvPr/>
        </p:nvSpPr>
        <p:spPr>
          <a:xfrm>
            <a:off x="8638816" y="8512133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1" id="31"/>
          <p:cNvGrpSpPr/>
          <p:nvPr/>
        </p:nvGrpSpPr>
        <p:grpSpPr>
          <a:xfrm rot="0">
            <a:off x="-1221343" y="-1559270"/>
            <a:ext cx="3499668" cy="13405540"/>
            <a:chOff x="0" y="0"/>
            <a:chExt cx="212191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461529" y="3485731"/>
            <a:ext cx="992463" cy="992463"/>
            <a:chOff x="0" y="0"/>
            <a:chExt cx="812800" cy="8128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703681" y="2818100"/>
            <a:ext cx="508158" cy="543805"/>
            <a:chOff x="0" y="0"/>
            <a:chExt cx="812800" cy="869819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9" id="3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703681" y="812931"/>
            <a:ext cx="508158" cy="543805"/>
            <a:chOff x="0" y="0"/>
            <a:chExt cx="812800" cy="869819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2" id="4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703681" y="2148192"/>
            <a:ext cx="508158" cy="543805"/>
            <a:chOff x="0" y="0"/>
            <a:chExt cx="812800" cy="869819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03681" y="1480562"/>
            <a:ext cx="508158" cy="543805"/>
            <a:chOff x="0" y="0"/>
            <a:chExt cx="812800" cy="869819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03681" y="5272872"/>
            <a:ext cx="508158" cy="543805"/>
            <a:chOff x="0" y="0"/>
            <a:chExt cx="812800" cy="86981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703681" y="4602019"/>
            <a:ext cx="508158" cy="543805"/>
            <a:chOff x="0" y="0"/>
            <a:chExt cx="812800" cy="86981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703681" y="5940502"/>
            <a:ext cx="508158" cy="543805"/>
            <a:chOff x="0" y="0"/>
            <a:chExt cx="812800" cy="869819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703681" y="6608133"/>
            <a:ext cx="508158" cy="543805"/>
            <a:chOff x="0" y="0"/>
            <a:chExt cx="812800" cy="869819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703681" y="7275763"/>
            <a:ext cx="508158" cy="543805"/>
            <a:chOff x="0" y="0"/>
            <a:chExt cx="812800" cy="869819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703681" y="7943393"/>
            <a:ext cx="508158" cy="543805"/>
            <a:chOff x="0" y="0"/>
            <a:chExt cx="812800" cy="86981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703681" y="8611024"/>
            <a:ext cx="508158" cy="543805"/>
            <a:chOff x="0" y="0"/>
            <a:chExt cx="812800" cy="869819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69" id="6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26783" y="-574306"/>
            <a:ext cx="10994424" cy="10994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413584" y="1114425"/>
            <a:ext cx="11732684" cy="1091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86"/>
              </a:lnSpc>
              <a:spcBef>
                <a:spcPct val="0"/>
              </a:spcBef>
            </a:pPr>
            <a:r>
              <a:rPr lang="en-US" b="true" sz="776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Count file in directory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3738465" y="3688345"/>
            <a:ext cx="2626060" cy="893370"/>
            <a:chOff x="0" y="0"/>
            <a:chExt cx="691637" cy="23529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1637" cy="235291"/>
            </a:xfrm>
            <a:custGeom>
              <a:avLst/>
              <a:gdLst/>
              <a:ahLst/>
              <a:cxnLst/>
              <a:rect r="r" b="b" t="t" l="l"/>
              <a:pathLst>
                <a:path h="235291" w="691637">
                  <a:moveTo>
                    <a:pt x="117645" y="0"/>
                  </a:moveTo>
                  <a:lnTo>
                    <a:pt x="573992" y="0"/>
                  </a:lnTo>
                  <a:cubicBezTo>
                    <a:pt x="638966" y="0"/>
                    <a:pt x="691637" y="52672"/>
                    <a:pt x="691637" y="117645"/>
                  </a:cubicBezTo>
                  <a:lnTo>
                    <a:pt x="691637" y="117645"/>
                  </a:lnTo>
                  <a:cubicBezTo>
                    <a:pt x="691637" y="148847"/>
                    <a:pt x="679242" y="178770"/>
                    <a:pt x="657180" y="200833"/>
                  </a:cubicBezTo>
                  <a:cubicBezTo>
                    <a:pt x="635117" y="222896"/>
                    <a:pt x="605193" y="235291"/>
                    <a:pt x="573992" y="235291"/>
                  </a:cubicBezTo>
                  <a:lnTo>
                    <a:pt x="117645" y="235291"/>
                  </a:lnTo>
                  <a:cubicBezTo>
                    <a:pt x="86444" y="235291"/>
                    <a:pt x="56520" y="222896"/>
                    <a:pt x="34458" y="200833"/>
                  </a:cubicBezTo>
                  <a:cubicBezTo>
                    <a:pt x="12395" y="178770"/>
                    <a:pt x="0" y="148847"/>
                    <a:pt x="0" y="117645"/>
                  </a:cubicBezTo>
                  <a:lnTo>
                    <a:pt x="0" y="117645"/>
                  </a:lnTo>
                  <a:cubicBezTo>
                    <a:pt x="0" y="86444"/>
                    <a:pt x="12395" y="56520"/>
                    <a:pt x="34458" y="34458"/>
                  </a:cubicBezTo>
                  <a:cubicBezTo>
                    <a:pt x="56520" y="12395"/>
                    <a:pt x="86444" y="0"/>
                    <a:pt x="117645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691637" cy="263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User input name directory</a:t>
              </a:r>
            </a:p>
          </p:txBody>
        </p:sp>
      </p:grpSp>
      <p:sp>
        <p:nvSpPr>
          <p:cNvPr name="AutoShape 9" id="9"/>
          <p:cNvSpPr/>
          <p:nvPr/>
        </p:nvSpPr>
        <p:spPr>
          <a:xfrm>
            <a:off x="6364524" y="4135030"/>
            <a:ext cx="14660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0" id="10"/>
          <p:cNvGrpSpPr/>
          <p:nvPr/>
        </p:nvGrpSpPr>
        <p:grpSpPr>
          <a:xfrm rot="0">
            <a:off x="7830566" y="3688345"/>
            <a:ext cx="2626060" cy="893370"/>
            <a:chOff x="0" y="0"/>
            <a:chExt cx="691637" cy="23529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91637" cy="235291"/>
            </a:xfrm>
            <a:custGeom>
              <a:avLst/>
              <a:gdLst/>
              <a:ahLst/>
              <a:cxnLst/>
              <a:rect r="r" b="b" t="t" l="l"/>
              <a:pathLst>
                <a:path h="235291" w="691637">
                  <a:moveTo>
                    <a:pt x="117645" y="0"/>
                  </a:moveTo>
                  <a:lnTo>
                    <a:pt x="573992" y="0"/>
                  </a:lnTo>
                  <a:cubicBezTo>
                    <a:pt x="638966" y="0"/>
                    <a:pt x="691637" y="52672"/>
                    <a:pt x="691637" y="117645"/>
                  </a:cubicBezTo>
                  <a:lnTo>
                    <a:pt x="691637" y="117645"/>
                  </a:lnTo>
                  <a:cubicBezTo>
                    <a:pt x="691637" y="148847"/>
                    <a:pt x="679242" y="178770"/>
                    <a:pt x="657180" y="200833"/>
                  </a:cubicBezTo>
                  <a:cubicBezTo>
                    <a:pt x="635117" y="222896"/>
                    <a:pt x="605193" y="235291"/>
                    <a:pt x="573992" y="235291"/>
                  </a:cubicBezTo>
                  <a:lnTo>
                    <a:pt x="117645" y="235291"/>
                  </a:lnTo>
                  <a:cubicBezTo>
                    <a:pt x="86444" y="235291"/>
                    <a:pt x="56520" y="222896"/>
                    <a:pt x="34458" y="200833"/>
                  </a:cubicBezTo>
                  <a:cubicBezTo>
                    <a:pt x="12395" y="178770"/>
                    <a:pt x="0" y="148847"/>
                    <a:pt x="0" y="117645"/>
                  </a:cubicBezTo>
                  <a:lnTo>
                    <a:pt x="0" y="117645"/>
                  </a:lnTo>
                  <a:cubicBezTo>
                    <a:pt x="0" y="86444"/>
                    <a:pt x="12395" y="56520"/>
                    <a:pt x="34458" y="34458"/>
                  </a:cubicBezTo>
                  <a:cubicBezTo>
                    <a:pt x="56520" y="12395"/>
                    <a:pt x="86444" y="0"/>
                    <a:pt x="117645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28575"/>
              <a:ext cx="691637" cy="263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Check the file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1923476" y="3688345"/>
            <a:ext cx="2626060" cy="930031"/>
            <a:chOff x="0" y="0"/>
            <a:chExt cx="691637" cy="24494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91637" cy="244947"/>
            </a:xfrm>
            <a:custGeom>
              <a:avLst/>
              <a:gdLst/>
              <a:ahLst/>
              <a:cxnLst/>
              <a:rect r="r" b="b" t="t" l="l"/>
              <a:pathLst>
                <a:path h="244947" w="691637">
                  <a:moveTo>
                    <a:pt x="122473" y="0"/>
                  </a:moveTo>
                  <a:lnTo>
                    <a:pt x="569164" y="0"/>
                  </a:lnTo>
                  <a:cubicBezTo>
                    <a:pt x="636804" y="0"/>
                    <a:pt x="691637" y="54833"/>
                    <a:pt x="691637" y="122473"/>
                  </a:cubicBezTo>
                  <a:lnTo>
                    <a:pt x="691637" y="122473"/>
                  </a:lnTo>
                  <a:cubicBezTo>
                    <a:pt x="691637" y="154955"/>
                    <a:pt x="678734" y="186107"/>
                    <a:pt x="655766" y="209075"/>
                  </a:cubicBezTo>
                  <a:cubicBezTo>
                    <a:pt x="632797" y="232043"/>
                    <a:pt x="601646" y="244947"/>
                    <a:pt x="569164" y="244947"/>
                  </a:cubicBezTo>
                  <a:lnTo>
                    <a:pt x="122473" y="244947"/>
                  </a:lnTo>
                  <a:cubicBezTo>
                    <a:pt x="89991" y="244947"/>
                    <a:pt x="58840" y="232043"/>
                    <a:pt x="35872" y="209075"/>
                  </a:cubicBezTo>
                  <a:cubicBezTo>
                    <a:pt x="12903" y="186107"/>
                    <a:pt x="0" y="154955"/>
                    <a:pt x="0" y="122473"/>
                  </a:cubicBezTo>
                  <a:lnTo>
                    <a:pt x="0" y="122473"/>
                  </a:lnTo>
                  <a:cubicBezTo>
                    <a:pt x="0" y="89991"/>
                    <a:pt x="12903" y="58840"/>
                    <a:pt x="35872" y="35872"/>
                  </a:cubicBezTo>
                  <a:cubicBezTo>
                    <a:pt x="58840" y="12903"/>
                    <a:pt x="89991" y="0"/>
                    <a:pt x="122473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691637" cy="2735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Get number of file</a:t>
              </a:r>
            </a:p>
          </p:txBody>
        </p:sp>
      </p:grpSp>
      <p:sp>
        <p:nvSpPr>
          <p:cNvPr name="AutoShape 16" id="16"/>
          <p:cNvSpPr/>
          <p:nvPr/>
        </p:nvSpPr>
        <p:spPr>
          <a:xfrm>
            <a:off x="10456626" y="4135030"/>
            <a:ext cx="1466850" cy="1833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17" id="17"/>
          <p:cNvSpPr txBox="true"/>
          <p:nvPr/>
        </p:nvSpPr>
        <p:spPr>
          <a:xfrm rot="0">
            <a:off x="3738465" y="2760950"/>
            <a:ext cx="9581912" cy="448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Counts and display </a:t>
            </a:r>
            <a:r>
              <a:rPr lang="en-US" sz="258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the number of files in a given directory.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-1221343" y="-1559270"/>
            <a:ext cx="3499668" cy="13405540"/>
            <a:chOff x="0" y="0"/>
            <a:chExt cx="212191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93435" y="4153361"/>
            <a:ext cx="992463" cy="99246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03681" y="2818100"/>
            <a:ext cx="508158" cy="543805"/>
            <a:chOff x="0" y="0"/>
            <a:chExt cx="812800" cy="869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03681" y="812931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03681" y="2148192"/>
            <a:ext cx="508158" cy="543805"/>
            <a:chOff x="0" y="0"/>
            <a:chExt cx="812800" cy="86981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03681" y="1480562"/>
            <a:ext cx="508158" cy="543805"/>
            <a:chOff x="0" y="0"/>
            <a:chExt cx="812800" cy="86981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03681" y="5272872"/>
            <a:ext cx="508158" cy="543805"/>
            <a:chOff x="0" y="0"/>
            <a:chExt cx="812800" cy="86981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23662" y="3485731"/>
            <a:ext cx="508158" cy="543805"/>
            <a:chOff x="0" y="0"/>
            <a:chExt cx="812800" cy="86981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03681" y="5940502"/>
            <a:ext cx="508158" cy="543805"/>
            <a:chOff x="0" y="0"/>
            <a:chExt cx="812800" cy="86981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03681" y="6608133"/>
            <a:ext cx="508158" cy="543805"/>
            <a:chOff x="0" y="0"/>
            <a:chExt cx="812800" cy="86981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03681" y="7275763"/>
            <a:ext cx="508158" cy="543805"/>
            <a:chOff x="0" y="0"/>
            <a:chExt cx="812800" cy="86981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03681" y="7943393"/>
            <a:ext cx="508158" cy="543805"/>
            <a:chOff x="0" y="0"/>
            <a:chExt cx="812800" cy="869819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03681" y="8611024"/>
            <a:ext cx="508158" cy="543805"/>
            <a:chOff x="0" y="0"/>
            <a:chExt cx="812800" cy="86981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3413584" y="5322261"/>
            <a:ext cx="9589575" cy="128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Display disk usage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3689470" y="6913804"/>
            <a:ext cx="10705148" cy="905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Analyzes disk usage in a specified directory, di</a:t>
            </a:r>
            <a:r>
              <a:rPr lang="en-US" sz="258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splaying the space </a:t>
            </a:r>
          </a:p>
          <a:p>
            <a:pPr algn="l">
              <a:lnSpc>
                <a:spcPts val="3625"/>
              </a:lnSpc>
              <a:spcBef>
                <a:spcPct val="0"/>
              </a:spcBef>
            </a:pPr>
            <a:r>
              <a:rPr lang="en-US" sz="2589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used by that directory.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3738465" y="8161588"/>
            <a:ext cx="2626060" cy="893370"/>
            <a:chOff x="0" y="0"/>
            <a:chExt cx="691637" cy="235291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91637" cy="235291"/>
            </a:xfrm>
            <a:custGeom>
              <a:avLst/>
              <a:gdLst/>
              <a:ahLst/>
              <a:cxnLst/>
              <a:rect r="r" b="b" t="t" l="l"/>
              <a:pathLst>
                <a:path h="235291" w="691637">
                  <a:moveTo>
                    <a:pt x="117645" y="0"/>
                  </a:moveTo>
                  <a:lnTo>
                    <a:pt x="573992" y="0"/>
                  </a:lnTo>
                  <a:cubicBezTo>
                    <a:pt x="638966" y="0"/>
                    <a:pt x="691637" y="52672"/>
                    <a:pt x="691637" y="117645"/>
                  </a:cubicBezTo>
                  <a:lnTo>
                    <a:pt x="691637" y="117645"/>
                  </a:lnTo>
                  <a:cubicBezTo>
                    <a:pt x="691637" y="148847"/>
                    <a:pt x="679242" y="178770"/>
                    <a:pt x="657180" y="200833"/>
                  </a:cubicBezTo>
                  <a:cubicBezTo>
                    <a:pt x="635117" y="222896"/>
                    <a:pt x="605193" y="235291"/>
                    <a:pt x="573992" y="235291"/>
                  </a:cubicBezTo>
                  <a:lnTo>
                    <a:pt x="117645" y="235291"/>
                  </a:lnTo>
                  <a:cubicBezTo>
                    <a:pt x="86444" y="235291"/>
                    <a:pt x="56520" y="222896"/>
                    <a:pt x="34458" y="200833"/>
                  </a:cubicBezTo>
                  <a:cubicBezTo>
                    <a:pt x="12395" y="178770"/>
                    <a:pt x="0" y="148847"/>
                    <a:pt x="0" y="117645"/>
                  </a:cubicBezTo>
                  <a:lnTo>
                    <a:pt x="0" y="117645"/>
                  </a:lnTo>
                  <a:cubicBezTo>
                    <a:pt x="0" y="86444"/>
                    <a:pt x="12395" y="56520"/>
                    <a:pt x="34458" y="34458"/>
                  </a:cubicBezTo>
                  <a:cubicBezTo>
                    <a:pt x="56520" y="12395"/>
                    <a:pt x="86444" y="0"/>
                    <a:pt x="117645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691637" cy="263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user enter directory path to analyze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>
            <a:off x="6364524" y="8608273"/>
            <a:ext cx="1466042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3" id="63"/>
          <p:cNvGrpSpPr/>
          <p:nvPr/>
        </p:nvGrpSpPr>
        <p:grpSpPr>
          <a:xfrm rot="0">
            <a:off x="7830566" y="8161588"/>
            <a:ext cx="2626060" cy="893370"/>
            <a:chOff x="0" y="0"/>
            <a:chExt cx="691637" cy="235291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691637" cy="235291"/>
            </a:xfrm>
            <a:custGeom>
              <a:avLst/>
              <a:gdLst/>
              <a:ahLst/>
              <a:cxnLst/>
              <a:rect r="r" b="b" t="t" l="l"/>
              <a:pathLst>
                <a:path h="235291" w="691637">
                  <a:moveTo>
                    <a:pt x="117645" y="0"/>
                  </a:moveTo>
                  <a:lnTo>
                    <a:pt x="573992" y="0"/>
                  </a:lnTo>
                  <a:cubicBezTo>
                    <a:pt x="638966" y="0"/>
                    <a:pt x="691637" y="52672"/>
                    <a:pt x="691637" y="117645"/>
                  </a:cubicBezTo>
                  <a:lnTo>
                    <a:pt x="691637" y="117645"/>
                  </a:lnTo>
                  <a:cubicBezTo>
                    <a:pt x="691637" y="148847"/>
                    <a:pt x="679242" y="178770"/>
                    <a:pt x="657180" y="200833"/>
                  </a:cubicBezTo>
                  <a:cubicBezTo>
                    <a:pt x="635117" y="222896"/>
                    <a:pt x="605193" y="235291"/>
                    <a:pt x="573992" y="235291"/>
                  </a:cubicBezTo>
                  <a:lnTo>
                    <a:pt x="117645" y="235291"/>
                  </a:lnTo>
                  <a:cubicBezTo>
                    <a:pt x="86444" y="235291"/>
                    <a:pt x="56520" y="222896"/>
                    <a:pt x="34458" y="200833"/>
                  </a:cubicBezTo>
                  <a:cubicBezTo>
                    <a:pt x="12395" y="178770"/>
                    <a:pt x="0" y="148847"/>
                    <a:pt x="0" y="117645"/>
                  </a:cubicBezTo>
                  <a:lnTo>
                    <a:pt x="0" y="117645"/>
                  </a:lnTo>
                  <a:cubicBezTo>
                    <a:pt x="0" y="86444"/>
                    <a:pt x="12395" y="56520"/>
                    <a:pt x="34458" y="34458"/>
                  </a:cubicBezTo>
                  <a:cubicBezTo>
                    <a:pt x="56520" y="12395"/>
                    <a:pt x="86444" y="0"/>
                    <a:pt x="117645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28575"/>
              <a:ext cx="691637" cy="2638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Check the file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1923476" y="8110312"/>
            <a:ext cx="2626060" cy="995921"/>
            <a:chOff x="0" y="0"/>
            <a:chExt cx="691637" cy="262300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91637" cy="262300"/>
            </a:xfrm>
            <a:custGeom>
              <a:avLst/>
              <a:gdLst/>
              <a:ahLst/>
              <a:cxnLst/>
              <a:rect r="r" b="b" t="t" l="l"/>
              <a:pathLst>
                <a:path h="262300" w="691637">
                  <a:moveTo>
                    <a:pt x="131150" y="0"/>
                  </a:moveTo>
                  <a:lnTo>
                    <a:pt x="560487" y="0"/>
                  </a:lnTo>
                  <a:cubicBezTo>
                    <a:pt x="632919" y="0"/>
                    <a:pt x="691637" y="58718"/>
                    <a:pt x="691637" y="131150"/>
                  </a:cubicBezTo>
                  <a:lnTo>
                    <a:pt x="691637" y="131150"/>
                  </a:lnTo>
                  <a:cubicBezTo>
                    <a:pt x="691637" y="203582"/>
                    <a:pt x="632919" y="262300"/>
                    <a:pt x="560487" y="262300"/>
                  </a:cubicBezTo>
                  <a:lnTo>
                    <a:pt x="131150" y="262300"/>
                  </a:lnTo>
                  <a:cubicBezTo>
                    <a:pt x="58718" y="262300"/>
                    <a:pt x="0" y="203582"/>
                    <a:pt x="0" y="131150"/>
                  </a:cubicBezTo>
                  <a:lnTo>
                    <a:pt x="0" y="131150"/>
                  </a:lnTo>
                  <a:cubicBezTo>
                    <a:pt x="0" y="58718"/>
                    <a:pt x="58718" y="0"/>
                    <a:pt x="131150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28575"/>
              <a:ext cx="691637" cy="2908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Get totalsize, file, Subdirectories,  largest  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 flipV="true">
            <a:off x="10456626" y="8608273"/>
            <a:ext cx="14668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668281" y="1068926"/>
            <a:ext cx="11942138" cy="128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Search files/directories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850389" y="-9211126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5033452" y="2780000"/>
            <a:ext cx="8397697" cy="43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3"/>
              </a:lnSpc>
              <a:spcBef>
                <a:spcPct val="0"/>
              </a:spcBef>
            </a:pPr>
            <a:r>
              <a:rPr lang="en-US" sz="2587" spc="6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Search is for searchs files in specified directory.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2740124" y="3898268"/>
            <a:ext cx="2626060" cy="884918"/>
            <a:chOff x="0" y="0"/>
            <a:chExt cx="691637" cy="2330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Promp User Input file and directory</a:t>
              </a:r>
            </a:p>
          </p:txBody>
        </p:sp>
      </p:grpSp>
      <p:sp>
        <p:nvSpPr>
          <p:cNvPr name="AutoShape 10" id="10"/>
          <p:cNvSpPr/>
          <p:nvPr/>
        </p:nvSpPr>
        <p:spPr>
          <a:xfrm flipV="true">
            <a:off x="5366184" y="4368127"/>
            <a:ext cx="10096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6375834" y="3925668"/>
            <a:ext cx="2626060" cy="884918"/>
            <a:chOff x="0" y="0"/>
            <a:chExt cx="691637" cy="2330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Validate Derictory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11544" y="3935193"/>
            <a:ext cx="2626060" cy="884918"/>
            <a:chOff x="0" y="0"/>
            <a:chExt cx="691637" cy="2330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Search for files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9001534" y="4377652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-1221343" y="-1559270"/>
            <a:ext cx="3499668" cy="13405540"/>
            <a:chOff x="0" y="0"/>
            <a:chExt cx="212191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61529" y="4820111"/>
            <a:ext cx="992463" cy="99246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03681" y="2818100"/>
            <a:ext cx="508158" cy="543805"/>
            <a:chOff x="0" y="0"/>
            <a:chExt cx="812800" cy="86981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03681" y="812931"/>
            <a:ext cx="508158" cy="543805"/>
            <a:chOff x="0" y="0"/>
            <a:chExt cx="812800" cy="86981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03681" y="2148192"/>
            <a:ext cx="508158" cy="543805"/>
            <a:chOff x="0" y="0"/>
            <a:chExt cx="812800" cy="86981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03681" y="1480562"/>
            <a:ext cx="508158" cy="543805"/>
            <a:chOff x="0" y="0"/>
            <a:chExt cx="812800" cy="86981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5" id="3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723662" y="4153361"/>
            <a:ext cx="508158" cy="543805"/>
            <a:chOff x="0" y="0"/>
            <a:chExt cx="812800" cy="86981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23662" y="3485731"/>
            <a:ext cx="508158" cy="543805"/>
            <a:chOff x="0" y="0"/>
            <a:chExt cx="812800" cy="86981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03681" y="5940502"/>
            <a:ext cx="508158" cy="543805"/>
            <a:chOff x="0" y="0"/>
            <a:chExt cx="812800" cy="869819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03681" y="6608133"/>
            <a:ext cx="508158" cy="543805"/>
            <a:chOff x="0" y="0"/>
            <a:chExt cx="812800" cy="86981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03681" y="7275763"/>
            <a:ext cx="508158" cy="543805"/>
            <a:chOff x="0" y="0"/>
            <a:chExt cx="812800" cy="869819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03681" y="7943393"/>
            <a:ext cx="508158" cy="543805"/>
            <a:chOff x="0" y="0"/>
            <a:chExt cx="812800" cy="869819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03681" y="8611024"/>
            <a:ext cx="508158" cy="543805"/>
            <a:chOff x="0" y="0"/>
            <a:chExt cx="812800" cy="869819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  <p:sp>
        <p:nvSpPr>
          <p:cNvPr name="TextBox 57" id="57"/>
          <p:cNvSpPr txBox="true"/>
          <p:nvPr/>
        </p:nvSpPr>
        <p:spPr>
          <a:xfrm rot="0">
            <a:off x="2978756" y="5226129"/>
            <a:ext cx="12947349" cy="128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Compress files/directories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2432852" y="7115238"/>
            <a:ext cx="14412996" cy="432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93"/>
              </a:lnSpc>
              <a:spcBef>
                <a:spcPct val="0"/>
              </a:spcBef>
            </a:pPr>
            <a:r>
              <a:rPr lang="en-US" sz="2587" spc="64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Compression is for combines multiple files into one archive such as (zip, tar.xz, 7z) .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2740124" y="8290616"/>
            <a:ext cx="2626060" cy="884918"/>
            <a:chOff x="0" y="0"/>
            <a:chExt cx="691637" cy="233065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Promp User Select a compression method</a:t>
              </a:r>
            </a:p>
          </p:txBody>
        </p:sp>
      </p:grpSp>
      <p:sp>
        <p:nvSpPr>
          <p:cNvPr name="AutoShape 62" id="62"/>
          <p:cNvSpPr/>
          <p:nvPr/>
        </p:nvSpPr>
        <p:spPr>
          <a:xfrm flipV="true">
            <a:off x="5366184" y="8760475"/>
            <a:ext cx="10096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63" id="63"/>
          <p:cNvGrpSpPr/>
          <p:nvPr/>
        </p:nvGrpSpPr>
        <p:grpSpPr>
          <a:xfrm rot="0">
            <a:off x="6375834" y="8318016"/>
            <a:ext cx="2626060" cy="884918"/>
            <a:chOff x="0" y="0"/>
            <a:chExt cx="691637" cy="233065"/>
          </a:xfrm>
        </p:grpSpPr>
        <p:sp>
          <p:nvSpPr>
            <p:cNvPr name="Freeform 64" id="64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65" id="65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Input file/directory</a:t>
              </a:r>
            </a:p>
          </p:txBody>
        </p:sp>
      </p:grpSp>
      <p:grpSp>
        <p:nvGrpSpPr>
          <p:cNvPr name="Group 66" id="66"/>
          <p:cNvGrpSpPr/>
          <p:nvPr/>
        </p:nvGrpSpPr>
        <p:grpSpPr>
          <a:xfrm rot="0">
            <a:off x="10011544" y="8327541"/>
            <a:ext cx="2626060" cy="884918"/>
            <a:chOff x="0" y="0"/>
            <a:chExt cx="691637" cy="233065"/>
          </a:xfrm>
        </p:grpSpPr>
        <p:sp>
          <p:nvSpPr>
            <p:cNvPr name="Freeform 67" id="67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68" id="68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Input destination of directory </a:t>
              </a:r>
            </a:p>
          </p:txBody>
        </p:sp>
      </p:grpSp>
      <p:sp>
        <p:nvSpPr>
          <p:cNvPr name="AutoShape 69" id="69"/>
          <p:cNvSpPr/>
          <p:nvPr/>
        </p:nvSpPr>
        <p:spPr>
          <a:xfrm>
            <a:off x="9001534" y="8770000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0" id="70"/>
          <p:cNvGrpSpPr/>
          <p:nvPr/>
        </p:nvGrpSpPr>
        <p:grpSpPr>
          <a:xfrm rot="0">
            <a:off x="13647613" y="8327541"/>
            <a:ext cx="2890963" cy="884918"/>
            <a:chOff x="0" y="0"/>
            <a:chExt cx="761406" cy="233065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761406" cy="233065"/>
            </a:xfrm>
            <a:custGeom>
              <a:avLst/>
              <a:gdLst/>
              <a:ahLst/>
              <a:cxnLst/>
              <a:rect r="r" b="b" t="t" l="l"/>
              <a:pathLst>
                <a:path h="233065" w="761406">
                  <a:moveTo>
                    <a:pt x="116532" y="0"/>
                  </a:moveTo>
                  <a:lnTo>
                    <a:pt x="644874" y="0"/>
                  </a:lnTo>
                  <a:cubicBezTo>
                    <a:pt x="709233" y="0"/>
                    <a:pt x="761406" y="52173"/>
                    <a:pt x="761406" y="116532"/>
                  </a:cubicBezTo>
                  <a:lnTo>
                    <a:pt x="761406" y="116532"/>
                  </a:lnTo>
                  <a:cubicBezTo>
                    <a:pt x="761406" y="180891"/>
                    <a:pt x="709233" y="233065"/>
                    <a:pt x="644874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72" id="72"/>
            <p:cNvSpPr txBox="true"/>
            <p:nvPr/>
          </p:nvSpPr>
          <p:spPr>
            <a:xfrm>
              <a:off x="0" y="-28575"/>
              <a:ext cx="761406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Successfully compressed</a:t>
              </a:r>
            </a:p>
          </p:txBody>
        </p:sp>
      </p:grpSp>
      <p:sp>
        <p:nvSpPr>
          <p:cNvPr name="AutoShape 73" id="73"/>
          <p:cNvSpPr/>
          <p:nvPr/>
        </p:nvSpPr>
        <p:spPr>
          <a:xfrm>
            <a:off x="12637604" y="8770000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74" id="74"/>
          <p:cNvGrpSpPr/>
          <p:nvPr/>
        </p:nvGrpSpPr>
        <p:grpSpPr>
          <a:xfrm rot="0">
            <a:off x="13647613" y="3935193"/>
            <a:ext cx="2626060" cy="884918"/>
            <a:chOff x="0" y="0"/>
            <a:chExt cx="691637" cy="233065"/>
          </a:xfrm>
        </p:grpSpPr>
        <p:sp>
          <p:nvSpPr>
            <p:cNvPr name="Freeform 75" id="7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76" id="7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List files</a:t>
              </a:r>
            </a:p>
          </p:txBody>
        </p:sp>
      </p:grpSp>
      <p:sp>
        <p:nvSpPr>
          <p:cNvPr name="AutoShape 77" id="77"/>
          <p:cNvSpPr/>
          <p:nvPr/>
        </p:nvSpPr>
        <p:spPr>
          <a:xfrm>
            <a:off x="12637604" y="4377652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77405" y="885825"/>
            <a:ext cx="11918809" cy="128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List files and directories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377405" y="3666408"/>
            <a:ext cx="2626060" cy="884918"/>
            <a:chOff x="0" y="0"/>
            <a:chExt cx="691637" cy="23306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Import log.sh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377405" y="2678446"/>
            <a:ext cx="9136657" cy="43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  <a:spcBef>
                <a:spcPct val="0"/>
              </a:spcBef>
            </a:pPr>
            <a:r>
              <a:rPr lang="en-US" sz="261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Display detailed information about files and directories.</a:t>
            </a:r>
          </a:p>
        </p:txBody>
      </p:sp>
      <p:sp>
        <p:nvSpPr>
          <p:cNvPr name="AutoShape 10" id="10"/>
          <p:cNvSpPr/>
          <p:nvPr/>
        </p:nvSpPr>
        <p:spPr>
          <a:xfrm>
            <a:off x="5003465" y="4136267"/>
            <a:ext cx="10096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1" id="11"/>
          <p:cNvGrpSpPr/>
          <p:nvPr/>
        </p:nvGrpSpPr>
        <p:grpSpPr>
          <a:xfrm rot="0">
            <a:off x="6013115" y="3693808"/>
            <a:ext cx="2626060" cy="884918"/>
            <a:chOff x="0" y="0"/>
            <a:chExt cx="691637" cy="2330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Enter the directory or file path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648825" y="3703333"/>
            <a:ext cx="2626060" cy="884918"/>
            <a:chOff x="0" y="0"/>
            <a:chExt cx="691637" cy="23306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Check if the Path Exists</a:t>
              </a:r>
            </a:p>
          </p:txBody>
        </p:sp>
      </p:grpSp>
      <p:sp>
        <p:nvSpPr>
          <p:cNvPr name="AutoShape 17" id="17"/>
          <p:cNvSpPr/>
          <p:nvPr/>
        </p:nvSpPr>
        <p:spPr>
          <a:xfrm>
            <a:off x="8638816" y="4145792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18" id="18"/>
          <p:cNvGrpSpPr/>
          <p:nvPr/>
        </p:nvGrpSpPr>
        <p:grpSpPr>
          <a:xfrm rot="0">
            <a:off x="13284535" y="3666408"/>
            <a:ext cx="2626060" cy="884918"/>
            <a:chOff x="0" y="0"/>
            <a:chExt cx="691637" cy="23306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End program</a:t>
              </a:r>
            </a:p>
          </p:txBody>
        </p:sp>
      </p:grpSp>
      <p:sp>
        <p:nvSpPr>
          <p:cNvPr name="AutoShape 21" id="21"/>
          <p:cNvSpPr/>
          <p:nvPr/>
        </p:nvSpPr>
        <p:spPr>
          <a:xfrm>
            <a:off x="12274525" y="4164842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22" id="22"/>
          <p:cNvSpPr txBox="true"/>
          <p:nvPr/>
        </p:nvSpPr>
        <p:spPr>
          <a:xfrm rot="0">
            <a:off x="2377405" y="4997826"/>
            <a:ext cx="13808285" cy="128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0500"/>
              </a:lnSpc>
              <a:spcBef>
                <a:spcPct val="0"/>
              </a:spcBef>
            </a:pPr>
            <a:r>
              <a:rPr lang="en-US" b="true" sz="7500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Backup files and directories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421525" y="6788522"/>
            <a:ext cx="7227300" cy="435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1"/>
              </a:lnSpc>
              <a:spcBef>
                <a:spcPct val="0"/>
              </a:spcBef>
            </a:pPr>
            <a:r>
              <a:rPr lang="en-US" sz="261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Cre</a:t>
            </a:r>
            <a:r>
              <a:rPr lang="en-US" sz="2615">
                <a:solidFill>
                  <a:srgbClr val="191919"/>
                </a:solidFill>
                <a:latin typeface="Gotham"/>
                <a:ea typeface="Gotham"/>
                <a:cs typeface="Gotham"/>
                <a:sym typeface="Gotham"/>
              </a:rPr>
              <a:t>ate backups at a user-specified location.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421525" y="7814583"/>
            <a:ext cx="2626060" cy="884918"/>
            <a:chOff x="0" y="0"/>
            <a:chExt cx="691637" cy="23306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Import log.sh</a:t>
              </a:r>
            </a:p>
          </p:txBody>
        </p:sp>
      </p:grpSp>
      <p:sp>
        <p:nvSpPr>
          <p:cNvPr name="AutoShape 27" id="27"/>
          <p:cNvSpPr/>
          <p:nvPr/>
        </p:nvSpPr>
        <p:spPr>
          <a:xfrm flipV="true">
            <a:off x="5047585" y="8284443"/>
            <a:ext cx="1009650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28" id="28"/>
          <p:cNvGrpSpPr/>
          <p:nvPr/>
        </p:nvGrpSpPr>
        <p:grpSpPr>
          <a:xfrm rot="0">
            <a:off x="6057235" y="7841984"/>
            <a:ext cx="2626060" cy="884918"/>
            <a:chOff x="0" y="0"/>
            <a:chExt cx="691637" cy="233065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30" id="30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Enter the directory or file path to backup</a:t>
              </a: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9692945" y="7851509"/>
            <a:ext cx="2626060" cy="884918"/>
            <a:chOff x="0" y="0"/>
            <a:chExt cx="691637" cy="233065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Enter the backup destination</a:t>
              </a:r>
            </a:p>
          </p:txBody>
        </p:sp>
      </p:grpSp>
      <p:sp>
        <p:nvSpPr>
          <p:cNvPr name="AutoShape 34" id="34"/>
          <p:cNvSpPr/>
          <p:nvPr/>
        </p:nvSpPr>
        <p:spPr>
          <a:xfrm flipV="true">
            <a:off x="8682935" y="8293968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35" id="35"/>
          <p:cNvGrpSpPr/>
          <p:nvPr/>
        </p:nvGrpSpPr>
        <p:grpSpPr>
          <a:xfrm rot="0">
            <a:off x="13328654" y="7814583"/>
            <a:ext cx="2626060" cy="884918"/>
            <a:chOff x="0" y="0"/>
            <a:chExt cx="691637" cy="233065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Check if the Path Exists</a:t>
              </a:r>
            </a:p>
          </p:txBody>
        </p:sp>
      </p:grpSp>
      <p:sp>
        <p:nvSpPr>
          <p:cNvPr name="AutoShape 38" id="38"/>
          <p:cNvSpPr/>
          <p:nvPr/>
        </p:nvSpPr>
        <p:spPr>
          <a:xfrm>
            <a:off x="12318645" y="8313018"/>
            <a:ext cx="1010009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9" id="39"/>
          <p:cNvSpPr/>
          <p:nvPr/>
        </p:nvSpPr>
        <p:spPr>
          <a:xfrm>
            <a:off x="15954714" y="8293968"/>
            <a:ext cx="0" cy="115095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0" id="40"/>
          <p:cNvGrpSpPr/>
          <p:nvPr/>
        </p:nvGrpSpPr>
        <p:grpSpPr>
          <a:xfrm rot="0">
            <a:off x="13328654" y="9002468"/>
            <a:ext cx="2626060" cy="884918"/>
            <a:chOff x="0" y="0"/>
            <a:chExt cx="691637" cy="233065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691637" cy="233065"/>
            </a:xfrm>
            <a:custGeom>
              <a:avLst/>
              <a:gdLst/>
              <a:ahLst/>
              <a:cxnLst/>
              <a:rect r="r" b="b" t="t" l="l"/>
              <a:pathLst>
                <a:path h="233065" w="691637">
                  <a:moveTo>
                    <a:pt x="116532" y="0"/>
                  </a:moveTo>
                  <a:lnTo>
                    <a:pt x="575105" y="0"/>
                  </a:lnTo>
                  <a:cubicBezTo>
                    <a:pt x="639464" y="0"/>
                    <a:pt x="691637" y="52173"/>
                    <a:pt x="691637" y="116532"/>
                  </a:cubicBezTo>
                  <a:lnTo>
                    <a:pt x="691637" y="116532"/>
                  </a:lnTo>
                  <a:cubicBezTo>
                    <a:pt x="691637" y="180891"/>
                    <a:pt x="639464" y="233065"/>
                    <a:pt x="575105" y="233065"/>
                  </a:cubicBezTo>
                  <a:lnTo>
                    <a:pt x="116532" y="233065"/>
                  </a:lnTo>
                  <a:cubicBezTo>
                    <a:pt x="52173" y="233065"/>
                    <a:pt x="0" y="180891"/>
                    <a:pt x="0" y="116532"/>
                  </a:cubicBezTo>
                  <a:lnTo>
                    <a:pt x="0" y="116532"/>
                  </a:lnTo>
                  <a:cubicBezTo>
                    <a:pt x="0" y="52173"/>
                    <a:pt x="52173" y="0"/>
                    <a:pt x="116532" y="0"/>
                  </a:cubicBezTo>
                  <a:close/>
                </a:path>
              </a:pathLst>
            </a:custGeom>
            <a:solidFill>
              <a:srgbClr val="964F4F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28575"/>
              <a:ext cx="691637" cy="2616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</a:pPr>
              <a:r>
                <a:rPr lang="en-US" sz="1700">
                  <a:solidFill>
                    <a:srgbClr val="FFFFFF"/>
                  </a:solidFill>
                  <a:latin typeface="Gotham"/>
                  <a:ea typeface="Gotham"/>
                  <a:cs typeface="Gotham"/>
                  <a:sym typeface="Gotham"/>
                </a:rPr>
                <a:t>Backup Process</a:t>
              </a:r>
            </a:p>
          </p:txBody>
        </p:sp>
      </p:grpSp>
      <p:grpSp>
        <p:nvGrpSpPr>
          <p:cNvPr name="Group 43" id="43"/>
          <p:cNvGrpSpPr/>
          <p:nvPr/>
        </p:nvGrpSpPr>
        <p:grpSpPr>
          <a:xfrm rot="0">
            <a:off x="-1221343" y="-1559270"/>
            <a:ext cx="3499668" cy="13405540"/>
            <a:chOff x="0" y="0"/>
            <a:chExt cx="212191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name="TextBox 45" id="45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481509" y="5487741"/>
            <a:ext cx="992463" cy="992463"/>
            <a:chOff x="0" y="0"/>
            <a:chExt cx="812800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Gotham"/>
                  <a:ea typeface="Gotham"/>
                  <a:cs typeface="Gotham"/>
                  <a:sym typeface="Gotham"/>
                </a:rPr>
                <a:t>8</a:t>
              </a:r>
            </a:p>
          </p:txBody>
        </p:sp>
      </p:grpSp>
      <p:grpSp>
        <p:nvGrpSpPr>
          <p:cNvPr name="Group 49" id="49"/>
          <p:cNvGrpSpPr/>
          <p:nvPr/>
        </p:nvGrpSpPr>
        <p:grpSpPr>
          <a:xfrm rot="0">
            <a:off x="703681" y="2818100"/>
            <a:ext cx="508158" cy="543805"/>
            <a:chOff x="0" y="0"/>
            <a:chExt cx="812800" cy="869819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4</a:t>
              </a: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703681" y="812931"/>
            <a:ext cx="508158" cy="543805"/>
            <a:chOff x="0" y="0"/>
            <a:chExt cx="812800" cy="86981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4" id="54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703681" y="2148192"/>
            <a:ext cx="508158" cy="543805"/>
            <a:chOff x="0" y="0"/>
            <a:chExt cx="812800" cy="869819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57" id="57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3</a:t>
              </a: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703681" y="1480562"/>
            <a:ext cx="508158" cy="543805"/>
            <a:chOff x="0" y="0"/>
            <a:chExt cx="812800" cy="869819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60" id="60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2</a:t>
              </a: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723662" y="4153361"/>
            <a:ext cx="508158" cy="543805"/>
            <a:chOff x="0" y="0"/>
            <a:chExt cx="812800" cy="869819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6</a:t>
              </a: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723662" y="3485731"/>
            <a:ext cx="508158" cy="543805"/>
            <a:chOff x="0" y="0"/>
            <a:chExt cx="812800" cy="86981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66" id="66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5</a:t>
              </a: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723662" y="4820991"/>
            <a:ext cx="508158" cy="543805"/>
            <a:chOff x="0" y="0"/>
            <a:chExt cx="812800" cy="869819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69" id="69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7</a:t>
              </a: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703681" y="6608133"/>
            <a:ext cx="508158" cy="543805"/>
            <a:chOff x="0" y="0"/>
            <a:chExt cx="812800" cy="869819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72" id="72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9</a:t>
              </a: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703681" y="7275763"/>
            <a:ext cx="508158" cy="543805"/>
            <a:chOff x="0" y="0"/>
            <a:chExt cx="812800" cy="869819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75" id="75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10</a:t>
              </a:r>
            </a:p>
          </p:txBody>
        </p:sp>
      </p:grpSp>
      <p:grpSp>
        <p:nvGrpSpPr>
          <p:cNvPr name="Group 76" id="76"/>
          <p:cNvGrpSpPr/>
          <p:nvPr/>
        </p:nvGrpSpPr>
        <p:grpSpPr>
          <a:xfrm rot="0">
            <a:off x="703681" y="7943393"/>
            <a:ext cx="508158" cy="543805"/>
            <a:chOff x="0" y="0"/>
            <a:chExt cx="812800" cy="869819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78" id="78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11</a:t>
              </a: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703681" y="8611024"/>
            <a:ext cx="508158" cy="543805"/>
            <a:chOff x="0" y="0"/>
            <a:chExt cx="812800" cy="869819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812800" cy="869819"/>
            </a:xfrm>
            <a:custGeom>
              <a:avLst/>
              <a:gdLst/>
              <a:ahLst/>
              <a:cxnLst/>
              <a:rect r="r" b="b" t="t" l="l"/>
              <a:pathLst>
                <a:path h="869819" w="812800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81" id="81"/>
            <p:cNvSpPr txBox="true"/>
            <p:nvPr/>
          </p:nvSpPr>
          <p:spPr>
            <a:xfrm>
              <a:off x="76200" y="52970"/>
              <a:ext cx="660400" cy="735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Gotham"/>
                  <a:ea typeface="Gotham"/>
                  <a:cs typeface="Gotham"/>
                  <a:sym typeface="Gotham"/>
                </a:rPr>
                <a:t>12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DAGiv81nwYc</dc:identifier>
  <dcterms:modified xsi:type="dcterms:W3CDTF">2011-08-01T06:04:30Z</dcterms:modified>
  <cp:revision>1</cp:revision>
  <dc:title>White and Orange Simple Portfolio Presentation</dc:title>
</cp:coreProperties>
</file>