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3136" r:id="rId5"/>
    <p:sldId id="3287" r:id="rId6"/>
    <p:sldId id="3288" r:id="rId7"/>
    <p:sldId id="3268" r:id="rId8"/>
    <p:sldId id="3273" r:id="rId9"/>
    <p:sldId id="3274" r:id="rId10"/>
    <p:sldId id="3275" r:id="rId11"/>
    <p:sldId id="3289" r:id="rId12"/>
    <p:sldId id="3277" r:id="rId13"/>
    <p:sldId id="3299" r:id="rId14"/>
    <p:sldId id="3278" r:id="rId15"/>
    <p:sldId id="3279" r:id="rId16"/>
    <p:sldId id="3280" r:id="rId17"/>
    <p:sldId id="3281" r:id="rId18"/>
    <p:sldId id="3282" r:id="rId19"/>
    <p:sldId id="3290" r:id="rId20"/>
    <p:sldId id="3284" r:id="rId21"/>
    <p:sldId id="3283" r:id="rId22"/>
    <p:sldId id="3285" r:id="rId23"/>
    <p:sldId id="3286" r:id="rId24"/>
    <p:sldId id="3296" r:id="rId25"/>
    <p:sldId id="3298" r:id="rId26"/>
    <p:sldId id="3300" r:id="rId27"/>
    <p:sldId id="3301" r:id="rId28"/>
    <p:sldId id="3302" r:id="rId29"/>
    <p:sldId id="3303" r:id="rId30"/>
    <p:sldId id="3305" r:id="rId31"/>
    <p:sldId id="3291" r:id="rId32"/>
    <p:sldId id="3307" r:id="rId33"/>
    <p:sldId id="3308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D1C3"/>
    <a:srgbClr val="FAF4A0"/>
    <a:srgbClr val="7C858F"/>
    <a:srgbClr val="090909"/>
    <a:srgbClr val="FFFF00"/>
    <a:srgbClr val="755950"/>
    <a:srgbClr val="ED7D31"/>
    <a:srgbClr val="415365"/>
    <a:srgbClr val="4472C4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88620" autoAdjust="0"/>
  </p:normalViewPr>
  <p:slideViewPr>
    <p:cSldViewPr snapToGrid="0">
      <p:cViewPr varScale="1">
        <p:scale>
          <a:sx n="73" d="100"/>
          <a:sy n="73" d="100"/>
        </p:scale>
        <p:origin x="13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A7E-FE53-42C0-9A46-B245D4F5FDFA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E3F5-ABAF-4679-B0BD-08D8A021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Instructor">
    <p:bg>
      <p:bgPr>
        <a:solidFill>
          <a:srgbClr val="415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5C37CF-C3E2-D78A-3083-86E921148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2121" y="1025513"/>
            <a:ext cx="9144000" cy="720161"/>
          </a:xfrm>
          <a:prstGeom prst="rect">
            <a:avLst/>
          </a:prstGeom>
        </p:spPr>
        <p:txBody>
          <a:bodyPr anchor="b"/>
          <a:lstStyle>
            <a:lvl1pPr algn="l">
              <a:defRPr sz="4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8956D-3396-1C4F-1637-E2F371B14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9814" y="5112326"/>
            <a:ext cx="7460066" cy="9805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Instructor Name</a:t>
            </a:r>
          </a:p>
          <a:p>
            <a:pPr lvl="0"/>
            <a:r>
              <a:rPr lang="en-US"/>
              <a:t>Department/Division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40D118-2496-BC86-FF5A-F789857BC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9C4CE08-5090-BDDE-5073-12EEFCEB03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5C37CF-C3E2-D78A-3083-86E921148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582727"/>
            <a:ext cx="12192000" cy="720161"/>
          </a:xfrm>
          <a:prstGeom prst="rect">
            <a:avLst/>
          </a:prstGeo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BB3B672-6B7F-1C15-A74B-F17FCE4EB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EEF83E1-696E-98C9-B051-D6B8CE62B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F09DD4-FECC-D498-55BB-E2D24D4092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 anchor="b"/>
          <a:lstStyle>
            <a:lvl1pPr algn="l">
              <a:defRPr sz="4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Topic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68AEA7B3-EB75-423B-FF3A-56D90288CF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95280C-790E-B507-96EA-E5D8FBACC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w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F09DD4-FECC-D498-55BB-E2D24D4092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 anchor="b"/>
          <a:lstStyle>
            <a:lvl1pPr algn="l">
              <a:defRPr sz="4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Topic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5F1607-83BA-A37B-1201-C49BCF25B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183" y="1306036"/>
            <a:ext cx="6549159" cy="2784885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6872BB5F-B676-C310-3B7C-6C31E5903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86DB2ED-A926-F1C8-8F1E-C5EB82B54F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162E8645-81FD-6755-34EF-A3AA83831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EFCB904-AC68-516D-334E-573A0414ED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22597B4-029D-B91F-F0AE-9A1DCC3ABA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G Only">
    <p:bg>
      <p:bgPr>
        <a:solidFill>
          <a:srgbClr val="415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6255A1-6FD4-E7AE-31CD-B64255A36B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7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06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1EA048D-139E-D891-8A20-8908B0C4D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961" y="1025513"/>
            <a:ext cx="9144000" cy="1433908"/>
          </a:xfrm>
        </p:spPr>
        <p:txBody>
          <a:bodyPr/>
          <a:lstStyle/>
          <a:p>
            <a:r>
              <a:rPr lang="en-US" dirty="0"/>
              <a:t>Library Data Dashboard Documentation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CEF803B-BE19-B72A-4696-B7E2D8A04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60579" y="5112326"/>
            <a:ext cx="6889300" cy="980511"/>
          </a:xfrm>
        </p:spPr>
        <p:txBody>
          <a:bodyPr/>
          <a:lstStyle/>
          <a:p>
            <a:r>
              <a:rPr lang="en-US" dirty="0"/>
              <a:t>Presented by James Ocampo</a:t>
            </a:r>
          </a:p>
          <a:p>
            <a:r>
              <a:rPr lang="en-US" dirty="0"/>
              <a:t>Mentored by Tammy Parrott (Library Services Manager)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350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CCE95-0461-3B49-FF3A-4EB762E4D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70FBE28-FD0F-171E-BDAE-18B1B85BD41E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a new Library Branch?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CE6A712-C4AD-BE8A-9A9A-8E34F5C2B7E5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5350217" cy="4390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arenR"/>
            </a:pPr>
            <a:r>
              <a:rPr lang="en-US" dirty="0"/>
              <a:t>Select and Copy (</a:t>
            </a:r>
            <a:r>
              <a:rPr lang="en-US" dirty="0" err="1"/>
              <a:t>Ctrl+C</a:t>
            </a:r>
            <a:r>
              <a:rPr lang="en-US" dirty="0"/>
              <a:t>) the “Template for Branches.xlsx”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49C46-488D-0B67-6072-C8EB09FB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635" y="1306037"/>
            <a:ext cx="5921253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7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1EABC-AE12-263B-DD5F-8F87CBA8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15EFB1-EC2F-0E94-3578-8FFE27549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32" y="1306037"/>
            <a:ext cx="5959356" cy="5113463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D658CBEB-B2DD-930A-90A5-AC2A8C975032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a new Library Branch?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519FB92-AF4B-926D-CD01-66FEE4FDDCD5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5350217" cy="1941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2"/>
            </a:pPr>
            <a:r>
              <a:rPr lang="en-US" dirty="0"/>
              <a:t>Paste (</a:t>
            </a:r>
            <a:r>
              <a:rPr lang="en-US" dirty="0" err="1"/>
              <a:t>Ctrl+V</a:t>
            </a:r>
            <a:r>
              <a:rPr lang="en-US" dirty="0"/>
              <a:t>) the “Template for Branches.xlsx”</a:t>
            </a:r>
          </a:p>
        </p:txBody>
      </p:sp>
    </p:spTree>
    <p:extLst>
      <p:ext uri="{BB962C8B-B14F-4D97-AF65-F5344CB8AC3E}">
        <p14:creationId xmlns:p14="http://schemas.microsoft.com/office/powerpoint/2010/main" val="112927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DBA0-E8B6-FB74-282F-E0568C281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9CA9052-7002-4E4C-4DBA-2661CC2E971A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a new Library Branch?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1491EF86-9532-9D7E-3E3F-5C108E55DC17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5350217" cy="1941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en-US" dirty="0"/>
              <a:t>Rename Excel file to </a:t>
            </a:r>
            <a:br>
              <a:rPr lang="en-US" dirty="0"/>
            </a:br>
            <a:r>
              <a:rPr lang="en-US" dirty="0"/>
              <a:t>“___________ Branch.xlsx”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7C1B8-F5D3-5FC8-D00C-75554A7F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32" y="1306037"/>
            <a:ext cx="5959356" cy="507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54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58F3-CA77-3A3D-896E-352BFF0D7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A8F2DD5-F17F-9FFC-2172-862EA9FFDAC0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a new Library Branch?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E188F1B-38F5-72A6-58BE-53253A01A36A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5350217" cy="1941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4"/>
            </a:pPr>
            <a:r>
              <a:rPr lang="en-US" dirty="0"/>
              <a:t>Open the new Branch Excel file and change  Cell B4 to the name of the new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D0B31-E503-76E3-77B0-65321809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633" b="40451"/>
          <a:stretch/>
        </p:blipFill>
        <p:spPr>
          <a:xfrm>
            <a:off x="5696381" y="1306038"/>
            <a:ext cx="6075205" cy="51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98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2AF90-86AD-26F3-6EF5-ADEBCB054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65433C2C-EDAE-A8B3-CC00-9BA5D3236514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a new Library Branch?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8059B57-73F4-632F-C923-41A8AB9E75F4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11193969" cy="1941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5"/>
            </a:pPr>
            <a:r>
              <a:rPr lang="en-US" dirty="0"/>
              <a:t>Open the “Summary Usage Report.xlsx” file and </a:t>
            </a:r>
            <a:br>
              <a:rPr lang="en-US" dirty="0"/>
            </a:br>
            <a:r>
              <a:rPr lang="en-US" dirty="0"/>
              <a:t>add rows for the new Branch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1BE77-7846-D4D2-491C-64C261369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8" y="3247697"/>
            <a:ext cx="12056724" cy="30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84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88202-BFD8-CABE-EB65-F5380A3E3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F669222-FE07-A11F-698F-2BBBF9F4AF7A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a new Library Branch?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EF90E48-5AF9-BADD-1C45-6E53F673519E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11193969" cy="1941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6"/>
            </a:pPr>
            <a:r>
              <a:rPr lang="en-US" dirty="0"/>
              <a:t>Open the “Tech Statistics.xlsx” and </a:t>
            </a:r>
            <a:br>
              <a:rPr lang="en-US" dirty="0"/>
            </a:br>
            <a:r>
              <a:rPr lang="en-US" dirty="0"/>
              <a:t>add rows for the new Branch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4D1F9-21A9-FD5B-D095-A851D7DEB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6" t="10507"/>
          <a:stretch/>
        </p:blipFill>
        <p:spPr>
          <a:xfrm>
            <a:off x="29761" y="3247697"/>
            <a:ext cx="12094601" cy="25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89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9352-7A2F-678E-E430-FF7AFCA78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1376-EDDC-03FA-2469-4C981F10B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6" y="2354974"/>
            <a:ext cx="7882760" cy="2148052"/>
          </a:xfrm>
        </p:spPr>
        <p:txBody>
          <a:bodyPr/>
          <a:lstStyle/>
          <a:p>
            <a:r>
              <a:rPr lang="en-US" sz="7200" dirty="0"/>
              <a:t>How to Grant Access to View the Dashboard?</a:t>
            </a:r>
          </a:p>
        </p:txBody>
      </p:sp>
    </p:spTree>
    <p:extLst>
      <p:ext uri="{BB962C8B-B14F-4D97-AF65-F5344CB8AC3E}">
        <p14:creationId xmlns:p14="http://schemas.microsoft.com/office/powerpoint/2010/main" val="3408686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25FF-5C79-32AD-2DAF-4CB89FC8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8366223-BC3A-5CCC-24B5-6894C40D8F58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Grant Access to View the Dashboard?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37C2B52-7098-8B75-C1F6-B8453ECF8A26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Go to Power BI Home and select the “Workspaces” Tab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31801-442C-FEED-EEA2-F69142570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9" y="1396169"/>
            <a:ext cx="10005522" cy="53154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E29C333-D5A7-3E12-5F43-A242C4A157E5}"/>
              </a:ext>
            </a:extLst>
          </p:cNvPr>
          <p:cNvSpPr/>
          <p:nvPr/>
        </p:nvSpPr>
        <p:spPr>
          <a:xfrm>
            <a:off x="136182" y="5097518"/>
            <a:ext cx="840991" cy="616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42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203ED-471A-5CEC-FA46-AFF16A264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D8563A8-4376-614A-3F6E-6E7D41ED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9" y="1396169"/>
            <a:ext cx="10005522" cy="5315434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84A7804E-2A4A-20A9-1C11-F5653CB714CB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Grant Access to View the Dashboard?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D7597C8-DF08-9574-DF0E-EAC9708139CA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2"/>
            </a:pPr>
            <a:r>
              <a:rPr lang="en-US" dirty="0"/>
              <a:t>Select the “Library” Workspace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647C749-A385-13C3-98B8-E4BBAD59A0B6}"/>
              </a:ext>
            </a:extLst>
          </p:cNvPr>
          <p:cNvSpPr/>
          <p:nvPr/>
        </p:nvSpPr>
        <p:spPr>
          <a:xfrm>
            <a:off x="808844" y="3120719"/>
            <a:ext cx="840991" cy="616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99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F3307-AFB8-FE11-F787-A55B37F66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42F87E-E751-AEA5-C4CE-C67B302D5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8" y="1389418"/>
            <a:ext cx="10005523" cy="5315434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F6D16FDE-C218-56AC-91CD-0F4D276EBA34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Grant Access to View the Dashboard?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4ED00A-9EAB-5BE8-A25E-CE0BDC508E5E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en-US" dirty="0"/>
              <a:t>Select the “Access” Button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C6B764-BC0B-FEBB-3FB9-B877A0E2E261}"/>
              </a:ext>
            </a:extLst>
          </p:cNvPr>
          <p:cNvSpPr/>
          <p:nvPr/>
        </p:nvSpPr>
        <p:spPr>
          <a:xfrm>
            <a:off x="7987410" y="2542650"/>
            <a:ext cx="840991" cy="616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DD33-5543-5EAE-B7AE-DD9A90092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F00E-5E31-A5B8-5440-61F72C3C4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183" y="1044528"/>
            <a:ext cx="9638438" cy="4768943"/>
          </a:xfrm>
        </p:spPr>
        <p:txBody>
          <a:bodyPr/>
          <a:lstStyle/>
          <a:p>
            <a:r>
              <a:rPr lang="en-US" dirty="0"/>
              <a:t> How to add new Fiscal Years?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How to add a new Library Branch?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 How to Grant Access to View the Dashboard?</a:t>
            </a:r>
          </a:p>
          <a:p>
            <a:endParaRPr lang="en-US" dirty="0"/>
          </a:p>
          <a:p>
            <a:r>
              <a:rPr lang="en-US" sz="2800" dirty="0"/>
              <a:t> How to Manually Update the Dashboard?</a:t>
            </a:r>
          </a:p>
          <a:p>
            <a:endParaRPr lang="en-US" dirty="0"/>
          </a:p>
          <a:p>
            <a:r>
              <a:rPr lang="en-US" sz="2800" dirty="0"/>
              <a:t> Limitations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82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899CB-BD87-9401-BC1E-7592E019F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94D745-F514-446C-22F3-DC8459216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8" y="1389418"/>
            <a:ext cx="10005524" cy="5315434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6D0AD2E0-9F08-6BAA-C9A9-1368DDEBF75E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Grant Access to View the Dashboard?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60C9B99-EC33-0FC4-7EFD-87B316EF087A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4"/>
            </a:pPr>
            <a:r>
              <a:rPr lang="en-US" dirty="0"/>
              <a:t>Select the “Access” Button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273A3D5-65D4-9873-0A91-4A6EC8CF015B}"/>
              </a:ext>
            </a:extLst>
          </p:cNvPr>
          <p:cNvSpPr/>
          <p:nvPr/>
        </p:nvSpPr>
        <p:spPr>
          <a:xfrm>
            <a:off x="6770384" y="3301102"/>
            <a:ext cx="502322" cy="264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0C02D8-577C-52E6-5083-1045E7FF3D57}"/>
              </a:ext>
            </a:extLst>
          </p:cNvPr>
          <p:cNvSpPr/>
          <p:nvPr/>
        </p:nvSpPr>
        <p:spPr>
          <a:xfrm>
            <a:off x="6770384" y="3685714"/>
            <a:ext cx="502322" cy="264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FC5A14-F139-3AAB-0A33-19EFABA5549B}"/>
              </a:ext>
            </a:extLst>
          </p:cNvPr>
          <p:cNvSpPr/>
          <p:nvPr/>
        </p:nvSpPr>
        <p:spPr>
          <a:xfrm>
            <a:off x="6770384" y="4002339"/>
            <a:ext cx="502322" cy="2648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D9329-5D0F-8B0D-36A1-63F87753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39DC-C171-8A9A-F913-DF1B16C6E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6" y="2354974"/>
            <a:ext cx="7882760" cy="2963260"/>
          </a:xfrm>
        </p:spPr>
        <p:txBody>
          <a:bodyPr/>
          <a:lstStyle/>
          <a:p>
            <a:r>
              <a:rPr lang="en-US" sz="7200" dirty="0"/>
              <a:t>How to Manually Update the Dashboard?</a:t>
            </a:r>
          </a:p>
        </p:txBody>
      </p:sp>
    </p:spTree>
    <p:extLst>
      <p:ext uri="{BB962C8B-B14F-4D97-AF65-F5344CB8AC3E}">
        <p14:creationId xmlns:p14="http://schemas.microsoft.com/office/powerpoint/2010/main" val="7272205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2F941-3D5D-9BCC-5A8C-52E83BDFA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1504853-2844-F600-5ED8-009E8570B0DF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Manually Update the Dashboard?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3107006-B5FF-4494-A2F6-3B011369C503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Open the “Library Data Dashboard” Folder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E03DAE-0817-D31D-1D79-C14F49AA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77" y="1681655"/>
            <a:ext cx="10971384" cy="467259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6D32679-F046-4F4E-83CD-877592B9376C}"/>
              </a:ext>
            </a:extLst>
          </p:cNvPr>
          <p:cNvSpPr/>
          <p:nvPr/>
        </p:nvSpPr>
        <p:spPr>
          <a:xfrm>
            <a:off x="144986" y="4025462"/>
            <a:ext cx="704809" cy="416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28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796E-C9CD-A9F7-97C1-A922AB7F1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1ED054C-FBD1-A120-ABD8-705F8A5D74AA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Manually Update the Dashboard?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C99908E-6298-610F-D8B3-EF996C70B6BC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2"/>
            </a:pPr>
            <a:r>
              <a:rPr lang="en-US" dirty="0"/>
              <a:t>Double-Click on the “Refresh Dashboard Dataset.py” file to run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23F33-F5C5-CE51-D214-D39EF27A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37" y="1912278"/>
            <a:ext cx="11336125" cy="46020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4915C3C-F737-2378-7C23-F321C50A3225}"/>
              </a:ext>
            </a:extLst>
          </p:cNvPr>
          <p:cNvSpPr/>
          <p:nvPr/>
        </p:nvSpPr>
        <p:spPr>
          <a:xfrm>
            <a:off x="0" y="6097436"/>
            <a:ext cx="704809" cy="416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E825B-C8EB-C277-0D1A-F83613F3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C4AB2B8-1BAC-28B7-E4B3-2C34F9ABC20C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Manually Update the Dashboard?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715460E-8079-D378-BBF5-AF0D766059E8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en-US" dirty="0"/>
              <a:t>Press the ‘Enter’ key on your keyboard once it is Completed to close the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101A9-253A-FF2D-6ECD-BDE4FF8E0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37" y="1912278"/>
            <a:ext cx="11336125" cy="460202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809C395-11DE-5F84-46F9-717777BBFD4F}"/>
              </a:ext>
            </a:extLst>
          </p:cNvPr>
          <p:cNvSpPr/>
          <p:nvPr/>
        </p:nvSpPr>
        <p:spPr>
          <a:xfrm>
            <a:off x="-70344" y="6147876"/>
            <a:ext cx="704809" cy="416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6081A-FBD0-4A98-E24D-8D6EE1A6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65" y="1912278"/>
            <a:ext cx="9002366" cy="460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4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E5418-2F17-4275-E965-003968801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399B972-4FF1-1E49-C3A0-DED098F8E85B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4"/>
            </a:pPr>
            <a:r>
              <a:rPr lang="en-US" dirty="0"/>
              <a:t>Go to Power BI Home and select the “Workspaces” Tab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8D9F5-3AEB-0F6B-5170-642246B1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9" y="1396169"/>
            <a:ext cx="10005522" cy="531543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405F3A0-8F32-DC78-DF26-1C3B2C37CEA3}"/>
              </a:ext>
            </a:extLst>
          </p:cNvPr>
          <p:cNvSpPr/>
          <p:nvPr/>
        </p:nvSpPr>
        <p:spPr>
          <a:xfrm>
            <a:off x="136182" y="5097518"/>
            <a:ext cx="840991" cy="616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558870E2-5BE1-20E0-DDE5-5A4CDC55806C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Manually Update the Dashboard?</a:t>
            </a:r>
          </a:p>
        </p:txBody>
      </p:sp>
    </p:spTree>
    <p:extLst>
      <p:ext uri="{BB962C8B-B14F-4D97-AF65-F5344CB8AC3E}">
        <p14:creationId xmlns:p14="http://schemas.microsoft.com/office/powerpoint/2010/main" val="811599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C4B7-583C-52BF-911B-483099110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AE00BC4-8AD9-1750-25EF-23CCE3A47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39" y="1396169"/>
            <a:ext cx="10005522" cy="5315434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DCFFDDA9-1CEC-B042-471D-F63F26358385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5"/>
            </a:pPr>
            <a:r>
              <a:rPr lang="en-US" dirty="0"/>
              <a:t>Select the “Library” Workspace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F2C9AD-9725-50F1-7040-9B6948DBC3EC}"/>
              </a:ext>
            </a:extLst>
          </p:cNvPr>
          <p:cNvSpPr/>
          <p:nvPr/>
        </p:nvSpPr>
        <p:spPr>
          <a:xfrm>
            <a:off x="808844" y="3120719"/>
            <a:ext cx="840991" cy="616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62AB3BC-3001-E94A-8B41-3E7C4C851625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Manually Update the Dashboard?</a:t>
            </a:r>
          </a:p>
        </p:txBody>
      </p:sp>
    </p:spTree>
    <p:extLst>
      <p:ext uri="{BB962C8B-B14F-4D97-AF65-F5344CB8AC3E}">
        <p14:creationId xmlns:p14="http://schemas.microsoft.com/office/powerpoint/2010/main" val="1421786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A736B-CD6D-5BA8-7A6E-2F3783C3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2534D70-9A66-905E-1489-D7A2FC2E05B8}"/>
              </a:ext>
            </a:extLst>
          </p:cNvPr>
          <p:cNvSpPr txBox="1">
            <a:spLocks/>
          </p:cNvSpPr>
          <p:nvPr/>
        </p:nvSpPr>
        <p:spPr>
          <a:xfrm>
            <a:off x="136183" y="866558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6"/>
            </a:pPr>
            <a:r>
              <a:rPr lang="en-US" dirty="0"/>
              <a:t>Hover over the Dashboard you want to update and click the “Refresh Now” Button.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80B32D2-3895-22AA-8E5E-5337078E5F10}"/>
              </a:ext>
            </a:extLst>
          </p:cNvPr>
          <p:cNvSpPr/>
          <p:nvPr/>
        </p:nvSpPr>
        <p:spPr>
          <a:xfrm>
            <a:off x="7987410" y="2542650"/>
            <a:ext cx="840991" cy="616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472AEA-2298-D7C3-22FF-8A1D31770371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1803569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How to Manually Update the Dashboard?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7C6BC0-DA2B-724A-4962-EE23B4954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64" r="12909" b="37369"/>
          <a:stretch/>
        </p:blipFill>
        <p:spPr>
          <a:xfrm>
            <a:off x="216086" y="2175036"/>
            <a:ext cx="11643759" cy="401470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DD3DA36-B21E-D36F-9E23-F9AB61744F1E}"/>
              </a:ext>
            </a:extLst>
          </p:cNvPr>
          <p:cNvSpPr/>
          <p:nvPr/>
        </p:nvSpPr>
        <p:spPr>
          <a:xfrm rot="18202321">
            <a:off x="2637646" y="5162421"/>
            <a:ext cx="840991" cy="6165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48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59B97-4727-6590-2DD8-347C75836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2C25-883E-0F4E-5D0F-A7690E31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6" y="2843376"/>
            <a:ext cx="7882760" cy="1171247"/>
          </a:xfrm>
        </p:spPr>
        <p:txBody>
          <a:bodyPr/>
          <a:lstStyle/>
          <a:p>
            <a:r>
              <a:rPr lang="en-US" sz="7200" dirty="0"/>
              <a:t>Limitations</a:t>
            </a:r>
          </a:p>
        </p:txBody>
      </p:sp>
    </p:spTree>
    <p:extLst>
      <p:ext uri="{BB962C8B-B14F-4D97-AF65-F5344CB8AC3E}">
        <p14:creationId xmlns:p14="http://schemas.microsoft.com/office/powerpoint/2010/main" val="1940716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7EA0-EE96-BBDC-A3F7-472F4F995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F570CA0F-8065-590E-491E-6DB2ECF9370D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Limitations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7C945C1-129C-EE2A-9006-66BDBAF00936}"/>
              </a:ext>
            </a:extLst>
          </p:cNvPr>
          <p:cNvSpPr txBox="1">
            <a:spLocks/>
          </p:cNvSpPr>
          <p:nvPr/>
        </p:nvSpPr>
        <p:spPr>
          <a:xfrm>
            <a:off x="136183" y="1306036"/>
            <a:ext cx="11845610" cy="5231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arenR"/>
            </a:pPr>
            <a:r>
              <a:rPr lang="en-US" sz="3600" dirty="0"/>
              <a:t>DO NOT rearrange the Tables in the Excel Files of the Statistics Folder</a:t>
            </a:r>
          </a:p>
          <a:p>
            <a:pPr marL="514350" indent="-514350">
              <a:buAutoNum type="arabicParenR"/>
            </a:pPr>
            <a:endParaRPr lang="en-US" sz="2400" dirty="0"/>
          </a:p>
          <a:p>
            <a:r>
              <a:rPr lang="en-US" sz="2400" dirty="0"/>
              <a:t>The Program used to Extract the Data (                                 ) associates specific cells with a specific metric.</a:t>
            </a:r>
          </a:p>
          <a:p>
            <a:endParaRPr lang="en-US" sz="2400" dirty="0"/>
          </a:p>
          <a:p>
            <a:r>
              <a:rPr lang="en-US" sz="2400" dirty="0"/>
              <a:t>Ex: Cell ‘B4’ in refers to the name of the Library Branch for Branch Reports.</a:t>
            </a:r>
          </a:p>
          <a:p>
            <a:endParaRPr lang="en-US" sz="2400" dirty="0"/>
          </a:p>
          <a:p>
            <a:r>
              <a:rPr lang="en-US" sz="2400" dirty="0"/>
              <a:t>Rearranging any Table will cause the Program to fetch the data inaccurately. But, additions to empty spaces is okay.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018944-4F1A-7E60-4C6A-8737CB99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92" y="2882844"/>
            <a:ext cx="2582027" cy="3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2270-1320-C353-CDE4-696BB6613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6" y="2354974"/>
            <a:ext cx="7882760" cy="2148052"/>
          </a:xfrm>
        </p:spPr>
        <p:txBody>
          <a:bodyPr/>
          <a:lstStyle/>
          <a:p>
            <a:r>
              <a:rPr lang="en-US" sz="7200" dirty="0"/>
              <a:t>How to add new Fiscal Years?</a:t>
            </a:r>
          </a:p>
        </p:txBody>
      </p:sp>
    </p:spTree>
    <p:extLst>
      <p:ext uri="{BB962C8B-B14F-4D97-AF65-F5344CB8AC3E}">
        <p14:creationId xmlns:p14="http://schemas.microsoft.com/office/powerpoint/2010/main" val="1898575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73F5C-217D-A5C8-73BC-404453B8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5AB079B-A6D3-0FA2-8FE8-FE362C6AF048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Limitations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3AFA7B4-917A-604E-1090-B1C3F9FFD2E0}"/>
              </a:ext>
            </a:extLst>
          </p:cNvPr>
          <p:cNvSpPr txBox="1">
            <a:spLocks/>
          </p:cNvSpPr>
          <p:nvPr/>
        </p:nvSpPr>
        <p:spPr>
          <a:xfrm>
            <a:off x="136183" y="1306036"/>
            <a:ext cx="11845610" cy="52313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arenR" startAt="2"/>
            </a:pPr>
            <a:r>
              <a:rPr lang="en-US" sz="3600" dirty="0"/>
              <a:t>Adding NEW metrics to the Data Dashboard requires changes to the Python Program.</a:t>
            </a:r>
            <a:endParaRPr lang="en-US" dirty="0"/>
          </a:p>
          <a:p>
            <a:endParaRPr lang="en-US" sz="2400" dirty="0"/>
          </a:p>
          <a:p>
            <a:r>
              <a:rPr lang="en-US" sz="2400" dirty="0"/>
              <a:t>The Program used to Extract the Data (                                 ) associates specific cells with a specific metric.</a:t>
            </a:r>
          </a:p>
          <a:p>
            <a:endParaRPr lang="en-US" sz="2400" dirty="0"/>
          </a:p>
          <a:p>
            <a:r>
              <a:rPr lang="en-US" sz="2400" dirty="0"/>
              <a:t>If a new metric is added to the Statistics Folder like “Total On-Time Book Returns” and you want it to be added to the Dashboard you must carefully code the program to: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Find the Cell(s) where your Metric is stored.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Add the Metric as a column to the ‘MasterDataset.xlsx’ file.</a:t>
            </a:r>
          </a:p>
          <a:p>
            <a:pPr marL="971550" lvl="1" indent="-514350">
              <a:buAutoNum type="arabicPeriod"/>
            </a:pPr>
            <a:r>
              <a:rPr lang="en-US" sz="2000" dirty="0"/>
              <a:t>Manually update the Dashboard to include these changes.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2F0349-63C7-8D69-10E4-6E70FDC3B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192" y="2882844"/>
            <a:ext cx="2582027" cy="37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0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E2DCF77-DCBB-D442-63F8-904E8CED4294}"/>
              </a:ext>
            </a:extLst>
          </p:cNvPr>
          <p:cNvSpPr txBox="1">
            <a:spLocks/>
          </p:cNvSpPr>
          <p:nvPr/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new Fiscal Years?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1A307D-3CF5-F193-B518-FA85E9C3B311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Select and Copy (</a:t>
            </a:r>
            <a:r>
              <a:rPr lang="en-US" dirty="0" err="1"/>
              <a:t>Ctrl+C</a:t>
            </a:r>
            <a:r>
              <a:rPr lang="en-US" dirty="0"/>
              <a:t>) the “Template” Folder in the </a:t>
            </a:r>
          </a:p>
          <a:p>
            <a:pPr marL="0" indent="0">
              <a:buNone/>
            </a:pPr>
            <a:r>
              <a:rPr lang="en-US" dirty="0"/>
              <a:t>     “Updated Statistics – Do Not Delete Folder”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CFD20-769C-4F7B-DF4A-BDA7D45FA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68" y="2351757"/>
            <a:ext cx="9690663" cy="435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9E956-CE4B-B43C-05D9-09747FB4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121F29-4BAC-F4B5-0B6E-E3E9D252F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67" y="2351756"/>
            <a:ext cx="9690663" cy="4393485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612B2B58-D10C-4165-F8F7-FD109AE05CBB}"/>
              </a:ext>
            </a:extLst>
          </p:cNvPr>
          <p:cNvSpPr txBox="1">
            <a:spLocks/>
          </p:cNvSpPr>
          <p:nvPr/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to add new Fiscal Years?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2FE647E-BEC4-E1C6-CE3A-96029EEC2EE9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2"/>
            </a:pPr>
            <a:r>
              <a:rPr lang="en-US" dirty="0"/>
              <a:t>Paste Copy (</a:t>
            </a:r>
            <a:r>
              <a:rPr lang="en-US" dirty="0" err="1"/>
              <a:t>Ctrl+V</a:t>
            </a:r>
            <a:r>
              <a:rPr lang="en-US" dirty="0"/>
              <a:t>) the “Template” Folder</a:t>
            </a:r>
          </a:p>
        </p:txBody>
      </p:sp>
    </p:spTree>
    <p:extLst>
      <p:ext uri="{BB962C8B-B14F-4D97-AF65-F5344CB8AC3E}">
        <p14:creationId xmlns:p14="http://schemas.microsoft.com/office/powerpoint/2010/main" val="1380765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69166-4901-DF36-D3F4-008705FA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6FA61C-6A08-5BB8-E115-C9FF27D0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66" y="2351755"/>
            <a:ext cx="9738265" cy="4359848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A8EC9980-67A1-57C6-E7E8-49456EA5611F}"/>
              </a:ext>
            </a:extLst>
          </p:cNvPr>
          <p:cNvSpPr txBox="1">
            <a:spLocks/>
          </p:cNvSpPr>
          <p:nvPr/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to add new Fiscal Years?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93D4EB9-BFF1-C9EF-8A7B-8B0D765638B5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11803569" cy="10457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en-US" dirty="0"/>
              <a:t>Rename the  “Template - Copy”  Folder to this format:</a:t>
            </a:r>
            <a:br>
              <a:rPr lang="en-US" dirty="0"/>
            </a:br>
            <a:r>
              <a:rPr lang="en-US" dirty="0"/>
              <a:t>“October 20__ - September 20__” </a:t>
            </a:r>
          </a:p>
        </p:txBody>
      </p:sp>
    </p:spTree>
    <p:extLst>
      <p:ext uri="{BB962C8B-B14F-4D97-AF65-F5344CB8AC3E}">
        <p14:creationId xmlns:p14="http://schemas.microsoft.com/office/powerpoint/2010/main" val="388135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75115-35DE-60F8-6FCF-0B4DE6CE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0CEA4EF0-A00A-309F-A413-26BEC6A32FDA}"/>
              </a:ext>
            </a:extLst>
          </p:cNvPr>
          <p:cNvSpPr txBox="1">
            <a:spLocks/>
          </p:cNvSpPr>
          <p:nvPr/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new Fiscal Years?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D15A036-4D1C-1AA8-3AE0-45FCF626C029}"/>
              </a:ext>
            </a:extLst>
          </p:cNvPr>
          <p:cNvSpPr txBox="1">
            <a:spLocks/>
          </p:cNvSpPr>
          <p:nvPr/>
        </p:nvSpPr>
        <p:spPr>
          <a:xfrm>
            <a:off x="136184" y="1306036"/>
            <a:ext cx="4961334" cy="526868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4"/>
            </a:pPr>
            <a:r>
              <a:rPr lang="en-US" dirty="0"/>
              <a:t>Open the new folder and start adding your statistics for the new Fiscal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EE248-0F29-F611-4095-1B98C60B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657" y="1103086"/>
            <a:ext cx="6134632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2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2BC35-6C01-79BF-A4E7-0A7F4752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2C6A4-5756-982C-7912-D76FD7051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656" y="2354974"/>
            <a:ext cx="7882760" cy="2148052"/>
          </a:xfrm>
        </p:spPr>
        <p:txBody>
          <a:bodyPr/>
          <a:lstStyle/>
          <a:p>
            <a:r>
              <a:rPr lang="en-US" sz="7200" dirty="0"/>
              <a:t>How to add new Fiscal Years?</a:t>
            </a:r>
          </a:p>
        </p:txBody>
      </p:sp>
    </p:spTree>
    <p:extLst>
      <p:ext uri="{BB962C8B-B14F-4D97-AF65-F5344CB8AC3E}">
        <p14:creationId xmlns:p14="http://schemas.microsoft.com/office/powerpoint/2010/main" val="2089004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390B3-EF2C-0810-74AE-A46E7DD47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ADFF9C76-B851-D879-E5B6-C54FE8FC957B}"/>
              </a:ext>
            </a:extLst>
          </p:cNvPr>
          <p:cNvSpPr txBox="1">
            <a:spLocks/>
          </p:cNvSpPr>
          <p:nvPr/>
        </p:nvSpPr>
        <p:spPr>
          <a:xfrm>
            <a:off x="136182" y="146397"/>
            <a:ext cx="10699983" cy="7201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add a new Library Branch?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875C19-E492-D2CF-3E49-71D8815ACD94}"/>
              </a:ext>
            </a:extLst>
          </p:cNvPr>
          <p:cNvSpPr txBox="1">
            <a:spLocks/>
          </p:cNvSpPr>
          <p:nvPr/>
        </p:nvSpPr>
        <p:spPr>
          <a:xfrm>
            <a:off x="136183" y="1306037"/>
            <a:ext cx="11624893" cy="43905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Open the Current Fiscal Year’s Folder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867959-7AAC-FC6E-CA6E-27E3E5E3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81" y="1923394"/>
            <a:ext cx="10879637" cy="47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83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3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FFFFFF"/>
      </a:dk1>
      <a:lt1>
        <a:srgbClr val="FFFFFF"/>
      </a:lt1>
      <a:dk2>
        <a:srgbClr val="44546A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00B0F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 ExtraBold">
      <a:majorFont>
        <a:latin typeface="Open Sans ExtraBold"/>
        <a:ea typeface=""/>
        <a:cs typeface=""/>
      </a:majorFont>
      <a:minorFont>
        <a:latin typeface="Open Sans Extra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DAC655166BF46BDE64D2955422826" ma:contentTypeVersion="18" ma:contentTypeDescription="Create a new document." ma:contentTypeScope="" ma:versionID="439507bfa85084c0b5a5589879c7bafc">
  <xsd:schema xmlns:xsd="http://www.w3.org/2001/XMLSchema" xmlns:xs="http://www.w3.org/2001/XMLSchema" xmlns:p="http://schemas.microsoft.com/office/2006/metadata/properties" xmlns:ns2="926a17e6-f857-4f36-a0cf-6aeb21230cdf" xmlns:ns3="ca1c673c-5ca3-4a05-9f09-f15bea49d2c4" xmlns:ns4="a04b2c04-0317-46cf-a5f5-f1c9c75ad878" targetNamespace="http://schemas.microsoft.com/office/2006/metadata/properties" ma:root="true" ma:fieldsID="8be5b2b313f07b531d3210369574229f" ns2:_="" ns3:_="" ns4:_="">
    <xsd:import namespace="926a17e6-f857-4f36-a0cf-6aeb21230cdf"/>
    <xsd:import namespace="ca1c673c-5ca3-4a05-9f09-f15bea49d2c4"/>
    <xsd:import namespace="a04b2c04-0317-46cf-a5f5-f1c9c75ad8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a17e6-f857-4f36-a0cf-6aeb21230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5125960-5533-4960-8801-108db8a872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c673c-5ca3-4a05-9f09-f15bea49d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b2c04-0317-46cf-a5f5-f1c9c75ad87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b741fb7-d13b-4588-994b-ea93ceca6139}" ma:internalName="TaxCatchAll" ma:showField="CatchAllData" ma:web="ca1c673c-5ca3-4a05-9f09-f15bea49d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c5125960-5533-4960-8801-108db8a872fc" ContentTypeId="0x01" PreviousValue="false"/>
</file>

<file path=customXml/itemProps1.xml><?xml version="1.0" encoding="utf-8"?>
<ds:datastoreItem xmlns:ds="http://schemas.openxmlformats.org/officeDocument/2006/customXml" ds:itemID="{B0A3E1E5-4478-4A05-A4A1-4C9CBBE7F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6a17e6-f857-4f36-a0cf-6aeb21230cdf"/>
    <ds:schemaRef ds:uri="ca1c673c-5ca3-4a05-9f09-f15bea49d2c4"/>
    <ds:schemaRef ds:uri="a04b2c04-0317-46cf-a5f5-f1c9c75ad8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AF865E-349E-4CAB-958F-7BB839D11BB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D54B16-2DA4-4CEF-99C6-ED228F451422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696</Words>
  <Application>Microsoft Office PowerPoint</Application>
  <PresentationFormat>Widescreen</PresentationFormat>
  <Paragraphs>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Library Data Dashboard Documentation</vt:lpstr>
      <vt:lpstr>Overview</vt:lpstr>
      <vt:lpstr>How to add new Fiscal Years?</vt:lpstr>
      <vt:lpstr>PowerPoint Presentation</vt:lpstr>
      <vt:lpstr>PowerPoint Presentation</vt:lpstr>
      <vt:lpstr>PowerPoint Presentation</vt:lpstr>
      <vt:lpstr>PowerPoint Presentation</vt:lpstr>
      <vt:lpstr>How to add new Fiscal Years?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Grant Access to View the Dashboard?</vt:lpstr>
      <vt:lpstr>PowerPoint Presentation</vt:lpstr>
      <vt:lpstr>PowerPoint Presentation</vt:lpstr>
      <vt:lpstr>PowerPoint Presentation</vt:lpstr>
      <vt:lpstr>PowerPoint Presentation</vt:lpstr>
      <vt:lpstr>How to Manually Update the Dashboard?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  <vt:lpstr>PowerPoint Presentation</vt:lpstr>
    </vt:vector>
  </TitlesOfParts>
  <Company>Manatee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Kopp</dc:creator>
  <cp:lastModifiedBy>James Ocampo</cp:lastModifiedBy>
  <cp:revision>82</cp:revision>
  <dcterms:created xsi:type="dcterms:W3CDTF">2023-04-03T13:34:06Z</dcterms:created>
  <dcterms:modified xsi:type="dcterms:W3CDTF">2025-08-04T17:23:04Z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5C2A13D2-F061-44E2-99F4-DD4DF1FE3736</vt:lpwstr>
  </property>
  <property fmtid="{D5CDD505-2E9C-101B-9397-08002B2CF9AE}" pid="3" name="ArticulatePath">
    <vt:lpwstr>Month 1 - Being ACE</vt:lpwstr>
  </property>
</Properties>
</file>