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5fa2620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5fa2620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5fa2620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5fa2620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55fa2620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55fa262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55fa2620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55fa2620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55fa2620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55fa2620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5fa2620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5fa2620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1: </a:t>
            </a:r>
            <a:r>
              <a:rPr lang="en"/>
              <a:t>Deploy Extended Blocks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James Ocampo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Unity Setup:</a:t>
            </a:r>
            <a:endParaRPr/>
          </a:p>
        </p:txBody>
      </p:sp>
      <p:pic>
        <p:nvPicPr>
          <p:cNvPr id="93" name="Google Shape;93;p14"/>
          <p:cNvPicPr preferRelativeResize="0"/>
          <p:nvPr/>
        </p:nvPicPr>
        <p:blipFill rotWithShape="1">
          <a:blip r:embed="rId3">
            <a:alphaModFix/>
          </a:blip>
          <a:srcRect b="34836" l="36676" r="32553" t="35994"/>
          <a:stretch/>
        </p:blipFill>
        <p:spPr>
          <a:xfrm>
            <a:off x="4151800" y="1154400"/>
            <a:ext cx="4489589" cy="2261100"/>
          </a:xfrm>
          <a:prstGeom prst="rect">
            <a:avLst/>
          </a:prstGeom>
          <a:noFill/>
          <a:ln>
            <a:noFill/>
          </a:ln>
        </p:spPr>
      </p:pic>
      <p:pic>
        <p:nvPicPr>
          <p:cNvPr id="94" name="Google Shape;94;p14"/>
          <p:cNvPicPr preferRelativeResize="0"/>
          <p:nvPr/>
        </p:nvPicPr>
        <p:blipFill rotWithShape="1">
          <a:blip r:embed="rId3">
            <a:alphaModFix/>
          </a:blip>
          <a:srcRect b="67600" l="0" r="82511" t="0"/>
          <a:stretch/>
        </p:blipFill>
        <p:spPr>
          <a:xfrm>
            <a:off x="729450" y="2078875"/>
            <a:ext cx="2805974" cy="2761701"/>
          </a:xfrm>
          <a:prstGeom prst="rect">
            <a:avLst/>
          </a:prstGeom>
          <a:noFill/>
          <a:ln>
            <a:noFill/>
          </a:ln>
        </p:spPr>
      </p:pic>
      <p:pic>
        <p:nvPicPr>
          <p:cNvPr id="95" name="Google Shape;95;p14"/>
          <p:cNvPicPr preferRelativeResize="0"/>
          <p:nvPr/>
        </p:nvPicPr>
        <p:blipFill>
          <a:blip r:embed="rId4">
            <a:alphaModFix/>
          </a:blip>
          <a:stretch>
            <a:fillRect/>
          </a:stretch>
        </p:blipFill>
        <p:spPr>
          <a:xfrm>
            <a:off x="6884350" y="3942800"/>
            <a:ext cx="1114322" cy="1013850"/>
          </a:xfrm>
          <a:prstGeom prst="rect">
            <a:avLst/>
          </a:prstGeom>
          <a:noFill/>
          <a:ln>
            <a:noFill/>
          </a:ln>
        </p:spPr>
      </p:pic>
      <p:sp>
        <p:nvSpPr>
          <p:cNvPr id="96" name="Google Shape;96;p14"/>
          <p:cNvSpPr txBox="1"/>
          <p:nvPr/>
        </p:nvSpPr>
        <p:spPr>
          <a:xfrm>
            <a:off x="4487950" y="569400"/>
            <a:ext cx="184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ImageTargetAstronaut</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ACube</a:t>
            </a:r>
            <a:endParaRPr sz="1300">
              <a:solidFill>
                <a:schemeClr val="accent1"/>
              </a:solidFill>
              <a:latin typeface="Lato"/>
              <a:ea typeface="Lato"/>
              <a:cs typeface="Lato"/>
              <a:sym typeface="Lato"/>
            </a:endParaRPr>
          </a:p>
        </p:txBody>
      </p:sp>
      <p:sp>
        <p:nvSpPr>
          <p:cNvPr id="97" name="Google Shape;97;p14"/>
          <p:cNvSpPr txBox="1"/>
          <p:nvPr/>
        </p:nvSpPr>
        <p:spPr>
          <a:xfrm>
            <a:off x="6569250" y="569400"/>
            <a:ext cx="184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ImageTargetDrone</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DCube</a:t>
            </a:r>
            <a:endParaRPr sz="1300">
              <a:solidFill>
                <a:schemeClr val="accent1"/>
              </a:solidFill>
              <a:latin typeface="Lato"/>
              <a:ea typeface="Lato"/>
              <a:cs typeface="Lato"/>
              <a:sym typeface="Lato"/>
            </a:endParaRPr>
          </a:p>
        </p:txBody>
      </p:sp>
      <p:sp>
        <p:nvSpPr>
          <p:cNvPr id="98" name="Google Shape;98;p14"/>
          <p:cNvSpPr txBox="1"/>
          <p:nvPr/>
        </p:nvSpPr>
        <p:spPr>
          <a:xfrm>
            <a:off x="4968125" y="4209625"/>
            <a:ext cx="184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Stretch</a:t>
            </a:r>
            <a:r>
              <a:rPr lang="en" sz="1300">
                <a:solidFill>
                  <a:schemeClr val="accent1"/>
                </a:solidFill>
                <a:latin typeface="Lato"/>
                <a:ea typeface="Lato"/>
                <a:cs typeface="Lato"/>
                <a:sym typeface="Lato"/>
              </a:rPr>
              <a:t> Cube</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StretchCube’s Script Component - Stretch.cs</a:t>
            </a:r>
            <a:endParaRPr/>
          </a:p>
        </p:txBody>
      </p:sp>
      <p:sp>
        <p:nvSpPr>
          <p:cNvPr id="104" name="Google Shape;104;p15"/>
          <p:cNvSpPr txBox="1"/>
          <p:nvPr>
            <p:ph idx="1" type="body"/>
          </p:nvPr>
        </p:nvSpPr>
        <p:spPr>
          <a:xfrm>
            <a:off x="729450" y="1853850"/>
            <a:ext cx="7688700" cy="30675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a:t>using UnityEngine;</a:t>
            </a:r>
            <a:endParaRPr/>
          </a:p>
          <a:p>
            <a:pPr indent="0" lvl="0" marL="0" rtl="0" algn="l">
              <a:lnSpc>
                <a:spcPct val="100000"/>
              </a:lnSpc>
              <a:spcBef>
                <a:spcPts val="0"/>
              </a:spcBef>
              <a:spcAft>
                <a:spcPts val="0"/>
              </a:spcAft>
              <a:buNone/>
            </a:pPr>
            <a:r>
              <a:rPr lang="en"/>
              <a:t>public class stretch : MonoBehaviour</a:t>
            </a:r>
            <a:endParaRPr/>
          </a:p>
          <a:p>
            <a:pPr indent="0" lvl="0" marL="0" rtl="0" algn="l">
              <a:lnSpc>
                <a:spcPct val="100000"/>
              </a:lnSpc>
              <a:spcBef>
                <a:spcPts val="0"/>
              </a:spcBef>
              <a:spcAft>
                <a:spcPts val="0"/>
              </a:spcAft>
              <a:buNone/>
            </a:pPr>
            <a:r>
              <a:rPr lang="en"/>
              <a:t>{</a:t>
            </a:r>
            <a:endParaRPr/>
          </a:p>
          <a:p>
            <a:pPr indent="457200" lvl="0" marL="0" rtl="0" algn="l">
              <a:lnSpc>
                <a:spcPct val="100000"/>
              </a:lnSpc>
              <a:spcBef>
                <a:spcPts val="0"/>
              </a:spcBef>
              <a:spcAft>
                <a:spcPts val="0"/>
              </a:spcAft>
              <a:buNone/>
            </a:pPr>
            <a:r>
              <a:rPr lang="en"/>
              <a:t>public Transform cube1; </a:t>
            </a:r>
            <a:r>
              <a:rPr lang="en">
                <a:solidFill>
                  <a:srgbClr val="4EC9B0"/>
                </a:solidFill>
              </a:rPr>
              <a:t>// Will Set Up in the Next Step</a:t>
            </a:r>
            <a:endParaRPr>
              <a:solidFill>
                <a:srgbClr val="4EC9B0"/>
              </a:solidFill>
            </a:endParaRPr>
          </a:p>
          <a:p>
            <a:pPr indent="457200" lvl="0" marL="0" rtl="0" algn="l">
              <a:lnSpc>
                <a:spcPct val="100000"/>
              </a:lnSpc>
              <a:spcBef>
                <a:spcPts val="0"/>
              </a:spcBef>
              <a:spcAft>
                <a:spcPts val="0"/>
              </a:spcAft>
              <a:buNone/>
            </a:pPr>
            <a:r>
              <a:rPr lang="en"/>
              <a:t>public Transform cube2; </a:t>
            </a:r>
            <a:r>
              <a:rPr lang="en">
                <a:solidFill>
                  <a:srgbClr val="4EC9B0"/>
                </a:solidFill>
              </a:rPr>
              <a:t>// Will Set Up in the Next Step</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t>void Update()</a:t>
            </a:r>
            <a:endParaRPr/>
          </a:p>
          <a:p>
            <a:pPr indent="457200" lvl="0" marL="0" rtl="0" algn="l">
              <a:lnSpc>
                <a:spcPct val="100000"/>
              </a:lnSpc>
              <a:spcBef>
                <a:spcPts val="0"/>
              </a:spcBef>
              <a:spcAft>
                <a:spcPts val="0"/>
              </a:spcAft>
              <a:buNone/>
            </a:pPr>
            <a:r>
              <a:rPr lang="en"/>
              <a:t>{</a:t>
            </a:r>
            <a:endParaRPr/>
          </a:p>
          <a:p>
            <a:pPr indent="457200" lvl="0" marL="0" rtl="0" algn="l">
              <a:lnSpc>
                <a:spcPct val="100000"/>
              </a:lnSpc>
              <a:spcBef>
                <a:spcPts val="0"/>
              </a:spcBef>
              <a:spcAft>
                <a:spcPts val="0"/>
              </a:spcAft>
              <a:buNone/>
            </a:pPr>
            <a:r>
              <a:rPr lang="en">
                <a:solidFill>
                  <a:schemeClr val="dk1"/>
                </a:solidFill>
              </a:rPr>
              <a:t>// Calculate the center position between cube1 and cube2</a:t>
            </a:r>
            <a:endParaRPr>
              <a:solidFill>
                <a:schemeClr val="dk1"/>
              </a:solidFill>
            </a:endParaRPr>
          </a:p>
          <a:p>
            <a:pPr indent="457200" lvl="0" marL="0" rtl="0" algn="l">
              <a:lnSpc>
                <a:spcPct val="100000"/>
              </a:lnSpc>
              <a:spcBef>
                <a:spcPts val="0"/>
              </a:spcBef>
              <a:spcAft>
                <a:spcPts val="0"/>
              </a:spcAft>
              <a:buNone/>
            </a:pPr>
            <a:r>
              <a:rPr lang="en"/>
              <a:t>Vector3 centerPosition = (cube1.position + cube2.position) / 2f;</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dk1"/>
                </a:solidFill>
              </a:rPr>
              <a:t>// Set the position of the stretchcube to the center position</a:t>
            </a:r>
            <a:endParaRPr>
              <a:solidFill>
                <a:schemeClr val="dk1"/>
              </a:solidFill>
            </a:endParaRPr>
          </a:p>
          <a:p>
            <a:pPr indent="457200" lvl="0" marL="0" rtl="0" algn="l">
              <a:lnSpc>
                <a:spcPct val="100000"/>
              </a:lnSpc>
              <a:spcBef>
                <a:spcPts val="0"/>
              </a:spcBef>
              <a:spcAft>
                <a:spcPts val="0"/>
              </a:spcAft>
              <a:buNone/>
            </a:pPr>
            <a:r>
              <a:rPr lang="en"/>
              <a:t>transform.position = centerPosition;</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dk1"/>
                </a:solidFill>
              </a:rPr>
              <a:t>// Calculate the distance between cube1 and cube2</a:t>
            </a:r>
            <a:endParaRPr>
              <a:solidFill>
                <a:schemeClr val="dk1"/>
              </a:solidFill>
            </a:endParaRPr>
          </a:p>
          <a:p>
            <a:pPr indent="457200" lvl="0" marL="0" rtl="0" algn="l">
              <a:lnSpc>
                <a:spcPct val="100000"/>
              </a:lnSpc>
              <a:spcBef>
                <a:spcPts val="0"/>
              </a:spcBef>
              <a:spcAft>
                <a:spcPts val="0"/>
              </a:spcAft>
              <a:buNone/>
            </a:pPr>
            <a:r>
              <a:rPr lang="en"/>
              <a:t>float distance = Vector3.Distance(cube1.position, cube2.position);</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dk1"/>
                </a:solidFill>
              </a:rPr>
              <a:t>// Set the scale of the stretchcube along the axis connecting cube1 and cube2</a:t>
            </a:r>
            <a:endParaRPr>
              <a:solidFill>
                <a:schemeClr val="dk1"/>
              </a:solidFill>
            </a:endParaRPr>
          </a:p>
          <a:p>
            <a:pPr indent="457200" lvl="0" marL="0" rtl="0" algn="l">
              <a:lnSpc>
                <a:spcPct val="100000"/>
              </a:lnSpc>
              <a:spcBef>
                <a:spcPts val="0"/>
              </a:spcBef>
              <a:spcAft>
                <a:spcPts val="0"/>
              </a:spcAft>
              <a:buNone/>
            </a:pPr>
            <a:r>
              <a:rPr lang="en"/>
              <a:t>transform.localScale = new Vector3(transform.localScale.x, transform.localScale.y, distance);</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dk1"/>
                </a:solidFill>
              </a:rPr>
              <a:t>// Rotate the stretchcube to align with the line between cube1 and cube2</a:t>
            </a:r>
            <a:endParaRPr>
              <a:solidFill>
                <a:schemeClr val="dk1"/>
              </a:solidFill>
            </a:endParaRPr>
          </a:p>
          <a:p>
            <a:pPr indent="457200" lvl="0" marL="0" rtl="0" algn="l">
              <a:lnSpc>
                <a:spcPct val="100000"/>
              </a:lnSpc>
              <a:spcBef>
                <a:spcPts val="0"/>
              </a:spcBef>
              <a:spcAft>
                <a:spcPts val="0"/>
              </a:spcAft>
              <a:buNone/>
            </a:pPr>
            <a:r>
              <a:rPr lang="en"/>
              <a:t>transform.LookAt(cube2.position);</a:t>
            </a:r>
            <a:endParaRPr/>
          </a:p>
          <a:p>
            <a:pPr indent="45720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Attach Image Target Cubes to the StretchCube’s Script Component</a:t>
            </a:r>
            <a:endParaRPr sz="1840"/>
          </a:p>
        </p:txBody>
      </p:sp>
      <p:pic>
        <p:nvPicPr>
          <p:cNvPr id="110" name="Google Shape;110;p16"/>
          <p:cNvPicPr preferRelativeResize="0"/>
          <p:nvPr/>
        </p:nvPicPr>
        <p:blipFill>
          <a:blip r:embed="rId3">
            <a:alphaModFix/>
          </a:blip>
          <a:stretch>
            <a:fillRect/>
          </a:stretch>
        </p:blipFill>
        <p:spPr>
          <a:xfrm>
            <a:off x="4405350" y="4106625"/>
            <a:ext cx="3630350" cy="843425"/>
          </a:xfrm>
          <a:prstGeom prst="rect">
            <a:avLst/>
          </a:prstGeom>
          <a:noFill/>
          <a:ln>
            <a:noFill/>
          </a:ln>
        </p:spPr>
      </p:pic>
      <p:pic>
        <p:nvPicPr>
          <p:cNvPr id="111" name="Google Shape;111;p16"/>
          <p:cNvPicPr preferRelativeResize="0"/>
          <p:nvPr/>
        </p:nvPicPr>
        <p:blipFill rotWithShape="1">
          <a:blip r:embed="rId4">
            <a:alphaModFix/>
          </a:blip>
          <a:srcRect b="34836" l="36676" r="32553" t="35994"/>
          <a:stretch/>
        </p:blipFill>
        <p:spPr>
          <a:xfrm>
            <a:off x="295500" y="2983425"/>
            <a:ext cx="3011774" cy="1516824"/>
          </a:xfrm>
          <a:prstGeom prst="rect">
            <a:avLst/>
          </a:prstGeom>
          <a:noFill/>
          <a:ln>
            <a:noFill/>
          </a:ln>
        </p:spPr>
      </p:pic>
      <p:sp>
        <p:nvSpPr>
          <p:cNvPr id="112" name="Google Shape;112;p16"/>
          <p:cNvSpPr txBox="1"/>
          <p:nvPr/>
        </p:nvSpPr>
        <p:spPr>
          <a:xfrm>
            <a:off x="0" y="2398425"/>
            <a:ext cx="1848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ImageTargetAstronaut </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ACube</a:t>
            </a:r>
            <a:endParaRPr sz="1300">
              <a:solidFill>
                <a:schemeClr val="accent1"/>
              </a:solidFill>
              <a:latin typeface="Lato"/>
              <a:ea typeface="Lato"/>
              <a:cs typeface="Lato"/>
              <a:sym typeface="Lato"/>
            </a:endParaRPr>
          </a:p>
        </p:txBody>
      </p:sp>
      <p:sp>
        <p:nvSpPr>
          <p:cNvPr id="113" name="Google Shape;113;p16"/>
          <p:cNvSpPr txBox="1"/>
          <p:nvPr/>
        </p:nvSpPr>
        <p:spPr>
          <a:xfrm>
            <a:off x="1779475" y="2398425"/>
            <a:ext cx="1848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ImageTargetDrone</a:t>
            </a:r>
            <a:endParaRPr sz="1300">
              <a:solidFill>
                <a:schemeClr val="accent1"/>
              </a:solidFill>
              <a:latin typeface="Lato"/>
              <a:ea typeface="Lato"/>
              <a:cs typeface="Lato"/>
              <a:sym typeface="Lato"/>
            </a:endParaRPr>
          </a:p>
          <a:p>
            <a:pPr indent="0" lvl="0" marL="0" rtl="0" algn="ctr">
              <a:spcBef>
                <a:spcPts val="0"/>
              </a:spcBef>
              <a:spcAft>
                <a:spcPts val="0"/>
              </a:spcAft>
              <a:buNone/>
            </a:pPr>
            <a:r>
              <a:rPr lang="en" sz="1300">
                <a:solidFill>
                  <a:schemeClr val="accent1"/>
                </a:solidFill>
                <a:latin typeface="Lato"/>
                <a:ea typeface="Lato"/>
                <a:cs typeface="Lato"/>
                <a:sym typeface="Lato"/>
              </a:rPr>
              <a:t>DCube</a:t>
            </a:r>
            <a:endParaRPr sz="1300">
              <a:solidFill>
                <a:schemeClr val="accent1"/>
              </a:solidFill>
              <a:latin typeface="Lato"/>
              <a:ea typeface="Lato"/>
              <a:cs typeface="Lato"/>
              <a:sym typeface="Lato"/>
            </a:endParaRPr>
          </a:p>
        </p:txBody>
      </p:sp>
      <p:pic>
        <p:nvPicPr>
          <p:cNvPr id="114" name="Google Shape;114;p16"/>
          <p:cNvPicPr preferRelativeResize="0"/>
          <p:nvPr/>
        </p:nvPicPr>
        <p:blipFill rotWithShape="1">
          <a:blip r:embed="rId4">
            <a:alphaModFix/>
          </a:blip>
          <a:srcRect b="67600" l="0" r="82511" t="0"/>
          <a:stretch/>
        </p:blipFill>
        <p:spPr>
          <a:xfrm>
            <a:off x="4405350" y="1799150"/>
            <a:ext cx="2216750" cy="2181775"/>
          </a:xfrm>
          <a:prstGeom prst="rect">
            <a:avLst/>
          </a:prstGeom>
          <a:noFill/>
          <a:ln>
            <a:noFill/>
          </a:ln>
        </p:spPr>
      </p:pic>
      <p:sp>
        <p:nvSpPr>
          <p:cNvPr id="115" name="Google Shape;115;p16"/>
          <p:cNvSpPr/>
          <p:nvPr/>
        </p:nvSpPr>
        <p:spPr>
          <a:xfrm rot="3805353">
            <a:off x="5154405" y="3850523"/>
            <a:ext cx="1239139" cy="1321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16"/>
          <p:cNvSpPr/>
          <p:nvPr/>
        </p:nvSpPr>
        <p:spPr>
          <a:xfrm rot="3805290">
            <a:off x="5114954" y="4125099"/>
            <a:ext cx="1142541" cy="1321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6"/>
          <p:cNvSpPr txBox="1"/>
          <p:nvPr/>
        </p:nvSpPr>
        <p:spPr>
          <a:xfrm>
            <a:off x="6773750" y="2983425"/>
            <a:ext cx="1848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1"/>
                </a:solidFill>
                <a:latin typeface="Lato"/>
                <a:ea typeface="Lato"/>
                <a:cs typeface="Lato"/>
                <a:sym typeface="Lato"/>
              </a:rPr>
              <a:t>Click and Drag objects from Hierarchy Into the Stretch Cube’s Script Component</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a:t>
            </a:r>
            <a:endParaRPr/>
          </a:p>
        </p:txBody>
      </p:sp>
      <p:pic>
        <p:nvPicPr>
          <p:cNvPr id="123" name="Google Shape;123;p17"/>
          <p:cNvPicPr preferRelativeResize="0"/>
          <p:nvPr/>
        </p:nvPicPr>
        <p:blipFill rotWithShape="1">
          <a:blip r:embed="rId3">
            <a:alphaModFix/>
          </a:blip>
          <a:srcRect b="55071" l="0" r="704" t="8997"/>
          <a:stretch/>
        </p:blipFill>
        <p:spPr>
          <a:xfrm>
            <a:off x="3088950" y="757825"/>
            <a:ext cx="5385625" cy="4209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Functionality - Focus on Table Movement</a:t>
            </a:r>
            <a:endParaRPr/>
          </a:p>
        </p:txBody>
      </p:sp>
      <p:sp>
        <p:nvSpPr>
          <p:cNvPr id="129" name="Google Shape;12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imagined that the viewable area of the robot changes based on the direction the robot is facing which should thus be reflected if the project is attempting to allow the robot to change where it is looking.</a:t>
            </a:r>
            <a:endParaRPr/>
          </a:p>
          <a:p>
            <a:pPr indent="0" lvl="0" marL="0" rtl="0" algn="l">
              <a:spcBef>
                <a:spcPts val="1200"/>
              </a:spcBef>
              <a:spcAft>
                <a:spcPts val="0"/>
              </a:spcAft>
              <a:buNone/>
            </a:pPr>
            <a:r>
              <a:rPr lang="en"/>
              <a:t>For now, I created a Movement Script to simulate this and attached it to the ACube.</a:t>
            </a:r>
            <a:endParaRPr/>
          </a:p>
          <a:p>
            <a:pPr indent="0" lvl="0" marL="0" rtl="0" algn="l">
              <a:spcBef>
                <a:spcPts val="1200"/>
              </a:spcBef>
              <a:spcAft>
                <a:spcPts val="0"/>
              </a:spcAft>
              <a:buNone/>
            </a:pPr>
            <a:r>
              <a:rPr lang="en"/>
              <a:t>The code allows the user to change where the ACube located relative to the center of the Image target via WASD keys.</a:t>
            </a:r>
            <a:endParaRPr/>
          </a:p>
          <a:p>
            <a:pPr indent="0" lvl="0" marL="0" rtl="0" algn="l">
              <a:spcBef>
                <a:spcPts val="1200"/>
              </a:spcBef>
              <a:spcAft>
                <a:spcPts val="1200"/>
              </a:spcAft>
              <a:buNone/>
            </a:pPr>
            <a:r>
              <a:rPr lang="en"/>
              <a:t>Please see next page for the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Cube’s Script Component - Movement.cs</a:t>
            </a:r>
            <a:endParaRPr/>
          </a:p>
        </p:txBody>
      </p:sp>
      <p:sp>
        <p:nvSpPr>
          <p:cNvPr id="135" name="Google Shape;135;p19"/>
          <p:cNvSpPr txBox="1"/>
          <p:nvPr>
            <p:ph idx="1" type="body"/>
          </p:nvPr>
        </p:nvSpPr>
        <p:spPr>
          <a:xfrm>
            <a:off x="729450" y="1853850"/>
            <a:ext cx="7688700" cy="30675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t>using UnityEngine;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public class Movement : MonoBehaviour</a:t>
            </a:r>
            <a:endParaRPr/>
          </a:p>
          <a:p>
            <a:pPr indent="0" lvl="0" marL="0" rtl="0" algn="l">
              <a:lnSpc>
                <a:spcPct val="100000"/>
              </a:lnSpc>
              <a:spcBef>
                <a:spcPts val="0"/>
              </a:spcBef>
              <a:spcAft>
                <a:spcPts val="0"/>
              </a:spcAft>
              <a:buNone/>
            </a:pPr>
            <a:r>
              <a:rPr lang="en"/>
              <a:t>{</a:t>
            </a:r>
            <a:endParaRPr/>
          </a:p>
          <a:p>
            <a:pPr indent="457200" lvl="0" marL="0" rtl="0" algn="l">
              <a:lnSpc>
                <a:spcPct val="100000"/>
              </a:lnSpc>
              <a:spcBef>
                <a:spcPts val="0"/>
              </a:spcBef>
              <a:spcAft>
                <a:spcPts val="0"/>
              </a:spcAft>
              <a:buNone/>
            </a:pPr>
            <a:r>
              <a:rPr lang="en"/>
              <a:t>[SerializeField]</a:t>
            </a:r>
            <a:r>
              <a:rPr lang="en">
                <a:solidFill>
                  <a:schemeClr val="dk1"/>
                </a:solidFill>
              </a:rPr>
              <a:t> // Allows Speed Variable to be seen in the Unity Editor</a:t>
            </a:r>
            <a:endParaRPr>
              <a:solidFill>
                <a:schemeClr val="dk1"/>
              </a:solidFill>
            </a:endParaRPr>
          </a:p>
          <a:p>
            <a:pPr indent="457200" lvl="0" marL="0" rtl="0" algn="l">
              <a:lnSpc>
                <a:spcPct val="100000"/>
              </a:lnSpc>
              <a:spcBef>
                <a:spcPts val="0"/>
              </a:spcBef>
              <a:spcAft>
                <a:spcPts val="0"/>
              </a:spcAft>
              <a:buNone/>
            </a:pPr>
            <a:r>
              <a:rPr lang="en"/>
              <a:t>private float speed = 10.0f;</a:t>
            </a:r>
            <a:endParaRPr/>
          </a:p>
          <a:p>
            <a:pPr indent="45720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dk1"/>
                </a:solidFill>
              </a:rPr>
              <a:t>// Update is called once per frame</a:t>
            </a:r>
            <a:endParaRPr>
              <a:solidFill>
                <a:schemeClr val="dk1"/>
              </a:solidFill>
            </a:endParaRPr>
          </a:p>
          <a:p>
            <a:pPr indent="457200" lvl="0" marL="0" rtl="0" algn="l">
              <a:lnSpc>
                <a:spcPct val="100000"/>
              </a:lnSpc>
              <a:spcBef>
                <a:spcPts val="0"/>
              </a:spcBef>
              <a:spcAft>
                <a:spcPts val="0"/>
              </a:spcAft>
              <a:buNone/>
            </a:pPr>
            <a:r>
              <a:rPr lang="en"/>
              <a:t>void Update()</a:t>
            </a:r>
            <a:endParaRPr/>
          </a:p>
          <a:p>
            <a:pPr indent="457200" lvl="0" marL="0" rtl="0" algn="l">
              <a:lnSpc>
                <a:spcPct val="100000"/>
              </a:lnSpc>
              <a:spcBef>
                <a:spcPts val="0"/>
              </a:spcBef>
              <a:spcAft>
                <a:spcPts val="0"/>
              </a:spcAft>
              <a:buNone/>
            </a:pPr>
            <a:r>
              <a:rPr lang="en"/>
              <a:t>{ </a:t>
            </a:r>
            <a:endParaRPr/>
          </a:p>
          <a:p>
            <a:pPr indent="457200" lvl="0" marL="457200" rtl="0" algn="l">
              <a:lnSpc>
                <a:spcPct val="100000"/>
              </a:lnSpc>
              <a:spcBef>
                <a:spcPts val="0"/>
              </a:spcBef>
              <a:spcAft>
                <a:spcPts val="0"/>
              </a:spcAft>
              <a:buNone/>
            </a:pPr>
            <a:r>
              <a:rPr lang="en"/>
              <a:t>WASDMovement();</a:t>
            </a:r>
            <a:endParaRPr/>
          </a:p>
          <a:p>
            <a:pPr indent="0" lvl="0" marL="457200" rtl="0" algn="l">
              <a:lnSpc>
                <a:spcPct val="100000"/>
              </a:lnSpc>
              <a:spcBef>
                <a:spcPts val="0"/>
              </a:spcBef>
              <a:spcAft>
                <a:spcPts val="0"/>
              </a:spcAft>
              <a:buNone/>
            </a:pPr>
            <a:r>
              <a:rPr lang="en"/>
              <a:t>}</a:t>
            </a:r>
            <a:endParaRPr/>
          </a:p>
          <a:p>
            <a:pPr indent="45720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
                <a:solidFill>
                  <a:schemeClr val="dk1"/>
                </a:solidFill>
              </a:rPr>
              <a:t>// WASD Movement (2D XZ Plane)</a:t>
            </a:r>
            <a:endParaRPr>
              <a:solidFill>
                <a:schemeClr val="dk1"/>
              </a:solidFill>
            </a:endParaRPr>
          </a:p>
          <a:p>
            <a:pPr indent="0" lvl="0" marL="457200" rtl="0" algn="l">
              <a:lnSpc>
                <a:spcPct val="100000"/>
              </a:lnSpc>
              <a:spcBef>
                <a:spcPts val="0"/>
              </a:spcBef>
              <a:spcAft>
                <a:spcPts val="0"/>
              </a:spcAft>
              <a:buNone/>
            </a:pPr>
            <a:r>
              <a:rPr lang="en"/>
              <a:t>void WASDMovement()</a:t>
            </a:r>
            <a:endParaRPr/>
          </a:p>
          <a:p>
            <a:pPr indent="0" lvl="0" marL="457200" rtl="0" algn="l">
              <a:lnSpc>
                <a:spcPct val="100000"/>
              </a:lnSpc>
              <a:spcBef>
                <a:spcPts val="0"/>
              </a:spcBef>
              <a:spcAft>
                <a:spcPts val="0"/>
              </a:spcAft>
              <a:buNone/>
            </a:pPr>
            <a:r>
              <a:rPr lang="en"/>
              <a:t>{</a:t>
            </a:r>
            <a:endParaRPr/>
          </a:p>
          <a:p>
            <a:pPr indent="0" lvl="0" marL="914400" rtl="0" algn="l">
              <a:lnSpc>
                <a:spcPct val="100000"/>
              </a:lnSpc>
              <a:spcBef>
                <a:spcPts val="0"/>
              </a:spcBef>
              <a:spcAft>
                <a:spcPts val="0"/>
              </a:spcAft>
              <a:buNone/>
            </a:pPr>
            <a:r>
              <a:rPr lang="en"/>
              <a:t>float horizontalInput = Input.GetAxis("Horizontal");</a:t>
            </a:r>
            <a:endParaRPr/>
          </a:p>
          <a:p>
            <a:pPr indent="0" lvl="0" marL="914400" rtl="0" algn="l">
              <a:lnSpc>
                <a:spcPct val="100000"/>
              </a:lnSpc>
              <a:spcBef>
                <a:spcPts val="0"/>
              </a:spcBef>
              <a:spcAft>
                <a:spcPts val="0"/>
              </a:spcAft>
              <a:buNone/>
            </a:pPr>
            <a:r>
              <a:rPr lang="en"/>
              <a:t>float verticalInput = Input.GetAxis("Vertical");</a:t>
            </a:r>
            <a:endParaRPr/>
          </a:p>
          <a:p>
            <a:pPr indent="0" lvl="0" marL="914400" rtl="0" algn="l">
              <a:lnSpc>
                <a:spcPct val="100000"/>
              </a:lnSpc>
              <a:spcBef>
                <a:spcPts val="0"/>
              </a:spcBef>
              <a:spcAft>
                <a:spcPts val="0"/>
              </a:spcAft>
              <a:buNone/>
            </a:pPr>
            <a:r>
              <a:rPr lang="en"/>
              <a:t>transform.Translate(Vector3.right * horizontalInput * Time.deltaTime);</a:t>
            </a:r>
            <a:endParaRPr/>
          </a:p>
          <a:p>
            <a:pPr indent="0" lvl="0" marL="914400" rtl="0" algn="l">
              <a:lnSpc>
                <a:spcPct val="100000"/>
              </a:lnSpc>
              <a:spcBef>
                <a:spcPts val="0"/>
              </a:spcBef>
              <a:spcAft>
                <a:spcPts val="0"/>
              </a:spcAft>
              <a:buNone/>
            </a:pPr>
            <a:r>
              <a:rPr lang="en"/>
              <a:t>transform.Translate(Vector3.forward * verticalInput * Time.deltaTime);</a:t>
            </a:r>
            <a:endParaRPr/>
          </a:p>
          <a:p>
            <a:pPr indent="45720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