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9"/>
  </p:notesMasterIdLst>
  <p:sldIdLst>
    <p:sldId id="256" r:id="rId5"/>
    <p:sldId id="257" r:id="rId6"/>
    <p:sldId id="259" r:id="rId7"/>
    <p:sldId id="268" r:id="rId8"/>
    <p:sldId id="267" r:id="rId9"/>
    <p:sldId id="269" r:id="rId10"/>
    <p:sldId id="270" r:id="rId11"/>
    <p:sldId id="272" r:id="rId12"/>
    <p:sldId id="276" r:id="rId13"/>
    <p:sldId id="273" r:id="rId14"/>
    <p:sldId id="274" r:id="rId15"/>
    <p:sldId id="275" r:id="rId16"/>
    <p:sldId id="277" r:id="rId17"/>
    <p:sldId id="262" r:id="rId18"/>
  </p:sldIdLst>
  <p:sldSz cx="18288000" cy="10287000"/>
  <p:notesSz cx="6858000" cy="9144000"/>
  <p:embeddedFontLst>
    <p:embeddedFont>
      <p:font typeface="Fira Sans Light" panose="020B0403050000020004" pitchFamily="34" charset="0"/>
      <p:regular r:id="rId20"/>
      <p:italic r:id="rId21"/>
    </p:embeddedFont>
    <p:embeddedFont>
      <p:font typeface="Fira Sans Semi-Bold" panose="020B0604020202020204" charset="0"/>
      <p:regular r:id="rId22"/>
      <p:bold r:id="rId23"/>
    </p:embeddedFont>
    <p:embeddedFont>
      <p:font typeface="JA Jayagiri Sans"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17A"/>
    <a:srgbClr val="676F9D"/>
    <a:srgbClr val="2D32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1C8B24-014D-42EA-A2AC-1E33C28A9475}" v="500" dt="2023-12-11T14:05:23.24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50" autoAdjust="0"/>
    <p:restoredTop sz="94249" autoAdjust="0"/>
  </p:normalViewPr>
  <p:slideViewPr>
    <p:cSldViewPr>
      <p:cViewPr varScale="1">
        <p:scale>
          <a:sx n="73" d="100"/>
          <a:sy n="73" d="100"/>
        </p:scale>
        <p:origin x="73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C3DD9-B573-4161-9207-215498115981}" type="datetimeFigureOut">
              <a:rPr lang="es-MX" smtClean="0"/>
              <a:t>13/03/2024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6FA37-95B9-4969-8AEE-67E17A4E5270}" type="slidenum">
              <a:rPr lang="es-MX" smtClean="0"/>
              <a:t>‹Nº›</a:t>
            </a:fld>
            <a:endParaRPr lang="es-MX"/>
          </a:p>
        </p:txBody>
      </p:sp>
    </p:spTree>
    <p:extLst>
      <p:ext uri="{BB962C8B-B14F-4D97-AF65-F5344CB8AC3E}">
        <p14:creationId xmlns:p14="http://schemas.microsoft.com/office/powerpoint/2010/main" val="1813023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p:txBody>
      </p:sp>
      <p:sp>
        <p:nvSpPr>
          <p:cNvPr id="4" name="Marcador de número de diapositiva 3"/>
          <p:cNvSpPr>
            <a:spLocks noGrp="1"/>
          </p:cNvSpPr>
          <p:nvPr>
            <p:ph type="sldNum" sz="quarter" idx="5"/>
          </p:nvPr>
        </p:nvSpPr>
        <p:spPr/>
        <p:txBody>
          <a:bodyPr/>
          <a:lstStyle/>
          <a:p>
            <a:fld id="{B326FA37-95B9-4969-8AEE-67E17A4E5270}" type="slidenum">
              <a:rPr lang="es-MX" smtClean="0"/>
              <a:t>1</a:t>
            </a:fld>
            <a:endParaRPr lang="es-MX"/>
          </a:p>
        </p:txBody>
      </p:sp>
    </p:spTree>
    <p:extLst>
      <p:ext uri="{BB962C8B-B14F-4D97-AF65-F5344CB8AC3E}">
        <p14:creationId xmlns:p14="http://schemas.microsoft.com/office/powerpoint/2010/main" val="60912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Brindar seguridad a los datos es una tarea difícil pero obligatoria, pero nuestro deber como ingenieros en sistemas con conocimiento en criptografía es proteger la información de la gente con nuestro conocimiento, ya que ellos depositan su confianza en nosotros, por esto debemos buscar el equilibrio entre seguridad, procesamiento y almacenamiento. Ahora que se conoce una taxonomía de los datos sensibles y una amplia variedad de algoritmos criptográficos podemos planear pruebas que medirán el desempeño de estos algoritmos y sugerir el óptimo con base en su tiempo de ejecución y uso de memoria cifrando datos específicos.</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10</a:t>
            </a:fld>
            <a:endParaRPr lang="es-MX"/>
          </a:p>
        </p:txBody>
      </p:sp>
    </p:spTree>
    <p:extLst>
      <p:ext uri="{BB962C8B-B14F-4D97-AF65-F5344CB8AC3E}">
        <p14:creationId xmlns:p14="http://schemas.microsoft.com/office/powerpoint/2010/main" val="223694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Brindar seguridad a los datos es una tarea difícil pero obligatoria, pero nuestro deber como ingenieros en sistemas con conocimiento en criptografía es proteger la información de la gente con nuestro conocimiento, ya que ellos depositan su confianza en nosotros, por esto debemos buscar el equilibrio entre seguridad, procesamiento y almacenamiento. Ahora que se conoce una taxonomía de los datos sensibles y una amplia variedad de algoritmos criptográficos podemos planear pruebas que medirán el desempeño de estos algoritmos y sugerir el óptimo con base en su tiempo de ejecución y uso de memoria cifrando datos específicos.</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11</a:t>
            </a:fld>
            <a:endParaRPr lang="es-MX"/>
          </a:p>
        </p:txBody>
      </p:sp>
    </p:spTree>
    <p:extLst>
      <p:ext uri="{BB962C8B-B14F-4D97-AF65-F5344CB8AC3E}">
        <p14:creationId xmlns:p14="http://schemas.microsoft.com/office/powerpoint/2010/main" val="1351330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Brindar seguridad a los datos es una tarea difícil pero obligatoria, pero nuestro deber como ingenieros en sistemas con conocimiento en criptografía es proteger la información de la gente con nuestro conocimiento, ya que ellos depositan su confianza en nosotros, por esto debemos buscar el equilibrio entre seguridad, procesamiento y almacenamiento. Ahora que se conoce una taxonomía de los datos sensibles y una amplia variedad de algoritmos criptográficos podemos planear pruebas que medirán el desempeño de estos algoritmos y sugerir el óptimo con base en su tiempo de ejecución y uso de memoria cifrando datos específicos.</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12</a:t>
            </a:fld>
            <a:endParaRPr lang="es-MX"/>
          </a:p>
        </p:txBody>
      </p:sp>
    </p:spTree>
    <p:extLst>
      <p:ext uri="{BB962C8B-B14F-4D97-AF65-F5344CB8AC3E}">
        <p14:creationId xmlns:p14="http://schemas.microsoft.com/office/powerpoint/2010/main" val="3830930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Brindar seguridad a los datos es una tarea difícil pero obligatoria, pero nuestro deber como ingenieros en sistemas con conocimiento en criptografía es proteger la información de la gente con nuestro conocimiento, ya que ellos depositan su confianza en nosotros, por esto debemos buscar el equilibrio entre seguridad, procesamiento y almacenamiento. Ahora que se conoce una taxonomía de los datos sensibles y una amplia variedad de algoritmos criptográficos podemos planear pruebas que medirán el desempeño de estos algoritmos y sugerir el óptimo con base en su tiempo de ejecución y uso de memoria cifrando datos específicos.</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13</a:t>
            </a:fld>
            <a:endParaRPr lang="es-MX"/>
          </a:p>
        </p:txBody>
      </p:sp>
    </p:spTree>
    <p:extLst>
      <p:ext uri="{BB962C8B-B14F-4D97-AF65-F5344CB8AC3E}">
        <p14:creationId xmlns:p14="http://schemas.microsoft.com/office/powerpoint/2010/main" val="2070126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Esta es la estructura de mi presentación</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2</a:t>
            </a:fld>
            <a:endParaRPr lang="es-MX"/>
          </a:p>
        </p:txBody>
      </p:sp>
    </p:spTree>
    <p:extLst>
      <p:ext uri="{BB962C8B-B14F-4D97-AF65-F5344CB8AC3E}">
        <p14:creationId xmlns:p14="http://schemas.microsoft.com/office/powerpoint/2010/main" val="745887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Actualmente, las comunicaciones por internet no solo son fundamentales en muchos ámbitos diferentes, sino que son internacionales y preferidas por todos, de ahí que la mensajería, videollamadas, entretenimiento, divulgación científica y muchos ámbitos diversos hoy en día se hagan por internet. Y esta preferencia por lo digital y el internet ha hecho que en 2021 hayan sido creados 79 </a:t>
            </a:r>
            <a:r>
              <a:rPr lang="es-MX" dirty="0" err="1"/>
              <a:t>zettabytes</a:t>
            </a:r>
            <a:r>
              <a:rPr lang="es-MX" dirty="0"/>
              <a:t> de información en toda la historia de la humanidad.</a:t>
            </a:r>
          </a:p>
          <a:p>
            <a:endParaRPr lang="es-MX" dirty="0"/>
          </a:p>
          <a:p>
            <a:r>
              <a:rPr lang="es-MX" dirty="0"/>
              <a:t>Tan solo mantener grandes volúmenes de información como estos ya es una tarea muy complicada, y que se ha delegado a empresas enormes como lo son Microsoft, Meta, Amazon y Google, quienes brindan servicios que protegen esta información </a:t>
            </a:r>
            <a:r>
              <a:rPr lang="es-MX" dirty="0" err="1"/>
              <a:t>comoAzure</a:t>
            </a:r>
            <a:r>
              <a:rPr lang="es-MX" dirty="0"/>
              <a:t> Cosmos DB, Meta </a:t>
            </a:r>
            <a:r>
              <a:rPr lang="es-MX" dirty="0" err="1"/>
              <a:t>for</a:t>
            </a:r>
            <a:r>
              <a:rPr lang="es-MX" dirty="0"/>
              <a:t> </a:t>
            </a:r>
            <a:r>
              <a:rPr lang="es-MX" dirty="0" err="1"/>
              <a:t>developers</a:t>
            </a:r>
            <a:r>
              <a:rPr lang="es-MX" dirty="0"/>
              <a:t>, Amazon S3 y Google Cloud </a:t>
            </a:r>
            <a:r>
              <a:rPr lang="es-MX" dirty="0" err="1"/>
              <a:t>Platform</a:t>
            </a:r>
            <a:r>
              <a:rPr lang="es-MX" dirty="0"/>
              <a:t>.</a:t>
            </a:r>
          </a:p>
          <a:p>
            <a:endParaRPr lang="es-MX" dirty="0"/>
          </a:p>
          <a:p>
            <a:r>
              <a:rPr lang="es-MX" dirty="0"/>
              <a:t>Otra alternativa para mantener esta información es que los diferentes servicios informáticos creen y mantengan sus propios servidores de bases de datos, dándoles mantenimiento y seguridad por ellos mismos.</a:t>
            </a:r>
          </a:p>
          <a:p>
            <a:endParaRPr lang="es-MX" dirty="0"/>
          </a:p>
          <a:p>
            <a:r>
              <a:rPr lang="es-MX" dirty="0"/>
              <a:t>Entonces, o confiamos en estos proveedores de servicios o nosotros mismos creamos y mantenemos las bases de datos.</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3</a:t>
            </a:fld>
            <a:endParaRPr lang="es-MX"/>
          </a:p>
        </p:txBody>
      </p:sp>
    </p:spTree>
    <p:extLst>
      <p:ext uri="{BB962C8B-B14F-4D97-AF65-F5344CB8AC3E}">
        <p14:creationId xmlns:p14="http://schemas.microsoft.com/office/powerpoint/2010/main" val="466326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Responsabilidad administrativa de estos datos</a:t>
            </a:r>
          </a:p>
          <a:p>
            <a:r>
              <a:rPr lang="es-MX" dirty="0"/>
              <a:t>Mantenerlos a salvo de atacantes maliciosos</a:t>
            </a:r>
          </a:p>
          <a:p>
            <a:r>
              <a:rPr lang="es-MX" dirty="0"/>
              <a:t>Construir una infraestructura actualizada</a:t>
            </a:r>
          </a:p>
          <a:p>
            <a:r>
              <a:rPr lang="es-MX" dirty="0"/>
              <a:t>Cumplir con los estándares de seguridad</a:t>
            </a:r>
          </a:p>
          <a:p>
            <a:endParaRPr lang="es-MX" dirty="0"/>
          </a:p>
          <a:p>
            <a:r>
              <a:rPr lang="es-MX" dirty="0"/>
              <a:t>Los proveedores de servicios en la nube mantienen los datos por un costo que puede ser monetario o digital mediante la información almacenada de los usuarios, como el análisis de la información con propósitos de venta o mercadotécnicos, o hasta fines increíbles y políticos como el escándalo de hace algunos años de Facebook y Cambridge </a:t>
            </a:r>
            <a:r>
              <a:rPr lang="es-MX" dirty="0" err="1"/>
              <a:t>Analitica</a:t>
            </a:r>
            <a:r>
              <a:rPr lang="es-MX" dirty="0"/>
              <a:t>, donde Facebook permitió el acceso a datos de 50 millones de cuentas, y con esos datos se crearon perfiles políticos personales que alteraban las publicaciones que aparecían en las noticias de Facebook para influir en la decisión política de la gente y lograron alterar de manera importante las votaciones presidenciales de Estados Unidos en 2016.</a:t>
            </a:r>
          </a:p>
          <a:p>
            <a:endParaRPr lang="es-MX" dirty="0"/>
          </a:p>
          <a:p>
            <a:r>
              <a:rPr lang="es-MX" dirty="0"/>
              <a:t>Y no solo esas empresas buscan analizar tus datos: todas quieren tu información, por ejemplo, un estudio de la empresa Mozilla encontró que en los autos inteligentes (no autónomos) los micrófonos siempre están registrando audios, y que empresas como Nissan y Kia recaban información hasta de la vida sexual de sus conductores.</a:t>
            </a:r>
          </a:p>
          <a:p>
            <a:endParaRPr lang="es-MX" dirty="0"/>
          </a:p>
          <a:p>
            <a:r>
              <a:rPr lang="es-MX" dirty="0"/>
              <a:t>Eso nos demuestra que, aunque podemos confiar en que estos proveedores de servicios mantendrán la información segura contra atacantes y eficiente, también debemos cuidarnos de ellos y a quienes permiten.</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4</a:t>
            </a:fld>
            <a:endParaRPr lang="es-MX"/>
          </a:p>
        </p:txBody>
      </p:sp>
    </p:spTree>
    <p:extLst>
      <p:ext uri="{BB962C8B-B14F-4D97-AF65-F5344CB8AC3E}">
        <p14:creationId xmlns:p14="http://schemas.microsoft.com/office/powerpoint/2010/main" val="2464351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Por lo tanto, el objetivo de este trabajo terminal es </a:t>
            </a:r>
            <a:r>
              <a:rPr lang="es-MX" sz="1200" dirty="0"/>
              <a:t>diseñar y desarrollar estrategias para la protección de información sensible en grandes volúmenes de información por medio de algoritmos criptográficos, con base en las leyes vigentes en materia de protección de datos</a:t>
            </a:r>
          </a:p>
          <a:p>
            <a:endParaRPr lang="es-MX" dirty="0"/>
          </a:p>
        </p:txBody>
      </p:sp>
      <p:sp>
        <p:nvSpPr>
          <p:cNvPr id="4" name="Marcador de número de diapositiva 3"/>
          <p:cNvSpPr>
            <a:spLocks noGrp="1"/>
          </p:cNvSpPr>
          <p:nvPr>
            <p:ph type="sldNum" sz="quarter" idx="5"/>
          </p:nvPr>
        </p:nvSpPr>
        <p:spPr/>
        <p:txBody>
          <a:bodyPr/>
          <a:lstStyle/>
          <a:p>
            <a:fld id="{B326FA37-95B9-4969-8AEE-67E17A4E5270}" type="slidenum">
              <a:rPr lang="es-MX" smtClean="0"/>
              <a:t>5</a:t>
            </a:fld>
            <a:endParaRPr lang="es-MX"/>
          </a:p>
        </p:txBody>
      </p:sp>
    </p:spTree>
    <p:extLst>
      <p:ext uri="{BB962C8B-B14F-4D97-AF65-F5344CB8AC3E}">
        <p14:creationId xmlns:p14="http://schemas.microsoft.com/office/powerpoint/2010/main" val="3922100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¿Cómo se llevarán a cabo estas pruebas?</a:t>
            </a:r>
          </a:p>
          <a:p>
            <a:r>
              <a:rPr lang="es-MX" dirty="0"/>
              <a:t>Las pruebas y algoritmos serán implementados en C#, usando principalmente las bibliotecas </a:t>
            </a:r>
            <a:r>
              <a:rPr lang="es-MX" dirty="0" err="1"/>
              <a:t>System.Security.Cryptography</a:t>
            </a:r>
            <a:r>
              <a:rPr lang="es-MX" dirty="0"/>
              <a:t> y </a:t>
            </a:r>
            <a:r>
              <a:rPr lang="es-MX" dirty="0" err="1"/>
              <a:t>BouncyCastle</a:t>
            </a:r>
            <a:r>
              <a:rPr lang="es-MX" dirty="0"/>
              <a:t> para codificar los algoritmos, y </a:t>
            </a:r>
            <a:r>
              <a:rPr lang="es-MX" dirty="0" err="1"/>
              <a:t>BenchmarkDotNet</a:t>
            </a:r>
            <a:r>
              <a:rPr lang="es-MX" dirty="0"/>
              <a:t> para medir tiempos y uso de memoria.</a:t>
            </a:r>
          </a:p>
          <a:p>
            <a:endParaRPr lang="es-MX" dirty="0"/>
          </a:p>
          <a:p>
            <a:r>
              <a:rPr lang="es-MX" dirty="0"/>
              <a:t>Ya cuando se tengan los resultados en TT 2, se codificará el manual de estrategias en Typescript con el </a:t>
            </a:r>
            <a:r>
              <a:rPr lang="es-MX" dirty="0" err="1"/>
              <a:t>framework</a:t>
            </a:r>
            <a:r>
              <a:rPr lang="es-MX" dirty="0"/>
              <a:t> React y estilos hechos con </a:t>
            </a:r>
            <a:r>
              <a:rPr lang="es-MX" dirty="0" err="1"/>
              <a:t>Tailwind</a:t>
            </a:r>
            <a:r>
              <a:rPr lang="es-MX" dirty="0"/>
              <a:t> CSS</a:t>
            </a:r>
          </a:p>
          <a:p>
            <a:endParaRPr lang="es-MX" dirty="0"/>
          </a:p>
        </p:txBody>
      </p:sp>
      <p:sp>
        <p:nvSpPr>
          <p:cNvPr id="4" name="Marcador de número de diapositiva 3"/>
          <p:cNvSpPr>
            <a:spLocks noGrp="1"/>
          </p:cNvSpPr>
          <p:nvPr>
            <p:ph type="sldNum" sz="quarter" idx="5"/>
          </p:nvPr>
        </p:nvSpPr>
        <p:spPr/>
        <p:txBody>
          <a:bodyPr/>
          <a:lstStyle/>
          <a:p>
            <a:fld id="{B326FA37-95B9-4969-8AEE-67E17A4E5270}" type="slidenum">
              <a:rPr lang="es-MX" smtClean="0"/>
              <a:t>6</a:t>
            </a:fld>
            <a:endParaRPr lang="es-MX"/>
          </a:p>
        </p:txBody>
      </p:sp>
    </p:spTree>
    <p:extLst>
      <p:ext uri="{BB962C8B-B14F-4D97-AF65-F5344CB8AC3E}">
        <p14:creationId xmlns:p14="http://schemas.microsoft.com/office/powerpoint/2010/main" val="2146230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Brindar seguridad a los datos es una tarea difícil pero obligatoria, pero nuestro deber como ingenieros en sistemas con conocimiento en criptografía es proteger la información de la gente con nuestro conocimiento, ya que ellos depositan su confianza en nosotros, por esto debemos buscar el equilibrio entre seguridad, procesamiento y almacenamiento. Ahora que se conoce una taxonomía de los datos sensibles y una amplia variedad de algoritmos criptográficos podemos planear pruebas que medirán el desempeño de estos algoritmos y sugerir el óptimo con base en su tiempo de ejecución y uso de memoria cifrando datos específicos.</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7</a:t>
            </a:fld>
            <a:endParaRPr lang="es-MX"/>
          </a:p>
        </p:txBody>
      </p:sp>
    </p:spTree>
    <p:extLst>
      <p:ext uri="{BB962C8B-B14F-4D97-AF65-F5344CB8AC3E}">
        <p14:creationId xmlns:p14="http://schemas.microsoft.com/office/powerpoint/2010/main" val="4031398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Brindar seguridad a los datos es una tarea difícil pero obligatoria, pero nuestro deber como ingenieros en sistemas con conocimiento en criptografía es proteger la información de la gente con nuestro conocimiento, ya que ellos depositan su confianza en nosotros, por esto debemos buscar el equilibrio entre seguridad, procesamiento y almacenamiento. Ahora que se conoce una taxonomía de los datos sensibles y una amplia variedad de algoritmos criptográficos podemos planear pruebas que medirán el desempeño de estos algoritmos y sugerir el óptimo con base en su tiempo de ejecución y uso de memoria cifrando datos específicos.</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8</a:t>
            </a:fld>
            <a:endParaRPr lang="es-MX"/>
          </a:p>
        </p:txBody>
      </p:sp>
    </p:spTree>
    <p:extLst>
      <p:ext uri="{BB962C8B-B14F-4D97-AF65-F5344CB8AC3E}">
        <p14:creationId xmlns:p14="http://schemas.microsoft.com/office/powerpoint/2010/main" val="3489487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Brindar seguridad a los datos es una tarea difícil pero obligatoria, pero nuestro deber como ingenieros en sistemas con conocimiento en criptografía es proteger la información de la gente con nuestro conocimiento, ya que ellos depositan su confianza en nosotros, por esto debemos buscar el equilibrio entre seguridad, procesamiento y almacenamiento. Ahora que se conoce una taxonomía de los datos sensibles y una amplia variedad de algoritmos criptográficos podemos planear pruebas que medirán el desempeño de estos algoritmos y sugerir el óptimo con base en su tiempo de ejecución y uso de memoria cifrando datos específicos.</a:t>
            </a:r>
          </a:p>
        </p:txBody>
      </p:sp>
      <p:sp>
        <p:nvSpPr>
          <p:cNvPr id="4" name="Marcador de número de diapositiva 3"/>
          <p:cNvSpPr>
            <a:spLocks noGrp="1"/>
          </p:cNvSpPr>
          <p:nvPr>
            <p:ph type="sldNum" sz="quarter" idx="5"/>
          </p:nvPr>
        </p:nvSpPr>
        <p:spPr/>
        <p:txBody>
          <a:bodyPr/>
          <a:lstStyle/>
          <a:p>
            <a:fld id="{B326FA37-95B9-4969-8AEE-67E17A4E5270}" type="slidenum">
              <a:rPr lang="es-MX" smtClean="0"/>
              <a:t>9</a:t>
            </a:fld>
            <a:endParaRPr lang="es-MX"/>
          </a:p>
        </p:txBody>
      </p:sp>
    </p:spTree>
    <p:extLst>
      <p:ext uri="{BB962C8B-B14F-4D97-AF65-F5344CB8AC3E}">
        <p14:creationId xmlns:p14="http://schemas.microsoft.com/office/powerpoint/2010/main" val="3756999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5C8F18-0842-4D59-9E65-F4E342D56E2D}" type="datetime1">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1CCE1-B858-402D-8FB4-0FF402CC09E7}" type="datetime1">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58CA34-0E8F-4142-8665-1AC5CC45571A}" type="datetime1">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253346-C461-4F1E-89B4-D106B097D3F4}" type="datetime1">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61D35-2DE0-4BC3-9501-0708B17AFF5D}" type="datetime1">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A54888-1736-42B5-9C7D-6A24C8D2A42B}" type="datetime1">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2B6FC2-A214-4316-8DC1-A3A939482601}" type="datetime1">
              <a:rPr lang="en-US" smtClean="0"/>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811279-6F25-4B8A-816F-F5D8677985BC}" type="datetime1">
              <a:rPr lang="en-US" smtClean="0"/>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06032-96F9-4B8E-B556-77316ECD3157}" type="datetime1">
              <a:rPr lang="en-US" smtClean="0"/>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59005A-8155-4B30-986A-1C13948E901A}" type="datetime1">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DA1344-784E-45C4-B0D7-A9F6370C3460}" type="datetime1">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A6379-D5D8-45E0-9221-B24B22EE4219}" type="datetime1">
              <a:rPr lang="en-US" smtClean="0"/>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862106" y="-737012"/>
            <a:ext cx="10192926" cy="8828025"/>
            <a:chOff x="0" y="0"/>
            <a:chExt cx="6202680" cy="5372100"/>
          </a:xfrm>
          <a:solidFill>
            <a:srgbClr val="2D3250"/>
          </a:solidFill>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grpFill/>
          </p:spPr>
          <p:txBody>
            <a:bodyPr/>
            <a:lstStyle/>
            <a:p>
              <a:endParaRPr lang="es-MX"/>
            </a:p>
          </p:txBody>
        </p:sp>
      </p:grpSp>
      <p:grpSp>
        <p:nvGrpSpPr>
          <p:cNvPr id="6" name="Group 6"/>
          <p:cNvGrpSpPr/>
          <p:nvPr/>
        </p:nvGrpSpPr>
        <p:grpSpPr>
          <a:xfrm rot="-10800000">
            <a:off x="15665672" y="5827235"/>
            <a:ext cx="7046513" cy="9312442"/>
            <a:chOff x="0" y="0"/>
            <a:chExt cx="4064946" cy="5372100"/>
          </a:xfrm>
          <a:solidFill>
            <a:srgbClr val="F9B17A"/>
          </a:solidFill>
        </p:grpSpPr>
        <p:sp>
          <p:nvSpPr>
            <p:cNvPr id="7" name="Freeform 7"/>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grpFill/>
          </p:spPr>
          <p:txBody>
            <a:bodyPr/>
            <a:lstStyle/>
            <a:p>
              <a:endParaRPr lang="es-MX" dirty="0"/>
            </a:p>
          </p:txBody>
        </p:sp>
      </p:grpSp>
      <p:pic>
        <p:nvPicPr>
          <p:cNvPr id="15" name="Imagen 14">
            <a:extLst>
              <a:ext uri="{FF2B5EF4-FFF2-40B4-BE49-F238E27FC236}">
                <a16:creationId xmlns:a16="http://schemas.microsoft.com/office/drawing/2014/main" id="{89F7C263-8E4A-FF48-4BA9-B0F0771BB9FB}"/>
              </a:ext>
            </a:extLst>
          </p:cNvPr>
          <p:cNvPicPr>
            <a:picLocks noChangeAspect="1"/>
          </p:cNvPicPr>
          <p:nvPr/>
        </p:nvPicPr>
        <p:blipFill>
          <a:blip r:embed="rId3">
            <a:alphaModFix amt="50000"/>
            <a:extLst>
              <a:ext uri="{28A0092B-C50C-407E-A947-70E740481C1C}">
                <a14:useLocalDpi xmlns:a14="http://schemas.microsoft.com/office/drawing/2010/main" val="0"/>
              </a:ext>
            </a:extLst>
          </a:blip>
          <a:srcRect l="10567" r="10567"/>
          <a:stretch/>
        </p:blipFill>
        <p:spPr>
          <a:xfrm>
            <a:off x="11297657" y="2378410"/>
            <a:ext cx="8736030" cy="7925908"/>
          </a:xfrm>
          <a:prstGeom prst="hexagon">
            <a:avLst/>
          </a:prstGeom>
        </p:spPr>
      </p:pic>
      <p:sp>
        <p:nvSpPr>
          <p:cNvPr id="13" name="TextBox 13"/>
          <p:cNvSpPr txBox="1"/>
          <p:nvPr/>
        </p:nvSpPr>
        <p:spPr>
          <a:xfrm>
            <a:off x="3893865" y="9398895"/>
            <a:ext cx="10500271" cy="332740"/>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JA Jayagiri Sans"/>
              </a:rPr>
              <a:t>Junio 2024</a:t>
            </a:r>
          </a:p>
        </p:txBody>
      </p:sp>
      <p:sp>
        <p:nvSpPr>
          <p:cNvPr id="4" name="Título 1">
            <a:extLst>
              <a:ext uri="{FF2B5EF4-FFF2-40B4-BE49-F238E27FC236}">
                <a16:creationId xmlns:a16="http://schemas.microsoft.com/office/drawing/2014/main" id="{56BF067F-3B75-D7A4-7B34-3C9D4A2F53BA}"/>
              </a:ext>
            </a:extLst>
          </p:cNvPr>
          <p:cNvSpPr txBox="1">
            <a:spLocks/>
          </p:cNvSpPr>
          <p:nvPr/>
        </p:nvSpPr>
        <p:spPr>
          <a:xfrm>
            <a:off x="1669531" y="3074097"/>
            <a:ext cx="15424714" cy="2791190"/>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4800" dirty="0"/>
              <a:t>“Prototipo de aplicación web de apoyo educativo basado en estilos de aprendizaje”</a:t>
            </a:r>
          </a:p>
        </p:txBody>
      </p:sp>
      <p:pic>
        <p:nvPicPr>
          <p:cNvPr id="5" name="Gráfico 4">
            <a:extLst>
              <a:ext uri="{FF2B5EF4-FFF2-40B4-BE49-F238E27FC236}">
                <a16:creationId xmlns:a16="http://schemas.microsoft.com/office/drawing/2014/main" id="{CA29B654-A0EE-0847-7BA2-734A9933C9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1766" y="242996"/>
            <a:ext cx="2088763" cy="3583032"/>
          </a:xfrm>
          <a:prstGeom prst="rect">
            <a:avLst/>
          </a:prstGeom>
        </p:spPr>
      </p:pic>
      <p:pic>
        <p:nvPicPr>
          <p:cNvPr id="9" name="Imagen 8" descr="MegadanX4: Logo ESCOM">
            <a:extLst>
              <a:ext uri="{FF2B5EF4-FFF2-40B4-BE49-F238E27FC236}">
                <a16:creationId xmlns:a16="http://schemas.microsoft.com/office/drawing/2014/main" id="{D0818DF9-4D74-2442-3A54-FDF52F325AB4}"/>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198838" y="692749"/>
            <a:ext cx="3519461" cy="2463622"/>
          </a:xfrm>
          <a:prstGeom prst="rect">
            <a:avLst/>
          </a:prstGeom>
          <a:noFill/>
          <a:ln>
            <a:noFill/>
          </a:ln>
        </p:spPr>
      </p:pic>
      <p:sp>
        <p:nvSpPr>
          <p:cNvPr id="10" name="CuadroTexto 9">
            <a:extLst>
              <a:ext uri="{FF2B5EF4-FFF2-40B4-BE49-F238E27FC236}">
                <a16:creationId xmlns:a16="http://schemas.microsoft.com/office/drawing/2014/main" id="{32E24E59-DD98-859E-FE1F-44A23112EC9E}"/>
              </a:ext>
            </a:extLst>
          </p:cNvPr>
          <p:cNvSpPr txBox="1"/>
          <p:nvPr/>
        </p:nvSpPr>
        <p:spPr>
          <a:xfrm>
            <a:off x="4002429" y="823170"/>
            <a:ext cx="10283142" cy="1218603"/>
          </a:xfrm>
          <a:prstGeom prst="rect">
            <a:avLst/>
          </a:prstGeom>
          <a:noFill/>
        </p:spPr>
        <p:txBody>
          <a:bodyPr wrap="square">
            <a:spAutoFit/>
          </a:bodyPr>
          <a:lstStyle/>
          <a:p>
            <a:pPr algn="ctr">
              <a:lnSpc>
                <a:spcPct val="107000"/>
              </a:lnSpc>
              <a:spcAft>
                <a:spcPts val="800"/>
              </a:spcAft>
            </a:pPr>
            <a:r>
              <a:rPr lang="es-MX" sz="3600" b="1" kern="100">
                <a:effectLst/>
                <a:latin typeface="Calibri" panose="020F0502020204030204" pitchFamily="34" charset="0"/>
                <a:ea typeface="Yu Mincho" panose="02020400000000000000" pitchFamily="18" charset="-128"/>
                <a:cs typeface="Times New Roman" panose="02020603050405020304" pitchFamily="18" charset="0"/>
              </a:rPr>
              <a:t>INSTITUTO POLITÉCNICO NACIONAL</a:t>
            </a:r>
            <a:endParaRPr lang="es-MX" sz="2000" kern="100">
              <a:effectLst/>
              <a:latin typeface="Calibri" panose="020F0502020204030204" pitchFamily="34" charset="0"/>
              <a:ea typeface="Yu Mincho" panose="02020400000000000000" pitchFamily="18" charset="-128"/>
              <a:cs typeface="Times New Roman" panose="02020603050405020304" pitchFamily="18" charset="0"/>
            </a:endParaRPr>
          </a:p>
          <a:p>
            <a:pPr algn="ctr"/>
            <a:r>
              <a:rPr lang="es-MX" sz="2800" b="1">
                <a:effectLst/>
                <a:latin typeface="Calibri" panose="020F0502020204030204" pitchFamily="34" charset="0"/>
                <a:ea typeface="Yu Mincho" panose="02020400000000000000" pitchFamily="18" charset="-128"/>
                <a:cs typeface="Times New Roman" panose="02020603050405020304" pitchFamily="18" charset="0"/>
              </a:rPr>
              <a:t>ESCUELA SUPERIOR DE CÓMPUTO</a:t>
            </a:r>
            <a:endParaRPr lang="es-MX" sz="3600"/>
          </a:p>
        </p:txBody>
      </p:sp>
      <p:sp>
        <p:nvSpPr>
          <p:cNvPr id="11" name="CuadroTexto 10">
            <a:extLst>
              <a:ext uri="{FF2B5EF4-FFF2-40B4-BE49-F238E27FC236}">
                <a16:creationId xmlns:a16="http://schemas.microsoft.com/office/drawing/2014/main" id="{2C861420-7967-AE2A-9B1E-6F8A976CAA33}"/>
              </a:ext>
            </a:extLst>
          </p:cNvPr>
          <p:cNvSpPr txBox="1"/>
          <p:nvPr/>
        </p:nvSpPr>
        <p:spPr>
          <a:xfrm>
            <a:off x="5757271" y="5575381"/>
            <a:ext cx="6773460" cy="2413738"/>
          </a:xfrm>
          <a:prstGeom prst="rect">
            <a:avLst/>
          </a:prstGeom>
          <a:noFill/>
        </p:spPr>
        <p:txBody>
          <a:bodyPr wrap="square">
            <a:spAutoFit/>
          </a:bodyPr>
          <a:lstStyle/>
          <a:p>
            <a:pPr algn="ctr">
              <a:lnSpc>
                <a:spcPct val="107000"/>
              </a:lnSpc>
              <a:spcAft>
                <a:spcPts val="800"/>
              </a:spcAft>
            </a:pPr>
            <a:r>
              <a:rPr lang="es-MX" sz="2400" i="1" kern="100" dirty="0">
                <a:effectLst/>
                <a:latin typeface="Calibri" panose="020F0502020204030204" pitchFamily="34" charset="0"/>
                <a:ea typeface="Yu Mincho" panose="02020400000000000000" pitchFamily="18" charset="-128"/>
                <a:cs typeface="Times New Roman" panose="02020603050405020304" pitchFamily="18" charset="0"/>
              </a:rPr>
              <a:t>Presentan</a:t>
            </a:r>
            <a:endParaRPr lang="es-MX" sz="2000" kern="100" dirty="0">
              <a:effectLst/>
              <a:latin typeface="Calibri" panose="020F0502020204030204" pitchFamily="34" charset="0"/>
              <a:ea typeface="Yu Mincho" panose="02020400000000000000" pitchFamily="18" charset="-128"/>
              <a:cs typeface="Times New Roman" panose="02020603050405020304" pitchFamily="18" charset="0"/>
            </a:endParaRPr>
          </a:p>
          <a:p>
            <a:pPr algn="ctr">
              <a:lnSpc>
                <a:spcPct val="107000"/>
              </a:lnSpc>
              <a:spcAft>
                <a:spcPts val="800"/>
              </a:spcAft>
            </a:pPr>
            <a:r>
              <a:rPr lang="es-MX" sz="2800" b="1" kern="100" dirty="0">
                <a:effectLst/>
                <a:latin typeface="Calibri" panose="020F0502020204030204" pitchFamily="34" charset="0"/>
                <a:ea typeface="Yu Mincho" panose="02020400000000000000" pitchFamily="18" charset="-128"/>
                <a:cs typeface="Times New Roman" panose="02020603050405020304" pitchFamily="18" charset="0"/>
              </a:rPr>
              <a:t>Espinosa Vergara David Daniel</a:t>
            </a:r>
            <a:br>
              <a:rPr lang="es-MX" sz="2800" b="1" kern="100" dirty="0">
                <a:effectLst/>
                <a:latin typeface="Calibri" panose="020F0502020204030204" pitchFamily="34" charset="0"/>
                <a:ea typeface="Yu Mincho" panose="02020400000000000000" pitchFamily="18" charset="-128"/>
                <a:cs typeface="Times New Roman" panose="02020603050405020304" pitchFamily="18" charset="0"/>
              </a:rPr>
            </a:br>
            <a:r>
              <a:rPr lang="es-MX" sz="2800" b="1" kern="100" dirty="0">
                <a:effectLst/>
                <a:latin typeface="Calibri" panose="020F0502020204030204" pitchFamily="34" charset="0"/>
                <a:ea typeface="Yu Mincho" panose="02020400000000000000" pitchFamily="18" charset="-128"/>
                <a:cs typeface="Times New Roman" panose="02020603050405020304" pitchFamily="18" charset="0"/>
              </a:rPr>
              <a:t>Flores Sánchez Diego de Jesús</a:t>
            </a:r>
            <a:br>
              <a:rPr lang="es-MX" sz="2800" b="1" kern="100" dirty="0">
                <a:effectLst/>
                <a:latin typeface="Calibri" panose="020F0502020204030204" pitchFamily="34" charset="0"/>
                <a:ea typeface="Yu Mincho" panose="02020400000000000000" pitchFamily="18" charset="-128"/>
                <a:cs typeface="Times New Roman" panose="02020603050405020304" pitchFamily="18" charset="0"/>
              </a:rPr>
            </a:br>
            <a:r>
              <a:rPr lang="es-MX" sz="2800" b="1" kern="100" dirty="0">
                <a:effectLst/>
                <a:latin typeface="Calibri" panose="020F0502020204030204" pitchFamily="34" charset="0"/>
                <a:ea typeface="Yu Mincho" panose="02020400000000000000" pitchFamily="18" charset="-128"/>
                <a:cs typeface="Times New Roman" panose="02020603050405020304" pitchFamily="18" charset="0"/>
              </a:rPr>
              <a:t>Martínez Robledo Luis Antonio</a:t>
            </a:r>
            <a:br>
              <a:rPr lang="es-MX" sz="2800" b="1" kern="100" dirty="0">
                <a:effectLst/>
                <a:latin typeface="Calibri" panose="020F0502020204030204" pitchFamily="34" charset="0"/>
                <a:ea typeface="Yu Mincho" panose="02020400000000000000" pitchFamily="18" charset="-128"/>
                <a:cs typeface="Times New Roman" panose="02020603050405020304" pitchFamily="18" charset="0"/>
              </a:rPr>
            </a:br>
            <a:endParaRPr lang="es-MX" sz="2800" kern="1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12" name="CuadroTexto 11">
            <a:extLst>
              <a:ext uri="{FF2B5EF4-FFF2-40B4-BE49-F238E27FC236}">
                <a16:creationId xmlns:a16="http://schemas.microsoft.com/office/drawing/2014/main" id="{A148DA10-24C1-1905-DDBA-AB50B93A3880}"/>
              </a:ext>
            </a:extLst>
          </p:cNvPr>
          <p:cNvSpPr txBox="1"/>
          <p:nvPr/>
        </p:nvSpPr>
        <p:spPr>
          <a:xfrm>
            <a:off x="5757270" y="7751815"/>
            <a:ext cx="6773461" cy="959430"/>
          </a:xfrm>
          <a:prstGeom prst="rect">
            <a:avLst/>
          </a:prstGeom>
          <a:noFill/>
        </p:spPr>
        <p:txBody>
          <a:bodyPr wrap="square">
            <a:spAutoFit/>
          </a:bodyPr>
          <a:lstStyle/>
          <a:p>
            <a:pPr algn="ctr">
              <a:lnSpc>
                <a:spcPct val="107000"/>
              </a:lnSpc>
              <a:spcAft>
                <a:spcPts val="800"/>
              </a:spcAft>
            </a:pPr>
            <a:r>
              <a:rPr lang="es-MX" sz="2400" i="1" kern="100" dirty="0">
                <a:effectLst/>
                <a:latin typeface="Calibri" panose="020F0502020204030204" pitchFamily="34" charset="0"/>
                <a:ea typeface="Yu Mincho" panose="02020400000000000000" pitchFamily="18" charset="-128"/>
                <a:cs typeface="Times New Roman" panose="02020603050405020304" pitchFamily="18" charset="0"/>
              </a:rPr>
              <a:t>Directora</a:t>
            </a:r>
            <a:endParaRPr lang="es-MX" sz="2000" kern="100" dirty="0">
              <a:effectLst/>
              <a:latin typeface="Calibri" panose="020F0502020204030204" pitchFamily="34" charset="0"/>
              <a:ea typeface="Yu Mincho" panose="02020400000000000000" pitchFamily="18" charset="-128"/>
              <a:cs typeface="Times New Roman" panose="02020603050405020304" pitchFamily="18" charset="0"/>
            </a:endParaRPr>
          </a:p>
          <a:p>
            <a:pPr algn="ctr"/>
            <a:r>
              <a:rPr lang="es-MX" sz="2400" b="1" i="1" dirty="0">
                <a:effectLst/>
                <a:latin typeface="Calibri" panose="020F0502020204030204" pitchFamily="34" charset="0"/>
                <a:ea typeface="Yu Mincho" panose="02020400000000000000" pitchFamily="18" charset="-128"/>
                <a:cs typeface="Times New Roman" panose="02020603050405020304" pitchFamily="18" charset="0"/>
              </a:rPr>
              <a:t>Mtra. Martha Rosa Cordero López</a:t>
            </a:r>
            <a:endParaRPr lang="es-MX" sz="2400" dirty="0"/>
          </a:p>
        </p:txBody>
      </p:sp>
      <p:sp>
        <p:nvSpPr>
          <p:cNvPr id="14" name="CuadroTexto 13">
            <a:extLst>
              <a:ext uri="{FF2B5EF4-FFF2-40B4-BE49-F238E27FC236}">
                <a16:creationId xmlns:a16="http://schemas.microsoft.com/office/drawing/2014/main" id="{E49C79DD-3685-1954-0F19-1E585E63748D}"/>
              </a:ext>
            </a:extLst>
          </p:cNvPr>
          <p:cNvSpPr txBox="1"/>
          <p:nvPr/>
        </p:nvSpPr>
        <p:spPr>
          <a:xfrm>
            <a:off x="4002432" y="2120412"/>
            <a:ext cx="10283137" cy="470000"/>
          </a:xfrm>
          <a:prstGeom prst="rect">
            <a:avLst/>
          </a:prstGeom>
          <a:noFill/>
        </p:spPr>
        <p:txBody>
          <a:bodyPr wrap="square">
            <a:spAutoFit/>
          </a:bodyPr>
          <a:lstStyle/>
          <a:p>
            <a:pPr algn="ctr">
              <a:lnSpc>
                <a:spcPct val="107000"/>
              </a:lnSpc>
              <a:spcAft>
                <a:spcPts val="800"/>
              </a:spcAft>
            </a:pPr>
            <a:r>
              <a:rPr lang="es-MX" sz="2400" i="1" kern="100" dirty="0">
                <a:effectLst/>
                <a:latin typeface="Calibri" panose="020F0502020204030204" pitchFamily="34" charset="0"/>
                <a:ea typeface="Yu Mincho" panose="02020400000000000000" pitchFamily="18" charset="-128"/>
                <a:cs typeface="Times New Roman" panose="02020603050405020304" pitchFamily="18" charset="0"/>
              </a:rPr>
              <a:t>Trabajo Terminal 2024 – A052</a:t>
            </a:r>
            <a:endParaRPr lang="es-MX" sz="2000" kern="1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19" name="Marcador de número de diapositiva 18">
            <a:extLst>
              <a:ext uri="{FF2B5EF4-FFF2-40B4-BE49-F238E27FC236}">
                <a16:creationId xmlns:a16="http://schemas.microsoft.com/office/drawing/2014/main" id="{49167F7B-E0C8-AB55-582E-0E76D3022E20}"/>
              </a:ext>
            </a:extLst>
          </p:cNvPr>
          <p:cNvSpPr>
            <a:spLocks noGrp="1"/>
          </p:cNvSpPr>
          <p:nvPr>
            <p:ph type="sldNum" sz="quarter" idx="12"/>
          </p:nvPr>
        </p:nvSpPr>
        <p:spPr>
          <a:xfrm>
            <a:off x="10761879" y="9776674"/>
            <a:ext cx="2133600" cy="365125"/>
          </a:xfrm>
        </p:spPr>
        <p:txBody>
          <a:bodyPr/>
          <a:lstStyle/>
          <a:p>
            <a:fld id="{B6F15528-21DE-4FAA-801E-634DDDAF4B2B}" type="slidenum">
              <a:rPr lang="en-US" sz="3200" smtClean="0"/>
              <a:pPr/>
              <a:t>1</a:t>
            </a:fld>
            <a:endParaRPr lang="en-US" sz="3200" dirty="0"/>
          </a:p>
        </p:txBody>
      </p:sp>
      <p:pic>
        <p:nvPicPr>
          <p:cNvPr id="17" name="Gráfico 16" descr="Interfaz de la experiencia de usuario con relleno sólido">
            <a:extLst>
              <a:ext uri="{FF2B5EF4-FFF2-40B4-BE49-F238E27FC236}">
                <a16:creationId xmlns:a16="http://schemas.microsoft.com/office/drawing/2014/main" id="{7049D142-8515-1998-69F8-B57B05CEDD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7201" y="8115300"/>
            <a:ext cx="2133599" cy="2133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p:spPr>
          <p:txBody>
            <a:bodyPr/>
            <a:lstStyle/>
            <a:p>
              <a:endParaRPr lang="es-MX"/>
            </a:p>
          </p:txBody>
        </p:sp>
      </p:grpSp>
      <p:sp>
        <p:nvSpPr>
          <p:cNvPr id="7" name="TextBox 7"/>
          <p:cNvSpPr txBox="1"/>
          <p:nvPr/>
        </p:nvSpPr>
        <p:spPr>
          <a:xfrm>
            <a:off x="999390" y="618550"/>
            <a:ext cx="9715501" cy="1231106"/>
          </a:xfrm>
          <a:prstGeom prst="rect">
            <a:avLst/>
          </a:prstGeom>
        </p:spPr>
        <p:txBody>
          <a:bodyPr wrap="square" lIns="0" tIns="0" rIns="0" bIns="0" rtlCol="0" anchor="t">
            <a:spAutoFit/>
          </a:bodyPr>
          <a:lstStyle/>
          <a:p>
            <a:pPr marL="0" lvl="0" indent="0">
              <a:spcBef>
                <a:spcPct val="0"/>
              </a:spcBef>
            </a:pPr>
            <a:r>
              <a:rPr lang="es-MX" sz="4000" dirty="0">
                <a:solidFill>
                  <a:srgbClr val="000000"/>
                </a:solidFill>
                <a:latin typeface="Fira Sans Semi-Bold"/>
              </a:rPr>
              <a:t>Implementación de Sistema de Detección de Estilos de Aprendizaje</a:t>
            </a:r>
            <a:endParaRPr lang="es-MX" sz="4000"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51501"/>
            <a:ext cx="17768494" cy="1949023"/>
            <a:chOff x="0" y="0"/>
            <a:chExt cx="48975363" cy="5372100"/>
          </a:xfrm>
          <a:solidFill>
            <a:srgbClr val="2D3250"/>
          </a:solidFill>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sp>
        <p:nvSpPr>
          <p:cNvPr id="2" name="Marcador de contenido 2">
            <a:extLst>
              <a:ext uri="{FF2B5EF4-FFF2-40B4-BE49-F238E27FC236}">
                <a16:creationId xmlns:a16="http://schemas.microsoft.com/office/drawing/2014/main" id="{ED29DC63-94CD-3D79-7690-C84949583E74}"/>
              </a:ext>
            </a:extLst>
          </p:cNvPr>
          <p:cNvSpPr txBox="1">
            <a:spLocks/>
          </p:cNvSpPr>
          <p:nvPr/>
        </p:nvSpPr>
        <p:spPr>
          <a:xfrm>
            <a:off x="999390" y="2967830"/>
            <a:ext cx="16831409" cy="62142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MX" sz="4400" dirty="0"/>
          </a:p>
        </p:txBody>
      </p:sp>
      <p:sp>
        <p:nvSpPr>
          <p:cNvPr id="4" name="Marcador de número de diapositiva 3">
            <a:extLst>
              <a:ext uri="{FF2B5EF4-FFF2-40B4-BE49-F238E27FC236}">
                <a16:creationId xmlns:a16="http://schemas.microsoft.com/office/drawing/2014/main" id="{56D9984C-F715-46E9-9FE5-D26D7EF78402}"/>
              </a:ext>
            </a:extLst>
          </p:cNvPr>
          <p:cNvSpPr>
            <a:spLocks noGrp="1"/>
          </p:cNvSpPr>
          <p:nvPr>
            <p:ph type="sldNum" sz="quarter" idx="12"/>
          </p:nvPr>
        </p:nvSpPr>
        <p:spPr>
          <a:xfrm>
            <a:off x="15679614" y="9201674"/>
            <a:ext cx="2133600" cy="365125"/>
          </a:xfrm>
        </p:spPr>
        <p:txBody>
          <a:bodyPr/>
          <a:lstStyle/>
          <a:p>
            <a:fld id="{B6F15528-21DE-4FAA-801E-634DDDAF4B2B}" type="slidenum">
              <a:rPr lang="en-US" sz="3200" smtClean="0"/>
              <a:pPr/>
              <a:t>10</a:t>
            </a:fld>
            <a:endParaRPr lang="en-US" sz="3200"/>
          </a:p>
        </p:txBody>
      </p:sp>
      <p:sp>
        <p:nvSpPr>
          <p:cNvPr id="3" name="TextBox 7">
            <a:extLst>
              <a:ext uri="{FF2B5EF4-FFF2-40B4-BE49-F238E27FC236}">
                <a16:creationId xmlns:a16="http://schemas.microsoft.com/office/drawing/2014/main" id="{04A40C6B-20F0-C389-A5FC-5A3FD073FED2}"/>
              </a:ext>
            </a:extLst>
          </p:cNvPr>
          <p:cNvSpPr txBox="1"/>
          <p:nvPr/>
        </p:nvSpPr>
        <p:spPr>
          <a:xfrm>
            <a:off x="3021155" y="7774037"/>
            <a:ext cx="4029811" cy="830997"/>
          </a:xfrm>
          <a:prstGeom prst="rect">
            <a:avLst/>
          </a:prstGeom>
        </p:spPr>
        <p:txBody>
          <a:bodyPr wrap="square" lIns="0" tIns="0" rIns="0" bIns="0" rtlCol="0" anchor="t">
            <a:spAutoFit/>
          </a:bodyPr>
          <a:lstStyle/>
          <a:p>
            <a:pPr marL="0" lvl="0" indent="0" algn="ctr">
              <a:spcBef>
                <a:spcPct val="0"/>
              </a:spcBef>
            </a:pPr>
            <a:r>
              <a:rPr lang="es-MX" dirty="0">
                <a:solidFill>
                  <a:srgbClr val="676F9D"/>
                </a:solidFill>
                <a:latin typeface="Fira Sans Semi-Bold"/>
              </a:rPr>
              <a:t>Pulsar en “Enviar” para evaluar respuestas con modelo de machine </a:t>
            </a:r>
            <a:r>
              <a:rPr lang="es-MX" dirty="0" err="1">
                <a:solidFill>
                  <a:srgbClr val="676F9D"/>
                </a:solidFill>
                <a:latin typeface="Fira Sans Semi-Bold"/>
              </a:rPr>
              <a:t>learning</a:t>
            </a:r>
            <a:r>
              <a:rPr lang="es-MX" dirty="0">
                <a:solidFill>
                  <a:srgbClr val="676F9D"/>
                </a:solidFill>
                <a:latin typeface="Fira Sans Semi-Bold"/>
              </a:rPr>
              <a:t> (Método POST)</a:t>
            </a:r>
            <a:endParaRPr lang="es-MX" u="none" dirty="0">
              <a:solidFill>
                <a:srgbClr val="676F9D"/>
              </a:solidFill>
              <a:latin typeface="Fira Sans Semi-Bold"/>
            </a:endParaRPr>
          </a:p>
        </p:txBody>
      </p:sp>
      <p:pic>
        <p:nvPicPr>
          <p:cNvPr id="11" name="Imagen 10" descr="Interfaz de usuario gráfica, Texto&#10;&#10;Descripción generada automáticamente">
            <a:extLst>
              <a:ext uri="{FF2B5EF4-FFF2-40B4-BE49-F238E27FC236}">
                <a16:creationId xmlns:a16="http://schemas.microsoft.com/office/drawing/2014/main" id="{6EF59129-C6C2-520E-46D6-9EC9C2E96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123" y="2136831"/>
            <a:ext cx="8215877" cy="4682701"/>
          </a:xfrm>
          <a:prstGeom prst="rect">
            <a:avLst/>
          </a:prstGeom>
        </p:spPr>
      </p:pic>
      <p:pic>
        <p:nvPicPr>
          <p:cNvPr id="14" name="Imagen 13" descr="Interfaz de usuario gráfica, Texto, Aplicación, Correo electrónico&#10;&#10;Descripción generada automáticamente">
            <a:extLst>
              <a:ext uri="{FF2B5EF4-FFF2-40B4-BE49-F238E27FC236}">
                <a16:creationId xmlns:a16="http://schemas.microsoft.com/office/drawing/2014/main" id="{76648E9A-C94A-0800-28E2-A6BA63FD8B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2511" y="4782771"/>
            <a:ext cx="8625984" cy="4919425"/>
          </a:xfrm>
          <a:prstGeom prst="rect">
            <a:avLst/>
          </a:prstGeom>
        </p:spPr>
      </p:pic>
      <p:sp>
        <p:nvSpPr>
          <p:cNvPr id="21" name="TextBox 7">
            <a:extLst>
              <a:ext uri="{FF2B5EF4-FFF2-40B4-BE49-F238E27FC236}">
                <a16:creationId xmlns:a16="http://schemas.microsoft.com/office/drawing/2014/main" id="{C8C0F4A6-D7AB-C500-781C-2759448D0A8C}"/>
              </a:ext>
            </a:extLst>
          </p:cNvPr>
          <p:cNvSpPr txBox="1"/>
          <p:nvPr/>
        </p:nvSpPr>
        <p:spPr>
          <a:xfrm>
            <a:off x="11071472" y="3089602"/>
            <a:ext cx="4029811" cy="738664"/>
          </a:xfrm>
          <a:prstGeom prst="rect">
            <a:avLst/>
          </a:prstGeom>
        </p:spPr>
        <p:txBody>
          <a:bodyPr wrap="square" lIns="0" tIns="0" rIns="0" bIns="0" rtlCol="0" anchor="t">
            <a:spAutoFit/>
          </a:bodyPr>
          <a:lstStyle/>
          <a:p>
            <a:pPr marL="0" lvl="0" indent="0" algn="ctr">
              <a:spcBef>
                <a:spcPct val="0"/>
              </a:spcBef>
            </a:pPr>
            <a:r>
              <a:rPr lang="es-MX" sz="2400" u="none" dirty="0">
                <a:solidFill>
                  <a:srgbClr val="676F9D"/>
                </a:solidFill>
                <a:latin typeface="Fira Sans Semi-Bold"/>
              </a:rPr>
              <a:t>Interfaz de Usuario: Formulario</a:t>
            </a:r>
          </a:p>
        </p:txBody>
      </p:sp>
    </p:spTree>
    <p:extLst>
      <p:ext uri="{BB962C8B-B14F-4D97-AF65-F5344CB8AC3E}">
        <p14:creationId xmlns:p14="http://schemas.microsoft.com/office/powerpoint/2010/main" val="404295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p:spPr>
          <p:txBody>
            <a:bodyPr/>
            <a:lstStyle/>
            <a:p>
              <a:endParaRPr lang="es-MX"/>
            </a:p>
          </p:txBody>
        </p:sp>
      </p:grpSp>
      <p:sp>
        <p:nvSpPr>
          <p:cNvPr id="7" name="TextBox 7"/>
          <p:cNvSpPr txBox="1"/>
          <p:nvPr/>
        </p:nvSpPr>
        <p:spPr>
          <a:xfrm>
            <a:off x="999390" y="618550"/>
            <a:ext cx="9715501" cy="1231106"/>
          </a:xfrm>
          <a:prstGeom prst="rect">
            <a:avLst/>
          </a:prstGeom>
        </p:spPr>
        <p:txBody>
          <a:bodyPr wrap="square" lIns="0" tIns="0" rIns="0" bIns="0" rtlCol="0" anchor="t">
            <a:spAutoFit/>
          </a:bodyPr>
          <a:lstStyle/>
          <a:p>
            <a:pPr marL="0" lvl="0" indent="0">
              <a:spcBef>
                <a:spcPct val="0"/>
              </a:spcBef>
            </a:pPr>
            <a:r>
              <a:rPr lang="es-MX" sz="4000" dirty="0">
                <a:solidFill>
                  <a:srgbClr val="000000"/>
                </a:solidFill>
                <a:latin typeface="Fira Sans Semi-Bold"/>
              </a:rPr>
              <a:t>Implementación de Sistema de Detección de Estilos de Aprendizaje</a:t>
            </a:r>
            <a:endParaRPr lang="es-MX" sz="4000"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51501"/>
            <a:ext cx="17768494" cy="1949023"/>
            <a:chOff x="0" y="0"/>
            <a:chExt cx="48975363" cy="5372100"/>
          </a:xfrm>
          <a:solidFill>
            <a:srgbClr val="2D3250"/>
          </a:solidFill>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sp>
        <p:nvSpPr>
          <p:cNvPr id="2" name="Marcador de contenido 2">
            <a:extLst>
              <a:ext uri="{FF2B5EF4-FFF2-40B4-BE49-F238E27FC236}">
                <a16:creationId xmlns:a16="http://schemas.microsoft.com/office/drawing/2014/main" id="{ED29DC63-94CD-3D79-7690-C84949583E74}"/>
              </a:ext>
            </a:extLst>
          </p:cNvPr>
          <p:cNvSpPr txBox="1">
            <a:spLocks/>
          </p:cNvSpPr>
          <p:nvPr/>
        </p:nvSpPr>
        <p:spPr>
          <a:xfrm>
            <a:off x="999390" y="2967830"/>
            <a:ext cx="16831409" cy="62142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MX" sz="4400" dirty="0"/>
          </a:p>
        </p:txBody>
      </p:sp>
      <p:sp>
        <p:nvSpPr>
          <p:cNvPr id="4" name="Marcador de número de diapositiva 3">
            <a:extLst>
              <a:ext uri="{FF2B5EF4-FFF2-40B4-BE49-F238E27FC236}">
                <a16:creationId xmlns:a16="http://schemas.microsoft.com/office/drawing/2014/main" id="{56D9984C-F715-46E9-9FE5-D26D7EF78402}"/>
              </a:ext>
            </a:extLst>
          </p:cNvPr>
          <p:cNvSpPr>
            <a:spLocks noGrp="1"/>
          </p:cNvSpPr>
          <p:nvPr>
            <p:ph type="sldNum" sz="quarter" idx="12"/>
          </p:nvPr>
        </p:nvSpPr>
        <p:spPr>
          <a:xfrm>
            <a:off x="15679614" y="9201674"/>
            <a:ext cx="2133600" cy="365125"/>
          </a:xfrm>
        </p:spPr>
        <p:txBody>
          <a:bodyPr/>
          <a:lstStyle/>
          <a:p>
            <a:fld id="{B6F15528-21DE-4FAA-801E-634DDDAF4B2B}" type="slidenum">
              <a:rPr lang="en-US" sz="3200" smtClean="0"/>
              <a:pPr/>
              <a:t>11</a:t>
            </a:fld>
            <a:endParaRPr lang="en-US" sz="3200"/>
          </a:p>
        </p:txBody>
      </p:sp>
      <p:sp>
        <p:nvSpPr>
          <p:cNvPr id="3" name="TextBox 7">
            <a:extLst>
              <a:ext uri="{FF2B5EF4-FFF2-40B4-BE49-F238E27FC236}">
                <a16:creationId xmlns:a16="http://schemas.microsoft.com/office/drawing/2014/main" id="{04A40C6B-20F0-C389-A5FC-5A3FD073FED2}"/>
              </a:ext>
            </a:extLst>
          </p:cNvPr>
          <p:cNvSpPr txBox="1"/>
          <p:nvPr/>
        </p:nvSpPr>
        <p:spPr>
          <a:xfrm>
            <a:off x="13255213" y="5705632"/>
            <a:ext cx="4029811" cy="923330"/>
          </a:xfrm>
          <a:prstGeom prst="rect">
            <a:avLst/>
          </a:prstGeom>
        </p:spPr>
        <p:txBody>
          <a:bodyPr wrap="square" lIns="0" tIns="0" rIns="0" bIns="0" rtlCol="0" anchor="t">
            <a:spAutoFit/>
          </a:bodyPr>
          <a:lstStyle/>
          <a:p>
            <a:pPr marL="0" lvl="0" indent="0" algn="ctr">
              <a:spcBef>
                <a:spcPct val="0"/>
              </a:spcBef>
            </a:pPr>
            <a:r>
              <a:rPr lang="es-MX" sz="2000" u="none" dirty="0">
                <a:solidFill>
                  <a:srgbClr val="676F9D"/>
                </a:solidFill>
                <a:latin typeface="Fira Sans Semi-Bold"/>
              </a:rPr>
              <a:t>Modelo </a:t>
            </a:r>
            <a:r>
              <a:rPr lang="es-MX" sz="2000" dirty="0">
                <a:solidFill>
                  <a:srgbClr val="676F9D"/>
                </a:solidFill>
                <a:latin typeface="Fira Sans Semi-Bold"/>
              </a:rPr>
              <a:t>de machine </a:t>
            </a:r>
            <a:r>
              <a:rPr lang="es-MX" sz="2000" dirty="0" err="1">
                <a:solidFill>
                  <a:srgbClr val="676F9D"/>
                </a:solidFill>
                <a:latin typeface="Fira Sans Semi-Bold"/>
              </a:rPr>
              <a:t>learning</a:t>
            </a:r>
            <a:r>
              <a:rPr lang="es-MX" sz="2000" u="none" dirty="0">
                <a:solidFill>
                  <a:srgbClr val="676F9D"/>
                </a:solidFill>
                <a:latin typeface="Fira Sans Semi-Bold"/>
              </a:rPr>
              <a:t> escuchando en servidor </a:t>
            </a:r>
            <a:r>
              <a:rPr lang="es-MX" sz="2000" u="none" dirty="0" err="1">
                <a:solidFill>
                  <a:srgbClr val="676F9D"/>
                </a:solidFill>
                <a:latin typeface="Fira Sans Semi-Bold"/>
              </a:rPr>
              <a:t>Flask</a:t>
            </a:r>
            <a:endParaRPr lang="es-MX" sz="2000" u="none" dirty="0">
              <a:solidFill>
                <a:srgbClr val="676F9D"/>
              </a:solidFill>
              <a:latin typeface="Fira Sans Semi-Bold"/>
            </a:endParaRPr>
          </a:p>
          <a:p>
            <a:pPr marL="0" lvl="0" indent="0" algn="ctr">
              <a:spcBef>
                <a:spcPct val="0"/>
              </a:spcBef>
            </a:pPr>
            <a:r>
              <a:rPr lang="es-MX" sz="2000" dirty="0">
                <a:solidFill>
                  <a:srgbClr val="676F9D"/>
                </a:solidFill>
                <a:latin typeface="Fira Sans Semi-Bold"/>
              </a:rPr>
              <a:t>(recibe método POST)</a:t>
            </a:r>
            <a:endParaRPr lang="es-MX" sz="2000" u="none" dirty="0">
              <a:solidFill>
                <a:srgbClr val="676F9D"/>
              </a:solidFill>
              <a:latin typeface="Fira Sans Semi-Bold"/>
            </a:endParaRPr>
          </a:p>
        </p:txBody>
      </p:sp>
      <p:pic>
        <p:nvPicPr>
          <p:cNvPr id="9" name="Imagen 8" descr="Texto&#10;&#10;Descripción generada automáticamente">
            <a:extLst>
              <a:ext uri="{FF2B5EF4-FFF2-40B4-BE49-F238E27FC236}">
                <a16:creationId xmlns:a16="http://schemas.microsoft.com/office/drawing/2014/main" id="{0B0B7336-FD75-E4C8-26C0-5D21A3BCF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213" y="2556706"/>
            <a:ext cx="11079128" cy="6625393"/>
          </a:xfrm>
          <a:prstGeom prst="rect">
            <a:avLst/>
          </a:prstGeom>
        </p:spPr>
      </p:pic>
    </p:spTree>
    <p:extLst>
      <p:ext uri="{BB962C8B-B14F-4D97-AF65-F5344CB8AC3E}">
        <p14:creationId xmlns:p14="http://schemas.microsoft.com/office/powerpoint/2010/main" val="3760361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p:spPr>
          <p:txBody>
            <a:bodyPr/>
            <a:lstStyle/>
            <a:p>
              <a:endParaRPr lang="es-MX"/>
            </a:p>
          </p:txBody>
        </p:sp>
      </p:grpSp>
      <p:sp>
        <p:nvSpPr>
          <p:cNvPr id="7" name="TextBox 7"/>
          <p:cNvSpPr txBox="1"/>
          <p:nvPr/>
        </p:nvSpPr>
        <p:spPr>
          <a:xfrm>
            <a:off x="999390" y="618550"/>
            <a:ext cx="9715501" cy="1231106"/>
          </a:xfrm>
          <a:prstGeom prst="rect">
            <a:avLst/>
          </a:prstGeom>
        </p:spPr>
        <p:txBody>
          <a:bodyPr wrap="square" lIns="0" tIns="0" rIns="0" bIns="0" rtlCol="0" anchor="t">
            <a:spAutoFit/>
          </a:bodyPr>
          <a:lstStyle/>
          <a:p>
            <a:pPr marL="0" lvl="0" indent="0">
              <a:spcBef>
                <a:spcPct val="0"/>
              </a:spcBef>
            </a:pPr>
            <a:r>
              <a:rPr lang="es-MX" sz="4000" dirty="0">
                <a:solidFill>
                  <a:srgbClr val="000000"/>
                </a:solidFill>
                <a:latin typeface="Fira Sans Semi-Bold"/>
              </a:rPr>
              <a:t>Implementación de Sistema de Detección de Estilos de Aprendizaje</a:t>
            </a:r>
            <a:endParaRPr lang="es-MX" sz="4000"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51501"/>
            <a:ext cx="17768494" cy="1949023"/>
            <a:chOff x="0" y="0"/>
            <a:chExt cx="48975363" cy="5372100"/>
          </a:xfrm>
          <a:solidFill>
            <a:srgbClr val="2D3250"/>
          </a:solidFill>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sp>
        <p:nvSpPr>
          <p:cNvPr id="2" name="Marcador de contenido 2">
            <a:extLst>
              <a:ext uri="{FF2B5EF4-FFF2-40B4-BE49-F238E27FC236}">
                <a16:creationId xmlns:a16="http://schemas.microsoft.com/office/drawing/2014/main" id="{ED29DC63-94CD-3D79-7690-C84949583E74}"/>
              </a:ext>
            </a:extLst>
          </p:cNvPr>
          <p:cNvSpPr txBox="1">
            <a:spLocks/>
          </p:cNvSpPr>
          <p:nvPr/>
        </p:nvSpPr>
        <p:spPr>
          <a:xfrm>
            <a:off x="999390" y="2967830"/>
            <a:ext cx="16831409" cy="62142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MX" sz="4400" dirty="0"/>
          </a:p>
        </p:txBody>
      </p:sp>
      <p:sp>
        <p:nvSpPr>
          <p:cNvPr id="4" name="Marcador de número de diapositiva 3">
            <a:extLst>
              <a:ext uri="{FF2B5EF4-FFF2-40B4-BE49-F238E27FC236}">
                <a16:creationId xmlns:a16="http://schemas.microsoft.com/office/drawing/2014/main" id="{56D9984C-F715-46E9-9FE5-D26D7EF78402}"/>
              </a:ext>
            </a:extLst>
          </p:cNvPr>
          <p:cNvSpPr>
            <a:spLocks noGrp="1"/>
          </p:cNvSpPr>
          <p:nvPr>
            <p:ph type="sldNum" sz="quarter" idx="12"/>
          </p:nvPr>
        </p:nvSpPr>
        <p:spPr>
          <a:xfrm>
            <a:off x="15679614" y="9201674"/>
            <a:ext cx="2133600" cy="365125"/>
          </a:xfrm>
        </p:spPr>
        <p:txBody>
          <a:bodyPr/>
          <a:lstStyle/>
          <a:p>
            <a:fld id="{B6F15528-21DE-4FAA-801E-634DDDAF4B2B}" type="slidenum">
              <a:rPr lang="en-US" sz="3200" smtClean="0"/>
              <a:pPr/>
              <a:t>12</a:t>
            </a:fld>
            <a:endParaRPr lang="en-US" sz="3200"/>
          </a:p>
        </p:txBody>
      </p:sp>
      <p:sp>
        <p:nvSpPr>
          <p:cNvPr id="3" name="TextBox 7">
            <a:extLst>
              <a:ext uri="{FF2B5EF4-FFF2-40B4-BE49-F238E27FC236}">
                <a16:creationId xmlns:a16="http://schemas.microsoft.com/office/drawing/2014/main" id="{04A40C6B-20F0-C389-A5FC-5A3FD073FED2}"/>
              </a:ext>
            </a:extLst>
          </p:cNvPr>
          <p:cNvSpPr txBox="1"/>
          <p:nvPr/>
        </p:nvSpPr>
        <p:spPr>
          <a:xfrm>
            <a:off x="13239205" y="5151634"/>
            <a:ext cx="4029811" cy="1846659"/>
          </a:xfrm>
          <a:prstGeom prst="rect">
            <a:avLst/>
          </a:prstGeom>
        </p:spPr>
        <p:txBody>
          <a:bodyPr wrap="square" lIns="0" tIns="0" rIns="0" bIns="0" rtlCol="0" anchor="t">
            <a:spAutoFit/>
          </a:bodyPr>
          <a:lstStyle/>
          <a:p>
            <a:pPr lvl="0">
              <a:spcBef>
                <a:spcPct val="0"/>
              </a:spcBef>
            </a:pPr>
            <a:r>
              <a:rPr lang="es-MX" sz="2000" u="none" dirty="0">
                <a:solidFill>
                  <a:srgbClr val="F9B17A"/>
                </a:solidFill>
                <a:latin typeface="Fira Sans Semi-Bold"/>
              </a:rPr>
              <a:t>Recordar </a:t>
            </a:r>
            <a:r>
              <a:rPr lang="es-MX" sz="2000" dirty="0">
                <a:solidFill>
                  <a:srgbClr val="F9B17A"/>
                </a:solidFill>
                <a:latin typeface="Fira Sans Semi-Bold"/>
              </a:rPr>
              <a:t>que el modelo etiqueta las clases:</a:t>
            </a:r>
            <a:br>
              <a:rPr lang="es-MX" sz="2000" dirty="0">
                <a:solidFill>
                  <a:srgbClr val="F9B17A"/>
                </a:solidFill>
                <a:latin typeface="Fira Sans Semi-Bold"/>
              </a:rPr>
            </a:br>
            <a:br>
              <a:rPr lang="es-MX" sz="2000" dirty="0">
                <a:solidFill>
                  <a:srgbClr val="F9B17A"/>
                </a:solidFill>
                <a:latin typeface="Fira Sans Semi-Bold"/>
              </a:rPr>
            </a:br>
            <a:r>
              <a:rPr lang="pt-BR" sz="2000" dirty="0">
                <a:solidFill>
                  <a:srgbClr val="F9B17A"/>
                </a:solidFill>
                <a:latin typeface="Fira Sans Semi-Bold"/>
              </a:rPr>
              <a:t>auditivo:0 </a:t>
            </a:r>
            <a:br>
              <a:rPr lang="pt-BR" sz="2000" dirty="0">
                <a:solidFill>
                  <a:srgbClr val="F9B17A"/>
                </a:solidFill>
                <a:latin typeface="Fira Sans Semi-Bold"/>
              </a:rPr>
            </a:br>
            <a:r>
              <a:rPr lang="pt-BR" sz="2000" dirty="0">
                <a:solidFill>
                  <a:srgbClr val="F9B17A"/>
                </a:solidFill>
                <a:latin typeface="Fira Sans Semi-Bold"/>
              </a:rPr>
              <a:t>kinestésico:1 </a:t>
            </a:r>
            <a:br>
              <a:rPr lang="pt-BR" sz="2000" dirty="0">
                <a:solidFill>
                  <a:srgbClr val="F9B17A"/>
                </a:solidFill>
                <a:latin typeface="Fira Sans Semi-Bold"/>
              </a:rPr>
            </a:br>
            <a:r>
              <a:rPr lang="pt-BR" sz="2000" dirty="0">
                <a:solidFill>
                  <a:srgbClr val="F9B17A"/>
                </a:solidFill>
                <a:latin typeface="Fira Sans Semi-Bold"/>
              </a:rPr>
              <a:t>visual:2</a:t>
            </a:r>
            <a:endParaRPr lang="es-MX" sz="2000" u="none" dirty="0">
              <a:solidFill>
                <a:srgbClr val="F9B17A"/>
              </a:solidFill>
              <a:latin typeface="Fira Sans Semi-Bold"/>
            </a:endParaRPr>
          </a:p>
        </p:txBody>
      </p:sp>
      <p:pic>
        <p:nvPicPr>
          <p:cNvPr id="9" name="Imagen 8" descr="Texto&#10;&#10;Descripción generada automáticamente">
            <a:extLst>
              <a:ext uri="{FF2B5EF4-FFF2-40B4-BE49-F238E27FC236}">
                <a16:creationId xmlns:a16="http://schemas.microsoft.com/office/drawing/2014/main" id="{0B0B7336-FD75-E4C8-26C0-5D21A3BCF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984" y="2619058"/>
            <a:ext cx="11079128" cy="6625393"/>
          </a:xfrm>
          <a:prstGeom prst="rect">
            <a:avLst/>
          </a:prstGeom>
        </p:spPr>
      </p:pic>
      <p:sp>
        <p:nvSpPr>
          <p:cNvPr id="8" name="Rectángulo: esquinas redondeadas 7">
            <a:extLst>
              <a:ext uri="{FF2B5EF4-FFF2-40B4-BE49-F238E27FC236}">
                <a16:creationId xmlns:a16="http://schemas.microsoft.com/office/drawing/2014/main" id="{F6B90B84-3D70-DA26-6D70-A3F0B2E5A4BB}"/>
              </a:ext>
            </a:extLst>
          </p:cNvPr>
          <p:cNvSpPr/>
          <p:nvPr/>
        </p:nvSpPr>
        <p:spPr>
          <a:xfrm>
            <a:off x="999390" y="8572500"/>
            <a:ext cx="2582010" cy="470221"/>
          </a:xfrm>
          <a:prstGeom prst="roundRect">
            <a:avLst/>
          </a:prstGeom>
          <a:noFill/>
          <a:ln w="76200">
            <a:solidFill>
              <a:srgbClr val="F9B17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Flecha: a la derecha 9">
            <a:extLst>
              <a:ext uri="{FF2B5EF4-FFF2-40B4-BE49-F238E27FC236}">
                <a16:creationId xmlns:a16="http://schemas.microsoft.com/office/drawing/2014/main" id="{E4CBF3B4-11C2-FA1D-EA3E-D1472A0C6D58}"/>
              </a:ext>
            </a:extLst>
          </p:cNvPr>
          <p:cNvSpPr/>
          <p:nvPr/>
        </p:nvSpPr>
        <p:spPr>
          <a:xfrm rot="8722872">
            <a:off x="3573348" y="7392267"/>
            <a:ext cx="2232150" cy="667296"/>
          </a:xfrm>
          <a:prstGeom prst="rightArrow">
            <a:avLst/>
          </a:prstGeom>
          <a:solidFill>
            <a:srgbClr val="F9B17A"/>
          </a:solidFill>
          <a:ln>
            <a:solidFill>
              <a:srgbClr val="F9B17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861E5225-FA36-C29C-2615-9F66F77D1324}"/>
              </a:ext>
            </a:extLst>
          </p:cNvPr>
          <p:cNvSpPr/>
          <p:nvPr/>
        </p:nvSpPr>
        <p:spPr>
          <a:xfrm>
            <a:off x="5806156" y="5887812"/>
            <a:ext cx="3896460" cy="12954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MX" sz="2400" dirty="0"/>
              <a:t>Predomina el estilo Visual</a:t>
            </a:r>
          </a:p>
        </p:txBody>
      </p:sp>
    </p:spTree>
    <p:extLst>
      <p:ext uri="{BB962C8B-B14F-4D97-AF65-F5344CB8AC3E}">
        <p14:creationId xmlns:p14="http://schemas.microsoft.com/office/powerpoint/2010/main" val="68737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p:spPr>
          <p:txBody>
            <a:bodyPr/>
            <a:lstStyle/>
            <a:p>
              <a:endParaRPr lang="es-MX"/>
            </a:p>
          </p:txBody>
        </p:sp>
      </p:grpSp>
      <p:sp>
        <p:nvSpPr>
          <p:cNvPr id="7" name="TextBox 7"/>
          <p:cNvSpPr txBox="1"/>
          <p:nvPr/>
        </p:nvSpPr>
        <p:spPr>
          <a:xfrm>
            <a:off x="999390" y="618550"/>
            <a:ext cx="9715501" cy="1231106"/>
          </a:xfrm>
          <a:prstGeom prst="rect">
            <a:avLst/>
          </a:prstGeom>
        </p:spPr>
        <p:txBody>
          <a:bodyPr wrap="square" lIns="0" tIns="0" rIns="0" bIns="0" rtlCol="0" anchor="t">
            <a:spAutoFit/>
          </a:bodyPr>
          <a:lstStyle/>
          <a:p>
            <a:pPr marL="0" lvl="0" indent="0">
              <a:spcBef>
                <a:spcPct val="0"/>
              </a:spcBef>
            </a:pPr>
            <a:r>
              <a:rPr lang="es-MX" sz="4000" dirty="0">
                <a:solidFill>
                  <a:srgbClr val="000000"/>
                </a:solidFill>
                <a:latin typeface="Fira Sans Semi-Bold"/>
              </a:rPr>
              <a:t>Implementación de Sistema de Detección de Estilos de Aprendizaje</a:t>
            </a:r>
            <a:endParaRPr lang="es-MX" sz="4000"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51501"/>
            <a:ext cx="17768494" cy="1949023"/>
            <a:chOff x="0" y="0"/>
            <a:chExt cx="48975363" cy="5372100"/>
          </a:xfrm>
          <a:solidFill>
            <a:srgbClr val="2D3250"/>
          </a:solidFill>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sp>
        <p:nvSpPr>
          <p:cNvPr id="2" name="Marcador de contenido 2">
            <a:extLst>
              <a:ext uri="{FF2B5EF4-FFF2-40B4-BE49-F238E27FC236}">
                <a16:creationId xmlns:a16="http://schemas.microsoft.com/office/drawing/2014/main" id="{ED29DC63-94CD-3D79-7690-C84949583E74}"/>
              </a:ext>
            </a:extLst>
          </p:cNvPr>
          <p:cNvSpPr txBox="1">
            <a:spLocks/>
          </p:cNvSpPr>
          <p:nvPr/>
        </p:nvSpPr>
        <p:spPr>
          <a:xfrm>
            <a:off x="999390" y="2967830"/>
            <a:ext cx="16831409" cy="62142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MX" sz="4400" dirty="0"/>
          </a:p>
        </p:txBody>
      </p:sp>
      <p:sp>
        <p:nvSpPr>
          <p:cNvPr id="4" name="Marcador de número de diapositiva 3">
            <a:extLst>
              <a:ext uri="{FF2B5EF4-FFF2-40B4-BE49-F238E27FC236}">
                <a16:creationId xmlns:a16="http://schemas.microsoft.com/office/drawing/2014/main" id="{56D9984C-F715-46E9-9FE5-D26D7EF78402}"/>
              </a:ext>
            </a:extLst>
          </p:cNvPr>
          <p:cNvSpPr>
            <a:spLocks noGrp="1"/>
          </p:cNvSpPr>
          <p:nvPr>
            <p:ph type="sldNum" sz="quarter" idx="12"/>
          </p:nvPr>
        </p:nvSpPr>
        <p:spPr>
          <a:xfrm>
            <a:off x="15679614" y="9201674"/>
            <a:ext cx="2133600" cy="365125"/>
          </a:xfrm>
        </p:spPr>
        <p:txBody>
          <a:bodyPr/>
          <a:lstStyle/>
          <a:p>
            <a:fld id="{B6F15528-21DE-4FAA-801E-634DDDAF4B2B}" type="slidenum">
              <a:rPr lang="en-US" sz="3200" smtClean="0"/>
              <a:pPr/>
              <a:t>13</a:t>
            </a:fld>
            <a:endParaRPr lang="en-US" sz="3200"/>
          </a:p>
        </p:txBody>
      </p:sp>
      <p:sp>
        <p:nvSpPr>
          <p:cNvPr id="3" name="TextBox 7">
            <a:extLst>
              <a:ext uri="{FF2B5EF4-FFF2-40B4-BE49-F238E27FC236}">
                <a16:creationId xmlns:a16="http://schemas.microsoft.com/office/drawing/2014/main" id="{04A40C6B-20F0-C389-A5FC-5A3FD073FED2}"/>
              </a:ext>
            </a:extLst>
          </p:cNvPr>
          <p:cNvSpPr txBox="1"/>
          <p:nvPr/>
        </p:nvSpPr>
        <p:spPr>
          <a:xfrm>
            <a:off x="3021155" y="7774037"/>
            <a:ext cx="4029811" cy="830997"/>
          </a:xfrm>
          <a:prstGeom prst="rect">
            <a:avLst/>
          </a:prstGeom>
        </p:spPr>
        <p:txBody>
          <a:bodyPr wrap="square" lIns="0" tIns="0" rIns="0" bIns="0" rtlCol="0" anchor="t">
            <a:spAutoFit/>
          </a:bodyPr>
          <a:lstStyle/>
          <a:p>
            <a:pPr marL="0" lvl="0" indent="0" algn="ctr">
              <a:spcBef>
                <a:spcPct val="0"/>
              </a:spcBef>
            </a:pPr>
            <a:r>
              <a:rPr lang="es-MX" dirty="0">
                <a:solidFill>
                  <a:srgbClr val="676F9D"/>
                </a:solidFill>
                <a:latin typeface="Fira Sans Semi-Bold"/>
              </a:rPr>
              <a:t>Pulsar en “Enviar” para evaluar respuestas con modelo de machine </a:t>
            </a:r>
            <a:r>
              <a:rPr lang="es-MX" dirty="0" err="1">
                <a:solidFill>
                  <a:srgbClr val="676F9D"/>
                </a:solidFill>
                <a:latin typeface="Fira Sans Semi-Bold"/>
              </a:rPr>
              <a:t>learning</a:t>
            </a:r>
            <a:r>
              <a:rPr lang="es-MX" dirty="0">
                <a:solidFill>
                  <a:srgbClr val="676F9D"/>
                </a:solidFill>
                <a:latin typeface="Fira Sans Semi-Bold"/>
              </a:rPr>
              <a:t> (Método POST)</a:t>
            </a:r>
            <a:endParaRPr lang="es-MX" u="none" dirty="0">
              <a:solidFill>
                <a:srgbClr val="676F9D"/>
              </a:solidFill>
              <a:latin typeface="Fira Sans Semi-Bold"/>
            </a:endParaRPr>
          </a:p>
        </p:txBody>
      </p:sp>
      <p:pic>
        <p:nvPicPr>
          <p:cNvPr id="11" name="Imagen 10" descr="Interfaz de usuario gráfica, Texto&#10;&#10;Descripción generada automáticamente">
            <a:extLst>
              <a:ext uri="{FF2B5EF4-FFF2-40B4-BE49-F238E27FC236}">
                <a16:creationId xmlns:a16="http://schemas.microsoft.com/office/drawing/2014/main" id="{6EF59129-C6C2-520E-46D6-9EC9C2E96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123" y="2136831"/>
            <a:ext cx="8215877" cy="4682701"/>
          </a:xfrm>
          <a:prstGeom prst="rect">
            <a:avLst/>
          </a:prstGeom>
        </p:spPr>
      </p:pic>
      <p:pic>
        <p:nvPicPr>
          <p:cNvPr id="14" name="Imagen 13" descr="Interfaz de usuario gráfica, Texto, Aplicación, Correo electrónico&#10;&#10;Descripción generada automáticamente">
            <a:extLst>
              <a:ext uri="{FF2B5EF4-FFF2-40B4-BE49-F238E27FC236}">
                <a16:creationId xmlns:a16="http://schemas.microsoft.com/office/drawing/2014/main" id="{76648E9A-C94A-0800-28E2-A6BA63FD8B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2511" y="4782771"/>
            <a:ext cx="8625984" cy="4919425"/>
          </a:xfrm>
          <a:prstGeom prst="rect">
            <a:avLst/>
          </a:prstGeom>
        </p:spPr>
      </p:pic>
      <p:sp>
        <p:nvSpPr>
          <p:cNvPr id="21" name="TextBox 7">
            <a:extLst>
              <a:ext uri="{FF2B5EF4-FFF2-40B4-BE49-F238E27FC236}">
                <a16:creationId xmlns:a16="http://schemas.microsoft.com/office/drawing/2014/main" id="{C8C0F4A6-D7AB-C500-781C-2759448D0A8C}"/>
              </a:ext>
            </a:extLst>
          </p:cNvPr>
          <p:cNvSpPr txBox="1"/>
          <p:nvPr/>
        </p:nvSpPr>
        <p:spPr>
          <a:xfrm>
            <a:off x="11071472" y="3089602"/>
            <a:ext cx="4029811" cy="738664"/>
          </a:xfrm>
          <a:prstGeom prst="rect">
            <a:avLst/>
          </a:prstGeom>
        </p:spPr>
        <p:txBody>
          <a:bodyPr wrap="square" lIns="0" tIns="0" rIns="0" bIns="0" rtlCol="0" anchor="t">
            <a:spAutoFit/>
          </a:bodyPr>
          <a:lstStyle/>
          <a:p>
            <a:pPr marL="0" lvl="0" indent="0" algn="ctr">
              <a:spcBef>
                <a:spcPct val="0"/>
              </a:spcBef>
            </a:pPr>
            <a:r>
              <a:rPr lang="es-MX" sz="2400" u="none" dirty="0">
                <a:solidFill>
                  <a:srgbClr val="676F9D"/>
                </a:solidFill>
                <a:latin typeface="Fira Sans Semi-Bold"/>
              </a:rPr>
              <a:t>Interfaz de Usuario: Formulario</a:t>
            </a:r>
          </a:p>
        </p:txBody>
      </p:sp>
    </p:spTree>
    <p:extLst>
      <p:ext uri="{BB962C8B-B14F-4D97-AF65-F5344CB8AC3E}">
        <p14:creationId xmlns:p14="http://schemas.microsoft.com/office/powerpoint/2010/main" val="409997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D3250"/>
        </a:solidFill>
        <a:effectLst/>
      </p:bgPr>
    </p:bg>
    <p:spTree>
      <p:nvGrpSpPr>
        <p:cNvPr id="1" name=""/>
        <p:cNvGrpSpPr/>
        <p:nvPr/>
      </p:nvGrpSpPr>
      <p:grpSpPr>
        <a:xfrm>
          <a:off x="0" y="0"/>
          <a:ext cx="0" cy="0"/>
          <a:chOff x="0" y="0"/>
          <a:chExt cx="0" cy="0"/>
        </a:xfrm>
      </p:grpSpPr>
      <p:grpSp>
        <p:nvGrpSpPr>
          <p:cNvPr id="2" name="Group 2"/>
          <p:cNvGrpSpPr/>
          <p:nvPr/>
        </p:nvGrpSpPr>
        <p:grpSpPr>
          <a:xfrm>
            <a:off x="11620599" y="8775184"/>
            <a:ext cx="8523290" cy="4392438"/>
            <a:chOff x="0" y="0"/>
            <a:chExt cx="10424273" cy="5372100"/>
          </a:xfrm>
          <a:solidFill>
            <a:srgbClr val="F9B17A"/>
          </a:solidFill>
        </p:grpSpPr>
        <p:sp>
          <p:nvSpPr>
            <p:cNvPr id="3" name="Freeform 3"/>
            <p:cNvSpPr/>
            <p:nvPr/>
          </p:nvSpPr>
          <p:spPr>
            <a:xfrm>
              <a:off x="0" y="0"/>
              <a:ext cx="10424273" cy="5372100"/>
            </a:xfrm>
            <a:custGeom>
              <a:avLst/>
              <a:gdLst/>
              <a:ahLst/>
              <a:cxnLst/>
              <a:rect l="l" t="t" r="r" b="b"/>
              <a:pathLst>
                <a:path w="10424273" h="5372100">
                  <a:moveTo>
                    <a:pt x="8873603" y="0"/>
                  </a:moveTo>
                  <a:lnTo>
                    <a:pt x="1550670" y="0"/>
                  </a:lnTo>
                  <a:lnTo>
                    <a:pt x="0" y="2686050"/>
                  </a:lnTo>
                  <a:lnTo>
                    <a:pt x="1550670" y="5372100"/>
                  </a:lnTo>
                  <a:lnTo>
                    <a:pt x="8873603" y="5372100"/>
                  </a:lnTo>
                  <a:lnTo>
                    <a:pt x="10424273" y="2686050"/>
                  </a:lnTo>
                  <a:lnTo>
                    <a:pt x="8873603" y="0"/>
                  </a:lnTo>
                  <a:close/>
                </a:path>
              </a:pathLst>
            </a:custGeom>
            <a:grpFill/>
          </p:spPr>
          <p:txBody>
            <a:bodyPr/>
            <a:lstStyle/>
            <a:p>
              <a:endParaRPr lang="es-MX"/>
            </a:p>
          </p:txBody>
        </p:sp>
      </p:grpSp>
      <p:grpSp>
        <p:nvGrpSpPr>
          <p:cNvPr id="4" name="Group 4"/>
          <p:cNvGrpSpPr/>
          <p:nvPr/>
        </p:nvGrpSpPr>
        <p:grpSpPr>
          <a:xfrm>
            <a:off x="9916665" y="9258300"/>
            <a:ext cx="3407869" cy="4392438"/>
            <a:chOff x="0" y="0"/>
            <a:chExt cx="4167939" cy="5372100"/>
          </a:xfrm>
          <a:solidFill>
            <a:srgbClr val="676F9D"/>
          </a:solidFill>
        </p:grpSpPr>
        <p:sp>
          <p:nvSpPr>
            <p:cNvPr id="5" name="Freeform 5"/>
            <p:cNvSpPr/>
            <p:nvPr/>
          </p:nvSpPr>
          <p:spPr>
            <a:xfrm>
              <a:off x="0" y="0"/>
              <a:ext cx="4167939" cy="5372100"/>
            </a:xfrm>
            <a:custGeom>
              <a:avLst/>
              <a:gdLst/>
              <a:ahLst/>
              <a:cxnLst/>
              <a:rect l="l" t="t" r="r" b="b"/>
              <a:pathLst>
                <a:path w="4167939" h="5372100">
                  <a:moveTo>
                    <a:pt x="2617269" y="0"/>
                  </a:moveTo>
                  <a:lnTo>
                    <a:pt x="1550670" y="0"/>
                  </a:lnTo>
                  <a:lnTo>
                    <a:pt x="0" y="2686050"/>
                  </a:lnTo>
                  <a:lnTo>
                    <a:pt x="1550670" y="5372100"/>
                  </a:lnTo>
                  <a:lnTo>
                    <a:pt x="2617269" y="5372100"/>
                  </a:lnTo>
                  <a:lnTo>
                    <a:pt x="4167939" y="2686050"/>
                  </a:lnTo>
                  <a:lnTo>
                    <a:pt x="2617269" y="0"/>
                  </a:lnTo>
                  <a:close/>
                </a:path>
              </a:pathLst>
            </a:custGeom>
            <a:grpFill/>
          </p:spPr>
          <p:txBody>
            <a:bodyPr/>
            <a:lstStyle/>
            <a:p>
              <a:endParaRPr lang="es-MX" dirty="0"/>
            </a:p>
          </p:txBody>
        </p:sp>
      </p:grpSp>
      <p:grpSp>
        <p:nvGrpSpPr>
          <p:cNvPr id="6" name="Group 6"/>
          <p:cNvGrpSpPr/>
          <p:nvPr/>
        </p:nvGrpSpPr>
        <p:grpSpPr>
          <a:xfrm rot="-10800000">
            <a:off x="-3602767" y="-3778684"/>
            <a:ext cx="11903735" cy="6226137"/>
            <a:chOff x="0" y="0"/>
            <a:chExt cx="10270904" cy="5372100"/>
          </a:xfrm>
        </p:grpSpPr>
        <p:sp>
          <p:nvSpPr>
            <p:cNvPr id="7" name="Freeform 7"/>
            <p:cNvSpPr/>
            <p:nvPr/>
          </p:nvSpPr>
          <p:spPr>
            <a:xfrm>
              <a:off x="0" y="0"/>
              <a:ext cx="10270904" cy="5372100"/>
            </a:xfrm>
            <a:custGeom>
              <a:avLst/>
              <a:gdLst/>
              <a:ahLst/>
              <a:cxnLst/>
              <a:rect l="l" t="t" r="r" b="b"/>
              <a:pathLst>
                <a:path w="10270904" h="5372100">
                  <a:moveTo>
                    <a:pt x="8720234" y="0"/>
                  </a:moveTo>
                  <a:lnTo>
                    <a:pt x="1550670" y="0"/>
                  </a:lnTo>
                  <a:lnTo>
                    <a:pt x="0" y="2686050"/>
                  </a:lnTo>
                  <a:lnTo>
                    <a:pt x="1550670" y="5372100"/>
                  </a:lnTo>
                  <a:lnTo>
                    <a:pt x="8720234" y="5372100"/>
                  </a:lnTo>
                  <a:lnTo>
                    <a:pt x="10270904" y="2686050"/>
                  </a:lnTo>
                  <a:lnTo>
                    <a:pt x="8720234" y="0"/>
                  </a:lnTo>
                  <a:close/>
                </a:path>
              </a:pathLst>
            </a:custGeom>
            <a:solidFill>
              <a:srgbClr val="FFFFFF"/>
            </a:solidFill>
          </p:spPr>
          <p:txBody>
            <a:bodyPr/>
            <a:lstStyle/>
            <a:p>
              <a:endParaRPr lang="es-MX"/>
            </a:p>
          </p:txBody>
        </p:sp>
      </p:grpSp>
      <p:grpSp>
        <p:nvGrpSpPr>
          <p:cNvPr id="8" name="Group 8"/>
          <p:cNvGrpSpPr/>
          <p:nvPr/>
        </p:nvGrpSpPr>
        <p:grpSpPr>
          <a:xfrm>
            <a:off x="-1676400" y="1314204"/>
            <a:ext cx="19136692" cy="8049218"/>
            <a:chOff x="0" y="-47625"/>
            <a:chExt cx="5040120" cy="2119958"/>
          </a:xfrm>
        </p:grpSpPr>
        <p:sp>
          <p:nvSpPr>
            <p:cNvPr id="9" name="Freeform 9"/>
            <p:cNvSpPr/>
            <p:nvPr/>
          </p:nvSpPr>
          <p:spPr>
            <a:xfrm>
              <a:off x="692389" y="0"/>
              <a:ext cx="4347731" cy="2072333"/>
            </a:xfrm>
            <a:custGeom>
              <a:avLst/>
              <a:gdLst/>
              <a:ahLst/>
              <a:cxnLst/>
              <a:rect l="l" t="t" r="r" b="b"/>
              <a:pathLst>
                <a:path w="4347731" h="2072333">
                  <a:moveTo>
                    <a:pt x="23918" y="0"/>
                  </a:moveTo>
                  <a:lnTo>
                    <a:pt x="4323813" y="0"/>
                  </a:lnTo>
                  <a:cubicBezTo>
                    <a:pt x="4330156" y="0"/>
                    <a:pt x="4336240" y="2520"/>
                    <a:pt x="4340726" y="7006"/>
                  </a:cubicBezTo>
                  <a:cubicBezTo>
                    <a:pt x="4345211" y="11491"/>
                    <a:pt x="4347731" y="17575"/>
                    <a:pt x="4347731" y="23918"/>
                  </a:cubicBezTo>
                  <a:lnTo>
                    <a:pt x="4347731" y="2048415"/>
                  </a:lnTo>
                  <a:cubicBezTo>
                    <a:pt x="4347731" y="2054759"/>
                    <a:pt x="4345211" y="2060842"/>
                    <a:pt x="4340726" y="2065328"/>
                  </a:cubicBezTo>
                  <a:cubicBezTo>
                    <a:pt x="4336240" y="2069813"/>
                    <a:pt x="4330156" y="2072333"/>
                    <a:pt x="4323813" y="2072333"/>
                  </a:cubicBezTo>
                  <a:lnTo>
                    <a:pt x="23918" y="2072333"/>
                  </a:lnTo>
                  <a:cubicBezTo>
                    <a:pt x="17575" y="2072333"/>
                    <a:pt x="11491" y="2069813"/>
                    <a:pt x="7006" y="2065328"/>
                  </a:cubicBezTo>
                  <a:cubicBezTo>
                    <a:pt x="2520" y="2060842"/>
                    <a:pt x="0" y="2054759"/>
                    <a:pt x="0" y="2048415"/>
                  </a:cubicBezTo>
                  <a:lnTo>
                    <a:pt x="0" y="23918"/>
                  </a:lnTo>
                  <a:cubicBezTo>
                    <a:pt x="0" y="17575"/>
                    <a:pt x="2520" y="11491"/>
                    <a:pt x="7006" y="7006"/>
                  </a:cubicBezTo>
                  <a:cubicBezTo>
                    <a:pt x="11491" y="2520"/>
                    <a:pt x="17575" y="0"/>
                    <a:pt x="23918" y="0"/>
                  </a:cubicBezTo>
                  <a:close/>
                </a:path>
              </a:pathLst>
            </a:custGeom>
            <a:solidFill>
              <a:srgbClr val="FFFFFF">
                <a:alpha val="87843"/>
              </a:srgbClr>
            </a:solidFill>
          </p:spPr>
          <p:txBody>
            <a:bodyPr/>
            <a:lstStyle/>
            <a:p>
              <a:pPr marL="285750" indent="-285750">
                <a:buFont typeface="Arial" panose="020B0604020202020204" pitchFamily="34" charset="0"/>
                <a:buChar char="•"/>
              </a:pPr>
              <a:endParaRPr lang="es-MX" dirty="0"/>
            </a:p>
          </p:txBody>
        </p:sp>
        <p:sp>
          <p:nvSpPr>
            <p:cNvPr id="10" name="TextBox 10"/>
            <p:cNvSpPr txBox="1"/>
            <p:nvPr/>
          </p:nvSpPr>
          <p:spPr>
            <a:xfrm>
              <a:off x="0" y="-47625"/>
              <a:ext cx="4347731" cy="2119958"/>
            </a:xfrm>
            <a:prstGeom prst="rect">
              <a:avLst/>
            </a:prstGeom>
          </p:spPr>
          <p:txBody>
            <a:bodyPr lIns="50800" tIns="50800" rIns="50800" bIns="50800" rtlCol="0" anchor="ctr"/>
            <a:lstStyle/>
            <a:p>
              <a:pPr marL="285750" indent="-285750" algn="ctr">
                <a:lnSpc>
                  <a:spcPts val="2659"/>
                </a:lnSpc>
                <a:buFont typeface="Arial" panose="020B0604020202020204" pitchFamily="34" charset="0"/>
                <a:buChar char="•"/>
              </a:pPr>
              <a:endParaRPr/>
            </a:p>
          </p:txBody>
        </p:sp>
      </p:grpSp>
      <p:sp>
        <p:nvSpPr>
          <p:cNvPr id="12" name="TextBox 12"/>
          <p:cNvSpPr txBox="1"/>
          <p:nvPr/>
        </p:nvSpPr>
        <p:spPr>
          <a:xfrm>
            <a:off x="7609084" y="1792679"/>
            <a:ext cx="8390160" cy="2006729"/>
          </a:xfrm>
          <a:prstGeom prst="rect">
            <a:avLst/>
          </a:prstGeom>
        </p:spPr>
        <p:txBody>
          <a:bodyPr lIns="0" tIns="0" rIns="0" bIns="0" rtlCol="0" anchor="t">
            <a:spAutoFit/>
          </a:bodyPr>
          <a:lstStyle/>
          <a:p>
            <a:pPr algn="ctr">
              <a:lnSpc>
                <a:spcPts val="7839"/>
              </a:lnSpc>
            </a:pPr>
            <a:r>
              <a:rPr lang="en-US" sz="6700" dirty="0">
                <a:solidFill>
                  <a:srgbClr val="000000"/>
                </a:solidFill>
                <a:latin typeface="JA Jayagiri Sans"/>
              </a:rPr>
              <a:t>Gracias </a:t>
            </a:r>
            <a:r>
              <a:rPr lang="en-US" sz="6700" dirty="0" err="1">
                <a:solidFill>
                  <a:srgbClr val="000000"/>
                </a:solidFill>
                <a:latin typeface="JA Jayagiri Sans"/>
              </a:rPr>
              <a:t>por</a:t>
            </a:r>
            <a:r>
              <a:rPr lang="en-US" sz="6700" dirty="0">
                <a:solidFill>
                  <a:srgbClr val="000000"/>
                </a:solidFill>
                <a:latin typeface="JA Jayagiri Sans"/>
              </a:rPr>
              <a:t> </a:t>
            </a:r>
            <a:r>
              <a:rPr lang="en-US" sz="6700" dirty="0" err="1">
                <a:solidFill>
                  <a:srgbClr val="000000"/>
                </a:solidFill>
                <a:latin typeface="JA Jayagiri Sans"/>
              </a:rPr>
              <a:t>su</a:t>
            </a:r>
            <a:r>
              <a:rPr lang="en-US" sz="6700" dirty="0">
                <a:solidFill>
                  <a:srgbClr val="000000"/>
                </a:solidFill>
                <a:latin typeface="JA Jayagiri Sans"/>
              </a:rPr>
              <a:t> </a:t>
            </a:r>
            <a:r>
              <a:rPr lang="en-US" sz="6700" dirty="0" err="1">
                <a:solidFill>
                  <a:srgbClr val="000000"/>
                </a:solidFill>
                <a:latin typeface="JA Jayagiri Sans"/>
              </a:rPr>
              <a:t>atención</a:t>
            </a:r>
            <a:endParaRPr lang="en-US" sz="6700" dirty="0">
              <a:solidFill>
                <a:srgbClr val="000000"/>
              </a:solidFill>
              <a:latin typeface="JA Jayagiri Sans"/>
            </a:endParaRPr>
          </a:p>
        </p:txBody>
      </p:sp>
      <p:sp>
        <p:nvSpPr>
          <p:cNvPr id="13" name="Subtítulo 5">
            <a:extLst>
              <a:ext uri="{FF2B5EF4-FFF2-40B4-BE49-F238E27FC236}">
                <a16:creationId xmlns:a16="http://schemas.microsoft.com/office/drawing/2014/main" id="{A0F78B61-BBD6-4207-AF29-2FF3FC1BF2EF}"/>
              </a:ext>
            </a:extLst>
          </p:cNvPr>
          <p:cNvSpPr txBox="1">
            <a:spLocks/>
          </p:cNvSpPr>
          <p:nvPr/>
        </p:nvSpPr>
        <p:spPr>
          <a:xfrm>
            <a:off x="7232164" y="4736971"/>
            <a:ext cx="9144000" cy="200672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4000" dirty="0"/>
              <a:t>TT 2024 – A052: “Prototipo de aplicación web de apoyo educativo basado en estilos de aprendizaje”</a:t>
            </a:r>
          </a:p>
        </p:txBody>
      </p:sp>
      <p:sp>
        <p:nvSpPr>
          <p:cNvPr id="15" name="Marcador de número de diapositiva 14">
            <a:extLst>
              <a:ext uri="{FF2B5EF4-FFF2-40B4-BE49-F238E27FC236}">
                <a16:creationId xmlns:a16="http://schemas.microsoft.com/office/drawing/2014/main" id="{7776A5DE-E332-AE8A-B6DD-B51B292EF60A}"/>
              </a:ext>
            </a:extLst>
          </p:cNvPr>
          <p:cNvSpPr>
            <a:spLocks noGrp="1"/>
          </p:cNvSpPr>
          <p:nvPr>
            <p:ph type="sldNum" sz="quarter" idx="12"/>
          </p:nvPr>
        </p:nvSpPr>
        <p:spPr>
          <a:xfrm>
            <a:off x="14932444" y="8787176"/>
            <a:ext cx="2133600" cy="365125"/>
          </a:xfrm>
        </p:spPr>
        <p:txBody>
          <a:bodyPr/>
          <a:lstStyle/>
          <a:p>
            <a:fld id="{B6F15528-21DE-4FAA-801E-634DDDAF4B2B}" type="slidenum">
              <a:rPr lang="en-US" sz="3200" smtClean="0"/>
              <a:pPr/>
              <a:t>14</a:t>
            </a:fld>
            <a:endParaRPr lang="en-US" sz="3200" dirty="0"/>
          </a:p>
        </p:txBody>
      </p:sp>
      <p:pic>
        <p:nvPicPr>
          <p:cNvPr id="17" name="Gráfico 16" descr="Ciclismo en compañía con relleno sólido">
            <a:extLst>
              <a:ext uri="{FF2B5EF4-FFF2-40B4-BE49-F238E27FC236}">
                <a16:creationId xmlns:a16="http://schemas.microsoft.com/office/drawing/2014/main" id="{519417D3-D88B-773F-55C1-585F3E93F4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033" y="2429674"/>
            <a:ext cx="6126162" cy="61261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771900"/>
            <a:ext cx="9334500" cy="4267200"/>
            <a:chOff x="0" y="-47625"/>
            <a:chExt cx="11836399" cy="5532400"/>
          </a:xfrm>
        </p:grpSpPr>
        <p:sp>
          <p:nvSpPr>
            <p:cNvPr id="3" name="AutoShape 3"/>
            <p:cNvSpPr/>
            <p:nvPr/>
          </p:nvSpPr>
          <p:spPr>
            <a:xfrm rot="-10800000">
              <a:off x="0" y="751211"/>
              <a:ext cx="10201619" cy="0"/>
            </a:xfrm>
            <a:prstGeom prst="line">
              <a:avLst/>
            </a:prstGeom>
            <a:ln w="63500" cap="rnd">
              <a:solidFill>
                <a:srgbClr val="86C7ED"/>
              </a:solidFill>
              <a:prstDash val="sysDot"/>
              <a:headEnd type="none" w="sm" len="sm"/>
              <a:tailEnd type="none" w="sm" len="sm"/>
            </a:ln>
          </p:spPr>
          <p:txBody>
            <a:bodyPr/>
            <a:lstStyle/>
            <a:p>
              <a:endParaRPr lang="es-MX"/>
            </a:p>
          </p:txBody>
        </p:sp>
        <p:sp>
          <p:nvSpPr>
            <p:cNvPr id="4" name="TextBox 4"/>
            <p:cNvSpPr txBox="1"/>
            <p:nvPr/>
          </p:nvSpPr>
          <p:spPr>
            <a:xfrm>
              <a:off x="0" y="-47625"/>
              <a:ext cx="9407302" cy="544764"/>
            </a:xfrm>
            <a:prstGeom prst="rect">
              <a:avLst/>
            </a:prstGeom>
          </p:spPr>
          <p:txBody>
            <a:bodyPr lIns="0" tIns="0" rIns="0" bIns="0" rtlCol="0" anchor="t">
              <a:spAutoFit/>
            </a:bodyPr>
            <a:lstStyle/>
            <a:p>
              <a:pPr marL="0" lvl="0" indent="0">
                <a:lnSpc>
                  <a:spcPts val="3360"/>
                </a:lnSpc>
                <a:spcBef>
                  <a:spcPct val="0"/>
                </a:spcBef>
              </a:pPr>
              <a:r>
                <a:rPr lang="en-US" sz="2400" u="sng" dirty="0" err="1">
                  <a:solidFill>
                    <a:srgbClr val="000000"/>
                  </a:solidFill>
                  <a:latin typeface="Fira Sans Light"/>
                </a:rPr>
                <a:t>Introducción</a:t>
              </a:r>
              <a:endParaRPr lang="en-US" sz="2400" u="sng" dirty="0">
                <a:solidFill>
                  <a:srgbClr val="000000"/>
                </a:solidFill>
                <a:latin typeface="Fira Sans Light"/>
              </a:endParaRPr>
            </a:p>
          </p:txBody>
        </p:sp>
        <p:sp>
          <p:nvSpPr>
            <p:cNvPr id="5" name="AutoShape 5"/>
            <p:cNvSpPr/>
            <p:nvPr/>
          </p:nvSpPr>
          <p:spPr>
            <a:xfrm rot="-10800000">
              <a:off x="0" y="1748739"/>
              <a:ext cx="10201619" cy="0"/>
            </a:xfrm>
            <a:prstGeom prst="line">
              <a:avLst/>
            </a:prstGeom>
            <a:ln w="63500" cap="rnd">
              <a:solidFill>
                <a:srgbClr val="86C7ED"/>
              </a:solidFill>
              <a:prstDash val="sysDot"/>
              <a:headEnd type="none" w="sm" len="sm"/>
              <a:tailEnd type="none" w="sm" len="sm"/>
            </a:ln>
          </p:spPr>
          <p:txBody>
            <a:bodyPr/>
            <a:lstStyle/>
            <a:p>
              <a:endParaRPr lang="es-MX"/>
            </a:p>
          </p:txBody>
        </p:sp>
        <p:sp>
          <p:nvSpPr>
            <p:cNvPr id="6" name="TextBox 6"/>
            <p:cNvSpPr txBox="1"/>
            <p:nvPr/>
          </p:nvSpPr>
          <p:spPr>
            <a:xfrm>
              <a:off x="0" y="949902"/>
              <a:ext cx="9407302" cy="544764"/>
            </a:xfrm>
            <a:prstGeom prst="rect">
              <a:avLst/>
            </a:prstGeom>
          </p:spPr>
          <p:txBody>
            <a:bodyPr lIns="0" tIns="0" rIns="0" bIns="0" rtlCol="0" anchor="t">
              <a:spAutoFit/>
            </a:bodyPr>
            <a:lstStyle/>
            <a:p>
              <a:pPr marL="0" lvl="0" indent="0">
                <a:lnSpc>
                  <a:spcPts val="3360"/>
                </a:lnSpc>
                <a:spcBef>
                  <a:spcPct val="0"/>
                </a:spcBef>
              </a:pPr>
              <a:r>
                <a:rPr lang="en-US" sz="2400" u="sng" dirty="0" err="1">
                  <a:solidFill>
                    <a:srgbClr val="000000"/>
                  </a:solidFill>
                  <a:latin typeface="Fira Sans Light"/>
                </a:rPr>
                <a:t>Problemática</a:t>
              </a:r>
              <a:endParaRPr lang="en-US" sz="2400" u="sng" dirty="0">
                <a:solidFill>
                  <a:srgbClr val="000000"/>
                </a:solidFill>
                <a:latin typeface="Fira Sans Light"/>
              </a:endParaRPr>
            </a:p>
          </p:txBody>
        </p:sp>
        <p:sp>
          <p:nvSpPr>
            <p:cNvPr id="7" name="AutoShape 7"/>
            <p:cNvSpPr/>
            <p:nvPr/>
          </p:nvSpPr>
          <p:spPr>
            <a:xfrm rot="-10800000">
              <a:off x="0" y="2746266"/>
              <a:ext cx="10201619" cy="0"/>
            </a:xfrm>
            <a:prstGeom prst="line">
              <a:avLst/>
            </a:prstGeom>
            <a:ln w="63500" cap="rnd">
              <a:solidFill>
                <a:srgbClr val="86C7ED"/>
              </a:solidFill>
              <a:prstDash val="sysDot"/>
              <a:headEnd type="none" w="sm" len="sm"/>
              <a:tailEnd type="none" w="sm" len="sm"/>
            </a:ln>
          </p:spPr>
          <p:txBody>
            <a:bodyPr/>
            <a:lstStyle/>
            <a:p>
              <a:endParaRPr lang="es-MX"/>
            </a:p>
          </p:txBody>
        </p:sp>
        <p:sp>
          <p:nvSpPr>
            <p:cNvPr id="8" name="TextBox 8"/>
            <p:cNvSpPr txBox="1"/>
            <p:nvPr/>
          </p:nvSpPr>
          <p:spPr>
            <a:xfrm>
              <a:off x="0" y="1947430"/>
              <a:ext cx="9407302" cy="544764"/>
            </a:xfrm>
            <a:prstGeom prst="rect">
              <a:avLst/>
            </a:prstGeom>
          </p:spPr>
          <p:txBody>
            <a:bodyPr lIns="0" tIns="0" rIns="0" bIns="0" rtlCol="0" anchor="t">
              <a:spAutoFit/>
            </a:bodyPr>
            <a:lstStyle/>
            <a:p>
              <a:pPr marL="0" lvl="0" indent="0">
                <a:lnSpc>
                  <a:spcPts val="3360"/>
                </a:lnSpc>
                <a:spcBef>
                  <a:spcPct val="0"/>
                </a:spcBef>
              </a:pPr>
              <a:r>
                <a:rPr lang="en-US" sz="2400" u="sng" dirty="0" err="1">
                  <a:solidFill>
                    <a:srgbClr val="000000"/>
                  </a:solidFill>
                  <a:latin typeface="Fira Sans Light"/>
                </a:rPr>
                <a:t>Objetivos</a:t>
              </a:r>
              <a:endParaRPr lang="en-US" sz="2400" u="sng" dirty="0">
                <a:solidFill>
                  <a:srgbClr val="000000"/>
                </a:solidFill>
                <a:latin typeface="Fira Sans Light"/>
              </a:endParaRPr>
            </a:p>
          </p:txBody>
        </p:sp>
        <p:sp>
          <p:nvSpPr>
            <p:cNvPr id="9" name="AutoShape 9"/>
            <p:cNvSpPr/>
            <p:nvPr/>
          </p:nvSpPr>
          <p:spPr>
            <a:xfrm rot="-10800000">
              <a:off x="0" y="3743793"/>
              <a:ext cx="10201619" cy="0"/>
            </a:xfrm>
            <a:prstGeom prst="line">
              <a:avLst/>
            </a:prstGeom>
            <a:ln w="63500" cap="rnd">
              <a:solidFill>
                <a:srgbClr val="86C7ED"/>
              </a:solidFill>
              <a:prstDash val="sysDot"/>
              <a:headEnd type="none" w="sm" len="sm"/>
              <a:tailEnd type="none" w="sm" len="sm"/>
            </a:ln>
          </p:spPr>
          <p:txBody>
            <a:bodyPr/>
            <a:lstStyle/>
            <a:p>
              <a:endParaRPr lang="es-MX"/>
            </a:p>
          </p:txBody>
        </p:sp>
        <p:sp>
          <p:nvSpPr>
            <p:cNvPr id="10" name="TextBox 10"/>
            <p:cNvSpPr txBox="1"/>
            <p:nvPr/>
          </p:nvSpPr>
          <p:spPr>
            <a:xfrm>
              <a:off x="0" y="2944957"/>
              <a:ext cx="9407302" cy="544764"/>
            </a:xfrm>
            <a:prstGeom prst="rect">
              <a:avLst/>
            </a:prstGeom>
          </p:spPr>
          <p:txBody>
            <a:bodyPr lIns="0" tIns="0" rIns="0" bIns="0" rtlCol="0" anchor="t">
              <a:spAutoFit/>
            </a:bodyPr>
            <a:lstStyle/>
            <a:p>
              <a:pPr marL="0" lvl="0" indent="0">
                <a:lnSpc>
                  <a:spcPts val="3360"/>
                </a:lnSpc>
                <a:spcBef>
                  <a:spcPct val="0"/>
                </a:spcBef>
              </a:pPr>
              <a:r>
                <a:rPr lang="en-US" sz="2400" u="sng" dirty="0">
                  <a:solidFill>
                    <a:srgbClr val="000000"/>
                  </a:solidFill>
                  <a:latin typeface="Fira Sans Light"/>
                </a:rPr>
                <a:t>Estado del </a:t>
              </a:r>
              <a:r>
                <a:rPr lang="en-US" sz="2400" u="sng" dirty="0" err="1">
                  <a:solidFill>
                    <a:srgbClr val="000000"/>
                  </a:solidFill>
                  <a:latin typeface="Fira Sans Light"/>
                </a:rPr>
                <a:t>arte</a:t>
              </a:r>
              <a:endParaRPr lang="en-US" sz="2400" u="sng" dirty="0">
                <a:solidFill>
                  <a:srgbClr val="000000"/>
                </a:solidFill>
                <a:latin typeface="Fira Sans Light"/>
              </a:endParaRPr>
            </a:p>
          </p:txBody>
        </p:sp>
        <p:sp>
          <p:nvSpPr>
            <p:cNvPr id="11" name="AutoShape 11"/>
            <p:cNvSpPr/>
            <p:nvPr/>
          </p:nvSpPr>
          <p:spPr>
            <a:xfrm rot="-10800000">
              <a:off x="0" y="4741321"/>
              <a:ext cx="10201619" cy="0"/>
            </a:xfrm>
            <a:prstGeom prst="line">
              <a:avLst/>
            </a:prstGeom>
            <a:ln w="63500" cap="rnd">
              <a:solidFill>
                <a:srgbClr val="86C7ED"/>
              </a:solidFill>
              <a:prstDash val="sysDot"/>
              <a:headEnd type="none" w="sm" len="sm"/>
              <a:tailEnd type="none" w="sm" len="sm"/>
            </a:ln>
          </p:spPr>
          <p:txBody>
            <a:bodyPr/>
            <a:lstStyle/>
            <a:p>
              <a:endParaRPr lang="es-MX"/>
            </a:p>
          </p:txBody>
        </p:sp>
        <p:sp>
          <p:nvSpPr>
            <p:cNvPr id="12" name="TextBox 12"/>
            <p:cNvSpPr txBox="1"/>
            <p:nvPr/>
          </p:nvSpPr>
          <p:spPr>
            <a:xfrm>
              <a:off x="0" y="3942484"/>
              <a:ext cx="11836399" cy="544764"/>
            </a:xfrm>
            <a:prstGeom prst="rect">
              <a:avLst/>
            </a:prstGeom>
          </p:spPr>
          <p:txBody>
            <a:bodyPr wrap="square" lIns="0" tIns="0" rIns="0" bIns="0" rtlCol="0" anchor="t">
              <a:spAutoFit/>
            </a:bodyPr>
            <a:lstStyle/>
            <a:p>
              <a:pPr marL="0" lvl="0" indent="0">
                <a:lnSpc>
                  <a:spcPts val="3360"/>
                </a:lnSpc>
                <a:spcBef>
                  <a:spcPct val="0"/>
                </a:spcBef>
              </a:pPr>
              <a:r>
                <a:rPr lang="en-US" sz="2400" u="sng" dirty="0" err="1">
                  <a:solidFill>
                    <a:srgbClr val="000000"/>
                  </a:solidFill>
                  <a:latin typeface="Fira Sans Light"/>
                </a:rPr>
                <a:t>Metodología</a:t>
              </a:r>
              <a:endParaRPr lang="en-US" sz="2400" u="sng" dirty="0">
                <a:solidFill>
                  <a:srgbClr val="000000"/>
                </a:solidFill>
                <a:latin typeface="Fira Sans Light"/>
              </a:endParaRPr>
            </a:p>
          </p:txBody>
        </p:sp>
        <p:sp>
          <p:nvSpPr>
            <p:cNvPr id="13" name="TextBox 13"/>
            <p:cNvSpPr txBox="1"/>
            <p:nvPr/>
          </p:nvSpPr>
          <p:spPr>
            <a:xfrm>
              <a:off x="0" y="4940011"/>
              <a:ext cx="9407302" cy="544764"/>
            </a:xfrm>
            <a:prstGeom prst="rect">
              <a:avLst/>
            </a:prstGeom>
          </p:spPr>
          <p:txBody>
            <a:bodyPr lIns="0" tIns="0" rIns="0" bIns="0" rtlCol="0" anchor="t">
              <a:spAutoFit/>
            </a:bodyPr>
            <a:lstStyle/>
            <a:p>
              <a:pPr marL="0" lvl="0" indent="0">
                <a:lnSpc>
                  <a:spcPts val="3360"/>
                </a:lnSpc>
                <a:spcBef>
                  <a:spcPct val="0"/>
                </a:spcBef>
              </a:pPr>
              <a:r>
                <a:rPr lang="en-US" sz="2400" u="sng" dirty="0" err="1">
                  <a:solidFill>
                    <a:srgbClr val="000000"/>
                  </a:solidFill>
                  <a:latin typeface="Fira Sans Light"/>
                </a:rPr>
                <a:t>Análisis</a:t>
              </a:r>
              <a:endParaRPr lang="en-US" sz="2400" u="sng" dirty="0">
                <a:solidFill>
                  <a:srgbClr val="000000"/>
                </a:solidFill>
                <a:latin typeface="Fira Sans Light"/>
              </a:endParaRPr>
            </a:p>
          </p:txBody>
        </p:sp>
      </p:grpSp>
      <p:grpSp>
        <p:nvGrpSpPr>
          <p:cNvPr id="26" name="Group 26"/>
          <p:cNvGrpSpPr/>
          <p:nvPr/>
        </p:nvGrpSpPr>
        <p:grpSpPr>
          <a:xfrm rot="-10800000">
            <a:off x="-1772715" y="-3113068"/>
            <a:ext cx="15839149" cy="6226137"/>
            <a:chOff x="0" y="0"/>
            <a:chExt cx="13666499" cy="5372100"/>
          </a:xfrm>
        </p:grpSpPr>
        <p:sp>
          <p:nvSpPr>
            <p:cNvPr id="27" name="Freeform 27"/>
            <p:cNvSpPr/>
            <p:nvPr/>
          </p:nvSpPr>
          <p:spPr>
            <a:xfrm>
              <a:off x="0" y="0"/>
              <a:ext cx="13666499" cy="5372100"/>
            </a:xfrm>
            <a:custGeom>
              <a:avLst/>
              <a:gdLst/>
              <a:ahLst/>
              <a:cxnLst/>
              <a:rect l="l" t="t" r="r" b="b"/>
              <a:pathLst>
                <a:path w="13666499" h="5372100">
                  <a:moveTo>
                    <a:pt x="12115829" y="0"/>
                  </a:moveTo>
                  <a:lnTo>
                    <a:pt x="1550670" y="0"/>
                  </a:lnTo>
                  <a:lnTo>
                    <a:pt x="0" y="2686050"/>
                  </a:lnTo>
                  <a:lnTo>
                    <a:pt x="1550670" y="5372100"/>
                  </a:lnTo>
                  <a:lnTo>
                    <a:pt x="12115829" y="5372100"/>
                  </a:lnTo>
                  <a:lnTo>
                    <a:pt x="13666499" y="2686050"/>
                  </a:lnTo>
                  <a:lnTo>
                    <a:pt x="12115829" y="0"/>
                  </a:lnTo>
                  <a:close/>
                </a:path>
              </a:pathLst>
            </a:custGeom>
            <a:solidFill>
              <a:srgbClr val="2D3250"/>
            </a:solidFill>
          </p:spPr>
          <p:txBody>
            <a:bodyPr/>
            <a:lstStyle/>
            <a:p>
              <a:endParaRPr lang="es-MX"/>
            </a:p>
          </p:txBody>
        </p:sp>
      </p:grpSp>
      <p:sp>
        <p:nvSpPr>
          <p:cNvPr id="28" name="TextBox 28"/>
          <p:cNvSpPr txBox="1"/>
          <p:nvPr/>
        </p:nvSpPr>
        <p:spPr>
          <a:xfrm>
            <a:off x="1028700" y="1104900"/>
            <a:ext cx="5973599" cy="1129348"/>
          </a:xfrm>
          <a:prstGeom prst="rect">
            <a:avLst/>
          </a:prstGeom>
        </p:spPr>
        <p:txBody>
          <a:bodyPr lIns="0" tIns="0" rIns="0" bIns="0" rtlCol="0" anchor="t">
            <a:spAutoFit/>
          </a:bodyPr>
          <a:lstStyle/>
          <a:p>
            <a:pPr marL="0" lvl="0" indent="0" algn="l">
              <a:lnSpc>
                <a:spcPts val="8717"/>
              </a:lnSpc>
              <a:spcBef>
                <a:spcPct val="0"/>
              </a:spcBef>
            </a:pPr>
            <a:r>
              <a:rPr lang="en-US" sz="7925" u="none">
                <a:solidFill>
                  <a:srgbClr val="FFFFFF"/>
                </a:solidFill>
                <a:latin typeface="Fira Sans Semi-Bold"/>
              </a:rPr>
              <a:t>Agenda</a:t>
            </a:r>
          </a:p>
        </p:txBody>
      </p:sp>
      <p:sp>
        <p:nvSpPr>
          <p:cNvPr id="29" name="Freeform 29"/>
          <p:cNvSpPr/>
          <p:nvPr/>
        </p:nvSpPr>
        <p:spPr>
          <a:xfrm flipV="1">
            <a:off x="11582343" y="-1359365"/>
            <a:ext cx="7816401" cy="4462908"/>
          </a:xfrm>
          <a:custGeom>
            <a:avLst/>
            <a:gdLst/>
            <a:ahLst/>
            <a:cxnLst/>
            <a:rect l="l" t="t" r="r" b="b"/>
            <a:pathLst>
              <a:path w="7816401" h="4462908">
                <a:moveTo>
                  <a:pt x="0" y="4462908"/>
                </a:moveTo>
                <a:lnTo>
                  <a:pt x="7816401" y="4462908"/>
                </a:lnTo>
                <a:lnTo>
                  <a:pt x="7816401" y="0"/>
                </a:lnTo>
                <a:lnTo>
                  <a:pt x="0" y="0"/>
                </a:lnTo>
                <a:lnTo>
                  <a:pt x="0" y="4462908"/>
                </a:lnTo>
                <a:close/>
              </a:path>
            </a:pathLst>
          </a:custGeom>
          <a:blipFill>
            <a:blip r:embed="rId3">
              <a:extLst>
                <a:ext uri="{96DAC541-7B7A-43D3-8B79-37D633B846F1}">
                  <asvg:svgBlip xmlns:asvg="http://schemas.microsoft.com/office/drawing/2016/SVG/main" r:embed="rId4"/>
                </a:ext>
              </a:extLst>
            </a:blip>
            <a:stretch>
              <a:fillRect t="-51576"/>
            </a:stretch>
          </a:blipFill>
        </p:spPr>
        <p:txBody>
          <a:bodyPr/>
          <a:lstStyle/>
          <a:p>
            <a:endParaRPr lang="es-MX" dirty="0"/>
          </a:p>
        </p:txBody>
      </p:sp>
      <p:sp>
        <p:nvSpPr>
          <p:cNvPr id="14" name="AutoShape 11">
            <a:extLst>
              <a:ext uri="{FF2B5EF4-FFF2-40B4-BE49-F238E27FC236}">
                <a16:creationId xmlns:a16="http://schemas.microsoft.com/office/drawing/2014/main" id="{4B67BDAA-DF6D-92A6-801C-CF7B2EA12495}"/>
              </a:ext>
            </a:extLst>
          </p:cNvPr>
          <p:cNvSpPr/>
          <p:nvPr/>
        </p:nvSpPr>
        <p:spPr>
          <a:xfrm rot="10800000">
            <a:off x="1181100" y="8191500"/>
            <a:ext cx="8045269" cy="0"/>
          </a:xfrm>
          <a:prstGeom prst="line">
            <a:avLst/>
          </a:prstGeom>
          <a:ln w="63500" cap="rnd">
            <a:solidFill>
              <a:srgbClr val="86C7ED"/>
            </a:solidFill>
            <a:prstDash val="sysDot"/>
            <a:headEnd type="none" w="sm" len="sm"/>
            <a:tailEnd type="none" w="sm" len="sm"/>
          </a:ln>
        </p:spPr>
        <p:txBody>
          <a:bodyPr/>
          <a:lstStyle/>
          <a:p>
            <a:endParaRPr lang="es-MX" dirty="0"/>
          </a:p>
        </p:txBody>
      </p:sp>
      <p:sp>
        <p:nvSpPr>
          <p:cNvPr id="15" name="TextBox 13">
            <a:extLst>
              <a:ext uri="{FF2B5EF4-FFF2-40B4-BE49-F238E27FC236}">
                <a16:creationId xmlns:a16="http://schemas.microsoft.com/office/drawing/2014/main" id="{08D01083-D23F-5808-B987-95BF13F47E9C}"/>
              </a:ext>
            </a:extLst>
          </p:cNvPr>
          <p:cNvSpPr txBox="1"/>
          <p:nvPr/>
        </p:nvSpPr>
        <p:spPr>
          <a:xfrm>
            <a:off x="1066800" y="8267700"/>
            <a:ext cx="7418849" cy="420182"/>
          </a:xfrm>
          <a:prstGeom prst="rect">
            <a:avLst/>
          </a:prstGeom>
        </p:spPr>
        <p:txBody>
          <a:bodyPr lIns="0" tIns="0" rIns="0" bIns="0" rtlCol="0" anchor="t">
            <a:spAutoFit/>
          </a:bodyPr>
          <a:lstStyle/>
          <a:p>
            <a:pPr marL="0" lvl="0" indent="0">
              <a:lnSpc>
                <a:spcPts val="3360"/>
              </a:lnSpc>
              <a:spcBef>
                <a:spcPct val="0"/>
              </a:spcBef>
            </a:pPr>
            <a:r>
              <a:rPr lang="en-US" sz="2400" u="sng" dirty="0" err="1">
                <a:solidFill>
                  <a:srgbClr val="000000"/>
                </a:solidFill>
                <a:latin typeface="Fira Sans Light"/>
              </a:rPr>
              <a:t>Diseño</a:t>
            </a:r>
            <a:r>
              <a:rPr lang="en-US" sz="2400" u="sng" dirty="0">
                <a:solidFill>
                  <a:srgbClr val="000000"/>
                </a:solidFill>
                <a:latin typeface="Fira Sans Light"/>
              </a:rPr>
              <a:t> </a:t>
            </a:r>
          </a:p>
        </p:txBody>
      </p:sp>
      <p:sp>
        <p:nvSpPr>
          <p:cNvPr id="16" name="AutoShape 11">
            <a:extLst>
              <a:ext uri="{FF2B5EF4-FFF2-40B4-BE49-F238E27FC236}">
                <a16:creationId xmlns:a16="http://schemas.microsoft.com/office/drawing/2014/main" id="{B6FD00F9-C620-D294-4D64-FD9FB4852EAF}"/>
              </a:ext>
            </a:extLst>
          </p:cNvPr>
          <p:cNvSpPr/>
          <p:nvPr/>
        </p:nvSpPr>
        <p:spPr>
          <a:xfrm rot="10800000">
            <a:off x="1066801" y="8877299"/>
            <a:ext cx="8045269" cy="0"/>
          </a:xfrm>
          <a:prstGeom prst="line">
            <a:avLst/>
          </a:prstGeom>
          <a:ln w="63500" cap="rnd">
            <a:solidFill>
              <a:srgbClr val="86C7ED"/>
            </a:solidFill>
            <a:prstDash val="sysDot"/>
            <a:headEnd type="none" w="sm" len="sm"/>
            <a:tailEnd type="none" w="sm" len="sm"/>
          </a:ln>
        </p:spPr>
        <p:txBody>
          <a:bodyPr/>
          <a:lstStyle/>
          <a:p>
            <a:endParaRPr lang="es-MX" dirty="0"/>
          </a:p>
        </p:txBody>
      </p:sp>
      <p:sp>
        <p:nvSpPr>
          <p:cNvPr id="17" name="TextBox 13">
            <a:extLst>
              <a:ext uri="{FF2B5EF4-FFF2-40B4-BE49-F238E27FC236}">
                <a16:creationId xmlns:a16="http://schemas.microsoft.com/office/drawing/2014/main" id="{8ACAD781-F729-4651-E032-0FF675DC419E}"/>
              </a:ext>
            </a:extLst>
          </p:cNvPr>
          <p:cNvSpPr txBox="1"/>
          <p:nvPr/>
        </p:nvSpPr>
        <p:spPr>
          <a:xfrm>
            <a:off x="1115551" y="9029700"/>
            <a:ext cx="7418849" cy="420182"/>
          </a:xfrm>
          <a:prstGeom prst="rect">
            <a:avLst/>
          </a:prstGeom>
        </p:spPr>
        <p:txBody>
          <a:bodyPr lIns="0" tIns="0" rIns="0" bIns="0" rtlCol="0" anchor="t">
            <a:spAutoFit/>
          </a:bodyPr>
          <a:lstStyle/>
          <a:p>
            <a:pPr marL="0" lvl="0" indent="0">
              <a:lnSpc>
                <a:spcPts val="3360"/>
              </a:lnSpc>
              <a:spcBef>
                <a:spcPct val="0"/>
              </a:spcBef>
            </a:pPr>
            <a:r>
              <a:rPr lang="en-US" sz="2400" u="sng" dirty="0" err="1">
                <a:solidFill>
                  <a:srgbClr val="000000"/>
                </a:solidFill>
                <a:latin typeface="Fira Sans Light"/>
              </a:rPr>
              <a:t>Conclusiones</a:t>
            </a:r>
            <a:r>
              <a:rPr lang="en-US" sz="2400" u="sng" dirty="0">
                <a:solidFill>
                  <a:srgbClr val="000000"/>
                </a:solidFill>
                <a:latin typeface="Fira Sans Light"/>
              </a:rPr>
              <a:t> y </a:t>
            </a:r>
            <a:r>
              <a:rPr lang="en-US" sz="2400" u="sng" dirty="0" err="1">
                <a:solidFill>
                  <a:srgbClr val="000000"/>
                </a:solidFill>
                <a:latin typeface="Fira Sans Light"/>
              </a:rPr>
              <a:t>trabajo</a:t>
            </a:r>
            <a:r>
              <a:rPr lang="en-US" sz="2400" u="sng" dirty="0">
                <a:solidFill>
                  <a:srgbClr val="000000"/>
                </a:solidFill>
                <a:latin typeface="Fira Sans Light"/>
              </a:rPr>
              <a:t> a </a:t>
            </a:r>
            <a:r>
              <a:rPr lang="en-US" sz="2400" u="sng" dirty="0" err="1">
                <a:solidFill>
                  <a:srgbClr val="000000"/>
                </a:solidFill>
                <a:latin typeface="Fira Sans Light"/>
              </a:rPr>
              <a:t>futuro</a:t>
            </a:r>
            <a:r>
              <a:rPr lang="en-US" sz="2400" u="sng" dirty="0">
                <a:solidFill>
                  <a:srgbClr val="000000"/>
                </a:solidFill>
                <a:latin typeface="Fira Sans Light"/>
              </a:rPr>
              <a:t> </a:t>
            </a:r>
          </a:p>
        </p:txBody>
      </p:sp>
      <p:sp>
        <p:nvSpPr>
          <p:cNvPr id="19" name="Marcador de número de diapositiva 18">
            <a:extLst>
              <a:ext uri="{FF2B5EF4-FFF2-40B4-BE49-F238E27FC236}">
                <a16:creationId xmlns:a16="http://schemas.microsoft.com/office/drawing/2014/main" id="{AEFCC099-5F4D-F015-AFFF-676506ED705B}"/>
              </a:ext>
            </a:extLst>
          </p:cNvPr>
          <p:cNvSpPr>
            <a:spLocks noGrp="1"/>
          </p:cNvSpPr>
          <p:nvPr>
            <p:ph type="sldNum" sz="quarter" idx="12"/>
          </p:nvPr>
        </p:nvSpPr>
        <p:spPr>
          <a:xfrm>
            <a:off x="15849600" y="9596267"/>
            <a:ext cx="2133600" cy="365125"/>
          </a:xfrm>
        </p:spPr>
        <p:txBody>
          <a:bodyPr/>
          <a:lstStyle/>
          <a:p>
            <a:fld id="{B6F15528-21DE-4FAA-801E-634DDDAF4B2B}" type="slidenum">
              <a:rPr lang="en-US" sz="3200" smtClean="0"/>
              <a:pPr/>
              <a:t>2</a:t>
            </a:fld>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descr="Logotipo&#10;&#10;Descripción generada automáticamente con confianza media">
            <a:extLst>
              <a:ext uri="{FF2B5EF4-FFF2-40B4-BE49-F238E27FC236}">
                <a16:creationId xmlns:a16="http://schemas.microsoft.com/office/drawing/2014/main" id="{1B5429C7-64E5-A778-5251-D99F87CE6027}"/>
              </a:ext>
            </a:extLst>
          </p:cNvPr>
          <p:cNvPicPr>
            <a:picLocks noChangeAspect="1"/>
          </p:cNvPicPr>
          <p:nvPr/>
        </p:nvPicPr>
        <p:blipFill rotWithShape="1">
          <a:blip r:embed="rId3">
            <a:extLst>
              <a:ext uri="{28A0092B-C50C-407E-A947-70E740481C1C}">
                <a14:useLocalDpi xmlns:a14="http://schemas.microsoft.com/office/drawing/2010/main" val="0"/>
              </a:ext>
            </a:extLst>
          </a:blip>
          <a:srcRect l="11687" t="32445" r="46888" b="31538"/>
          <a:stretch/>
        </p:blipFill>
        <p:spPr>
          <a:xfrm>
            <a:off x="7867056" y="5981382"/>
            <a:ext cx="2180887" cy="1423208"/>
          </a:xfrm>
          <a:prstGeom prst="rect">
            <a:avLst/>
          </a:prstGeom>
        </p:spPr>
      </p:pic>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a:ln>
              <a:solidFill>
                <a:srgbClr val="2D3250"/>
              </a:solidFill>
            </a:ln>
          </p:spPr>
          <p:txBody>
            <a:bodyPr/>
            <a:lstStyle/>
            <a:p>
              <a:endParaRPr lang="es-MX"/>
            </a:p>
          </p:txBody>
        </p:sp>
      </p:grpSp>
      <p:sp>
        <p:nvSpPr>
          <p:cNvPr id="7" name="TextBox 7"/>
          <p:cNvSpPr txBox="1"/>
          <p:nvPr/>
        </p:nvSpPr>
        <p:spPr>
          <a:xfrm>
            <a:off x="1028699" y="1104900"/>
            <a:ext cx="6743699" cy="1115690"/>
          </a:xfrm>
          <a:prstGeom prst="rect">
            <a:avLst/>
          </a:prstGeom>
        </p:spPr>
        <p:txBody>
          <a:bodyPr wrap="square" lIns="0" tIns="0" rIns="0" bIns="0" rtlCol="0" anchor="t">
            <a:spAutoFit/>
          </a:bodyPr>
          <a:lstStyle/>
          <a:p>
            <a:pPr marL="0" lvl="0" indent="0">
              <a:lnSpc>
                <a:spcPts val="8717"/>
              </a:lnSpc>
              <a:spcBef>
                <a:spcPct val="0"/>
              </a:spcBef>
            </a:pPr>
            <a:r>
              <a:rPr lang="en-US" sz="7925" dirty="0" err="1">
                <a:solidFill>
                  <a:srgbClr val="000000"/>
                </a:solidFill>
                <a:latin typeface="Fira Sans Semi-Bold"/>
              </a:rPr>
              <a:t>Introducción</a:t>
            </a:r>
            <a:endParaRPr lang="en-US" sz="7925"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51501"/>
            <a:ext cx="17768494" cy="1949023"/>
            <a:chOff x="0" y="0"/>
            <a:chExt cx="48975363" cy="5372100"/>
          </a:xfrm>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solidFill>
              <a:srgbClr val="1836B2"/>
            </a:solidFill>
          </p:spPr>
          <p:txBody>
            <a:bodyPr/>
            <a:lstStyle/>
            <a:p>
              <a:endParaRPr lang="es-MX"/>
            </a:p>
          </p:txBody>
        </p:sp>
      </p:grpSp>
      <p:sp>
        <p:nvSpPr>
          <p:cNvPr id="8" name="Marcador de contenido 2">
            <a:extLst>
              <a:ext uri="{FF2B5EF4-FFF2-40B4-BE49-F238E27FC236}">
                <a16:creationId xmlns:a16="http://schemas.microsoft.com/office/drawing/2014/main" id="{61DF16EE-6806-C09B-71B6-C1483606B39D}"/>
              </a:ext>
            </a:extLst>
          </p:cNvPr>
          <p:cNvSpPr txBox="1">
            <a:spLocks/>
          </p:cNvSpPr>
          <p:nvPr/>
        </p:nvSpPr>
        <p:spPr>
          <a:xfrm>
            <a:off x="1028699" y="2751112"/>
            <a:ext cx="5905501" cy="666986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s-MX" sz="2800" dirty="0"/>
              <a:t>Las comunicaciones por internet son fundamentales</a:t>
            </a:r>
          </a:p>
          <a:p>
            <a:pPr marL="285750" indent="-285750"/>
            <a:r>
              <a:rPr lang="es-MX" sz="2800" dirty="0"/>
              <a:t>En 2021 se han creado 79 </a:t>
            </a:r>
            <a:r>
              <a:rPr lang="es-MX" sz="2800" dirty="0" err="1"/>
              <a:t>zettabytes</a:t>
            </a:r>
            <a:r>
              <a:rPr lang="es-MX" sz="2800" dirty="0"/>
              <a:t> de información. [1]</a:t>
            </a:r>
          </a:p>
          <a:p>
            <a:pPr marL="285750" indent="-285750"/>
            <a:r>
              <a:rPr lang="es-MX" sz="2800" dirty="0"/>
              <a:t>Almacenar esta información se ha delegado a grandes empresas</a:t>
            </a:r>
          </a:p>
          <a:p>
            <a:pPr lvl="1">
              <a:buFont typeface="Arial" pitchFamily="34" charset="0"/>
              <a:buChar char="•"/>
            </a:pPr>
            <a:r>
              <a:rPr lang="es-MX" sz="2400" dirty="0"/>
              <a:t>Microsoft – Azure Cosmos DB</a:t>
            </a:r>
          </a:p>
          <a:p>
            <a:pPr lvl="1">
              <a:buFont typeface="Arial" pitchFamily="34" charset="0"/>
              <a:buChar char="•"/>
            </a:pPr>
            <a:r>
              <a:rPr lang="es-MX" sz="2400" dirty="0"/>
              <a:t>Meta – Meta </a:t>
            </a:r>
            <a:r>
              <a:rPr lang="es-MX" sz="2400" dirty="0" err="1"/>
              <a:t>for</a:t>
            </a:r>
            <a:r>
              <a:rPr lang="es-MX" sz="2400" dirty="0"/>
              <a:t> </a:t>
            </a:r>
            <a:r>
              <a:rPr lang="es-MX" sz="2400" dirty="0" err="1"/>
              <a:t>developers</a:t>
            </a:r>
            <a:endParaRPr lang="es-MX" sz="2400" dirty="0"/>
          </a:p>
          <a:p>
            <a:pPr lvl="1">
              <a:buFont typeface="Arial" pitchFamily="34" charset="0"/>
              <a:buChar char="•"/>
            </a:pPr>
            <a:r>
              <a:rPr lang="es-MX" sz="2400" dirty="0"/>
              <a:t>Amazon – Amazon S3</a:t>
            </a:r>
          </a:p>
          <a:p>
            <a:pPr lvl="1">
              <a:buFont typeface="Arial" pitchFamily="34" charset="0"/>
              <a:buChar char="•"/>
            </a:pPr>
            <a:r>
              <a:rPr lang="es-MX" sz="2400" dirty="0"/>
              <a:t>Google – Google Cloud </a:t>
            </a:r>
            <a:r>
              <a:rPr lang="es-MX" sz="2400" dirty="0" err="1"/>
              <a:t>Platform</a:t>
            </a:r>
            <a:endParaRPr lang="es-MX" sz="2800" dirty="0"/>
          </a:p>
          <a:p>
            <a:pPr marL="285750" indent="-285750"/>
            <a:endParaRPr lang="es-MX" sz="2800" dirty="0"/>
          </a:p>
        </p:txBody>
      </p:sp>
      <p:pic>
        <p:nvPicPr>
          <p:cNvPr id="13" name="Imagen 12" descr="Logotipo&#10;&#10;Descripción generada automáticamente">
            <a:extLst>
              <a:ext uri="{FF2B5EF4-FFF2-40B4-BE49-F238E27FC236}">
                <a16:creationId xmlns:a16="http://schemas.microsoft.com/office/drawing/2014/main" id="{A56D81C3-245A-346C-6BC1-2060E44FA0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9234" y="3291376"/>
            <a:ext cx="2277766" cy="1281244"/>
          </a:xfrm>
          <a:prstGeom prst="rect">
            <a:avLst/>
          </a:prstGeom>
        </p:spPr>
      </p:pic>
      <p:pic>
        <p:nvPicPr>
          <p:cNvPr id="14" name="Imagen 13" descr="Logotipo, nombre de la empresa&#10;&#10;Descripción generada automáticamente">
            <a:extLst>
              <a:ext uri="{FF2B5EF4-FFF2-40B4-BE49-F238E27FC236}">
                <a16:creationId xmlns:a16="http://schemas.microsoft.com/office/drawing/2014/main" id="{4D510DB0-80EE-7C1B-5DCD-06C7128B32F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46423" y="3217900"/>
            <a:ext cx="1205614" cy="1205614"/>
          </a:xfrm>
          <a:prstGeom prst="rect">
            <a:avLst/>
          </a:prstGeom>
        </p:spPr>
      </p:pic>
      <p:pic>
        <p:nvPicPr>
          <p:cNvPr id="15" name="Imagen 14">
            <a:extLst>
              <a:ext uri="{FF2B5EF4-FFF2-40B4-BE49-F238E27FC236}">
                <a16:creationId xmlns:a16="http://schemas.microsoft.com/office/drawing/2014/main" id="{F658C4BE-64C2-3BC8-A3D6-A92C197A03C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2368" r="22763"/>
          <a:stretch/>
        </p:blipFill>
        <p:spPr>
          <a:xfrm>
            <a:off x="14297632" y="2963337"/>
            <a:ext cx="1424313" cy="1460177"/>
          </a:xfrm>
          <a:prstGeom prst="rect">
            <a:avLst/>
          </a:prstGeom>
        </p:spPr>
      </p:pic>
      <p:pic>
        <p:nvPicPr>
          <p:cNvPr id="21" name="Imagen 20" descr="Logotipo&#10;&#10;Descripción generada automáticamente">
            <a:extLst>
              <a:ext uri="{FF2B5EF4-FFF2-40B4-BE49-F238E27FC236}">
                <a16:creationId xmlns:a16="http://schemas.microsoft.com/office/drawing/2014/main" id="{8777E72D-CDC7-76D2-6F13-F76988AF6D8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1184" r="21579"/>
          <a:stretch/>
        </p:blipFill>
        <p:spPr>
          <a:xfrm>
            <a:off x="12943237" y="5847994"/>
            <a:ext cx="1583905" cy="1556596"/>
          </a:xfrm>
          <a:prstGeom prst="rect">
            <a:avLst/>
          </a:prstGeom>
        </p:spPr>
      </p:pic>
      <p:pic>
        <p:nvPicPr>
          <p:cNvPr id="22" name="Imagen 21" descr="Forma&#10;&#10;Descripción generada automáticamente">
            <a:extLst>
              <a:ext uri="{FF2B5EF4-FFF2-40B4-BE49-F238E27FC236}">
                <a16:creationId xmlns:a16="http://schemas.microsoft.com/office/drawing/2014/main" id="{EDF20476-E9A2-B660-F5A1-653A09E28C23}"/>
              </a:ext>
            </a:extLst>
          </p:cNvPr>
          <p:cNvPicPr>
            <a:picLocks noChangeAspect="1"/>
          </p:cNvPicPr>
          <p:nvPr/>
        </p:nvPicPr>
        <p:blipFill rotWithShape="1">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l="10421" r="10096"/>
          <a:stretch/>
        </p:blipFill>
        <p:spPr>
          <a:xfrm>
            <a:off x="10287000" y="5754368"/>
            <a:ext cx="1984422" cy="1872485"/>
          </a:xfrm>
          <a:prstGeom prst="rect">
            <a:avLst/>
          </a:prstGeom>
        </p:spPr>
      </p:pic>
      <p:pic>
        <p:nvPicPr>
          <p:cNvPr id="23" name="Imagen 22" descr="Logotipo&#10;&#10;Descripción generada automáticamente">
            <a:extLst>
              <a:ext uri="{FF2B5EF4-FFF2-40B4-BE49-F238E27FC236}">
                <a16:creationId xmlns:a16="http://schemas.microsoft.com/office/drawing/2014/main" id="{FD68D88A-0F27-B87F-FD99-E60E1DF60AC2}"/>
              </a:ext>
            </a:extLst>
          </p:cNvPr>
          <p:cNvPicPr>
            <a:picLocks noChangeAspect="1"/>
          </p:cNvPicPr>
          <p:nvPr/>
        </p:nvPicPr>
        <p:blipFill rotWithShape="1">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l="21184" r="20921"/>
          <a:stretch/>
        </p:blipFill>
        <p:spPr>
          <a:xfrm>
            <a:off x="15197449" y="5888738"/>
            <a:ext cx="1602111" cy="1556596"/>
          </a:xfrm>
          <a:prstGeom prst="rect">
            <a:avLst/>
          </a:prstGeom>
        </p:spPr>
      </p:pic>
      <p:sp>
        <p:nvSpPr>
          <p:cNvPr id="24" name="CuadroTexto 23">
            <a:extLst>
              <a:ext uri="{FF2B5EF4-FFF2-40B4-BE49-F238E27FC236}">
                <a16:creationId xmlns:a16="http://schemas.microsoft.com/office/drawing/2014/main" id="{328AABAD-73C3-3705-1D6C-C9315FA9118D}"/>
              </a:ext>
            </a:extLst>
          </p:cNvPr>
          <p:cNvSpPr txBox="1"/>
          <p:nvPr/>
        </p:nvSpPr>
        <p:spPr>
          <a:xfrm>
            <a:off x="7772398" y="4572620"/>
            <a:ext cx="4499024" cy="369332"/>
          </a:xfrm>
          <a:prstGeom prst="rect">
            <a:avLst/>
          </a:prstGeom>
          <a:noFill/>
        </p:spPr>
        <p:txBody>
          <a:bodyPr wrap="square" rtlCol="0">
            <a:spAutoFit/>
          </a:bodyPr>
          <a:lstStyle/>
          <a:p>
            <a:r>
              <a:rPr lang="es-MX" dirty="0"/>
              <a:t>Microsoft provee el servicio Azure Cosmos DB</a:t>
            </a:r>
          </a:p>
        </p:txBody>
      </p:sp>
      <p:sp>
        <p:nvSpPr>
          <p:cNvPr id="25" name="CuadroTexto 24">
            <a:extLst>
              <a:ext uri="{FF2B5EF4-FFF2-40B4-BE49-F238E27FC236}">
                <a16:creationId xmlns:a16="http://schemas.microsoft.com/office/drawing/2014/main" id="{F5B33D9B-9018-AE7C-925D-43D8A0771026}"/>
              </a:ext>
            </a:extLst>
          </p:cNvPr>
          <p:cNvSpPr txBox="1"/>
          <p:nvPr/>
        </p:nvSpPr>
        <p:spPr>
          <a:xfrm>
            <a:off x="12760277" y="4632626"/>
            <a:ext cx="4499024" cy="369332"/>
          </a:xfrm>
          <a:prstGeom prst="rect">
            <a:avLst/>
          </a:prstGeom>
          <a:noFill/>
        </p:spPr>
        <p:txBody>
          <a:bodyPr wrap="square" rtlCol="0">
            <a:spAutoFit/>
          </a:bodyPr>
          <a:lstStyle/>
          <a:p>
            <a:r>
              <a:rPr lang="es-MX" dirty="0"/>
              <a:t>Meta provee el servicio Meta </a:t>
            </a:r>
            <a:r>
              <a:rPr lang="es-MX" dirty="0" err="1"/>
              <a:t>for</a:t>
            </a:r>
            <a:r>
              <a:rPr lang="es-MX" dirty="0"/>
              <a:t> </a:t>
            </a:r>
            <a:r>
              <a:rPr lang="es-MX" dirty="0" err="1"/>
              <a:t>Developers</a:t>
            </a:r>
            <a:endParaRPr lang="es-MX" dirty="0"/>
          </a:p>
        </p:txBody>
      </p:sp>
      <p:sp>
        <p:nvSpPr>
          <p:cNvPr id="26" name="CuadroTexto 25">
            <a:extLst>
              <a:ext uri="{FF2B5EF4-FFF2-40B4-BE49-F238E27FC236}">
                <a16:creationId xmlns:a16="http://schemas.microsoft.com/office/drawing/2014/main" id="{33E04643-8F9C-D5DA-B383-EF3B352D164A}"/>
              </a:ext>
            </a:extLst>
          </p:cNvPr>
          <p:cNvSpPr txBox="1"/>
          <p:nvPr/>
        </p:nvSpPr>
        <p:spPr>
          <a:xfrm>
            <a:off x="7867056" y="7773769"/>
            <a:ext cx="4499024" cy="646331"/>
          </a:xfrm>
          <a:prstGeom prst="rect">
            <a:avLst/>
          </a:prstGeom>
          <a:noFill/>
        </p:spPr>
        <p:txBody>
          <a:bodyPr wrap="square" rtlCol="0">
            <a:spAutoFit/>
          </a:bodyPr>
          <a:lstStyle/>
          <a:p>
            <a:pPr algn="ctr"/>
            <a:r>
              <a:rPr lang="es-MX" dirty="0"/>
              <a:t>Amazon Web </a:t>
            </a:r>
            <a:r>
              <a:rPr lang="es-MX" dirty="0" err="1"/>
              <a:t>Services</a:t>
            </a:r>
            <a:r>
              <a:rPr lang="es-MX" dirty="0"/>
              <a:t> provee el servicio Amazon S3</a:t>
            </a:r>
          </a:p>
        </p:txBody>
      </p:sp>
      <p:sp>
        <p:nvSpPr>
          <p:cNvPr id="27" name="CuadroTexto 26">
            <a:extLst>
              <a:ext uri="{FF2B5EF4-FFF2-40B4-BE49-F238E27FC236}">
                <a16:creationId xmlns:a16="http://schemas.microsoft.com/office/drawing/2014/main" id="{D250DDDB-CD23-8F3C-A5A6-83C6DD3D53B8}"/>
              </a:ext>
            </a:extLst>
          </p:cNvPr>
          <p:cNvSpPr txBox="1"/>
          <p:nvPr/>
        </p:nvSpPr>
        <p:spPr>
          <a:xfrm>
            <a:off x="12760276" y="7773769"/>
            <a:ext cx="4499024" cy="646331"/>
          </a:xfrm>
          <a:prstGeom prst="rect">
            <a:avLst/>
          </a:prstGeom>
          <a:noFill/>
        </p:spPr>
        <p:txBody>
          <a:bodyPr wrap="square" rtlCol="0">
            <a:spAutoFit/>
          </a:bodyPr>
          <a:lstStyle/>
          <a:p>
            <a:pPr algn="ctr"/>
            <a:r>
              <a:rPr lang="es-MX" dirty="0"/>
              <a:t>Google provee la plataforma Google Cloud </a:t>
            </a:r>
            <a:r>
              <a:rPr lang="es-MX" dirty="0" err="1"/>
              <a:t>Platform</a:t>
            </a:r>
            <a:endParaRPr lang="es-MX" dirty="0"/>
          </a:p>
        </p:txBody>
      </p:sp>
      <p:sp>
        <p:nvSpPr>
          <p:cNvPr id="29" name="Marcador de número de diapositiva 28">
            <a:extLst>
              <a:ext uri="{FF2B5EF4-FFF2-40B4-BE49-F238E27FC236}">
                <a16:creationId xmlns:a16="http://schemas.microsoft.com/office/drawing/2014/main" id="{0B31A7C1-1021-23FA-0861-65FBCFE62CD7}"/>
              </a:ext>
            </a:extLst>
          </p:cNvPr>
          <p:cNvSpPr>
            <a:spLocks noGrp="1"/>
          </p:cNvSpPr>
          <p:nvPr>
            <p:ph type="sldNum" sz="quarter" idx="12"/>
          </p:nvPr>
        </p:nvSpPr>
        <p:spPr>
          <a:xfrm>
            <a:off x="15732760" y="9418046"/>
            <a:ext cx="2133600" cy="365125"/>
          </a:xfrm>
        </p:spPr>
        <p:txBody>
          <a:bodyPr/>
          <a:lstStyle/>
          <a:p>
            <a:fld id="{B6F15528-21DE-4FAA-801E-634DDDAF4B2B}" type="slidenum">
              <a:rPr lang="en-US" sz="3200" smtClean="0"/>
              <a:pPr/>
              <a:t>3</a:t>
            </a:fld>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52500"/>
            <a:ext cx="12839700" cy="1065292"/>
          </a:xfrm>
          <a:prstGeom prst="rect">
            <a:avLst/>
          </a:prstGeom>
        </p:spPr>
        <p:txBody>
          <a:bodyPr wrap="square" lIns="0" tIns="0" rIns="0" bIns="0" rtlCol="0" anchor="t">
            <a:spAutoFit/>
          </a:bodyPr>
          <a:lstStyle/>
          <a:p>
            <a:pPr marL="0" lvl="0" indent="0">
              <a:lnSpc>
                <a:spcPts val="8742"/>
              </a:lnSpc>
              <a:spcBef>
                <a:spcPct val="0"/>
              </a:spcBef>
            </a:pPr>
            <a:r>
              <a:rPr lang="es-MX" sz="6725" u="none" dirty="0">
                <a:solidFill>
                  <a:srgbClr val="000000"/>
                </a:solidFill>
                <a:latin typeface="Fira Sans Semi-Bold"/>
              </a:rPr>
              <a:t>Problemática</a:t>
            </a:r>
          </a:p>
        </p:txBody>
      </p:sp>
      <p:grpSp>
        <p:nvGrpSpPr>
          <p:cNvPr id="39" name="Group 39"/>
          <p:cNvGrpSpPr/>
          <p:nvPr/>
        </p:nvGrpSpPr>
        <p:grpSpPr>
          <a:xfrm rot="-10800000">
            <a:off x="14330061" y="8780113"/>
            <a:ext cx="4305111" cy="3013773"/>
            <a:chOff x="0" y="0"/>
            <a:chExt cx="7673930" cy="5372100"/>
          </a:xfrm>
          <a:solidFill>
            <a:srgbClr val="F9B17A"/>
          </a:solidFill>
        </p:grpSpPr>
        <p:sp>
          <p:nvSpPr>
            <p:cNvPr id="40" name="Freeform 40"/>
            <p:cNvSpPr/>
            <p:nvPr/>
          </p:nvSpPr>
          <p:spPr>
            <a:xfrm>
              <a:off x="0" y="0"/>
              <a:ext cx="7673930" cy="5372100"/>
            </a:xfrm>
            <a:custGeom>
              <a:avLst/>
              <a:gdLst/>
              <a:ahLst/>
              <a:cxnLst/>
              <a:rect l="l" t="t" r="r" b="b"/>
              <a:pathLst>
                <a:path w="7673930" h="5372100">
                  <a:moveTo>
                    <a:pt x="6123260" y="0"/>
                  </a:moveTo>
                  <a:lnTo>
                    <a:pt x="1550670" y="0"/>
                  </a:lnTo>
                  <a:lnTo>
                    <a:pt x="0" y="2686050"/>
                  </a:lnTo>
                  <a:lnTo>
                    <a:pt x="1550670" y="5372100"/>
                  </a:lnTo>
                  <a:lnTo>
                    <a:pt x="6123260" y="5372100"/>
                  </a:lnTo>
                  <a:lnTo>
                    <a:pt x="7673930" y="2686050"/>
                  </a:lnTo>
                  <a:lnTo>
                    <a:pt x="6123260" y="0"/>
                  </a:lnTo>
                  <a:close/>
                </a:path>
              </a:pathLst>
            </a:custGeom>
            <a:grpFill/>
          </p:spPr>
          <p:txBody>
            <a:bodyPr/>
            <a:lstStyle/>
            <a:p>
              <a:endParaRPr lang="es-MX"/>
            </a:p>
          </p:txBody>
        </p:sp>
      </p:grpSp>
      <p:grpSp>
        <p:nvGrpSpPr>
          <p:cNvPr id="41" name="Group 41"/>
          <p:cNvGrpSpPr/>
          <p:nvPr/>
        </p:nvGrpSpPr>
        <p:grpSpPr>
          <a:xfrm rot="-10800000">
            <a:off x="-1643644" y="9951501"/>
            <a:ext cx="17768494" cy="1949023"/>
            <a:chOff x="0" y="0"/>
            <a:chExt cx="48975363" cy="5372100"/>
          </a:xfrm>
          <a:solidFill>
            <a:srgbClr val="2D3250"/>
          </a:solidFill>
        </p:grpSpPr>
        <p:sp>
          <p:nvSpPr>
            <p:cNvPr id="42" name="Freeform 42"/>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pic>
        <p:nvPicPr>
          <p:cNvPr id="3" name="Imagen 2">
            <a:extLst>
              <a:ext uri="{FF2B5EF4-FFF2-40B4-BE49-F238E27FC236}">
                <a16:creationId xmlns:a16="http://schemas.microsoft.com/office/drawing/2014/main" id="{2FFBC092-F789-FCC7-5360-2B215C6BE827}"/>
              </a:ext>
            </a:extLst>
          </p:cNvPr>
          <p:cNvPicPr>
            <a:picLocks noChangeAspect="1"/>
          </p:cNvPicPr>
          <p:nvPr/>
        </p:nvPicPr>
        <p:blipFill>
          <a:blip r:embed="rId3"/>
          <a:stretch>
            <a:fillRect/>
          </a:stretch>
        </p:blipFill>
        <p:spPr>
          <a:xfrm>
            <a:off x="1020797" y="6738366"/>
            <a:ext cx="8044138" cy="2574122"/>
          </a:xfrm>
          <a:prstGeom prst="rect">
            <a:avLst/>
          </a:prstGeom>
        </p:spPr>
      </p:pic>
      <p:pic>
        <p:nvPicPr>
          <p:cNvPr id="4" name="Marcador de posición de imagen 6">
            <a:extLst>
              <a:ext uri="{FF2B5EF4-FFF2-40B4-BE49-F238E27FC236}">
                <a16:creationId xmlns:a16="http://schemas.microsoft.com/office/drawing/2014/main" id="{25A04866-253F-AD2B-A652-35CB2F04C7FC}"/>
              </a:ext>
            </a:extLst>
          </p:cNvPr>
          <p:cNvPicPr>
            <a:picLocks noChangeAspect="1"/>
          </p:cNvPicPr>
          <p:nvPr/>
        </p:nvPicPr>
        <p:blipFill rotWithShape="1">
          <a:blip r:embed="rId4">
            <a:extLst>
              <a:ext uri="{28A0092B-C50C-407E-A947-70E740481C1C}">
                <a14:useLocalDpi xmlns:a14="http://schemas.microsoft.com/office/drawing/2010/main" val="0"/>
              </a:ext>
            </a:extLst>
          </a:blip>
          <a:srcRect l="125" r="125"/>
          <a:stretch/>
        </p:blipFill>
        <p:spPr>
          <a:xfrm>
            <a:off x="1020797" y="2170149"/>
            <a:ext cx="8123203" cy="4071780"/>
          </a:xfrm>
          <a:prstGeom prst="rect">
            <a:avLst/>
          </a:prstGeom>
        </p:spPr>
      </p:pic>
      <p:sp>
        <p:nvSpPr>
          <p:cNvPr id="6" name="Marcador de texto 3">
            <a:extLst>
              <a:ext uri="{FF2B5EF4-FFF2-40B4-BE49-F238E27FC236}">
                <a16:creationId xmlns:a16="http://schemas.microsoft.com/office/drawing/2014/main" id="{699773F7-49E5-3DF5-E6E7-F8E2171307DE}"/>
              </a:ext>
            </a:extLst>
          </p:cNvPr>
          <p:cNvSpPr txBox="1">
            <a:spLocks/>
          </p:cNvSpPr>
          <p:nvPr/>
        </p:nvSpPr>
        <p:spPr>
          <a:xfrm>
            <a:off x="10668000" y="2170149"/>
            <a:ext cx="6565336" cy="65033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28600"/>
            <a:r>
              <a:rPr lang="es-MX" sz="2800" dirty="0"/>
              <a:t>Los proveedores toman responsabilidad de los datos por un costo monetario o digital</a:t>
            </a:r>
          </a:p>
          <a:p>
            <a:pPr marL="285750" indent="-228600"/>
            <a:r>
              <a:rPr lang="es-MX" sz="2800" dirty="0"/>
              <a:t>Análisis de datos con fines mercadotécnicos</a:t>
            </a:r>
          </a:p>
          <a:p>
            <a:pPr marL="285750" indent="-228600"/>
            <a:r>
              <a:rPr lang="es-MX" sz="2800" dirty="0"/>
              <a:t>Fines políticos como el escándalo de Facebook y Cambridge </a:t>
            </a:r>
            <a:r>
              <a:rPr lang="es-MX" sz="2800" dirty="0" err="1"/>
              <a:t>Analitica</a:t>
            </a:r>
            <a:r>
              <a:rPr lang="es-MX" sz="2800" dirty="0"/>
              <a:t>. [2]</a:t>
            </a:r>
          </a:p>
          <a:p>
            <a:pPr lvl="1" indent="-228600">
              <a:buFont typeface="Arial" pitchFamily="34" charset="0"/>
              <a:buChar char="•"/>
            </a:pPr>
            <a:r>
              <a:rPr lang="es-MX" dirty="0"/>
              <a:t>Uso indebido de datos de 50 millones de usuarios</a:t>
            </a:r>
          </a:p>
          <a:p>
            <a:pPr lvl="1" indent="-228600">
              <a:buFont typeface="Arial" pitchFamily="34" charset="0"/>
              <a:buChar char="•"/>
            </a:pPr>
            <a:r>
              <a:rPr lang="es-MX" dirty="0" err="1"/>
              <a:t>Feeds</a:t>
            </a:r>
            <a:r>
              <a:rPr lang="es-MX" dirty="0"/>
              <a:t> manipulados para posibles votantes</a:t>
            </a:r>
          </a:p>
          <a:p>
            <a:pPr lvl="1" indent="-228600">
              <a:buFont typeface="Arial" pitchFamily="34" charset="0"/>
              <a:buChar char="•"/>
            </a:pPr>
            <a:r>
              <a:rPr lang="es-MX" dirty="0"/>
              <a:t>Votaciones de 2016 afectadas</a:t>
            </a:r>
          </a:p>
          <a:p>
            <a:pPr marL="285750" indent="-228600"/>
            <a:r>
              <a:rPr lang="es-MX" sz="2800" dirty="0"/>
              <a:t>Compañías analizando datos invasivos en automóviles inteligentes [3]</a:t>
            </a:r>
          </a:p>
        </p:txBody>
      </p:sp>
      <p:sp>
        <p:nvSpPr>
          <p:cNvPr id="8" name="Marcador de número de diapositiva 7">
            <a:extLst>
              <a:ext uri="{FF2B5EF4-FFF2-40B4-BE49-F238E27FC236}">
                <a16:creationId xmlns:a16="http://schemas.microsoft.com/office/drawing/2014/main" id="{7C0251BE-AF7E-6426-3C2D-804964C7FC51}"/>
              </a:ext>
            </a:extLst>
          </p:cNvPr>
          <p:cNvSpPr>
            <a:spLocks noGrp="1"/>
          </p:cNvSpPr>
          <p:nvPr>
            <p:ph type="sldNum" sz="quarter" idx="12"/>
          </p:nvPr>
        </p:nvSpPr>
        <p:spPr>
          <a:xfrm>
            <a:off x="12196461" y="9244587"/>
            <a:ext cx="2133600" cy="365125"/>
          </a:xfrm>
        </p:spPr>
        <p:txBody>
          <a:bodyPr/>
          <a:lstStyle/>
          <a:p>
            <a:fld id="{B6F15528-21DE-4FAA-801E-634DDDAF4B2B}" type="slidenum">
              <a:rPr lang="en-US" sz="3200" smtClean="0"/>
              <a:pPr/>
              <a:t>4</a:t>
            </a:fld>
            <a:endParaRPr lang="en-US" sz="3200" dirty="0"/>
          </a:p>
        </p:txBody>
      </p:sp>
    </p:spTree>
    <p:extLst>
      <p:ext uri="{BB962C8B-B14F-4D97-AF65-F5344CB8AC3E}">
        <p14:creationId xmlns:p14="http://schemas.microsoft.com/office/powerpoint/2010/main" val="278093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p:spPr>
          <p:txBody>
            <a:bodyPr/>
            <a:lstStyle/>
            <a:p>
              <a:endParaRPr lang="es-MX"/>
            </a:p>
          </p:txBody>
        </p:sp>
      </p:grpSp>
      <p:sp>
        <p:nvSpPr>
          <p:cNvPr id="7" name="TextBox 7"/>
          <p:cNvSpPr txBox="1"/>
          <p:nvPr/>
        </p:nvSpPr>
        <p:spPr>
          <a:xfrm>
            <a:off x="1028699" y="1104900"/>
            <a:ext cx="8877301" cy="1115690"/>
          </a:xfrm>
          <a:prstGeom prst="rect">
            <a:avLst/>
          </a:prstGeom>
        </p:spPr>
        <p:txBody>
          <a:bodyPr wrap="square" lIns="0" tIns="0" rIns="0" bIns="0" rtlCol="0" anchor="t">
            <a:spAutoFit/>
          </a:bodyPr>
          <a:lstStyle/>
          <a:p>
            <a:pPr marL="0" lvl="0" indent="0">
              <a:lnSpc>
                <a:spcPts val="8717"/>
              </a:lnSpc>
              <a:spcBef>
                <a:spcPct val="0"/>
              </a:spcBef>
            </a:pPr>
            <a:r>
              <a:rPr lang="en-US" sz="7925" dirty="0" err="1">
                <a:solidFill>
                  <a:srgbClr val="000000"/>
                </a:solidFill>
                <a:latin typeface="Fira Sans Semi-Bold"/>
              </a:rPr>
              <a:t>Objetivo</a:t>
            </a:r>
            <a:r>
              <a:rPr lang="en-US" sz="7925" dirty="0">
                <a:solidFill>
                  <a:srgbClr val="000000"/>
                </a:solidFill>
                <a:latin typeface="Fira Sans Semi-Bold"/>
              </a:rPr>
              <a:t> general</a:t>
            </a:r>
            <a:endParaRPr lang="en-US" sz="7925"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44101"/>
            <a:ext cx="17768494" cy="1949023"/>
            <a:chOff x="0" y="0"/>
            <a:chExt cx="48975363" cy="5372100"/>
          </a:xfrm>
          <a:solidFill>
            <a:srgbClr val="2D3250"/>
          </a:solidFill>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sp>
        <p:nvSpPr>
          <p:cNvPr id="2" name="Marcador de contenido 6">
            <a:extLst>
              <a:ext uri="{FF2B5EF4-FFF2-40B4-BE49-F238E27FC236}">
                <a16:creationId xmlns:a16="http://schemas.microsoft.com/office/drawing/2014/main" id="{5D884D27-60F7-54FF-3B80-2CEF58FB0E99}"/>
              </a:ext>
            </a:extLst>
          </p:cNvPr>
          <p:cNvSpPr txBox="1">
            <a:spLocks/>
          </p:cNvSpPr>
          <p:nvPr/>
        </p:nvSpPr>
        <p:spPr>
          <a:xfrm>
            <a:off x="1028698" y="2967830"/>
            <a:ext cx="16268702" cy="6037741"/>
          </a:xfrm>
          <a:prstGeom prst="rect">
            <a:avLst/>
          </a:prstGeom>
        </p:spPr>
        <p:txBody>
          <a:bodyPr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s-MX" sz="5400" dirty="0"/>
              <a:t>Diseñar y desarrollar estrategias para la protección de información sensible en grandes volúmenes de información por medio de algoritmos criptográficos con base en las leyes vigentes en materia de protección de datos</a:t>
            </a:r>
          </a:p>
        </p:txBody>
      </p:sp>
      <p:sp>
        <p:nvSpPr>
          <p:cNvPr id="8" name="Marcador de número de diapositiva 7">
            <a:extLst>
              <a:ext uri="{FF2B5EF4-FFF2-40B4-BE49-F238E27FC236}">
                <a16:creationId xmlns:a16="http://schemas.microsoft.com/office/drawing/2014/main" id="{02CF8BF7-A117-102E-D06C-228EDDEE71E2}"/>
              </a:ext>
            </a:extLst>
          </p:cNvPr>
          <p:cNvSpPr>
            <a:spLocks noGrp="1"/>
          </p:cNvSpPr>
          <p:nvPr>
            <p:ph type="sldNum" sz="quarter" idx="12"/>
          </p:nvPr>
        </p:nvSpPr>
        <p:spPr>
          <a:xfrm>
            <a:off x="15697200" y="9304765"/>
            <a:ext cx="2133600" cy="365125"/>
          </a:xfrm>
        </p:spPr>
        <p:txBody>
          <a:bodyPr/>
          <a:lstStyle/>
          <a:p>
            <a:fld id="{B6F15528-21DE-4FAA-801E-634DDDAF4B2B}" type="slidenum">
              <a:rPr lang="en-US" sz="3200" smtClean="0"/>
              <a:pPr/>
              <a:t>5</a:t>
            </a:fld>
            <a:endParaRPr lang="en-US" sz="3200" dirty="0"/>
          </a:p>
        </p:txBody>
      </p:sp>
    </p:spTree>
    <p:extLst>
      <p:ext uri="{BB962C8B-B14F-4D97-AF65-F5344CB8AC3E}">
        <p14:creationId xmlns:p14="http://schemas.microsoft.com/office/powerpoint/2010/main" val="263465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699" y="952500"/>
            <a:ext cx="14847021" cy="1065292"/>
          </a:xfrm>
          <a:prstGeom prst="rect">
            <a:avLst/>
          </a:prstGeom>
        </p:spPr>
        <p:txBody>
          <a:bodyPr wrap="square" lIns="0" tIns="0" rIns="0" bIns="0" rtlCol="0" anchor="t">
            <a:spAutoFit/>
          </a:bodyPr>
          <a:lstStyle/>
          <a:p>
            <a:pPr marL="0" lvl="0" indent="0">
              <a:lnSpc>
                <a:spcPts val="8742"/>
              </a:lnSpc>
              <a:spcBef>
                <a:spcPct val="0"/>
              </a:spcBef>
            </a:pPr>
            <a:r>
              <a:rPr lang="en-US" sz="6725" u="none" dirty="0" err="1">
                <a:solidFill>
                  <a:srgbClr val="000000"/>
                </a:solidFill>
                <a:latin typeface="Fira Sans Semi-Bold"/>
              </a:rPr>
              <a:t>Herramientas</a:t>
            </a:r>
            <a:r>
              <a:rPr lang="en-US" sz="6725" u="none" dirty="0">
                <a:solidFill>
                  <a:srgbClr val="000000"/>
                </a:solidFill>
                <a:latin typeface="Fira Sans Semi-Bold"/>
              </a:rPr>
              <a:t> </a:t>
            </a:r>
            <a:r>
              <a:rPr lang="en-US" sz="6725" u="none" dirty="0" err="1">
                <a:solidFill>
                  <a:srgbClr val="000000"/>
                </a:solidFill>
                <a:latin typeface="Fira Sans Semi-Bold"/>
              </a:rPr>
              <a:t>tecnológicas</a:t>
            </a:r>
            <a:endParaRPr lang="en-US" sz="6725" u="none" dirty="0">
              <a:solidFill>
                <a:srgbClr val="000000"/>
              </a:solidFill>
              <a:latin typeface="Fira Sans Semi-Bold"/>
            </a:endParaRPr>
          </a:p>
        </p:txBody>
      </p:sp>
      <p:grpSp>
        <p:nvGrpSpPr>
          <p:cNvPr id="39" name="Group 39"/>
          <p:cNvGrpSpPr/>
          <p:nvPr/>
        </p:nvGrpSpPr>
        <p:grpSpPr>
          <a:xfrm rot="-10800000">
            <a:off x="14330061" y="8780113"/>
            <a:ext cx="4305111" cy="3013773"/>
            <a:chOff x="0" y="0"/>
            <a:chExt cx="7673930" cy="5372100"/>
          </a:xfrm>
          <a:solidFill>
            <a:srgbClr val="F9B17A"/>
          </a:solidFill>
        </p:grpSpPr>
        <p:sp>
          <p:nvSpPr>
            <p:cNvPr id="40" name="Freeform 40"/>
            <p:cNvSpPr/>
            <p:nvPr/>
          </p:nvSpPr>
          <p:spPr>
            <a:xfrm>
              <a:off x="0" y="0"/>
              <a:ext cx="7673930" cy="5372100"/>
            </a:xfrm>
            <a:custGeom>
              <a:avLst/>
              <a:gdLst/>
              <a:ahLst/>
              <a:cxnLst/>
              <a:rect l="l" t="t" r="r" b="b"/>
              <a:pathLst>
                <a:path w="7673930" h="5372100">
                  <a:moveTo>
                    <a:pt x="6123260" y="0"/>
                  </a:moveTo>
                  <a:lnTo>
                    <a:pt x="1550670" y="0"/>
                  </a:lnTo>
                  <a:lnTo>
                    <a:pt x="0" y="2686050"/>
                  </a:lnTo>
                  <a:lnTo>
                    <a:pt x="1550670" y="5372100"/>
                  </a:lnTo>
                  <a:lnTo>
                    <a:pt x="6123260" y="5372100"/>
                  </a:lnTo>
                  <a:lnTo>
                    <a:pt x="7673930" y="2686050"/>
                  </a:lnTo>
                  <a:lnTo>
                    <a:pt x="6123260" y="0"/>
                  </a:lnTo>
                  <a:close/>
                </a:path>
              </a:pathLst>
            </a:custGeom>
            <a:grpFill/>
          </p:spPr>
          <p:txBody>
            <a:bodyPr/>
            <a:lstStyle/>
            <a:p>
              <a:endParaRPr lang="es-MX"/>
            </a:p>
          </p:txBody>
        </p:sp>
      </p:grpSp>
      <p:grpSp>
        <p:nvGrpSpPr>
          <p:cNvPr id="41" name="Group 41"/>
          <p:cNvGrpSpPr/>
          <p:nvPr/>
        </p:nvGrpSpPr>
        <p:grpSpPr>
          <a:xfrm rot="-10800000">
            <a:off x="-1643644" y="9951501"/>
            <a:ext cx="17768494" cy="1949023"/>
            <a:chOff x="0" y="0"/>
            <a:chExt cx="48975363" cy="5372100"/>
          </a:xfrm>
          <a:solidFill>
            <a:srgbClr val="2D3250"/>
          </a:solidFill>
        </p:grpSpPr>
        <p:sp>
          <p:nvSpPr>
            <p:cNvPr id="42" name="Freeform 42"/>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graphicFrame>
        <p:nvGraphicFramePr>
          <p:cNvPr id="3" name="Tabla 2">
            <a:extLst>
              <a:ext uri="{FF2B5EF4-FFF2-40B4-BE49-F238E27FC236}">
                <a16:creationId xmlns:a16="http://schemas.microsoft.com/office/drawing/2014/main" id="{94B6BEB2-7E42-8E95-10BA-3F9A82ED4EC6}"/>
              </a:ext>
            </a:extLst>
          </p:cNvPr>
          <p:cNvGraphicFramePr>
            <a:graphicFrameLocks noGrp="1"/>
          </p:cNvGraphicFramePr>
          <p:nvPr>
            <p:extLst>
              <p:ext uri="{D42A27DB-BD31-4B8C-83A1-F6EECF244321}">
                <p14:modId xmlns:p14="http://schemas.microsoft.com/office/powerpoint/2010/main" val="530489171"/>
              </p:ext>
            </p:extLst>
          </p:nvPr>
        </p:nvGraphicFramePr>
        <p:xfrm>
          <a:off x="876300" y="2076660"/>
          <a:ext cx="16421841" cy="6384440"/>
        </p:xfrm>
        <a:graphic>
          <a:graphicData uri="http://schemas.openxmlformats.org/drawingml/2006/table">
            <a:tbl>
              <a:tblPr firstRow="1" bandRow="1">
                <a:tableStyleId>{616DA210-FB5B-4158-B5E0-FEB733F419BA}</a:tableStyleId>
              </a:tblPr>
              <a:tblGrid>
                <a:gridCol w="5473947">
                  <a:extLst>
                    <a:ext uri="{9D8B030D-6E8A-4147-A177-3AD203B41FA5}">
                      <a16:colId xmlns:a16="http://schemas.microsoft.com/office/drawing/2014/main" val="3921280990"/>
                    </a:ext>
                  </a:extLst>
                </a:gridCol>
                <a:gridCol w="5473947">
                  <a:extLst>
                    <a:ext uri="{9D8B030D-6E8A-4147-A177-3AD203B41FA5}">
                      <a16:colId xmlns:a16="http://schemas.microsoft.com/office/drawing/2014/main" val="4116542425"/>
                    </a:ext>
                  </a:extLst>
                </a:gridCol>
                <a:gridCol w="5473947">
                  <a:extLst>
                    <a:ext uri="{9D8B030D-6E8A-4147-A177-3AD203B41FA5}">
                      <a16:colId xmlns:a16="http://schemas.microsoft.com/office/drawing/2014/main" val="1111645301"/>
                    </a:ext>
                  </a:extLst>
                </a:gridCol>
              </a:tblGrid>
              <a:tr h="1596110">
                <a:tc>
                  <a:txBody>
                    <a:bodyPr/>
                    <a:lstStyle/>
                    <a:p>
                      <a:pPr algn="ctr"/>
                      <a:r>
                        <a:rPr lang="es-MX" sz="3200" b="0" dirty="0"/>
                        <a:t>C#</a:t>
                      </a:r>
                    </a:p>
                  </a:txBody>
                  <a:tcPr anchor="ctr"/>
                </a:tc>
                <a:tc>
                  <a:txBody>
                    <a:bodyPr/>
                    <a:lstStyle/>
                    <a:p>
                      <a:pPr algn="ctr"/>
                      <a:r>
                        <a:rPr lang="es-MX" sz="3200" b="0" dirty="0"/>
                        <a:t>Lenguaje de codificación del proyecto</a:t>
                      </a:r>
                    </a:p>
                  </a:txBody>
                  <a:tcPr anchor="ctr"/>
                </a:tc>
                <a:tc>
                  <a:txBody>
                    <a:bodyPr/>
                    <a:lstStyle/>
                    <a:p>
                      <a:endParaRPr lang="es-MX" sz="3200" dirty="0"/>
                    </a:p>
                  </a:txBody>
                  <a:tcPr/>
                </a:tc>
                <a:extLst>
                  <a:ext uri="{0D108BD9-81ED-4DB2-BD59-A6C34878D82A}">
                    <a16:rowId xmlns:a16="http://schemas.microsoft.com/office/drawing/2014/main" val="3378113614"/>
                  </a:ext>
                </a:extLst>
              </a:tr>
              <a:tr h="1596110">
                <a:tc>
                  <a:txBody>
                    <a:bodyPr/>
                    <a:lstStyle/>
                    <a:p>
                      <a:pPr algn="ctr"/>
                      <a:endParaRPr lang="es-MX" sz="3200" dirty="0"/>
                    </a:p>
                  </a:txBody>
                  <a:tcPr anchor="ctr"/>
                </a:tc>
                <a:tc>
                  <a:txBody>
                    <a:bodyPr/>
                    <a:lstStyle/>
                    <a:p>
                      <a:pPr algn="ctr"/>
                      <a:endParaRPr lang="es-MX" sz="3200" dirty="0"/>
                    </a:p>
                  </a:txBody>
                  <a:tcPr anchor="ctr"/>
                </a:tc>
                <a:tc>
                  <a:txBody>
                    <a:bodyPr/>
                    <a:lstStyle/>
                    <a:p>
                      <a:endParaRPr lang="es-MX" sz="3200"/>
                    </a:p>
                  </a:txBody>
                  <a:tcPr/>
                </a:tc>
                <a:extLst>
                  <a:ext uri="{0D108BD9-81ED-4DB2-BD59-A6C34878D82A}">
                    <a16:rowId xmlns:a16="http://schemas.microsoft.com/office/drawing/2014/main" val="519581053"/>
                  </a:ext>
                </a:extLst>
              </a:tr>
              <a:tr h="1596110">
                <a:tc>
                  <a:txBody>
                    <a:bodyPr/>
                    <a:lstStyle/>
                    <a:p>
                      <a:pPr algn="ctr"/>
                      <a:endParaRPr lang="es-MX" sz="3200" dirty="0"/>
                    </a:p>
                  </a:txBody>
                  <a:tcPr anchor="ctr"/>
                </a:tc>
                <a:tc>
                  <a:txBody>
                    <a:bodyPr/>
                    <a:lstStyle/>
                    <a:p>
                      <a:pPr algn="ctr"/>
                      <a:endParaRPr lang="es-MX" sz="3200" dirty="0"/>
                    </a:p>
                  </a:txBody>
                  <a:tcPr anchor="ctr"/>
                </a:tc>
                <a:tc>
                  <a:txBody>
                    <a:bodyPr/>
                    <a:lstStyle/>
                    <a:p>
                      <a:endParaRPr lang="es-MX" sz="3200" dirty="0"/>
                    </a:p>
                  </a:txBody>
                  <a:tcPr/>
                </a:tc>
                <a:extLst>
                  <a:ext uri="{0D108BD9-81ED-4DB2-BD59-A6C34878D82A}">
                    <a16:rowId xmlns:a16="http://schemas.microsoft.com/office/drawing/2014/main" val="1559332090"/>
                  </a:ext>
                </a:extLst>
              </a:tr>
              <a:tr h="1596110">
                <a:tc>
                  <a:txBody>
                    <a:bodyPr/>
                    <a:lstStyle/>
                    <a:p>
                      <a:pPr algn="ctr"/>
                      <a:r>
                        <a:rPr lang="es-MX" sz="3200" dirty="0"/>
                        <a:t>GitHub</a:t>
                      </a:r>
                    </a:p>
                  </a:txBody>
                  <a:tcPr anchor="ctr"/>
                </a:tc>
                <a:tc>
                  <a:txBody>
                    <a:bodyPr/>
                    <a:lstStyle/>
                    <a:p>
                      <a:pPr algn="ctr"/>
                      <a:r>
                        <a:rPr lang="es-MX" sz="3200" dirty="0"/>
                        <a:t>Control de versiones y actualizaciones.</a:t>
                      </a:r>
                    </a:p>
                  </a:txBody>
                  <a:tcPr anchor="ctr"/>
                </a:tc>
                <a:tc>
                  <a:txBody>
                    <a:bodyPr/>
                    <a:lstStyle/>
                    <a:p>
                      <a:endParaRPr lang="es-MX" sz="3200" dirty="0"/>
                    </a:p>
                  </a:txBody>
                  <a:tcPr/>
                </a:tc>
                <a:extLst>
                  <a:ext uri="{0D108BD9-81ED-4DB2-BD59-A6C34878D82A}">
                    <a16:rowId xmlns:a16="http://schemas.microsoft.com/office/drawing/2014/main" val="1367044477"/>
                  </a:ext>
                </a:extLst>
              </a:tr>
            </a:tbl>
          </a:graphicData>
        </a:graphic>
      </p:graphicFrame>
      <p:pic>
        <p:nvPicPr>
          <p:cNvPr id="10" name="Marcador de contenido 10" descr="Icono&#10;&#10;Descripción generada automáticamente">
            <a:extLst>
              <a:ext uri="{FF2B5EF4-FFF2-40B4-BE49-F238E27FC236}">
                <a16:creationId xmlns:a16="http://schemas.microsoft.com/office/drawing/2014/main" id="{86492E2C-319F-28EA-DB57-08477F748A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79946" y="2309653"/>
            <a:ext cx="1196108" cy="1196108"/>
          </a:xfrm>
          <a:prstGeom prst="rect">
            <a:avLst/>
          </a:prstGeom>
        </p:spPr>
      </p:pic>
      <p:sp>
        <p:nvSpPr>
          <p:cNvPr id="17" name="Marcador de número de diapositiva 16">
            <a:extLst>
              <a:ext uri="{FF2B5EF4-FFF2-40B4-BE49-F238E27FC236}">
                <a16:creationId xmlns:a16="http://schemas.microsoft.com/office/drawing/2014/main" id="{12C61D73-63F2-8A43-E7A9-554C58076C53}"/>
              </a:ext>
            </a:extLst>
          </p:cNvPr>
          <p:cNvSpPr>
            <a:spLocks noGrp="1"/>
          </p:cNvSpPr>
          <p:nvPr>
            <p:ph type="sldNum" sz="quarter" idx="12"/>
          </p:nvPr>
        </p:nvSpPr>
        <p:spPr>
          <a:xfrm>
            <a:off x="12344400" y="9267364"/>
            <a:ext cx="2133600" cy="365125"/>
          </a:xfrm>
        </p:spPr>
        <p:txBody>
          <a:bodyPr/>
          <a:lstStyle/>
          <a:p>
            <a:fld id="{B6F15528-21DE-4FAA-801E-634DDDAF4B2B}" type="slidenum">
              <a:rPr lang="en-US" sz="3200" smtClean="0"/>
              <a:pPr/>
              <a:t>6</a:t>
            </a:fld>
            <a:endParaRPr lang="en-US" sz="3200"/>
          </a:p>
        </p:txBody>
      </p:sp>
      <p:pic>
        <p:nvPicPr>
          <p:cNvPr id="5" name="Imagen 4">
            <a:extLst>
              <a:ext uri="{FF2B5EF4-FFF2-40B4-BE49-F238E27FC236}">
                <a16:creationId xmlns:a16="http://schemas.microsoft.com/office/drawing/2014/main" id="{A20F4706-5A70-8A93-3345-51D07DFC61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22587" y="7017067"/>
            <a:ext cx="2310826" cy="1299840"/>
          </a:xfrm>
          <a:prstGeom prst="rect">
            <a:avLst/>
          </a:prstGeom>
        </p:spPr>
      </p:pic>
    </p:spTree>
    <p:extLst>
      <p:ext uri="{BB962C8B-B14F-4D97-AF65-F5344CB8AC3E}">
        <p14:creationId xmlns:p14="http://schemas.microsoft.com/office/powerpoint/2010/main" val="2549517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p:spPr>
          <p:txBody>
            <a:bodyPr/>
            <a:lstStyle/>
            <a:p>
              <a:endParaRPr lang="es-MX"/>
            </a:p>
          </p:txBody>
        </p:sp>
      </p:grpSp>
      <p:sp>
        <p:nvSpPr>
          <p:cNvPr id="7" name="TextBox 7"/>
          <p:cNvSpPr txBox="1"/>
          <p:nvPr/>
        </p:nvSpPr>
        <p:spPr>
          <a:xfrm>
            <a:off x="1028699" y="1104900"/>
            <a:ext cx="6743699" cy="1115690"/>
          </a:xfrm>
          <a:prstGeom prst="rect">
            <a:avLst/>
          </a:prstGeom>
        </p:spPr>
        <p:txBody>
          <a:bodyPr wrap="square" lIns="0" tIns="0" rIns="0" bIns="0" rtlCol="0" anchor="t">
            <a:spAutoFit/>
          </a:bodyPr>
          <a:lstStyle/>
          <a:p>
            <a:pPr marL="0" lvl="0" indent="0">
              <a:lnSpc>
                <a:spcPts val="8717"/>
              </a:lnSpc>
              <a:spcBef>
                <a:spcPct val="0"/>
              </a:spcBef>
            </a:pPr>
            <a:r>
              <a:rPr lang="es-MX" sz="7925" dirty="0">
                <a:solidFill>
                  <a:srgbClr val="000000"/>
                </a:solidFill>
                <a:latin typeface="Fira Sans Semi-Bold"/>
              </a:rPr>
              <a:t>Conclusiones</a:t>
            </a:r>
            <a:endParaRPr lang="es-MX" sz="7925"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51501"/>
            <a:ext cx="17768494" cy="1949023"/>
            <a:chOff x="0" y="0"/>
            <a:chExt cx="48975363" cy="5372100"/>
          </a:xfrm>
          <a:solidFill>
            <a:srgbClr val="2D3250"/>
          </a:solidFill>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sp>
        <p:nvSpPr>
          <p:cNvPr id="2" name="Marcador de contenido 2">
            <a:extLst>
              <a:ext uri="{FF2B5EF4-FFF2-40B4-BE49-F238E27FC236}">
                <a16:creationId xmlns:a16="http://schemas.microsoft.com/office/drawing/2014/main" id="{ED29DC63-94CD-3D79-7690-C84949583E74}"/>
              </a:ext>
            </a:extLst>
          </p:cNvPr>
          <p:cNvSpPr txBox="1">
            <a:spLocks/>
          </p:cNvSpPr>
          <p:nvPr/>
        </p:nvSpPr>
        <p:spPr>
          <a:xfrm>
            <a:off x="999390" y="2967830"/>
            <a:ext cx="16831409" cy="62142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MX" sz="4400" dirty="0"/>
          </a:p>
        </p:txBody>
      </p:sp>
      <p:sp>
        <p:nvSpPr>
          <p:cNvPr id="4" name="Marcador de número de diapositiva 3">
            <a:extLst>
              <a:ext uri="{FF2B5EF4-FFF2-40B4-BE49-F238E27FC236}">
                <a16:creationId xmlns:a16="http://schemas.microsoft.com/office/drawing/2014/main" id="{56D9984C-F715-46E9-9FE5-D26D7EF78402}"/>
              </a:ext>
            </a:extLst>
          </p:cNvPr>
          <p:cNvSpPr>
            <a:spLocks noGrp="1"/>
          </p:cNvSpPr>
          <p:nvPr>
            <p:ph type="sldNum" sz="quarter" idx="12"/>
          </p:nvPr>
        </p:nvSpPr>
        <p:spPr>
          <a:xfrm>
            <a:off x="15679614" y="9201674"/>
            <a:ext cx="2133600" cy="365125"/>
          </a:xfrm>
        </p:spPr>
        <p:txBody>
          <a:bodyPr/>
          <a:lstStyle/>
          <a:p>
            <a:fld id="{B6F15528-21DE-4FAA-801E-634DDDAF4B2B}" type="slidenum">
              <a:rPr lang="en-US" sz="3200" smtClean="0"/>
              <a:pPr/>
              <a:t>7</a:t>
            </a:fld>
            <a:endParaRPr lang="en-US" sz="3200"/>
          </a:p>
        </p:txBody>
      </p:sp>
    </p:spTree>
    <p:extLst>
      <p:ext uri="{BB962C8B-B14F-4D97-AF65-F5344CB8AC3E}">
        <p14:creationId xmlns:p14="http://schemas.microsoft.com/office/powerpoint/2010/main" val="2381813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p:spPr>
          <p:txBody>
            <a:bodyPr/>
            <a:lstStyle/>
            <a:p>
              <a:endParaRPr lang="es-MX"/>
            </a:p>
          </p:txBody>
        </p:sp>
      </p:grpSp>
      <p:sp>
        <p:nvSpPr>
          <p:cNvPr id="7" name="TextBox 7"/>
          <p:cNvSpPr txBox="1"/>
          <p:nvPr/>
        </p:nvSpPr>
        <p:spPr>
          <a:xfrm>
            <a:off x="999390" y="618550"/>
            <a:ext cx="9715501" cy="1231106"/>
          </a:xfrm>
          <a:prstGeom prst="rect">
            <a:avLst/>
          </a:prstGeom>
        </p:spPr>
        <p:txBody>
          <a:bodyPr wrap="square" lIns="0" tIns="0" rIns="0" bIns="0" rtlCol="0" anchor="t">
            <a:spAutoFit/>
          </a:bodyPr>
          <a:lstStyle/>
          <a:p>
            <a:pPr marL="0" lvl="0" indent="0">
              <a:spcBef>
                <a:spcPct val="0"/>
              </a:spcBef>
            </a:pPr>
            <a:r>
              <a:rPr lang="es-MX" sz="4000" dirty="0">
                <a:solidFill>
                  <a:srgbClr val="000000"/>
                </a:solidFill>
                <a:latin typeface="Fira Sans Semi-Bold"/>
              </a:rPr>
              <a:t>Implementación de Sistema de Detección de Estilos de Aprendizaje</a:t>
            </a:r>
            <a:endParaRPr lang="es-MX" sz="4000"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51501"/>
            <a:ext cx="17768494" cy="1949023"/>
            <a:chOff x="0" y="0"/>
            <a:chExt cx="48975363" cy="5372100"/>
          </a:xfrm>
          <a:solidFill>
            <a:srgbClr val="2D3250"/>
          </a:solidFill>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sp>
        <p:nvSpPr>
          <p:cNvPr id="2" name="Marcador de contenido 2">
            <a:extLst>
              <a:ext uri="{FF2B5EF4-FFF2-40B4-BE49-F238E27FC236}">
                <a16:creationId xmlns:a16="http://schemas.microsoft.com/office/drawing/2014/main" id="{ED29DC63-94CD-3D79-7690-C84949583E74}"/>
              </a:ext>
            </a:extLst>
          </p:cNvPr>
          <p:cNvSpPr txBox="1">
            <a:spLocks/>
          </p:cNvSpPr>
          <p:nvPr/>
        </p:nvSpPr>
        <p:spPr>
          <a:xfrm>
            <a:off x="999390" y="2967830"/>
            <a:ext cx="16831409" cy="62142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MX" sz="4400" dirty="0"/>
          </a:p>
        </p:txBody>
      </p:sp>
      <p:sp>
        <p:nvSpPr>
          <p:cNvPr id="4" name="Marcador de número de diapositiva 3">
            <a:extLst>
              <a:ext uri="{FF2B5EF4-FFF2-40B4-BE49-F238E27FC236}">
                <a16:creationId xmlns:a16="http://schemas.microsoft.com/office/drawing/2014/main" id="{56D9984C-F715-46E9-9FE5-D26D7EF78402}"/>
              </a:ext>
            </a:extLst>
          </p:cNvPr>
          <p:cNvSpPr>
            <a:spLocks noGrp="1"/>
          </p:cNvSpPr>
          <p:nvPr>
            <p:ph type="sldNum" sz="quarter" idx="12"/>
          </p:nvPr>
        </p:nvSpPr>
        <p:spPr>
          <a:xfrm>
            <a:off x="15679614" y="9201674"/>
            <a:ext cx="2133600" cy="365125"/>
          </a:xfrm>
        </p:spPr>
        <p:txBody>
          <a:bodyPr/>
          <a:lstStyle/>
          <a:p>
            <a:fld id="{B6F15528-21DE-4FAA-801E-634DDDAF4B2B}" type="slidenum">
              <a:rPr lang="en-US" sz="3200" smtClean="0"/>
              <a:pPr/>
              <a:t>8</a:t>
            </a:fld>
            <a:endParaRPr lang="en-US" sz="3200"/>
          </a:p>
        </p:txBody>
      </p:sp>
      <p:sp>
        <p:nvSpPr>
          <p:cNvPr id="3" name="TextBox 7">
            <a:extLst>
              <a:ext uri="{FF2B5EF4-FFF2-40B4-BE49-F238E27FC236}">
                <a16:creationId xmlns:a16="http://schemas.microsoft.com/office/drawing/2014/main" id="{04A40C6B-20F0-C389-A5FC-5A3FD073FED2}"/>
              </a:ext>
            </a:extLst>
          </p:cNvPr>
          <p:cNvSpPr txBox="1"/>
          <p:nvPr/>
        </p:nvSpPr>
        <p:spPr>
          <a:xfrm>
            <a:off x="2678488" y="6927438"/>
            <a:ext cx="4029811" cy="1107996"/>
          </a:xfrm>
          <a:prstGeom prst="rect">
            <a:avLst/>
          </a:prstGeom>
        </p:spPr>
        <p:txBody>
          <a:bodyPr wrap="square" lIns="0" tIns="0" rIns="0" bIns="0" rtlCol="0" anchor="t">
            <a:spAutoFit/>
          </a:bodyPr>
          <a:lstStyle/>
          <a:p>
            <a:pPr marL="0" lvl="0" indent="0" algn="ctr">
              <a:spcBef>
                <a:spcPct val="0"/>
              </a:spcBef>
            </a:pPr>
            <a:r>
              <a:rPr lang="es-MX" sz="2400" dirty="0">
                <a:solidFill>
                  <a:srgbClr val="676F9D"/>
                </a:solidFill>
                <a:latin typeface="Fira Sans Semi-Bold"/>
              </a:rPr>
              <a:t>Aplicación Web esencialmente construida con </a:t>
            </a:r>
            <a:r>
              <a:rPr lang="es-MX" sz="2400" dirty="0" err="1">
                <a:solidFill>
                  <a:srgbClr val="676F9D"/>
                </a:solidFill>
                <a:latin typeface="Fira Sans Semi-Bold"/>
              </a:rPr>
              <a:t>Blazor</a:t>
            </a:r>
            <a:r>
              <a:rPr lang="es-MX" sz="2400" dirty="0">
                <a:solidFill>
                  <a:srgbClr val="676F9D"/>
                </a:solidFill>
                <a:latin typeface="Fira Sans Semi-Bold"/>
              </a:rPr>
              <a:t> (</a:t>
            </a:r>
            <a:r>
              <a:rPr lang="es-MX" sz="2400" dirty="0" err="1">
                <a:solidFill>
                  <a:srgbClr val="676F9D"/>
                </a:solidFill>
                <a:latin typeface="Fira Sans Semi-Bold"/>
              </a:rPr>
              <a:t>front</a:t>
            </a:r>
            <a:r>
              <a:rPr lang="es-MX" sz="2400" dirty="0">
                <a:solidFill>
                  <a:srgbClr val="676F9D"/>
                </a:solidFill>
                <a:latin typeface="Fira Sans Semi-Bold"/>
              </a:rPr>
              <a:t>)</a:t>
            </a:r>
            <a:endParaRPr lang="es-MX" sz="2400" u="none" dirty="0">
              <a:solidFill>
                <a:srgbClr val="676F9D"/>
              </a:solidFill>
              <a:latin typeface="Fira Sans Semi-Bold"/>
            </a:endParaRPr>
          </a:p>
        </p:txBody>
      </p:sp>
      <p:sp>
        <p:nvSpPr>
          <p:cNvPr id="8" name="TextBox 7">
            <a:extLst>
              <a:ext uri="{FF2B5EF4-FFF2-40B4-BE49-F238E27FC236}">
                <a16:creationId xmlns:a16="http://schemas.microsoft.com/office/drawing/2014/main" id="{65AEB022-C31A-5861-756A-657A187A42E9}"/>
              </a:ext>
            </a:extLst>
          </p:cNvPr>
          <p:cNvSpPr txBox="1"/>
          <p:nvPr/>
        </p:nvSpPr>
        <p:spPr>
          <a:xfrm>
            <a:off x="10193220" y="7112104"/>
            <a:ext cx="4648199" cy="738664"/>
          </a:xfrm>
          <a:prstGeom prst="rect">
            <a:avLst/>
          </a:prstGeom>
        </p:spPr>
        <p:txBody>
          <a:bodyPr wrap="square" lIns="0" tIns="0" rIns="0" bIns="0" rtlCol="0" anchor="t">
            <a:spAutoFit/>
          </a:bodyPr>
          <a:lstStyle/>
          <a:p>
            <a:pPr marL="0" lvl="0" indent="0" algn="ctr">
              <a:spcBef>
                <a:spcPct val="0"/>
              </a:spcBef>
            </a:pPr>
            <a:r>
              <a:rPr lang="es-MX" sz="2400" dirty="0">
                <a:solidFill>
                  <a:srgbClr val="676F9D"/>
                </a:solidFill>
                <a:latin typeface="Fira Sans Semi-Bold"/>
              </a:rPr>
              <a:t>Modelo de Machine </a:t>
            </a:r>
            <a:r>
              <a:rPr lang="es-MX" sz="2400" dirty="0" err="1">
                <a:solidFill>
                  <a:srgbClr val="676F9D"/>
                </a:solidFill>
                <a:latin typeface="Fira Sans Semi-Bold"/>
              </a:rPr>
              <a:t>Leraning</a:t>
            </a:r>
            <a:r>
              <a:rPr lang="es-MX" sz="2400" dirty="0">
                <a:solidFill>
                  <a:srgbClr val="676F9D"/>
                </a:solidFill>
                <a:latin typeface="Fira Sans Semi-Bold"/>
              </a:rPr>
              <a:t> construido con Python (back)</a:t>
            </a:r>
            <a:endParaRPr lang="es-MX" sz="2400" u="none" dirty="0">
              <a:solidFill>
                <a:srgbClr val="676F9D"/>
              </a:solidFill>
              <a:latin typeface="Fira Sans Semi-Bold"/>
            </a:endParaRPr>
          </a:p>
        </p:txBody>
      </p:sp>
      <p:pic>
        <p:nvPicPr>
          <p:cNvPr id="10" name="Imagen 9" descr="Texto&#10;&#10;Descripción generada automáticamente">
            <a:extLst>
              <a:ext uri="{FF2B5EF4-FFF2-40B4-BE49-F238E27FC236}">
                <a16:creationId xmlns:a16="http://schemas.microsoft.com/office/drawing/2014/main" id="{1C33297E-896F-D2F8-413B-EB04FF3821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530" y="3018313"/>
            <a:ext cx="4460762" cy="1655410"/>
          </a:xfrm>
          <a:prstGeom prst="rect">
            <a:avLst/>
          </a:prstGeom>
        </p:spPr>
      </p:pic>
      <p:pic>
        <p:nvPicPr>
          <p:cNvPr id="12" name="Imagen 11" descr="Texto&#10;&#10;Descripción generada automáticamente">
            <a:extLst>
              <a:ext uri="{FF2B5EF4-FFF2-40B4-BE49-F238E27FC236}">
                <a16:creationId xmlns:a16="http://schemas.microsoft.com/office/drawing/2014/main" id="{363C4CEE-002C-F0A9-D0A2-E6C131C66BC6}"/>
              </a:ext>
            </a:extLst>
          </p:cNvPr>
          <p:cNvPicPr>
            <a:picLocks noChangeAspect="1"/>
          </p:cNvPicPr>
          <p:nvPr/>
        </p:nvPicPr>
        <p:blipFill rotWithShape="1">
          <a:blip r:embed="rId4">
            <a:extLst>
              <a:ext uri="{28A0092B-C50C-407E-A947-70E740481C1C}">
                <a14:useLocalDpi xmlns:a14="http://schemas.microsoft.com/office/drawing/2010/main" val="0"/>
              </a:ext>
            </a:extLst>
          </a:blip>
          <a:srcRect r="51238" b="67117"/>
          <a:stretch/>
        </p:blipFill>
        <p:spPr>
          <a:xfrm>
            <a:off x="9293332" y="3018313"/>
            <a:ext cx="4239196" cy="1374291"/>
          </a:xfrm>
          <a:prstGeom prst="rect">
            <a:avLst/>
          </a:prstGeom>
        </p:spPr>
      </p:pic>
      <p:pic>
        <p:nvPicPr>
          <p:cNvPr id="1026" name="Picture 2">
            <a:extLst>
              <a:ext uri="{FF2B5EF4-FFF2-40B4-BE49-F238E27FC236}">
                <a16:creationId xmlns:a16="http://schemas.microsoft.com/office/drawing/2014/main" id="{BDF33C5A-1260-0C9F-DD08-60942420992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06344" y="3387272"/>
            <a:ext cx="2793896" cy="27938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FBEE653-AE95-45EA-49F6-282CED54A60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44133" y="3387272"/>
            <a:ext cx="2697286" cy="2955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899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3587123" y="-2751112"/>
            <a:ext cx="7395802" cy="5502224"/>
            <a:chOff x="0" y="0"/>
            <a:chExt cx="7220896" cy="5372100"/>
          </a:xfrm>
          <a:solidFill>
            <a:srgbClr val="2D3250"/>
          </a:solidFill>
        </p:grpSpPr>
        <p:sp>
          <p:nvSpPr>
            <p:cNvPr id="6" name="Freeform 6"/>
            <p:cNvSpPr/>
            <p:nvPr/>
          </p:nvSpPr>
          <p:spPr>
            <a:xfrm>
              <a:off x="0" y="0"/>
              <a:ext cx="7220896" cy="5372100"/>
            </a:xfrm>
            <a:custGeom>
              <a:avLst/>
              <a:gdLst/>
              <a:ahLst/>
              <a:cxnLst/>
              <a:rect l="l" t="t" r="r" b="b"/>
              <a:pathLst>
                <a:path w="7220896" h="5372100">
                  <a:moveTo>
                    <a:pt x="5670226" y="0"/>
                  </a:moveTo>
                  <a:lnTo>
                    <a:pt x="1550670" y="0"/>
                  </a:lnTo>
                  <a:lnTo>
                    <a:pt x="0" y="2686050"/>
                  </a:lnTo>
                  <a:lnTo>
                    <a:pt x="1550670" y="5372100"/>
                  </a:lnTo>
                  <a:lnTo>
                    <a:pt x="5670226" y="5372100"/>
                  </a:lnTo>
                  <a:lnTo>
                    <a:pt x="7220896" y="2686050"/>
                  </a:lnTo>
                  <a:lnTo>
                    <a:pt x="5670226" y="0"/>
                  </a:lnTo>
                  <a:close/>
                </a:path>
              </a:pathLst>
            </a:custGeom>
            <a:grpFill/>
          </p:spPr>
          <p:txBody>
            <a:bodyPr/>
            <a:lstStyle/>
            <a:p>
              <a:endParaRPr lang="es-MX"/>
            </a:p>
          </p:txBody>
        </p:sp>
      </p:grpSp>
      <p:sp>
        <p:nvSpPr>
          <p:cNvPr id="7" name="TextBox 7"/>
          <p:cNvSpPr txBox="1"/>
          <p:nvPr/>
        </p:nvSpPr>
        <p:spPr>
          <a:xfrm>
            <a:off x="999390" y="618550"/>
            <a:ext cx="9715501" cy="1231106"/>
          </a:xfrm>
          <a:prstGeom prst="rect">
            <a:avLst/>
          </a:prstGeom>
        </p:spPr>
        <p:txBody>
          <a:bodyPr wrap="square" lIns="0" tIns="0" rIns="0" bIns="0" rtlCol="0" anchor="t">
            <a:spAutoFit/>
          </a:bodyPr>
          <a:lstStyle/>
          <a:p>
            <a:pPr marL="0" lvl="0" indent="0">
              <a:spcBef>
                <a:spcPct val="0"/>
              </a:spcBef>
            </a:pPr>
            <a:r>
              <a:rPr lang="es-MX" sz="4000" dirty="0">
                <a:solidFill>
                  <a:srgbClr val="000000"/>
                </a:solidFill>
                <a:latin typeface="Fira Sans Semi-Bold"/>
              </a:rPr>
              <a:t>Implementación de Sistema de Detección de Estilos de Aprendizaje</a:t>
            </a:r>
            <a:endParaRPr lang="es-MX" sz="4000" u="none" dirty="0">
              <a:solidFill>
                <a:srgbClr val="000000"/>
              </a:solidFill>
              <a:latin typeface="Fira Sans Semi-Bold"/>
            </a:endParaRPr>
          </a:p>
        </p:txBody>
      </p:sp>
      <p:grpSp>
        <p:nvGrpSpPr>
          <p:cNvPr id="16" name="Group 16"/>
          <p:cNvGrpSpPr/>
          <p:nvPr/>
        </p:nvGrpSpPr>
        <p:grpSpPr>
          <a:xfrm rot="-10800000">
            <a:off x="11621759" y="-1739113"/>
            <a:ext cx="2929239" cy="3013773"/>
            <a:chOff x="0" y="0"/>
            <a:chExt cx="5221416" cy="5372100"/>
          </a:xfrm>
          <a:solidFill>
            <a:srgbClr val="F9B17A"/>
          </a:solidFill>
        </p:grpSpPr>
        <p:sp>
          <p:nvSpPr>
            <p:cNvPr id="17" name="Freeform 1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grpFill/>
          </p:spPr>
          <p:txBody>
            <a:bodyPr/>
            <a:lstStyle/>
            <a:p>
              <a:endParaRPr lang="es-MX"/>
            </a:p>
          </p:txBody>
        </p:sp>
      </p:grpSp>
      <p:grpSp>
        <p:nvGrpSpPr>
          <p:cNvPr id="18" name="Group 18"/>
          <p:cNvGrpSpPr/>
          <p:nvPr/>
        </p:nvGrpSpPr>
        <p:grpSpPr>
          <a:xfrm rot="-10800000">
            <a:off x="-1643644" y="9951501"/>
            <a:ext cx="17768494" cy="1949023"/>
            <a:chOff x="0" y="0"/>
            <a:chExt cx="48975363" cy="5372100"/>
          </a:xfrm>
          <a:solidFill>
            <a:srgbClr val="2D3250"/>
          </a:solidFill>
        </p:grpSpPr>
        <p:sp>
          <p:nvSpPr>
            <p:cNvPr id="19" name="Freeform 19"/>
            <p:cNvSpPr/>
            <p:nvPr/>
          </p:nvSpPr>
          <p:spPr>
            <a:xfrm>
              <a:off x="0" y="0"/>
              <a:ext cx="48975364" cy="5372100"/>
            </a:xfrm>
            <a:custGeom>
              <a:avLst/>
              <a:gdLst/>
              <a:ahLst/>
              <a:cxnLst/>
              <a:rect l="l" t="t" r="r" b="b"/>
              <a:pathLst>
                <a:path w="48975364" h="5372100">
                  <a:moveTo>
                    <a:pt x="47424693" y="0"/>
                  </a:moveTo>
                  <a:lnTo>
                    <a:pt x="1550670" y="0"/>
                  </a:lnTo>
                  <a:lnTo>
                    <a:pt x="0" y="2686050"/>
                  </a:lnTo>
                  <a:lnTo>
                    <a:pt x="1550670" y="5372100"/>
                  </a:lnTo>
                  <a:lnTo>
                    <a:pt x="47424693" y="5372100"/>
                  </a:lnTo>
                  <a:lnTo>
                    <a:pt x="48975364" y="2686050"/>
                  </a:lnTo>
                  <a:lnTo>
                    <a:pt x="47424693" y="0"/>
                  </a:lnTo>
                  <a:close/>
                </a:path>
              </a:pathLst>
            </a:custGeom>
            <a:grpFill/>
          </p:spPr>
          <p:txBody>
            <a:bodyPr/>
            <a:lstStyle/>
            <a:p>
              <a:endParaRPr lang="es-MX"/>
            </a:p>
          </p:txBody>
        </p:sp>
      </p:grpSp>
      <p:sp>
        <p:nvSpPr>
          <p:cNvPr id="2" name="Marcador de contenido 2">
            <a:extLst>
              <a:ext uri="{FF2B5EF4-FFF2-40B4-BE49-F238E27FC236}">
                <a16:creationId xmlns:a16="http://schemas.microsoft.com/office/drawing/2014/main" id="{ED29DC63-94CD-3D79-7690-C84949583E74}"/>
              </a:ext>
            </a:extLst>
          </p:cNvPr>
          <p:cNvSpPr txBox="1">
            <a:spLocks/>
          </p:cNvSpPr>
          <p:nvPr/>
        </p:nvSpPr>
        <p:spPr>
          <a:xfrm>
            <a:off x="999390" y="2967830"/>
            <a:ext cx="16831409" cy="62142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s-MX" sz="4400" dirty="0"/>
          </a:p>
        </p:txBody>
      </p:sp>
      <p:sp>
        <p:nvSpPr>
          <p:cNvPr id="4" name="Marcador de número de diapositiva 3">
            <a:extLst>
              <a:ext uri="{FF2B5EF4-FFF2-40B4-BE49-F238E27FC236}">
                <a16:creationId xmlns:a16="http://schemas.microsoft.com/office/drawing/2014/main" id="{56D9984C-F715-46E9-9FE5-D26D7EF78402}"/>
              </a:ext>
            </a:extLst>
          </p:cNvPr>
          <p:cNvSpPr>
            <a:spLocks noGrp="1"/>
          </p:cNvSpPr>
          <p:nvPr>
            <p:ph type="sldNum" sz="quarter" idx="12"/>
          </p:nvPr>
        </p:nvSpPr>
        <p:spPr>
          <a:xfrm>
            <a:off x="15679614" y="9201674"/>
            <a:ext cx="2133600" cy="365125"/>
          </a:xfrm>
        </p:spPr>
        <p:txBody>
          <a:bodyPr/>
          <a:lstStyle/>
          <a:p>
            <a:fld id="{B6F15528-21DE-4FAA-801E-634DDDAF4B2B}" type="slidenum">
              <a:rPr lang="en-US" sz="3200" smtClean="0"/>
              <a:pPr/>
              <a:t>9</a:t>
            </a:fld>
            <a:endParaRPr lang="en-US" sz="3200"/>
          </a:p>
        </p:txBody>
      </p:sp>
      <p:sp>
        <p:nvSpPr>
          <p:cNvPr id="3" name="TextBox 7">
            <a:extLst>
              <a:ext uri="{FF2B5EF4-FFF2-40B4-BE49-F238E27FC236}">
                <a16:creationId xmlns:a16="http://schemas.microsoft.com/office/drawing/2014/main" id="{04A40C6B-20F0-C389-A5FC-5A3FD073FED2}"/>
              </a:ext>
            </a:extLst>
          </p:cNvPr>
          <p:cNvSpPr txBox="1"/>
          <p:nvPr/>
        </p:nvSpPr>
        <p:spPr>
          <a:xfrm>
            <a:off x="7040260" y="7251928"/>
            <a:ext cx="4029811" cy="738664"/>
          </a:xfrm>
          <a:prstGeom prst="rect">
            <a:avLst/>
          </a:prstGeom>
        </p:spPr>
        <p:txBody>
          <a:bodyPr wrap="square" lIns="0" tIns="0" rIns="0" bIns="0" rtlCol="0" anchor="t">
            <a:spAutoFit/>
          </a:bodyPr>
          <a:lstStyle/>
          <a:p>
            <a:pPr marL="0" lvl="0" indent="0" algn="ctr">
              <a:spcBef>
                <a:spcPct val="0"/>
              </a:spcBef>
            </a:pPr>
            <a:r>
              <a:rPr lang="es-MX" sz="2400" dirty="0">
                <a:solidFill>
                  <a:srgbClr val="676F9D"/>
                </a:solidFill>
                <a:latin typeface="Fira Sans Semi-Bold"/>
              </a:rPr>
              <a:t>Cambio de colores (sugerido en TT1)</a:t>
            </a:r>
            <a:endParaRPr lang="es-MX" sz="2400" u="none" dirty="0">
              <a:solidFill>
                <a:srgbClr val="676F9D"/>
              </a:solidFill>
              <a:latin typeface="Fira Sans Semi-Bold"/>
            </a:endParaRPr>
          </a:p>
        </p:txBody>
      </p:sp>
      <p:pic>
        <p:nvPicPr>
          <p:cNvPr id="11" name="Imagen 10" descr="Interfaz de usuario gráfica, Texto, Aplicación, Chat o mensaje de texto&#10;&#10;Descripción generada automáticamente">
            <a:extLst>
              <a:ext uri="{FF2B5EF4-FFF2-40B4-BE49-F238E27FC236}">
                <a16:creationId xmlns:a16="http://schemas.microsoft.com/office/drawing/2014/main" id="{E1223BA5-1CDE-8FB3-62A7-D863F51926CA}"/>
              </a:ext>
            </a:extLst>
          </p:cNvPr>
          <p:cNvPicPr>
            <a:picLocks noChangeAspect="1"/>
          </p:cNvPicPr>
          <p:nvPr/>
        </p:nvPicPr>
        <p:blipFill rotWithShape="1">
          <a:blip r:embed="rId3">
            <a:extLst>
              <a:ext uri="{28A0092B-C50C-407E-A947-70E740481C1C}">
                <a14:useLocalDpi xmlns:a14="http://schemas.microsoft.com/office/drawing/2010/main" val="0"/>
              </a:ext>
            </a:extLst>
          </a:blip>
          <a:srcRect t="23154"/>
          <a:stretch/>
        </p:blipFill>
        <p:spPr>
          <a:xfrm>
            <a:off x="4623894" y="2717367"/>
            <a:ext cx="8862544" cy="3712387"/>
          </a:xfrm>
          <a:prstGeom prst="rect">
            <a:avLst/>
          </a:prstGeom>
        </p:spPr>
      </p:pic>
    </p:spTree>
    <p:extLst>
      <p:ext uri="{BB962C8B-B14F-4D97-AF65-F5344CB8AC3E}">
        <p14:creationId xmlns:p14="http://schemas.microsoft.com/office/powerpoint/2010/main" val="3492914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12e88f8-c351-4c29-ac86-950e0b650f46">
      <Terms xmlns="http://schemas.microsoft.com/office/infopath/2007/PartnerControls"/>
    </lcf76f155ced4ddcb4097134ff3c332f>
    <TaxCatchAll xmlns="0d23b421-b106-4259-a1fb-08d5c947361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A44D7D2B26D84FABFD82D98CBDA610" ma:contentTypeVersion="12" ma:contentTypeDescription="Create a new document." ma:contentTypeScope="" ma:versionID="20a1a37c42a14d0033a368499e9a506d">
  <xsd:schema xmlns:xsd="http://www.w3.org/2001/XMLSchema" xmlns:xs="http://www.w3.org/2001/XMLSchema" xmlns:p="http://schemas.microsoft.com/office/2006/metadata/properties" xmlns:ns2="612e88f8-c351-4c29-ac86-950e0b650f46" xmlns:ns3="0d23b421-b106-4259-a1fb-08d5c9473615" targetNamespace="http://schemas.microsoft.com/office/2006/metadata/properties" ma:root="true" ma:fieldsID="26a7d936cb86953176fe64ab47a00111" ns2:_="" ns3:_="">
    <xsd:import namespace="612e88f8-c351-4c29-ac86-950e0b650f46"/>
    <xsd:import namespace="0d23b421-b106-4259-a1fb-08d5c947361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e88f8-c351-4c29-ac86-950e0b650f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2b61bc0c-9156-412f-b605-57ff87b11ec1"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d23b421-b106-4259-a1fb-08d5c9473615"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86290e8-9f61-4f5a-97de-83e641502813}" ma:internalName="TaxCatchAll" ma:showField="CatchAllData" ma:web="0d23b421-b106-4259-a1fb-08d5c947361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9FDBCB-A763-42F5-958C-F18433B74302}">
  <ds:schemaRefs>
    <ds:schemaRef ds:uri="http://schemas.microsoft.com/sharepoint/v3/contenttype/forms"/>
  </ds:schemaRefs>
</ds:datastoreItem>
</file>

<file path=customXml/itemProps2.xml><?xml version="1.0" encoding="utf-8"?>
<ds:datastoreItem xmlns:ds="http://schemas.openxmlformats.org/officeDocument/2006/customXml" ds:itemID="{31A1265A-2DCD-4E85-842F-D74BFCE49F1A}">
  <ds:schemaRefs>
    <ds:schemaRef ds:uri="http://purl.org/dc/terms/"/>
    <ds:schemaRef ds:uri="http://schemas.microsoft.com/office/2006/documentManagement/types"/>
    <ds:schemaRef ds:uri="http://www.w3.org/XML/1998/namespace"/>
    <ds:schemaRef ds:uri="http://schemas.openxmlformats.org/package/2006/metadata/core-properties"/>
    <ds:schemaRef ds:uri="612e88f8-c351-4c29-ac86-950e0b650f46"/>
    <ds:schemaRef ds:uri="http://purl.org/dc/dcmitype/"/>
    <ds:schemaRef ds:uri="0d23b421-b106-4259-a1fb-08d5c9473615"/>
    <ds:schemaRef ds:uri="http://schemas.microsoft.com/office/infopath/2007/PartnerControl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9653BDA4-E8B3-46E6-9FCB-A4D4F7CB86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2e88f8-c351-4c29-ac86-950e0b650f46"/>
    <ds:schemaRef ds:uri="0d23b421-b106-4259-a1fb-08d5c94736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2177</TotalTime>
  <Words>1721</Words>
  <Application>Microsoft Office PowerPoint</Application>
  <PresentationFormat>Personalizado</PresentationFormat>
  <Paragraphs>122</Paragraphs>
  <Slides>14</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JA Jayagiri Sans</vt:lpstr>
      <vt:lpstr>Fira Sans Semi-Bold</vt:lpstr>
      <vt:lpstr>Calibri</vt:lpstr>
      <vt:lpstr>Fira Sans Light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empresa Borcelle</dc:title>
  <cp:lastModifiedBy>Martinez, Luis (MEX, EX, VE)</cp:lastModifiedBy>
  <cp:revision>8</cp:revision>
  <dcterms:created xsi:type="dcterms:W3CDTF">2006-08-16T00:00:00Z</dcterms:created>
  <dcterms:modified xsi:type="dcterms:W3CDTF">2024-03-14T06:13:52Z</dcterms:modified>
  <dc:identifier>DAFyP6FZBwg</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0x01010027A44D7D2B26D84FABFD82D98CBDA610</vt:lpwstr>
  </property>
  <property fmtid="{D5CDD505-2E9C-101B-9397-08002B2CF9AE}" pid="3" name="MediaServiceImageTags">
    <vt:lpwstr/>
  </property>
</Properties>
</file>