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0"/>
  </p:notesMasterIdLst>
  <p:sldIdLst>
    <p:sldId id="256" r:id="rId5"/>
    <p:sldId id="257" r:id="rId6"/>
    <p:sldId id="259" r:id="rId7"/>
    <p:sldId id="268" r:id="rId8"/>
    <p:sldId id="267" r:id="rId9"/>
    <p:sldId id="269" r:id="rId10"/>
    <p:sldId id="270" r:id="rId11"/>
    <p:sldId id="272" r:id="rId12"/>
    <p:sldId id="276" r:id="rId13"/>
    <p:sldId id="273" r:id="rId14"/>
    <p:sldId id="274" r:id="rId15"/>
    <p:sldId id="275" r:id="rId16"/>
    <p:sldId id="277" r:id="rId17"/>
    <p:sldId id="278" r:id="rId18"/>
    <p:sldId id="262" r:id="rId19"/>
  </p:sldIdLst>
  <p:sldSz cx="18288000" cy="10287000"/>
  <p:notesSz cx="6858000" cy="9144000"/>
  <p:embeddedFontLst>
    <p:embeddedFont>
      <p:font typeface="Fira Sans Light" panose="020B0403050000020004" pitchFamily="34" charset="0"/>
      <p:regular r:id="rId21"/>
      <p:italic r:id="rId22"/>
    </p:embeddedFont>
    <p:embeddedFont>
      <p:font typeface="Fira Sans Semi-Bold" panose="020B0604020202020204" charset="0"/>
      <p:regular r:id="rId23"/>
      <p:bold r:id="rId24"/>
    </p:embeddedFont>
    <p:embeddedFont>
      <p:font typeface="JA Jayagiri San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17A"/>
    <a:srgbClr val="676F9D"/>
    <a:srgbClr val="2D32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C8B24-014D-42EA-A2AC-1E33C28A9475}" v="500" dt="2023-12-11T14:05:23.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autoAdjust="0"/>
    <p:restoredTop sz="94249" autoAdjust="0"/>
  </p:normalViewPr>
  <p:slideViewPr>
    <p:cSldViewPr>
      <p:cViewPr varScale="1">
        <p:scale>
          <a:sx n="73" d="100"/>
          <a:sy n="73" d="100"/>
        </p:scale>
        <p:origin x="732"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C3DD9-B573-4161-9207-215498115981}" type="datetimeFigureOut">
              <a:rPr lang="es-MX" smtClean="0"/>
              <a:t>14/03/2024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6FA37-95B9-4969-8AEE-67E17A4E5270}" type="slidenum">
              <a:rPr lang="es-MX" smtClean="0"/>
              <a:t>‹Nº›</a:t>
            </a:fld>
            <a:endParaRPr lang="es-MX"/>
          </a:p>
        </p:txBody>
      </p:sp>
    </p:spTree>
    <p:extLst>
      <p:ext uri="{BB962C8B-B14F-4D97-AF65-F5344CB8AC3E}">
        <p14:creationId xmlns:p14="http://schemas.microsoft.com/office/powerpoint/2010/main" val="181302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1</a:t>
            </a:fld>
            <a:endParaRPr lang="es-MX"/>
          </a:p>
        </p:txBody>
      </p:sp>
    </p:spTree>
    <p:extLst>
      <p:ext uri="{BB962C8B-B14F-4D97-AF65-F5344CB8AC3E}">
        <p14:creationId xmlns:p14="http://schemas.microsoft.com/office/powerpoint/2010/main" val="60912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10</a:t>
            </a:fld>
            <a:endParaRPr lang="es-MX"/>
          </a:p>
        </p:txBody>
      </p:sp>
    </p:spTree>
    <p:extLst>
      <p:ext uri="{BB962C8B-B14F-4D97-AF65-F5344CB8AC3E}">
        <p14:creationId xmlns:p14="http://schemas.microsoft.com/office/powerpoint/2010/main" val="223694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11</a:t>
            </a:fld>
            <a:endParaRPr lang="es-MX"/>
          </a:p>
        </p:txBody>
      </p:sp>
    </p:spTree>
    <p:extLst>
      <p:ext uri="{BB962C8B-B14F-4D97-AF65-F5344CB8AC3E}">
        <p14:creationId xmlns:p14="http://schemas.microsoft.com/office/powerpoint/2010/main" val="135133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12</a:t>
            </a:fld>
            <a:endParaRPr lang="es-MX"/>
          </a:p>
        </p:txBody>
      </p:sp>
    </p:spTree>
    <p:extLst>
      <p:ext uri="{BB962C8B-B14F-4D97-AF65-F5344CB8AC3E}">
        <p14:creationId xmlns:p14="http://schemas.microsoft.com/office/powerpoint/2010/main" val="3830930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13</a:t>
            </a:fld>
            <a:endParaRPr lang="es-MX"/>
          </a:p>
        </p:txBody>
      </p:sp>
    </p:spTree>
    <p:extLst>
      <p:ext uri="{BB962C8B-B14F-4D97-AF65-F5344CB8AC3E}">
        <p14:creationId xmlns:p14="http://schemas.microsoft.com/office/powerpoint/2010/main" val="207012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14</a:t>
            </a:fld>
            <a:endParaRPr lang="es-MX"/>
          </a:p>
        </p:txBody>
      </p:sp>
    </p:spTree>
    <p:extLst>
      <p:ext uri="{BB962C8B-B14F-4D97-AF65-F5344CB8AC3E}">
        <p14:creationId xmlns:p14="http://schemas.microsoft.com/office/powerpoint/2010/main" val="289431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es la estructura de mi presentación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2</a:t>
            </a:fld>
            <a:endParaRPr lang="es-MX"/>
          </a:p>
        </p:txBody>
      </p:sp>
    </p:spTree>
    <p:extLst>
      <p:ext uri="{BB962C8B-B14F-4D97-AF65-F5344CB8AC3E}">
        <p14:creationId xmlns:p14="http://schemas.microsoft.com/office/powerpoint/2010/main" val="74588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Actualmente, las comunicaciones por internet no solo son fundamentales en muchos ámbitos diferentes, sino que son internacionales y preferidas por todos, de ahí que la mensajería, videollamadas, entretenimiento, divulgación científica y muchos ámbitos diversos hoy en día se hagan por internet. Y esta preferencia por lo digital y el internet ha hecho que en 2021 hayan sido creados 79 </a:t>
            </a:r>
            <a:r>
              <a:rPr lang="es-MX" dirty="0" err="1"/>
              <a:t>zettabytes</a:t>
            </a:r>
            <a:r>
              <a:rPr lang="es-MX" dirty="0"/>
              <a:t> de información en toda la historia de la humanidad.</a:t>
            </a:r>
          </a:p>
          <a:p>
            <a:endParaRPr lang="es-MX" dirty="0"/>
          </a:p>
          <a:p>
            <a:r>
              <a:rPr lang="es-MX" dirty="0"/>
              <a:t>Tan solo mantener grandes volúmenes de información como estos ya es una tarea muy complicada, y que se ha delegado a empresas enormes como lo son Microsoft, Meta, Amazon y Google, quienes brindan servicios que protegen esta información </a:t>
            </a:r>
            <a:r>
              <a:rPr lang="es-MX" dirty="0" err="1"/>
              <a:t>comoAzure</a:t>
            </a:r>
            <a:r>
              <a:rPr lang="es-MX" dirty="0"/>
              <a:t> Cosmos DB, Meta </a:t>
            </a:r>
            <a:r>
              <a:rPr lang="es-MX" dirty="0" err="1"/>
              <a:t>for</a:t>
            </a:r>
            <a:r>
              <a:rPr lang="es-MX" dirty="0"/>
              <a:t> </a:t>
            </a:r>
            <a:r>
              <a:rPr lang="es-MX" dirty="0" err="1"/>
              <a:t>developers</a:t>
            </a:r>
            <a:r>
              <a:rPr lang="es-MX" dirty="0"/>
              <a:t>, Amazon S3 y Google Cloud </a:t>
            </a:r>
            <a:r>
              <a:rPr lang="es-MX" dirty="0" err="1"/>
              <a:t>Platform</a:t>
            </a:r>
            <a:r>
              <a:rPr lang="es-MX" dirty="0"/>
              <a:t>.</a:t>
            </a:r>
          </a:p>
          <a:p>
            <a:endParaRPr lang="es-MX" dirty="0"/>
          </a:p>
          <a:p>
            <a:r>
              <a:rPr lang="es-MX" dirty="0"/>
              <a:t>Otra alternativa para mantener esta información es que los diferentes servicios informáticos creen y mantengan sus propios servidores de bases de datos, dándoles mantenimiento y seguridad por ellos mismos.</a:t>
            </a:r>
          </a:p>
          <a:p>
            <a:endParaRPr lang="es-MX" dirty="0"/>
          </a:p>
          <a:p>
            <a:r>
              <a:rPr lang="es-MX" dirty="0"/>
              <a:t>Entonces, o confiamos en estos proveedores de servicios o nosotros mismos creamos y mantenemos las bases de datos.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3</a:t>
            </a:fld>
            <a:endParaRPr lang="es-MX"/>
          </a:p>
        </p:txBody>
      </p:sp>
    </p:spTree>
    <p:extLst>
      <p:ext uri="{BB962C8B-B14F-4D97-AF65-F5344CB8AC3E}">
        <p14:creationId xmlns:p14="http://schemas.microsoft.com/office/powerpoint/2010/main" val="46632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Responsabilidad administrativa de estos datos</a:t>
            </a:r>
          </a:p>
          <a:p>
            <a:r>
              <a:rPr lang="es-MX" dirty="0"/>
              <a:t>Mantenerlos a salvo de atacantes maliciosos</a:t>
            </a:r>
          </a:p>
          <a:p>
            <a:r>
              <a:rPr lang="es-MX" dirty="0"/>
              <a:t>Construir una infraestructura actualizada</a:t>
            </a:r>
          </a:p>
          <a:p>
            <a:r>
              <a:rPr lang="es-MX" dirty="0"/>
              <a:t>Cumplir con los estándares de seguridad</a:t>
            </a:r>
          </a:p>
          <a:p>
            <a:endParaRPr lang="es-MX" dirty="0"/>
          </a:p>
          <a:p>
            <a:r>
              <a:rPr lang="es-MX" dirty="0"/>
              <a:t>Los proveedores de servicios en la nube mantienen los datos por un costo que puede ser monetario o digital mediante la información almacenada de los usuarios, como el análisis de la información con propósitos de venta o mercadotécnicos, o hasta fines increíbles y políticos como el escándalo de hace algunos años de Facebook y Cambridge </a:t>
            </a:r>
            <a:r>
              <a:rPr lang="es-MX" dirty="0" err="1"/>
              <a:t>Analitica</a:t>
            </a:r>
            <a:r>
              <a:rPr lang="es-MX" dirty="0"/>
              <a:t>, donde Facebook permitió el acceso a datos de 50 millones de cuentas, y con esos datos se crearon perfiles políticos personales que alteraban las publicaciones que aparecían en las noticias de Facebook para influir en la decisión política de la gente y lograron alterar de manera importante las votaciones presidenciales de Estados Unidos en 2016.</a:t>
            </a:r>
          </a:p>
          <a:p>
            <a:endParaRPr lang="es-MX" dirty="0"/>
          </a:p>
          <a:p>
            <a:r>
              <a:rPr lang="es-MX" dirty="0"/>
              <a:t>Y no solo esas empresas buscan analizar tus datos: todas quieren tu información, por ejemplo, un estudio de la empresa Mozilla encontró que en los autos inteligentes (no autónomos) los micrófonos siempre están registrando audios, y que empresas como Nissan y Kia recaban información hasta de la vida sexual de sus conductores.</a:t>
            </a:r>
          </a:p>
          <a:p>
            <a:endParaRPr lang="es-MX" dirty="0"/>
          </a:p>
          <a:p>
            <a:r>
              <a:rPr lang="es-MX" dirty="0"/>
              <a:t>Eso nos demuestra que, aunque podemos confiar en que estos proveedores de servicios mantendrán la información segura contra atacantes y eficiente, también debemos cuidarnos de ellos y a quienes permiten.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4</a:t>
            </a:fld>
            <a:endParaRPr lang="es-MX"/>
          </a:p>
        </p:txBody>
      </p:sp>
    </p:spTree>
    <p:extLst>
      <p:ext uri="{BB962C8B-B14F-4D97-AF65-F5344CB8AC3E}">
        <p14:creationId xmlns:p14="http://schemas.microsoft.com/office/powerpoint/2010/main" val="246435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Por lo tanto, el objetivo de este trabajo terminal es </a:t>
            </a:r>
            <a:r>
              <a:rPr lang="es-MX" sz="1200" dirty="0"/>
              <a:t>diseñar y desarrollar estrategias para la protección de información sensible en grandes volúmenes de información por medio de algoritmos criptográficos, con base en las leyes vigentes en materia de protección de datos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5</a:t>
            </a:fld>
            <a:endParaRPr lang="es-MX"/>
          </a:p>
        </p:txBody>
      </p:sp>
    </p:spTree>
    <p:extLst>
      <p:ext uri="{BB962C8B-B14F-4D97-AF65-F5344CB8AC3E}">
        <p14:creationId xmlns:p14="http://schemas.microsoft.com/office/powerpoint/2010/main" val="392210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¿Cómo se llevarán a cabo estas pruebas?</a:t>
            </a:r>
          </a:p>
          <a:p>
            <a:r>
              <a:rPr lang="es-MX" dirty="0"/>
              <a:t>Las pruebas y algoritmos serán implementados en C#, usando principalmente las bibliotecas </a:t>
            </a:r>
            <a:r>
              <a:rPr lang="es-MX" dirty="0" err="1"/>
              <a:t>System.Security.Cryptography</a:t>
            </a:r>
            <a:r>
              <a:rPr lang="es-MX" dirty="0"/>
              <a:t> y </a:t>
            </a:r>
            <a:r>
              <a:rPr lang="es-MX" dirty="0" err="1"/>
              <a:t>BouncyCastle</a:t>
            </a:r>
            <a:r>
              <a:rPr lang="es-MX" dirty="0"/>
              <a:t> para codificar los algoritmos, y </a:t>
            </a:r>
            <a:r>
              <a:rPr lang="es-MX" dirty="0" err="1"/>
              <a:t>BenchmarkDotNet</a:t>
            </a:r>
            <a:r>
              <a:rPr lang="es-MX" dirty="0"/>
              <a:t> para medir tiempos y uso de memoria.</a:t>
            </a:r>
          </a:p>
          <a:p>
            <a:endParaRPr lang="es-MX" dirty="0"/>
          </a:p>
          <a:p>
            <a:r>
              <a:rPr lang="es-MX" dirty="0"/>
              <a:t>Ya cuando se tengan los resultados en TT 2, se codificará el manual de estrategias en Typescript con el </a:t>
            </a:r>
            <a:r>
              <a:rPr lang="es-MX" dirty="0" err="1"/>
              <a:t>framework</a:t>
            </a:r>
            <a:r>
              <a:rPr lang="es-MX" dirty="0"/>
              <a:t> React y estilos hechos con </a:t>
            </a:r>
            <a:r>
              <a:rPr lang="es-MX" dirty="0" err="1"/>
              <a:t>Tailwind</a:t>
            </a:r>
            <a:r>
              <a:rPr lang="es-MX" dirty="0"/>
              <a:t> CSS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6</a:t>
            </a:fld>
            <a:endParaRPr lang="es-MX"/>
          </a:p>
        </p:txBody>
      </p:sp>
    </p:spTree>
    <p:extLst>
      <p:ext uri="{BB962C8B-B14F-4D97-AF65-F5344CB8AC3E}">
        <p14:creationId xmlns:p14="http://schemas.microsoft.com/office/powerpoint/2010/main" val="214623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7</a:t>
            </a:fld>
            <a:endParaRPr lang="es-MX"/>
          </a:p>
        </p:txBody>
      </p:sp>
    </p:spTree>
    <p:extLst>
      <p:ext uri="{BB962C8B-B14F-4D97-AF65-F5344CB8AC3E}">
        <p14:creationId xmlns:p14="http://schemas.microsoft.com/office/powerpoint/2010/main" val="403139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8</a:t>
            </a:fld>
            <a:endParaRPr lang="es-MX"/>
          </a:p>
        </p:txBody>
      </p:sp>
    </p:spTree>
    <p:extLst>
      <p:ext uri="{BB962C8B-B14F-4D97-AF65-F5344CB8AC3E}">
        <p14:creationId xmlns:p14="http://schemas.microsoft.com/office/powerpoint/2010/main" val="348948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9</a:t>
            </a:fld>
            <a:endParaRPr lang="es-MX"/>
          </a:p>
        </p:txBody>
      </p:sp>
    </p:spTree>
    <p:extLst>
      <p:ext uri="{BB962C8B-B14F-4D97-AF65-F5344CB8AC3E}">
        <p14:creationId xmlns:p14="http://schemas.microsoft.com/office/powerpoint/2010/main" val="375699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C8F18-0842-4D59-9E65-F4E342D56E2D}"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1CCE1-B858-402D-8FB4-0FF402CC09E7}"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8CA34-0E8F-4142-8665-1AC5CC45571A}"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53346-C461-4F1E-89B4-D106B097D3F4}"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61D35-2DE0-4BC3-9501-0708B17AFF5D}"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A54888-1736-42B5-9C7D-6A24C8D2A42B}"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B6FC2-A214-4316-8DC1-A3A939482601}" type="datetime1">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811279-6F25-4B8A-816F-F5D8677985BC}" type="datetime1">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06032-96F9-4B8E-B556-77316ECD3157}" type="datetime1">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9005A-8155-4B30-986A-1C13948E901A}"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A1344-784E-45C4-B0D7-A9F6370C3460}"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6379-D5D8-45E0-9221-B24B22EE4219}" type="datetime1">
              <a:rPr lang="en-US" smtClean="0"/>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62106" y="-737012"/>
            <a:ext cx="10192926" cy="8828025"/>
            <a:chOff x="0" y="0"/>
            <a:chExt cx="6202680" cy="5372100"/>
          </a:xfrm>
          <a:solidFill>
            <a:srgbClr val="2D3250"/>
          </a:solidFill>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grpFill/>
          </p:spPr>
          <p:txBody>
            <a:bodyPr/>
            <a:lstStyle/>
            <a:p>
              <a:endParaRPr lang="es-MX"/>
            </a:p>
          </p:txBody>
        </p:sp>
      </p:grpSp>
      <p:grpSp>
        <p:nvGrpSpPr>
          <p:cNvPr id="6" name="Group 6"/>
          <p:cNvGrpSpPr/>
          <p:nvPr/>
        </p:nvGrpSpPr>
        <p:grpSpPr>
          <a:xfrm rot="-10800000">
            <a:off x="15665672" y="5827235"/>
            <a:ext cx="7046513" cy="9312442"/>
            <a:chOff x="0" y="0"/>
            <a:chExt cx="4064946" cy="5372100"/>
          </a:xfrm>
          <a:solidFill>
            <a:srgbClr val="F9B17A"/>
          </a:solidFill>
        </p:grpSpPr>
        <p:sp>
          <p:nvSpPr>
            <p:cNvPr id="7" name="Freeform 7"/>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grpFill/>
          </p:spPr>
          <p:txBody>
            <a:bodyPr/>
            <a:lstStyle/>
            <a:p>
              <a:endParaRPr lang="es-MX" dirty="0"/>
            </a:p>
          </p:txBody>
        </p:sp>
      </p:grpSp>
      <p:pic>
        <p:nvPicPr>
          <p:cNvPr id="15" name="Imagen 14">
            <a:extLst>
              <a:ext uri="{FF2B5EF4-FFF2-40B4-BE49-F238E27FC236}">
                <a16:creationId xmlns:a16="http://schemas.microsoft.com/office/drawing/2014/main" id="{89F7C263-8E4A-FF48-4BA9-B0F0771BB9FB}"/>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10567" r="10567"/>
          <a:stretch/>
        </p:blipFill>
        <p:spPr>
          <a:xfrm>
            <a:off x="11297657" y="2378410"/>
            <a:ext cx="8736030" cy="7925908"/>
          </a:xfrm>
          <a:prstGeom prst="hexagon">
            <a:avLst/>
          </a:prstGeom>
        </p:spPr>
      </p:pic>
      <p:sp>
        <p:nvSpPr>
          <p:cNvPr id="13" name="TextBox 13"/>
          <p:cNvSpPr txBox="1"/>
          <p:nvPr/>
        </p:nvSpPr>
        <p:spPr>
          <a:xfrm>
            <a:off x="3893865" y="9398895"/>
            <a:ext cx="10500271" cy="332740"/>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JA Jayagiri Sans"/>
              </a:rPr>
              <a:t>Junio 2024</a:t>
            </a:r>
          </a:p>
        </p:txBody>
      </p:sp>
      <p:sp>
        <p:nvSpPr>
          <p:cNvPr id="4" name="Título 1">
            <a:extLst>
              <a:ext uri="{FF2B5EF4-FFF2-40B4-BE49-F238E27FC236}">
                <a16:creationId xmlns:a16="http://schemas.microsoft.com/office/drawing/2014/main" id="{56BF067F-3B75-D7A4-7B34-3C9D4A2F53BA}"/>
              </a:ext>
            </a:extLst>
          </p:cNvPr>
          <p:cNvSpPr txBox="1">
            <a:spLocks/>
          </p:cNvSpPr>
          <p:nvPr/>
        </p:nvSpPr>
        <p:spPr>
          <a:xfrm>
            <a:off x="1669531" y="3074097"/>
            <a:ext cx="15424714" cy="279119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4800" dirty="0"/>
              <a:t>“Prototipo de aplicación web de apoyo educativo basado en estilos de aprendizaje”</a:t>
            </a:r>
          </a:p>
        </p:txBody>
      </p:sp>
      <p:pic>
        <p:nvPicPr>
          <p:cNvPr id="5" name="Gráfico 4">
            <a:extLst>
              <a:ext uri="{FF2B5EF4-FFF2-40B4-BE49-F238E27FC236}">
                <a16:creationId xmlns:a16="http://schemas.microsoft.com/office/drawing/2014/main" id="{CA29B654-A0EE-0847-7BA2-734A9933C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766" y="242996"/>
            <a:ext cx="2088763" cy="3583032"/>
          </a:xfrm>
          <a:prstGeom prst="rect">
            <a:avLst/>
          </a:prstGeom>
        </p:spPr>
      </p:pic>
      <p:pic>
        <p:nvPicPr>
          <p:cNvPr id="9" name="Imagen 8" descr="MegadanX4: Logo ESCOM">
            <a:extLst>
              <a:ext uri="{FF2B5EF4-FFF2-40B4-BE49-F238E27FC236}">
                <a16:creationId xmlns:a16="http://schemas.microsoft.com/office/drawing/2014/main" id="{D0818DF9-4D74-2442-3A54-FDF52F325A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98838" y="692749"/>
            <a:ext cx="3519461" cy="2463622"/>
          </a:xfrm>
          <a:prstGeom prst="rect">
            <a:avLst/>
          </a:prstGeom>
          <a:noFill/>
          <a:ln>
            <a:noFill/>
          </a:ln>
        </p:spPr>
      </p:pic>
      <p:sp>
        <p:nvSpPr>
          <p:cNvPr id="10" name="CuadroTexto 9">
            <a:extLst>
              <a:ext uri="{FF2B5EF4-FFF2-40B4-BE49-F238E27FC236}">
                <a16:creationId xmlns:a16="http://schemas.microsoft.com/office/drawing/2014/main" id="{32E24E59-DD98-859E-FE1F-44A23112EC9E}"/>
              </a:ext>
            </a:extLst>
          </p:cNvPr>
          <p:cNvSpPr txBox="1"/>
          <p:nvPr/>
        </p:nvSpPr>
        <p:spPr>
          <a:xfrm>
            <a:off x="4002429" y="823170"/>
            <a:ext cx="10283142" cy="1218603"/>
          </a:xfrm>
          <a:prstGeom prst="rect">
            <a:avLst/>
          </a:prstGeom>
          <a:noFill/>
        </p:spPr>
        <p:txBody>
          <a:bodyPr wrap="square">
            <a:spAutoFit/>
          </a:bodyPr>
          <a:lstStyle/>
          <a:p>
            <a:pPr algn="ctr">
              <a:lnSpc>
                <a:spcPct val="107000"/>
              </a:lnSpc>
              <a:spcAft>
                <a:spcPts val="800"/>
              </a:spcAft>
            </a:pPr>
            <a:r>
              <a:rPr lang="es-MX" sz="3600" b="1" kern="100">
                <a:effectLst/>
                <a:latin typeface="Calibri" panose="020F0502020204030204" pitchFamily="34" charset="0"/>
                <a:ea typeface="Yu Mincho" panose="02020400000000000000" pitchFamily="18" charset="-128"/>
                <a:cs typeface="Times New Roman" panose="02020603050405020304" pitchFamily="18" charset="0"/>
              </a:rPr>
              <a:t>INSTITUTO POLITÉCNICO NACIONAL</a:t>
            </a:r>
            <a:endParaRPr lang="es-MX" sz="2000" kern="10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800" b="1">
                <a:effectLst/>
                <a:latin typeface="Calibri" panose="020F0502020204030204" pitchFamily="34" charset="0"/>
                <a:ea typeface="Yu Mincho" panose="02020400000000000000" pitchFamily="18" charset="-128"/>
                <a:cs typeface="Times New Roman" panose="02020603050405020304" pitchFamily="18" charset="0"/>
              </a:rPr>
              <a:t>ESCUELA SUPERIOR DE CÓMPUTO</a:t>
            </a:r>
            <a:endParaRPr lang="es-MX" sz="3600"/>
          </a:p>
        </p:txBody>
      </p:sp>
      <p:sp>
        <p:nvSpPr>
          <p:cNvPr id="11" name="CuadroTexto 10">
            <a:extLst>
              <a:ext uri="{FF2B5EF4-FFF2-40B4-BE49-F238E27FC236}">
                <a16:creationId xmlns:a16="http://schemas.microsoft.com/office/drawing/2014/main" id="{2C861420-7967-AE2A-9B1E-6F8A976CAA33}"/>
              </a:ext>
            </a:extLst>
          </p:cNvPr>
          <p:cNvSpPr txBox="1"/>
          <p:nvPr/>
        </p:nvSpPr>
        <p:spPr>
          <a:xfrm>
            <a:off x="5757271" y="5575381"/>
            <a:ext cx="6773460" cy="2413738"/>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Presentan</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lnSpc>
                <a:spcPct val="107000"/>
              </a:lnSpc>
              <a:spcAft>
                <a:spcPts val="800"/>
              </a:spcAft>
            </a:pP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Espinosa Vergara David Daniel</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Flores Sánchez Diego de Jesús</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Martínez Robledo Luis Antonio</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endParaRPr lang="es-MX" sz="28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2" name="CuadroTexto 11">
            <a:extLst>
              <a:ext uri="{FF2B5EF4-FFF2-40B4-BE49-F238E27FC236}">
                <a16:creationId xmlns:a16="http://schemas.microsoft.com/office/drawing/2014/main" id="{A148DA10-24C1-1905-DDBA-AB50B93A3880}"/>
              </a:ext>
            </a:extLst>
          </p:cNvPr>
          <p:cNvSpPr txBox="1"/>
          <p:nvPr/>
        </p:nvSpPr>
        <p:spPr>
          <a:xfrm>
            <a:off x="5757270" y="7751815"/>
            <a:ext cx="6773461" cy="95943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Directora</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400" b="1" i="1" dirty="0">
                <a:effectLst/>
                <a:latin typeface="Calibri" panose="020F0502020204030204" pitchFamily="34" charset="0"/>
                <a:ea typeface="Yu Mincho" panose="02020400000000000000" pitchFamily="18" charset="-128"/>
                <a:cs typeface="Times New Roman" panose="02020603050405020304" pitchFamily="18" charset="0"/>
              </a:rPr>
              <a:t>Mtra. Martha Rosa Cordero López</a:t>
            </a:r>
            <a:endParaRPr lang="es-MX" sz="2400" dirty="0"/>
          </a:p>
        </p:txBody>
      </p:sp>
      <p:sp>
        <p:nvSpPr>
          <p:cNvPr id="14" name="CuadroTexto 13">
            <a:extLst>
              <a:ext uri="{FF2B5EF4-FFF2-40B4-BE49-F238E27FC236}">
                <a16:creationId xmlns:a16="http://schemas.microsoft.com/office/drawing/2014/main" id="{E49C79DD-3685-1954-0F19-1E585E63748D}"/>
              </a:ext>
            </a:extLst>
          </p:cNvPr>
          <p:cNvSpPr txBox="1"/>
          <p:nvPr/>
        </p:nvSpPr>
        <p:spPr>
          <a:xfrm>
            <a:off x="4002432" y="2120412"/>
            <a:ext cx="10283137" cy="47000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Trabajo Terminal 2024 – A052</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9" name="Marcador de número de diapositiva 18">
            <a:extLst>
              <a:ext uri="{FF2B5EF4-FFF2-40B4-BE49-F238E27FC236}">
                <a16:creationId xmlns:a16="http://schemas.microsoft.com/office/drawing/2014/main" id="{49167F7B-E0C8-AB55-582E-0E76D3022E20}"/>
              </a:ext>
            </a:extLst>
          </p:cNvPr>
          <p:cNvSpPr>
            <a:spLocks noGrp="1"/>
          </p:cNvSpPr>
          <p:nvPr>
            <p:ph type="sldNum" sz="quarter" idx="12"/>
          </p:nvPr>
        </p:nvSpPr>
        <p:spPr>
          <a:xfrm>
            <a:off x="10761879" y="9776674"/>
            <a:ext cx="2133600" cy="365125"/>
          </a:xfrm>
        </p:spPr>
        <p:txBody>
          <a:bodyPr/>
          <a:lstStyle/>
          <a:p>
            <a:fld id="{B6F15528-21DE-4FAA-801E-634DDDAF4B2B}" type="slidenum">
              <a:rPr lang="en-US" sz="3200" smtClean="0"/>
              <a:pPr/>
              <a:t>1</a:t>
            </a:fld>
            <a:endParaRPr lang="en-US" sz="3200" dirty="0"/>
          </a:p>
        </p:txBody>
      </p:sp>
      <p:pic>
        <p:nvPicPr>
          <p:cNvPr id="17" name="Gráfico 16" descr="Interfaz de la experiencia de usuario con relleno sólido">
            <a:extLst>
              <a:ext uri="{FF2B5EF4-FFF2-40B4-BE49-F238E27FC236}">
                <a16:creationId xmlns:a16="http://schemas.microsoft.com/office/drawing/2014/main" id="{7049D142-8515-1998-69F8-B57B05CEDD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201" y="8115300"/>
            <a:ext cx="2133599" cy="2133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10</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3021155" y="7774037"/>
            <a:ext cx="4029811" cy="830997"/>
          </a:xfrm>
          <a:prstGeom prst="rect">
            <a:avLst/>
          </a:prstGeom>
        </p:spPr>
        <p:txBody>
          <a:bodyPr wrap="square" lIns="0" tIns="0" rIns="0" bIns="0" rtlCol="0" anchor="t">
            <a:spAutoFit/>
          </a:bodyPr>
          <a:lstStyle/>
          <a:p>
            <a:pPr marL="0" lvl="0" indent="0" algn="ctr">
              <a:spcBef>
                <a:spcPct val="0"/>
              </a:spcBef>
            </a:pPr>
            <a:r>
              <a:rPr lang="es-MX" dirty="0">
                <a:solidFill>
                  <a:srgbClr val="676F9D"/>
                </a:solidFill>
                <a:latin typeface="Fira Sans Semi-Bold"/>
              </a:rPr>
              <a:t>Pulsar en “Enviar” para evaluar respuestas con modelo de machine </a:t>
            </a:r>
            <a:r>
              <a:rPr lang="es-MX" dirty="0" err="1">
                <a:solidFill>
                  <a:srgbClr val="676F9D"/>
                </a:solidFill>
                <a:latin typeface="Fira Sans Semi-Bold"/>
              </a:rPr>
              <a:t>learning</a:t>
            </a:r>
            <a:r>
              <a:rPr lang="es-MX" dirty="0">
                <a:solidFill>
                  <a:srgbClr val="676F9D"/>
                </a:solidFill>
                <a:latin typeface="Fira Sans Semi-Bold"/>
              </a:rPr>
              <a:t> (Método POST)</a:t>
            </a:r>
            <a:endParaRPr lang="es-MX" u="none" dirty="0">
              <a:solidFill>
                <a:srgbClr val="676F9D"/>
              </a:solidFill>
              <a:latin typeface="Fira Sans Semi-Bold"/>
            </a:endParaRPr>
          </a:p>
        </p:txBody>
      </p:sp>
      <p:pic>
        <p:nvPicPr>
          <p:cNvPr id="11" name="Imagen 10" descr="Interfaz de usuario gráfica, Texto&#10;&#10;Descripción generada automáticamente">
            <a:extLst>
              <a:ext uri="{FF2B5EF4-FFF2-40B4-BE49-F238E27FC236}">
                <a16:creationId xmlns:a16="http://schemas.microsoft.com/office/drawing/2014/main" id="{6EF59129-C6C2-520E-46D6-9EC9C2E96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23" y="2136831"/>
            <a:ext cx="8215877" cy="4682701"/>
          </a:xfrm>
          <a:prstGeom prst="rect">
            <a:avLst/>
          </a:prstGeom>
        </p:spPr>
      </p:pic>
      <p:pic>
        <p:nvPicPr>
          <p:cNvPr id="14" name="Imagen 13" descr="Interfaz de usuario gráfica, Texto, Aplicación, Correo electrónico&#10;&#10;Descripción generada automáticamente">
            <a:extLst>
              <a:ext uri="{FF2B5EF4-FFF2-40B4-BE49-F238E27FC236}">
                <a16:creationId xmlns:a16="http://schemas.microsoft.com/office/drawing/2014/main" id="{76648E9A-C94A-0800-28E2-A6BA63FD8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511" y="4782771"/>
            <a:ext cx="8625984" cy="4919425"/>
          </a:xfrm>
          <a:prstGeom prst="rect">
            <a:avLst/>
          </a:prstGeom>
        </p:spPr>
      </p:pic>
      <p:sp>
        <p:nvSpPr>
          <p:cNvPr id="21" name="TextBox 7">
            <a:extLst>
              <a:ext uri="{FF2B5EF4-FFF2-40B4-BE49-F238E27FC236}">
                <a16:creationId xmlns:a16="http://schemas.microsoft.com/office/drawing/2014/main" id="{C8C0F4A6-D7AB-C500-781C-2759448D0A8C}"/>
              </a:ext>
            </a:extLst>
          </p:cNvPr>
          <p:cNvSpPr txBox="1"/>
          <p:nvPr/>
        </p:nvSpPr>
        <p:spPr>
          <a:xfrm>
            <a:off x="11071472" y="3089602"/>
            <a:ext cx="4029811" cy="738664"/>
          </a:xfrm>
          <a:prstGeom prst="rect">
            <a:avLst/>
          </a:prstGeom>
        </p:spPr>
        <p:txBody>
          <a:bodyPr wrap="square" lIns="0" tIns="0" rIns="0" bIns="0" rtlCol="0" anchor="t">
            <a:spAutoFit/>
          </a:bodyPr>
          <a:lstStyle/>
          <a:p>
            <a:pPr marL="0" lvl="0" indent="0" algn="ctr">
              <a:spcBef>
                <a:spcPct val="0"/>
              </a:spcBef>
            </a:pPr>
            <a:r>
              <a:rPr lang="es-MX" sz="2400" u="none" dirty="0">
                <a:solidFill>
                  <a:srgbClr val="676F9D"/>
                </a:solidFill>
                <a:latin typeface="Fira Sans Semi-Bold"/>
              </a:rPr>
              <a:t>Interfaz de Usuario: Formulario</a:t>
            </a:r>
          </a:p>
        </p:txBody>
      </p:sp>
    </p:spTree>
    <p:extLst>
      <p:ext uri="{BB962C8B-B14F-4D97-AF65-F5344CB8AC3E}">
        <p14:creationId xmlns:p14="http://schemas.microsoft.com/office/powerpoint/2010/main" val="40429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11</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13255213" y="5705632"/>
            <a:ext cx="4029811" cy="923330"/>
          </a:xfrm>
          <a:prstGeom prst="rect">
            <a:avLst/>
          </a:prstGeom>
        </p:spPr>
        <p:txBody>
          <a:bodyPr wrap="square" lIns="0" tIns="0" rIns="0" bIns="0" rtlCol="0" anchor="t">
            <a:spAutoFit/>
          </a:bodyPr>
          <a:lstStyle/>
          <a:p>
            <a:pPr marL="0" lvl="0" indent="0" algn="ctr">
              <a:spcBef>
                <a:spcPct val="0"/>
              </a:spcBef>
            </a:pPr>
            <a:r>
              <a:rPr lang="es-MX" sz="2000" u="none" dirty="0">
                <a:solidFill>
                  <a:srgbClr val="676F9D"/>
                </a:solidFill>
                <a:latin typeface="Fira Sans Semi-Bold"/>
              </a:rPr>
              <a:t>Modelo </a:t>
            </a:r>
            <a:r>
              <a:rPr lang="es-MX" sz="2000" dirty="0">
                <a:solidFill>
                  <a:srgbClr val="676F9D"/>
                </a:solidFill>
                <a:latin typeface="Fira Sans Semi-Bold"/>
              </a:rPr>
              <a:t>de machine </a:t>
            </a:r>
            <a:r>
              <a:rPr lang="es-MX" sz="2000" dirty="0" err="1">
                <a:solidFill>
                  <a:srgbClr val="676F9D"/>
                </a:solidFill>
                <a:latin typeface="Fira Sans Semi-Bold"/>
              </a:rPr>
              <a:t>learning</a:t>
            </a:r>
            <a:r>
              <a:rPr lang="es-MX" sz="2000" u="none" dirty="0">
                <a:solidFill>
                  <a:srgbClr val="676F9D"/>
                </a:solidFill>
                <a:latin typeface="Fira Sans Semi-Bold"/>
              </a:rPr>
              <a:t> escuchando en servidor </a:t>
            </a:r>
            <a:r>
              <a:rPr lang="es-MX" sz="2000" u="none" dirty="0" err="1">
                <a:solidFill>
                  <a:srgbClr val="676F9D"/>
                </a:solidFill>
                <a:latin typeface="Fira Sans Semi-Bold"/>
              </a:rPr>
              <a:t>Flask</a:t>
            </a:r>
            <a:endParaRPr lang="es-MX" sz="2000" u="none" dirty="0">
              <a:solidFill>
                <a:srgbClr val="676F9D"/>
              </a:solidFill>
              <a:latin typeface="Fira Sans Semi-Bold"/>
            </a:endParaRPr>
          </a:p>
          <a:p>
            <a:pPr marL="0" lvl="0" indent="0" algn="ctr">
              <a:spcBef>
                <a:spcPct val="0"/>
              </a:spcBef>
            </a:pPr>
            <a:r>
              <a:rPr lang="es-MX" sz="2000" dirty="0">
                <a:solidFill>
                  <a:srgbClr val="676F9D"/>
                </a:solidFill>
                <a:latin typeface="Fira Sans Semi-Bold"/>
              </a:rPr>
              <a:t>(recibe método POST)</a:t>
            </a:r>
            <a:endParaRPr lang="es-MX" sz="2000" u="none" dirty="0">
              <a:solidFill>
                <a:srgbClr val="676F9D"/>
              </a:solidFill>
              <a:latin typeface="Fira Sans Semi-Bold"/>
            </a:endParaRPr>
          </a:p>
        </p:txBody>
      </p:sp>
      <p:pic>
        <p:nvPicPr>
          <p:cNvPr id="9" name="Imagen 8" descr="Texto&#10;&#10;Descripción generada automáticamente">
            <a:extLst>
              <a:ext uri="{FF2B5EF4-FFF2-40B4-BE49-F238E27FC236}">
                <a16:creationId xmlns:a16="http://schemas.microsoft.com/office/drawing/2014/main" id="{0B0B7336-FD75-E4C8-26C0-5D21A3BCF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13" y="2556706"/>
            <a:ext cx="11079128" cy="6625393"/>
          </a:xfrm>
          <a:prstGeom prst="rect">
            <a:avLst/>
          </a:prstGeom>
        </p:spPr>
      </p:pic>
    </p:spTree>
    <p:extLst>
      <p:ext uri="{BB962C8B-B14F-4D97-AF65-F5344CB8AC3E}">
        <p14:creationId xmlns:p14="http://schemas.microsoft.com/office/powerpoint/2010/main" val="376036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12</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13239205" y="5151634"/>
            <a:ext cx="4029811" cy="1846659"/>
          </a:xfrm>
          <a:prstGeom prst="rect">
            <a:avLst/>
          </a:prstGeom>
        </p:spPr>
        <p:txBody>
          <a:bodyPr wrap="square" lIns="0" tIns="0" rIns="0" bIns="0" rtlCol="0" anchor="t">
            <a:spAutoFit/>
          </a:bodyPr>
          <a:lstStyle/>
          <a:p>
            <a:pPr lvl="0">
              <a:spcBef>
                <a:spcPct val="0"/>
              </a:spcBef>
            </a:pPr>
            <a:r>
              <a:rPr lang="es-MX" sz="2000" u="none" dirty="0">
                <a:solidFill>
                  <a:srgbClr val="F9B17A"/>
                </a:solidFill>
                <a:latin typeface="Fira Sans Semi-Bold"/>
              </a:rPr>
              <a:t>Recordar </a:t>
            </a:r>
            <a:r>
              <a:rPr lang="es-MX" sz="2000" dirty="0">
                <a:solidFill>
                  <a:srgbClr val="F9B17A"/>
                </a:solidFill>
                <a:latin typeface="Fira Sans Semi-Bold"/>
              </a:rPr>
              <a:t>que el modelo etiqueta las clases:</a:t>
            </a:r>
            <a:br>
              <a:rPr lang="es-MX" sz="2000" dirty="0">
                <a:solidFill>
                  <a:srgbClr val="F9B17A"/>
                </a:solidFill>
                <a:latin typeface="Fira Sans Semi-Bold"/>
              </a:rPr>
            </a:br>
            <a:br>
              <a:rPr lang="es-MX" sz="2000" dirty="0">
                <a:solidFill>
                  <a:srgbClr val="F9B17A"/>
                </a:solidFill>
                <a:latin typeface="Fira Sans Semi-Bold"/>
              </a:rPr>
            </a:br>
            <a:r>
              <a:rPr lang="pt-BR" sz="2000" dirty="0">
                <a:solidFill>
                  <a:srgbClr val="F9B17A"/>
                </a:solidFill>
                <a:latin typeface="Fira Sans Semi-Bold"/>
              </a:rPr>
              <a:t>auditivo:0 </a:t>
            </a:r>
            <a:br>
              <a:rPr lang="pt-BR" sz="2000" dirty="0">
                <a:solidFill>
                  <a:srgbClr val="F9B17A"/>
                </a:solidFill>
                <a:latin typeface="Fira Sans Semi-Bold"/>
              </a:rPr>
            </a:br>
            <a:r>
              <a:rPr lang="pt-BR" sz="2000" dirty="0">
                <a:solidFill>
                  <a:srgbClr val="F9B17A"/>
                </a:solidFill>
                <a:latin typeface="Fira Sans Semi-Bold"/>
              </a:rPr>
              <a:t>kinestésico:1 </a:t>
            </a:r>
            <a:br>
              <a:rPr lang="pt-BR" sz="2000" dirty="0">
                <a:solidFill>
                  <a:srgbClr val="F9B17A"/>
                </a:solidFill>
                <a:latin typeface="Fira Sans Semi-Bold"/>
              </a:rPr>
            </a:br>
            <a:r>
              <a:rPr lang="pt-BR" sz="2000" dirty="0">
                <a:solidFill>
                  <a:srgbClr val="F9B17A"/>
                </a:solidFill>
                <a:latin typeface="Fira Sans Semi-Bold"/>
              </a:rPr>
              <a:t>visual:2</a:t>
            </a:r>
            <a:endParaRPr lang="es-MX" sz="2000" u="none" dirty="0">
              <a:solidFill>
                <a:srgbClr val="F9B17A"/>
              </a:solidFill>
              <a:latin typeface="Fira Sans Semi-Bold"/>
            </a:endParaRPr>
          </a:p>
        </p:txBody>
      </p:sp>
      <p:pic>
        <p:nvPicPr>
          <p:cNvPr id="9" name="Imagen 8" descr="Texto&#10;&#10;Descripción generada automáticamente">
            <a:extLst>
              <a:ext uri="{FF2B5EF4-FFF2-40B4-BE49-F238E27FC236}">
                <a16:creationId xmlns:a16="http://schemas.microsoft.com/office/drawing/2014/main" id="{0B0B7336-FD75-E4C8-26C0-5D21A3BCF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84" y="2619058"/>
            <a:ext cx="11079128" cy="6625393"/>
          </a:xfrm>
          <a:prstGeom prst="rect">
            <a:avLst/>
          </a:prstGeom>
        </p:spPr>
      </p:pic>
      <p:sp>
        <p:nvSpPr>
          <p:cNvPr id="8" name="Rectángulo: esquinas redondeadas 7">
            <a:extLst>
              <a:ext uri="{FF2B5EF4-FFF2-40B4-BE49-F238E27FC236}">
                <a16:creationId xmlns:a16="http://schemas.microsoft.com/office/drawing/2014/main" id="{F6B90B84-3D70-DA26-6D70-A3F0B2E5A4BB}"/>
              </a:ext>
            </a:extLst>
          </p:cNvPr>
          <p:cNvSpPr/>
          <p:nvPr/>
        </p:nvSpPr>
        <p:spPr>
          <a:xfrm>
            <a:off x="999390" y="8572500"/>
            <a:ext cx="2582010" cy="470221"/>
          </a:xfrm>
          <a:prstGeom prst="roundRect">
            <a:avLst/>
          </a:prstGeom>
          <a:noFill/>
          <a:ln w="76200">
            <a:solidFill>
              <a:srgbClr val="F9B1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Flecha: a la derecha 9">
            <a:extLst>
              <a:ext uri="{FF2B5EF4-FFF2-40B4-BE49-F238E27FC236}">
                <a16:creationId xmlns:a16="http://schemas.microsoft.com/office/drawing/2014/main" id="{E4CBF3B4-11C2-FA1D-EA3E-D1472A0C6D58}"/>
              </a:ext>
            </a:extLst>
          </p:cNvPr>
          <p:cNvSpPr/>
          <p:nvPr/>
        </p:nvSpPr>
        <p:spPr>
          <a:xfrm rot="8722872">
            <a:off x="3573348" y="7392267"/>
            <a:ext cx="2232150" cy="667296"/>
          </a:xfrm>
          <a:prstGeom prst="rightArrow">
            <a:avLst/>
          </a:prstGeom>
          <a:solidFill>
            <a:srgbClr val="F9B17A"/>
          </a:solidFill>
          <a:ln>
            <a:solidFill>
              <a:srgbClr val="F9B1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861E5225-FA36-C29C-2615-9F66F77D1324}"/>
              </a:ext>
            </a:extLst>
          </p:cNvPr>
          <p:cNvSpPr/>
          <p:nvPr/>
        </p:nvSpPr>
        <p:spPr>
          <a:xfrm>
            <a:off x="5806156" y="5887812"/>
            <a:ext cx="3896460" cy="1295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sz="2400" dirty="0"/>
              <a:t>Predomina el estilo Visual</a:t>
            </a:r>
          </a:p>
        </p:txBody>
      </p:sp>
    </p:spTree>
    <p:extLst>
      <p:ext uri="{BB962C8B-B14F-4D97-AF65-F5344CB8AC3E}">
        <p14:creationId xmlns:p14="http://schemas.microsoft.com/office/powerpoint/2010/main" val="68737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13</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7782658" y="8166358"/>
            <a:ext cx="4029811" cy="276999"/>
          </a:xfrm>
          <a:prstGeom prst="rect">
            <a:avLst/>
          </a:prstGeom>
        </p:spPr>
        <p:txBody>
          <a:bodyPr wrap="square" lIns="0" tIns="0" rIns="0" bIns="0" rtlCol="0" anchor="t">
            <a:spAutoFit/>
          </a:bodyPr>
          <a:lstStyle/>
          <a:p>
            <a:pPr marL="0" lvl="0" indent="0" algn="ctr">
              <a:spcBef>
                <a:spcPct val="0"/>
              </a:spcBef>
            </a:pPr>
            <a:r>
              <a:rPr lang="es-MX" dirty="0">
                <a:solidFill>
                  <a:srgbClr val="676F9D"/>
                </a:solidFill>
                <a:latin typeface="Fira Sans Semi-Bold"/>
              </a:rPr>
              <a:t>Interfaz “Estilo de Enseñanza”</a:t>
            </a:r>
            <a:endParaRPr lang="es-MX" u="none" dirty="0">
              <a:solidFill>
                <a:srgbClr val="676F9D"/>
              </a:solidFill>
              <a:latin typeface="Fira Sans Semi-Bold"/>
            </a:endParaRPr>
          </a:p>
        </p:txBody>
      </p:sp>
      <p:pic>
        <p:nvPicPr>
          <p:cNvPr id="9" name="Imagen 8" descr="Interfaz de usuario gráfica, Aplicación, Sitio web&#10;&#10;Descripción generada automáticamente">
            <a:extLst>
              <a:ext uri="{FF2B5EF4-FFF2-40B4-BE49-F238E27FC236}">
                <a16:creationId xmlns:a16="http://schemas.microsoft.com/office/drawing/2014/main" id="{E53D28C3-E083-8F39-D9DB-54F9EBAC4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39218"/>
            <a:ext cx="8959364" cy="5050118"/>
          </a:xfrm>
          <a:prstGeom prst="rect">
            <a:avLst/>
          </a:prstGeom>
        </p:spPr>
      </p:pic>
      <p:pic>
        <p:nvPicPr>
          <p:cNvPr id="12" name="Imagen 11" descr="Interfaz de usuario gráfica, Sitio web&#10;&#10;Descripción generada automáticamente">
            <a:extLst>
              <a:ext uri="{FF2B5EF4-FFF2-40B4-BE49-F238E27FC236}">
                <a16:creationId xmlns:a16="http://schemas.microsoft.com/office/drawing/2014/main" id="{79690E5A-E5AB-927D-252F-B94E54C06E55}"/>
              </a:ext>
            </a:extLst>
          </p:cNvPr>
          <p:cNvPicPr>
            <a:picLocks noChangeAspect="1"/>
          </p:cNvPicPr>
          <p:nvPr/>
        </p:nvPicPr>
        <p:blipFill rotWithShape="1">
          <a:blip r:embed="rId4">
            <a:extLst>
              <a:ext uri="{28A0092B-C50C-407E-A947-70E740481C1C}">
                <a14:useLocalDpi xmlns:a14="http://schemas.microsoft.com/office/drawing/2010/main" val="0"/>
              </a:ext>
            </a:extLst>
          </a:blip>
          <a:srcRect l="25979" t="34503" r="40873" b="32035"/>
          <a:stretch/>
        </p:blipFill>
        <p:spPr>
          <a:xfrm>
            <a:off x="11335873" y="2149314"/>
            <a:ext cx="4502500" cy="2552418"/>
          </a:xfrm>
          <a:prstGeom prst="rect">
            <a:avLst/>
          </a:prstGeom>
        </p:spPr>
      </p:pic>
      <p:pic>
        <p:nvPicPr>
          <p:cNvPr id="15" name="Imagen 14" descr="Interfaz de usuario gráfica&#10;&#10;Descripción generada automáticamente">
            <a:extLst>
              <a:ext uri="{FF2B5EF4-FFF2-40B4-BE49-F238E27FC236}">
                <a16:creationId xmlns:a16="http://schemas.microsoft.com/office/drawing/2014/main" id="{7C64D85D-32E6-5319-A35C-E5C63C846FE2}"/>
              </a:ext>
            </a:extLst>
          </p:cNvPr>
          <p:cNvPicPr>
            <a:picLocks noChangeAspect="1"/>
          </p:cNvPicPr>
          <p:nvPr/>
        </p:nvPicPr>
        <p:blipFill rotWithShape="1">
          <a:blip r:embed="rId5">
            <a:extLst>
              <a:ext uri="{28A0092B-C50C-407E-A947-70E740481C1C}">
                <a14:useLocalDpi xmlns:a14="http://schemas.microsoft.com/office/drawing/2010/main" val="0"/>
              </a:ext>
            </a:extLst>
          </a:blip>
          <a:srcRect l="32246" t="35602" r="45885" b="33641"/>
          <a:stretch/>
        </p:blipFill>
        <p:spPr>
          <a:xfrm>
            <a:off x="11850641" y="4814081"/>
            <a:ext cx="3472964" cy="2722014"/>
          </a:xfrm>
          <a:prstGeom prst="rect">
            <a:avLst/>
          </a:prstGeom>
        </p:spPr>
      </p:pic>
    </p:spTree>
    <p:extLst>
      <p:ext uri="{BB962C8B-B14F-4D97-AF65-F5344CB8AC3E}">
        <p14:creationId xmlns:p14="http://schemas.microsoft.com/office/powerpoint/2010/main" val="40999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14</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7400187" y="8399404"/>
            <a:ext cx="4029811" cy="276999"/>
          </a:xfrm>
          <a:prstGeom prst="rect">
            <a:avLst/>
          </a:prstGeom>
        </p:spPr>
        <p:txBody>
          <a:bodyPr wrap="square" lIns="0" tIns="0" rIns="0" bIns="0" rtlCol="0" anchor="t">
            <a:spAutoFit/>
          </a:bodyPr>
          <a:lstStyle/>
          <a:p>
            <a:pPr marL="0" lvl="0" indent="0" algn="ctr">
              <a:spcBef>
                <a:spcPct val="0"/>
              </a:spcBef>
            </a:pPr>
            <a:r>
              <a:rPr lang="es-MX" dirty="0">
                <a:solidFill>
                  <a:srgbClr val="676F9D"/>
                </a:solidFill>
                <a:latin typeface="Fira Sans Semi-Bold"/>
              </a:rPr>
              <a:t>Interfaz “Estilo de Aprendizaje”</a:t>
            </a:r>
            <a:endParaRPr lang="es-MX" u="none" dirty="0">
              <a:solidFill>
                <a:srgbClr val="676F9D"/>
              </a:solidFill>
              <a:latin typeface="Fira Sans Semi-Bold"/>
            </a:endParaRPr>
          </a:p>
        </p:txBody>
      </p:sp>
      <p:pic>
        <p:nvPicPr>
          <p:cNvPr id="10" name="Imagen 9" descr="Interfaz de usuario gráfica, Sitio web&#10;&#10;Descripción generada automáticamente">
            <a:extLst>
              <a:ext uri="{FF2B5EF4-FFF2-40B4-BE49-F238E27FC236}">
                <a16:creationId xmlns:a16="http://schemas.microsoft.com/office/drawing/2014/main" id="{DE53891C-3D47-1006-91F8-34611A6FB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014" y="2403933"/>
            <a:ext cx="9926159" cy="5570074"/>
          </a:xfrm>
          <a:prstGeom prst="rect">
            <a:avLst/>
          </a:prstGeom>
        </p:spPr>
      </p:pic>
    </p:spTree>
    <p:extLst>
      <p:ext uri="{BB962C8B-B14F-4D97-AF65-F5344CB8AC3E}">
        <p14:creationId xmlns:p14="http://schemas.microsoft.com/office/powerpoint/2010/main" val="106704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3250"/>
        </a:solidFill>
        <a:effectLst/>
      </p:bgPr>
    </p:bg>
    <p:spTree>
      <p:nvGrpSpPr>
        <p:cNvPr id="1" name=""/>
        <p:cNvGrpSpPr/>
        <p:nvPr/>
      </p:nvGrpSpPr>
      <p:grpSpPr>
        <a:xfrm>
          <a:off x="0" y="0"/>
          <a:ext cx="0" cy="0"/>
          <a:chOff x="0" y="0"/>
          <a:chExt cx="0" cy="0"/>
        </a:xfrm>
      </p:grpSpPr>
      <p:grpSp>
        <p:nvGrpSpPr>
          <p:cNvPr id="2" name="Group 2"/>
          <p:cNvGrpSpPr/>
          <p:nvPr/>
        </p:nvGrpSpPr>
        <p:grpSpPr>
          <a:xfrm>
            <a:off x="11620599" y="8775184"/>
            <a:ext cx="8523290" cy="4392438"/>
            <a:chOff x="0" y="0"/>
            <a:chExt cx="10424273" cy="5372100"/>
          </a:xfrm>
          <a:solidFill>
            <a:srgbClr val="F9B17A"/>
          </a:solidFill>
        </p:grpSpPr>
        <p:sp>
          <p:nvSpPr>
            <p:cNvPr id="3" name="Freeform 3"/>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grpFill/>
          </p:spPr>
          <p:txBody>
            <a:bodyPr/>
            <a:lstStyle/>
            <a:p>
              <a:endParaRPr lang="es-MX"/>
            </a:p>
          </p:txBody>
        </p:sp>
      </p:grpSp>
      <p:grpSp>
        <p:nvGrpSpPr>
          <p:cNvPr id="4" name="Group 4"/>
          <p:cNvGrpSpPr/>
          <p:nvPr/>
        </p:nvGrpSpPr>
        <p:grpSpPr>
          <a:xfrm>
            <a:off x="9916665" y="9258300"/>
            <a:ext cx="3407869" cy="4392438"/>
            <a:chOff x="0" y="0"/>
            <a:chExt cx="4167939" cy="5372100"/>
          </a:xfrm>
          <a:solidFill>
            <a:srgbClr val="676F9D"/>
          </a:solidFill>
        </p:grpSpPr>
        <p:sp>
          <p:nvSpPr>
            <p:cNvPr id="5" name="Freeform 5"/>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grpFill/>
          </p:spPr>
          <p:txBody>
            <a:bodyPr/>
            <a:lstStyle/>
            <a:p>
              <a:endParaRPr lang="es-MX" dirty="0"/>
            </a:p>
          </p:txBody>
        </p:sp>
      </p:grpSp>
      <p:grpSp>
        <p:nvGrpSpPr>
          <p:cNvPr id="6" name="Group 6"/>
          <p:cNvGrpSpPr/>
          <p:nvPr/>
        </p:nvGrpSpPr>
        <p:grpSpPr>
          <a:xfrm rot="-10800000">
            <a:off x="-3602767" y="-3778684"/>
            <a:ext cx="11903735" cy="6226137"/>
            <a:chOff x="0" y="0"/>
            <a:chExt cx="10270904" cy="5372100"/>
          </a:xfrm>
        </p:grpSpPr>
        <p:sp>
          <p:nvSpPr>
            <p:cNvPr id="7" name="Freeform 7"/>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txBody>
            <a:bodyPr/>
            <a:lstStyle/>
            <a:p>
              <a:endParaRPr lang="es-MX"/>
            </a:p>
          </p:txBody>
        </p:sp>
      </p:grpSp>
      <p:grpSp>
        <p:nvGrpSpPr>
          <p:cNvPr id="8" name="Group 8"/>
          <p:cNvGrpSpPr/>
          <p:nvPr/>
        </p:nvGrpSpPr>
        <p:grpSpPr>
          <a:xfrm>
            <a:off x="-1676400" y="1314204"/>
            <a:ext cx="19136692" cy="8049218"/>
            <a:chOff x="0" y="-47625"/>
            <a:chExt cx="5040120" cy="2119958"/>
          </a:xfrm>
        </p:grpSpPr>
        <p:sp>
          <p:nvSpPr>
            <p:cNvPr id="9" name="Freeform 9"/>
            <p:cNvSpPr/>
            <p:nvPr/>
          </p:nvSpPr>
          <p:spPr>
            <a:xfrm>
              <a:off x="692389" y="0"/>
              <a:ext cx="4347731" cy="2072333"/>
            </a:xfrm>
            <a:custGeom>
              <a:avLst/>
              <a:gdLst/>
              <a:ahLst/>
              <a:cxnLst/>
              <a:rect l="l" t="t" r="r" b="b"/>
              <a:pathLst>
                <a:path w="4347731" h="2072333">
                  <a:moveTo>
                    <a:pt x="23918" y="0"/>
                  </a:moveTo>
                  <a:lnTo>
                    <a:pt x="4323813" y="0"/>
                  </a:lnTo>
                  <a:cubicBezTo>
                    <a:pt x="4330156" y="0"/>
                    <a:pt x="4336240" y="2520"/>
                    <a:pt x="4340726" y="7006"/>
                  </a:cubicBezTo>
                  <a:cubicBezTo>
                    <a:pt x="4345211" y="11491"/>
                    <a:pt x="4347731" y="17575"/>
                    <a:pt x="4347731" y="23918"/>
                  </a:cubicBezTo>
                  <a:lnTo>
                    <a:pt x="4347731" y="2048415"/>
                  </a:lnTo>
                  <a:cubicBezTo>
                    <a:pt x="4347731" y="2054759"/>
                    <a:pt x="4345211" y="2060842"/>
                    <a:pt x="4340726" y="2065328"/>
                  </a:cubicBezTo>
                  <a:cubicBezTo>
                    <a:pt x="4336240" y="2069813"/>
                    <a:pt x="4330156" y="2072333"/>
                    <a:pt x="4323813" y="2072333"/>
                  </a:cubicBezTo>
                  <a:lnTo>
                    <a:pt x="23918" y="2072333"/>
                  </a:lnTo>
                  <a:cubicBezTo>
                    <a:pt x="17575" y="2072333"/>
                    <a:pt x="11491" y="2069813"/>
                    <a:pt x="7006" y="2065328"/>
                  </a:cubicBezTo>
                  <a:cubicBezTo>
                    <a:pt x="2520" y="2060842"/>
                    <a:pt x="0" y="2054759"/>
                    <a:pt x="0" y="2048415"/>
                  </a:cubicBezTo>
                  <a:lnTo>
                    <a:pt x="0" y="23918"/>
                  </a:lnTo>
                  <a:cubicBezTo>
                    <a:pt x="0" y="17575"/>
                    <a:pt x="2520" y="11491"/>
                    <a:pt x="7006" y="7006"/>
                  </a:cubicBezTo>
                  <a:cubicBezTo>
                    <a:pt x="11491" y="2520"/>
                    <a:pt x="17575" y="0"/>
                    <a:pt x="23918" y="0"/>
                  </a:cubicBezTo>
                  <a:close/>
                </a:path>
              </a:pathLst>
            </a:custGeom>
            <a:solidFill>
              <a:srgbClr val="FFFFFF">
                <a:alpha val="87843"/>
              </a:srgbClr>
            </a:solidFill>
          </p:spPr>
          <p:txBody>
            <a:bodyPr/>
            <a:lstStyle/>
            <a:p>
              <a:pPr marL="285750" indent="-285750">
                <a:buFont typeface="Arial" panose="020B0604020202020204" pitchFamily="34" charset="0"/>
                <a:buChar char="•"/>
              </a:pPr>
              <a:endParaRPr lang="es-MX" dirty="0"/>
            </a:p>
          </p:txBody>
        </p:sp>
        <p:sp>
          <p:nvSpPr>
            <p:cNvPr id="10" name="TextBox 10"/>
            <p:cNvSpPr txBox="1"/>
            <p:nvPr/>
          </p:nvSpPr>
          <p:spPr>
            <a:xfrm>
              <a:off x="0" y="-47625"/>
              <a:ext cx="4347731" cy="2119958"/>
            </a:xfrm>
            <a:prstGeom prst="rect">
              <a:avLst/>
            </a:prstGeom>
          </p:spPr>
          <p:txBody>
            <a:bodyPr lIns="50800" tIns="50800" rIns="50800" bIns="50800" rtlCol="0" anchor="ctr"/>
            <a:lstStyle/>
            <a:p>
              <a:pPr marL="285750" indent="-285750" algn="ctr">
                <a:lnSpc>
                  <a:spcPts val="2659"/>
                </a:lnSpc>
                <a:buFont typeface="Arial" panose="020B0604020202020204" pitchFamily="34" charset="0"/>
                <a:buChar char="•"/>
              </a:pPr>
              <a:endParaRPr/>
            </a:p>
          </p:txBody>
        </p:sp>
      </p:grpSp>
      <p:sp>
        <p:nvSpPr>
          <p:cNvPr id="12" name="TextBox 12"/>
          <p:cNvSpPr txBox="1"/>
          <p:nvPr/>
        </p:nvSpPr>
        <p:spPr>
          <a:xfrm>
            <a:off x="7609084" y="1792679"/>
            <a:ext cx="8390160" cy="2006729"/>
          </a:xfrm>
          <a:prstGeom prst="rect">
            <a:avLst/>
          </a:prstGeom>
        </p:spPr>
        <p:txBody>
          <a:bodyPr lIns="0" tIns="0" rIns="0" bIns="0" rtlCol="0" anchor="t">
            <a:spAutoFit/>
          </a:bodyPr>
          <a:lstStyle/>
          <a:p>
            <a:pPr algn="ctr">
              <a:lnSpc>
                <a:spcPts val="7839"/>
              </a:lnSpc>
            </a:pPr>
            <a:r>
              <a:rPr lang="en-US" sz="6700" dirty="0">
                <a:solidFill>
                  <a:srgbClr val="000000"/>
                </a:solidFill>
                <a:latin typeface="JA Jayagiri Sans"/>
              </a:rPr>
              <a:t>Gracias </a:t>
            </a:r>
            <a:r>
              <a:rPr lang="en-US" sz="6700" dirty="0" err="1">
                <a:solidFill>
                  <a:srgbClr val="000000"/>
                </a:solidFill>
                <a:latin typeface="JA Jayagiri Sans"/>
              </a:rPr>
              <a:t>por</a:t>
            </a:r>
            <a:r>
              <a:rPr lang="en-US" sz="6700" dirty="0">
                <a:solidFill>
                  <a:srgbClr val="000000"/>
                </a:solidFill>
                <a:latin typeface="JA Jayagiri Sans"/>
              </a:rPr>
              <a:t> </a:t>
            </a:r>
            <a:r>
              <a:rPr lang="en-US" sz="6700" dirty="0" err="1">
                <a:solidFill>
                  <a:srgbClr val="000000"/>
                </a:solidFill>
                <a:latin typeface="JA Jayagiri Sans"/>
              </a:rPr>
              <a:t>su</a:t>
            </a:r>
            <a:r>
              <a:rPr lang="en-US" sz="6700" dirty="0">
                <a:solidFill>
                  <a:srgbClr val="000000"/>
                </a:solidFill>
                <a:latin typeface="JA Jayagiri Sans"/>
              </a:rPr>
              <a:t> </a:t>
            </a:r>
            <a:r>
              <a:rPr lang="en-US" sz="6700" dirty="0" err="1">
                <a:solidFill>
                  <a:srgbClr val="000000"/>
                </a:solidFill>
                <a:latin typeface="JA Jayagiri Sans"/>
              </a:rPr>
              <a:t>atención</a:t>
            </a:r>
            <a:endParaRPr lang="en-US" sz="6700" dirty="0">
              <a:solidFill>
                <a:srgbClr val="000000"/>
              </a:solidFill>
              <a:latin typeface="JA Jayagiri Sans"/>
            </a:endParaRPr>
          </a:p>
        </p:txBody>
      </p:sp>
      <p:sp>
        <p:nvSpPr>
          <p:cNvPr id="13" name="Subtítulo 5">
            <a:extLst>
              <a:ext uri="{FF2B5EF4-FFF2-40B4-BE49-F238E27FC236}">
                <a16:creationId xmlns:a16="http://schemas.microsoft.com/office/drawing/2014/main" id="{A0F78B61-BBD6-4207-AF29-2FF3FC1BF2EF}"/>
              </a:ext>
            </a:extLst>
          </p:cNvPr>
          <p:cNvSpPr txBox="1">
            <a:spLocks/>
          </p:cNvSpPr>
          <p:nvPr/>
        </p:nvSpPr>
        <p:spPr>
          <a:xfrm>
            <a:off x="7232164" y="4736971"/>
            <a:ext cx="9144000" cy="20067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4000" dirty="0"/>
              <a:t>TT 2024 – A052: “Prototipo de aplicación web de apoyo educativo basado en estilos de aprendizaje”</a:t>
            </a:r>
          </a:p>
        </p:txBody>
      </p:sp>
      <p:sp>
        <p:nvSpPr>
          <p:cNvPr id="15" name="Marcador de número de diapositiva 14">
            <a:extLst>
              <a:ext uri="{FF2B5EF4-FFF2-40B4-BE49-F238E27FC236}">
                <a16:creationId xmlns:a16="http://schemas.microsoft.com/office/drawing/2014/main" id="{7776A5DE-E332-AE8A-B6DD-B51B292EF60A}"/>
              </a:ext>
            </a:extLst>
          </p:cNvPr>
          <p:cNvSpPr>
            <a:spLocks noGrp="1"/>
          </p:cNvSpPr>
          <p:nvPr>
            <p:ph type="sldNum" sz="quarter" idx="12"/>
          </p:nvPr>
        </p:nvSpPr>
        <p:spPr>
          <a:xfrm>
            <a:off x="14932444" y="8787176"/>
            <a:ext cx="2133600" cy="365125"/>
          </a:xfrm>
        </p:spPr>
        <p:txBody>
          <a:bodyPr/>
          <a:lstStyle/>
          <a:p>
            <a:fld id="{B6F15528-21DE-4FAA-801E-634DDDAF4B2B}" type="slidenum">
              <a:rPr lang="en-US" sz="3200" smtClean="0"/>
              <a:pPr/>
              <a:t>15</a:t>
            </a:fld>
            <a:endParaRPr lang="en-US" sz="3200" dirty="0"/>
          </a:p>
        </p:txBody>
      </p:sp>
      <p:pic>
        <p:nvPicPr>
          <p:cNvPr id="17" name="Gráfico 16" descr="Ciclismo en compañía con relleno sólido">
            <a:extLst>
              <a:ext uri="{FF2B5EF4-FFF2-40B4-BE49-F238E27FC236}">
                <a16:creationId xmlns:a16="http://schemas.microsoft.com/office/drawing/2014/main" id="{519417D3-D88B-773F-55C1-585F3E93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033" y="2429674"/>
            <a:ext cx="6126162" cy="61261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771900"/>
            <a:ext cx="9334500" cy="4267200"/>
            <a:chOff x="0" y="-47625"/>
            <a:chExt cx="11836399" cy="5532400"/>
          </a:xfrm>
        </p:grpSpPr>
        <p:sp>
          <p:nvSpPr>
            <p:cNvPr id="3" name="AutoShape 3"/>
            <p:cNvSpPr/>
            <p:nvPr/>
          </p:nvSpPr>
          <p:spPr>
            <a:xfrm rot="-10800000">
              <a:off x="0" y="75121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4" name="TextBox 4"/>
            <p:cNvSpPr txBox="1"/>
            <p:nvPr/>
          </p:nvSpPr>
          <p:spPr>
            <a:xfrm>
              <a:off x="0" y="-47625"/>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Introducción</a:t>
              </a:r>
              <a:endParaRPr lang="en-US" sz="2400" u="sng" dirty="0">
                <a:solidFill>
                  <a:srgbClr val="000000"/>
                </a:solidFill>
                <a:latin typeface="Fira Sans Light"/>
              </a:endParaRPr>
            </a:p>
          </p:txBody>
        </p:sp>
        <p:sp>
          <p:nvSpPr>
            <p:cNvPr id="5" name="AutoShape 5"/>
            <p:cNvSpPr/>
            <p:nvPr/>
          </p:nvSpPr>
          <p:spPr>
            <a:xfrm rot="-10800000">
              <a:off x="0" y="1748739"/>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6" name="TextBox 6"/>
            <p:cNvSpPr txBox="1"/>
            <p:nvPr/>
          </p:nvSpPr>
          <p:spPr>
            <a:xfrm>
              <a:off x="0" y="949902"/>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Problemática</a:t>
              </a:r>
              <a:endParaRPr lang="en-US" sz="2400" u="sng" dirty="0">
                <a:solidFill>
                  <a:srgbClr val="000000"/>
                </a:solidFill>
                <a:latin typeface="Fira Sans Light"/>
              </a:endParaRPr>
            </a:p>
          </p:txBody>
        </p:sp>
        <p:sp>
          <p:nvSpPr>
            <p:cNvPr id="7" name="AutoShape 7"/>
            <p:cNvSpPr/>
            <p:nvPr/>
          </p:nvSpPr>
          <p:spPr>
            <a:xfrm rot="-10800000">
              <a:off x="0" y="2746266"/>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8" name="TextBox 8"/>
            <p:cNvSpPr txBox="1"/>
            <p:nvPr/>
          </p:nvSpPr>
          <p:spPr>
            <a:xfrm>
              <a:off x="0" y="1947430"/>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Objetivos</a:t>
              </a:r>
              <a:endParaRPr lang="en-US" sz="2400" u="sng" dirty="0">
                <a:solidFill>
                  <a:srgbClr val="000000"/>
                </a:solidFill>
                <a:latin typeface="Fira Sans Light"/>
              </a:endParaRPr>
            </a:p>
          </p:txBody>
        </p:sp>
        <p:sp>
          <p:nvSpPr>
            <p:cNvPr id="9" name="AutoShape 9"/>
            <p:cNvSpPr/>
            <p:nvPr/>
          </p:nvSpPr>
          <p:spPr>
            <a:xfrm rot="-10800000">
              <a:off x="0" y="3743793"/>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0" name="TextBox 10"/>
            <p:cNvSpPr txBox="1"/>
            <p:nvPr/>
          </p:nvSpPr>
          <p:spPr>
            <a:xfrm>
              <a:off x="0" y="2944957"/>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a:solidFill>
                    <a:srgbClr val="000000"/>
                  </a:solidFill>
                  <a:latin typeface="Fira Sans Light"/>
                </a:rPr>
                <a:t>Estado del </a:t>
              </a:r>
              <a:r>
                <a:rPr lang="en-US" sz="2400" u="sng" dirty="0" err="1">
                  <a:solidFill>
                    <a:srgbClr val="000000"/>
                  </a:solidFill>
                  <a:latin typeface="Fira Sans Light"/>
                </a:rPr>
                <a:t>arte</a:t>
              </a:r>
              <a:endParaRPr lang="en-US" sz="2400" u="sng" dirty="0">
                <a:solidFill>
                  <a:srgbClr val="000000"/>
                </a:solidFill>
                <a:latin typeface="Fira Sans Light"/>
              </a:endParaRPr>
            </a:p>
          </p:txBody>
        </p:sp>
        <p:sp>
          <p:nvSpPr>
            <p:cNvPr id="11" name="AutoShape 11"/>
            <p:cNvSpPr/>
            <p:nvPr/>
          </p:nvSpPr>
          <p:spPr>
            <a:xfrm rot="-10800000">
              <a:off x="0" y="474132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2" name="TextBox 12"/>
            <p:cNvSpPr txBox="1"/>
            <p:nvPr/>
          </p:nvSpPr>
          <p:spPr>
            <a:xfrm>
              <a:off x="0" y="3942484"/>
              <a:ext cx="11836399" cy="544764"/>
            </a:xfrm>
            <a:prstGeom prst="rect">
              <a:avLst/>
            </a:prstGeom>
          </p:spPr>
          <p:txBody>
            <a:bodyPr wrap="square"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Metodología</a:t>
              </a:r>
              <a:endParaRPr lang="en-US" sz="2400" u="sng" dirty="0">
                <a:solidFill>
                  <a:srgbClr val="000000"/>
                </a:solidFill>
                <a:latin typeface="Fira Sans Light"/>
              </a:endParaRPr>
            </a:p>
          </p:txBody>
        </p:sp>
        <p:sp>
          <p:nvSpPr>
            <p:cNvPr id="13" name="TextBox 13"/>
            <p:cNvSpPr txBox="1"/>
            <p:nvPr/>
          </p:nvSpPr>
          <p:spPr>
            <a:xfrm>
              <a:off x="0" y="4940011"/>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Análisis</a:t>
              </a:r>
              <a:endParaRPr lang="en-US" sz="2400" u="sng" dirty="0">
                <a:solidFill>
                  <a:srgbClr val="000000"/>
                </a:solidFill>
                <a:latin typeface="Fira Sans Light"/>
              </a:endParaRPr>
            </a:p>
          </p:txBody>
        </p:sp>
      </p:grpSp>
      <p:grpSp>
        <p:nvGrpSpPr>
          <p:cNvPr id="26" name="Group 26"/>
          <p:cNvGrpSpPr/>
          <p:nvPr/>
        </p:nvGrpSpPr>
        <p:grpSpPr>
          <a:xfrm rot="-10800000">
            <a:off x="-1772715" y="-3113068"/>
            <a:ext cx="15839149" cy="6226137"/>
            <a:chOff x="0" y="0"/>
            <a:chExt cx="13666499" cy="5372100"/>
          </a:xfrm>
        </p:grpSpPr>
        <p:sp>
          <p:nvSpPr>
            <p:cNvPr id="27" name="Freeform 27"/>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2D3250"/>
            </a:solidFill>
          </p:spPr>
          <p:txBody>
            <a:bodyPr/>
            <a:lstStyle/>
            <a:p>
              <a:endParaRPr lang="es-MX"/>
            </a:p>
          </p:txBody>
        </p:sp>
      </p:grpSp>
      <p:sp>
        <p:nvSpPr>
          <p:cNvPr id="28" name="TextBox 28"/>
          <p:cNvSpPr txBox="1"/>
          <p:nvPr/>
        </p:nvSpPr>
        <p:spPr>
          <a:xfrm>
            <a:off x="1028700" y="1104900"/>
            <a:ext cx="5973599" cy="1129348"/>
          </a:xfrm>
          <a:prstGeom prst="rect">
            <a:avLst/>
          </a:prstGeom>
        </p:spPr>
        <p:txBody>
          <a:bodyPr lIns="0" tIns="0" rIns="0" bIns="0" rtlCol="0" anchor="t">
            <a:spAutoFit/>
          </a:bodyPr>
          <a:lstStyle/>
          <a:p>
            <a:pPr marL="0" lvl="0" indent="0" algn="l">
              <a:lnSpc>
                <a:spcPts val="8717"/>
              </a:lnSpc>
              <a:spcBef>
                <a:spcPct val="0"/>
              </a:spcBef>
            </a:pPr>
            <a:r>
              <a:rPr lang="en-US" sz="7925" u="none">
                <a:solidFill>
                  <a:srgbClr val="FFFFFF"/>
                </a:solidFill>
                <a:latin typeface="Fira Sans Semi-Bold"/>
              </a:rPr>
              <a:t>Agenda</a:t>
            </a:r>
          </a:p>
        </p:txBody>
      </p:sp>
      <p:sp>
        <p:nvSpPr>
          <p:cNvPr id="29" name="Freeform 29"/>
          <p:cNvSpPr/>
          <p:nvPr/>
        </p:nvSpPr>
        <p:spPr>
          <a:xfrm flipV="1">
            <a:off x="11582343" y="-1359365"/>
            <a:ext cx="7816401" cy="4462908"/>
          </a:xfrm>
          <a:custGeom>
            <a:avLst/>
            <a:gdLst/>
            <a:ahLst/>
            <a:cxnLst/>
            <a:rect l="l" t="t" r="r" b="b"/>
            <a:pathLst>
              <a:path w="7816401" h="4462908">
                <a:moveTo>
                  <a:pt x="0" y="4462908"/>
                </a:moveTo>
                <a:lnTo>
                  <a:pt x="7816401" y="4462908"/>
                </a:lnTo>
                <a:lnTo>
                  <a:pt x="7816401" y="0"/>
                </a:lnTo>
                <a:lnTo>
                  <a:pt x="0" y="0"/>
                </a:lnTo>
                <a:lnTo>
                  <a:pt x="0" y="4462908"/>
                </a:lnTo>
                <a:close/>
              </a:path>
            </a:pathLst>
          </a:custGeom>
          <a:blipFill>
            <a:blip r:embed="rId3">
              <a:extLst>
                <a:ext uri="{96DAC541-7B7A-43D3-8B79-37D633B846F1}">
                  <asvg:svgBlip xmlns:asvg="http://schemas.microsoft.com/office/drawing/2016/SVG/main" r:embed="rId4"/>
                </a:ext>
              </a:extLst>
            </a:blip>
            <a:stretch>
              <a:fillRect t="-51576"/>
            </a:stretch>
          </a:blipFill>
        </p:spPr>
        <p:txBody>
          <a:bodyPr/>
          <a:lstStyle/>
          <a:p>
            <a:endParaRPr lang="es-MX" dirty="0"/>
          </a:p>
        </p:txBody>
      </p:sp>
      <p:sp>
        <p:nvSpPr>
          <p:cNvPr id="14" name="AutoShape 11">
            <a:extLst>
              <a:ext uri="{FF2B5EF4-FFF2-40B4-BE49-F238E27FC236}">
                <a16:creationId xmlns:a16="http://schemas.microsoft.com/office/drawing/2014/main" id="{4B67BDAA-DF6D-92A6-801C-CF7B2EA12495}"/>
              </a:ext>
            </a:extLst>
          </p:cNvPr>
          <p:cNvSpPr/>
          <p:nvPr/>
        </p:nvSpPr>
        <p:spPr>
          <a:xfrm rot="10800000">
            <a:off x="1181100" y="8191500"/>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5" name="TextBox 13">
            <a:extLst>
              <a:ext uri="{FF2B5EF4-FFF2-40B4-BE49-F238E27FC236}">
                <a16:creationId xmlns:a16="http://schemas.microsoft.com/office/drawing/2014/main" id="{08D01083-D23F-5808-B987-95BF13F47E9C}"/>
              </a:ext>
            </a:extLst>
          </p:cNvPr>
          <p:cNvSpPr txBox="1"/>
          <p:nvPr/>
        </p:nvSpPr>
        <p:spPr>
          <a:xfrm>
            <a:off x="1066800" y="8267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Diseño</a:t>
            </a:r>
            <a:r>
              <a:rPr lang="en-US" sz="2400" u="sng" dirty="0">
                <a:solidFill>
                  <a:srgbClr val="000000"/>
                </a:solidFill>
                <a:latin typeface="Fira Sans Light"/>
              </a:rPr>
              <a:t> </a:t>
            </a:r>
          </a:p>
        </p:txBody>
      </p:sp>
      <p:sp>
        <p:nvSpPr>
          <p:cNvPr id="16" name="AutoShape 11">
            <a:extLst>
              <a:ext uri="{FF2B5EF4-FFF2-40B4-BE49-F238E27FC236}">
                <a16:creationId xmlns:a16="http://schemas.microsoft.com/office/drawing/2014/main" id="{B6FD00F9-C620-D294-4D64-FD9FB4852EAF}"/>
              </a:ext>
            </a:extLst>
          </p:cNvPr>
          <p:cNvSpPr/>
          <p:nvPr/>
        </p:nvSpPr>
        <p:spPr>
          <a:xfrm rot="10800000">
            <a:off x="1066801" y="8877299"/>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7" name="TextBox 13">
            <a:extLst>
              <a:ext uri="{FF2B5EF4-FFF2-40B4-BE49-F238E27FC236}">
                <a16:creationId xmlns:a16="http://schemas.microsoft.com/office/drawing/2014/main" id="{8ACAD781-F729-4651-E032-0FF675DC419E}"/>
              </a:ext>
            </a:extLst>
          </p:cNvPr>
          <p:cNvSpPr txBox="1"/>
          <p:nvPr/>
        </p:nvSpPr>
        <p:spPr>
          <a:xfrm>
            <a:off x="1115551" y="9029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Conclusiones</a:t>
            </a:r>
            <a:r>
              <a:rPr lang="en-US" sz="2400" u="sng" dirty="0">
                <a:solidFill>
                  <a:srgbClr val="000000"/>
                </a:solidFill>
                <a:latin typeface="Fira Sans Light"/>
              </a:rPr>
              <a:t> y </a:t>
            </a:r>
            <a:r>
              <a:rPr lang="en-US" sz="2400" u="sng" dirty="0" err="1">
                <a:solidFill>
                  <a:srgbClr val="000000"/>
                </a:solidFill>
                <a:latin typeface="Fira Sans Light"/>
              </a:rPr>
              <a:t>trabajo</a:t>
            </a:r>
            <a:r>
              <a:rPr lang="en-US" sz="2400" u="sng" dirty="0">
                <a:solidFill>
                  <a:srgbClr val="000000"/>
                </a:solidFill>
                <a:latin typeface="Fira Sans Light"/>
              </a:rPr>
              <a:t> a </a:t>
            </a:r>
            <a:r>
              <a:rPr lang="en-US" sz="2400" u="sng" dirty="0" err="1">
                <a:solidFill>
                  <a:srgbClr val="000000"/>
                </a:solidFill>
                <a:latin typeface="Fira Sans Light"/>
              </a:rPr>
              <a:t>futuro</a:t>
            </a:r>
            <a:r>
              <a:rPr lang="en-US" sz="2400" u="sng" dirty="0">
                <a:solidFill>
                  <a:srgbClr val="000000"/>
                </a:solidFill>
                <a:latin typeface="Fira Sans Light"/>
              </a:rPr>
              <a:t> </a:t>
            </a:r>
          </a:p>
        </p:txBody>
      </p:sp>
      <p:sp>
        <p:nvSpPr>
          <p:cNvPr id="19" name="Marcador de número de diapositiva 18">
            <a:extLst>
              <a:ext uri="{FF2B5EF4-FFF2-40B4-BE49-F238E27FC236}">
                <a16:creationId xmlns:a16="http://schemas.microsoft.com/office/drawing/2014/main" id="{AEFCC099-5F4D-F015-AFFF-676506ED705B}"/>
              </a:ext>
            </a:extLst>
          </p:cNvPr>
          <p:cNvSpPr>
            <a:spLocks noGrp="1"/>
          </p:cNvSpPr>
          <p:nvPr>
            <p:ph type="sldNum" sz="quarter" idx="12"/>
          </p:nvPr>
        </p:nvSpPr>
        <p:spPr>
          <a:xfrm>
            <a:off x="15849600" y="9596267"/>
            <a:ext cx="2133600" cy="365125"/>
          </a:xfrm>
        </p:spPr>
        <p:txBody>
          <a:bodyPr/>
          <a:lstStyle/>
          <a:p>
            <a:fld id="{B6F15528-21DE-4FAA-801E-634DDDAF4B2B}" type="slidenum">
              <a:rPr lang="en-US" sz="3200" smtClean="0"/>
              <a:pPr/>
              <a:t>2</a:t>
            </a:fld>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Logotipo&#10;&#10;Descripción generada automáticamente con confianza media">
            <a:extLst>
              <a:ext uri="{FF2B5EF4-FFF2-40B4-BE49-F238E27FC236}">
                <a16:creationId xmlns:a16="http://schemas.microsoft.com/office/drawing/2014/main" id="{1B5429C7-64E5-A778-5251-D99F87CE6027}"/>
              </a:ext>
            </a:extLst>
          </p:cNvPr>
          <p:cNvPicPr>
            <a:picLocks noChangeAspect="1"/>
          </p:cNvPicPr>
          <p:nvPr/>
        </p:nvPicPr>
        <p:blipFill rotWithShape="1">
          <a:blip r:embed="rId3">
            <a:extLst>
              <a:ext uri="{28A0092B-C50C-407E-A947-70E740481C1C}">
                <a14:useLocalDpi xmlns:a14="http://schemas.microsoft.com/office/drawing/2010/main" val="0"/>
              </a:ext>
            </a:extLst>
          </a:blip>
          <a:srcRect l="11687" t="32445" r="46888" b="31538"/>
          <a:stretch/>
        </p:blipFill>
        <p:spPr>
          <a:xfrm>
            <a:off x="7867056" y="5981382"/>
            <a:ext cx="2180887" cy="1423208"/>
          </a:xfrm>
          <a:prstGeom prst="rect">
            <a:avLst/>
          </a:prstGeom>
        </p:spPr>
      </p:pic>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a:ln>
              <a:solidFill>
                <a:srgbClr val="2D3250"/>
              </a:solidFill>
            </a:ln>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Introducción</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txBody>
            <a:bodyPr/>
            <a:lstStyle/>
            <a:p>
              <a:endParaRPr lang="es-MX"/>
            </a:p>
          </p:txBody>
        </p:sp>
      </p:grpSp>
      <p:sp>
        <p:nvSpPr>
          <p:cNvPr id="8" name="Marcador de contenido 2">
            <a:extLst>
              <a:ext uri="{FF2B5EF4-FFF2-40B4-BE49-F238E27FC236}">
                <a16:creationId xmlns:a16="http://schemas.microsoft.com/office/drawing/2014/main" id="{61DF16EE-6806-C09B-71B6-C1483606B39D}"/>
              </a:ext>
            </a:extLst>
          </p:cNvPr>
          <p:cNvSpPr txBox="1">
            <a:spLocks/>
          </p:cNvSpPr>
          <p:nvPr/>
        </p:nvSpPr>
        <p:spPr>
          <a:xfrm>
            <a:off x="1028699" y="2751112"/>
            <a:ext cx="5905501" cy="66698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s-MX" sz="2800" dirty="0"/>
              <a:t>Las comunicaciones por internet son fundamentales</a:t>
            </a:r>
          </a:p>
          <a:p>
            <a:pPr marL="285750" indent="-285750"/>
            <a:r>
              <a:rPr lang="es-MX" sz="2800" dirty="0"/>
              <a:t>En 2021 se han creado 79 </a:t>
            </a:r>
            <a:r>
              <a:rPr lang="es-MX" sz="2800" dirty="0" err="1"/>
              <a:t>zettabytes</a:t>
            </a:r>
            <a:r>
              <a:rPr lang="es-MX" sz="2800" dirty="0"/>
              <a:t> de información. [1]</a:t>
            </a:r>
          </a:p>
          <a:p>
            <a:pPr marL="285750" indent="-285750"/>
            <a:r>
              <a:rPr lang="es-MX" sz="2800" dirty="0"/>
              <a:t>Almacenar esta información se ha delegado a grandes empresas</a:t>
            </a:r>
          </a:p>
          <a:p>
            <a:pPr lvl="1">
              <a:buFont typeface="Arial" pitchFamily="34" charset="0"/>
              <a:buChar char="•"/>
            </a:pPr>
            <a:r>
              <a:rPr lang="es-MX" sz="2400" dirty="0"/>
              <a:t>Microsoft – Azure Cosmos DB</a:t>
            </a:r>
          </a:p>
          <a:p>
            <a:pPr lvl="1">
              <a:buFont typeface="Arial" pitchFamily="34" charset="0"/>
              <a:buChar char="•"/>
            </a:pPr>
            <a:r>
              <a:rPr lang="es-MX" sz="2400" dirty="0"/>
              <a:t>Meta – Meta </a:t>
            </a:r>
            <a:r>
              <a:rPr lang="es-MX" sz="2400" dirty="0" err="1"/>
              <a:t>for</a:t>
            </a:r>
            <a:r>
              <a:rPr lang="es-MX" sz="2400" dirty="0"/>
              <a:t> </a:t>
            </a:r>
            <a:r>
              <a:rPr lang="es-MX" sz="2400" dirty="0" err="1"/>
              <a:t>developers</a:t>
            </a:r>
            <a:endParaRPr lang="es-MX" sz="2400" dirty="0"/>
          </a:p>
          <a:p>
            <a:pPr lvl="1">
              <a:buFont typeface="Arial" pitchFamily="34" charset="0"/>
              <a:buChar char="•"/>
            </a:pPr>
            <a:r>
              <a:rPr lang="es-MX" sz="2400" dirty="0"/>
              <a:t>Amazon – Amazon S3</a:t>
            </a:r>
          </a:p>
          <a:p>
            <a:pPr lvl="1">
              <a:buFont typeface="Arial" pitchFamily="34" charset="0"/>
              <a:buChar char="•"/>
            </a:pPr>
            <a:r>
              <a:rPr lang="es-MX" sz="2400" dirty="0"/>
              <a:t>Google – Google Cloud </a:t>
            </a:r>
            <a:r>
              <a:rPr lang="es-MX" sz="2400" dirty="0" err="1"/>
              <a:t>Platform</a:t>
            </a:r>
            <a:endParaRPr lang="es-MX" sz="2800" dirty="0"/>
          </a:p>
          <a:p>
            <a:pPr marL="285750" indent="-285750"/>
            <a:endParaRPr lang="es-MX" sz="2800" dirty="0"/>
          </a:p>
        </p:txBody>
      </p:sp>
      <p:pic>
        <p:nvPicPr>
          <p:cNvPr id="13" name="Imagen 12" descr="Logotipo&#10;&#10;Descripción generada automáticamente">
            <a:extLst>
              <a:ext uri="{FF2B5EF4-FFF2-40B4-BE49-F238E27FC236}">
                <a16:creationId xmlns:a16="http://schemas.microsoft.com/office/drawing/2014/main" id="{A56D81C3-245A-346C-6BC1-2060E44FA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9234" y="3291376"/>
            <a:ext cx="2277766" cy="1281244"/>
          </a:xfrm>
          <a:prstGeom prst="rect">
            <a:avLst/>
          </a:prstGeom>
        </p:spPr>
      </p:pic>
      <p:pic>
        <p:nvPicPr>
          <p:cNvPr id="14" name="Imagen 13" descr="Logotipo, nombre de la empresa&#10;&#10;Descripción generada automáticamente">
            <a:extLst>
              <a:ext uri="{FF2B5EF4-FFF2-40B4-BE49-F238E27FC236}">
                <a16:creationId xmlns:a16="http://schemas.microsoft.com/office/drawing/2014/main" id="{4D510DB0-80EE-7C1B-5DCD-06C7128B32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6423" y="3217900"/>
            <a:ext cx="1205614" cy="1205614"/>
          </a:xfrm>
          <a:prstGeom prst="rect">
            <a:avLst/>
          </a:prstGeom>
        </p:spPr>
      </p:pic>
      <p:pic>
        <p:nvPicPr>
          <p:cNvPr id="15" name="Imagen 14">
            <a:extLst>
              <a:ext uri="{FF2B5EF4-FFF2-40B4-BE49-F238E27FC236}">
                <a16:creationId xmlns:a16="http://schemas.microsoft.com/office/drawing/2014/main" id="{F658C4BE-64C2-3BC8-A3D6-A92C197A03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368" r="22763"/>
          <a:stretch/>
        </p:blipFill>
        <p:spPr>
          <a:xfrm>
            <a:off x="14297632" y="2963337"/>
            <a:ext cx="1424313" cy="1460177"/>
          </a:xfrm>
          <a:prstGeom prst="rect">
            <a:avLst/>
          </a:prstGeom>
        </p:spPr>
      </p:pic>
      <p:pic>
        <p:nvPicPr>
          <p:cNvPr id="21" name="Imagen 20" descr="Logotipo&#10;&#10;Descripción generada automáticamente">
            <a:extLst>
              <a:ext uri="{FF2B5EF4-FFF2-40B4-BE49-F238E27FC236}">
                <a16:creationId xmlns:a16="http://schemas.microsoft.com/office/drawing/2014/main" id="{8777E72D-CDC7-76D2-6F13-F76988AF6D8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1184" r="21579"/>
          <a:stretch/>
        </p:blipFill>
        <p:spPr>
          <a:xfrm>
            <a:off x="12943237" y="5847994"/>
            <a:ext cx="1583905" cy="1556596"/>
          </a:xfrm>
          <a:prstGeom prst="rect">
            <a:avLst/>
          </a:prstGeom>
        </p:spPr>
      </p:pic>
      <p:pic>
        <p:nvPicPr>
          <p:cNvPr id="22" name="Imagen 21" descr="Forma&#10;&#10;Descripción generada automáticamente">
            <a:extLst>
              <a:ext uri="{FF2B5EF4-FFF2-40B4-BE49-F238E27FC236}">
                <a16:creationId xmlns:a16="http://schemas.microsoft.com/office/drawing/2014/main" id="{EDF20476-E9A2-B660-F5A1-653A09E28C23}"/>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0421" r="10096"/>
          <a:stretch/>
        </p:blipFill>
        <p:spPr>
          <a:xfrm>
            <a:off x="10287000" y="5754368"/>
            <a:ext cx="1984422" cy="1872485"/>
          </a:xfrm>
          <a:prstGeom prst="rect">
            <a:avLst/>
          </a:prstGeom>
        </p:spPr>
      </p:pic>
      <p:pic>
        <p:nvPicPr>
          <p:cNvPr id="23" name="Imagen 22" descr="Logotipo&#10;&#10;Descripción generada automáticamente">
            <a:extLst>
              <a:ext uri="{FF2B5EF4-FFF2-40B4-BE49-F238E27FC236}">
                <a16:creationId xmlns:a16="http://schemas.microsoft.com/office/drawing/2014/main" id="{FD68D88A-0F27-B87F-FD99-E60E1DF60AC2}"/>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21184" r="20921"/>
          <a:stretch/>
        </p:blipFill>
        <p:spPr>
          <a:xfrm>
            <a:off x="15197449" y="5888738"/>
            <a:ext cx="1602111" cy="1556596"/>
          </a:xfrm>
          <a:prstGeom prst="rect">
            <a:avLst/>
          </a:prstGeom>
        </p:spPr>
      </p:pic>
      <p:sp>
        <p:nvSpPr>
          <p:cNvPr id="24" name="CuadroTexto 23">
            <a:extLst>
              <a:ext uri="{FF2B5EF4-FFF2-40B4-BE49-F238E27FC236}">
                <a16:creationId xmlns:a16="http://schemas.microsoft.com/office/drawing/2014/main" id="{328AABAD-73C3-3705-1D6C-C9315FA9118D}"/>
              </a:ext>
            </a:extLst>
          </p:cNvPr>
          <p:cNvSpPr txBox="1"/>
          <p:nvPr/>
        </p:nvSpPr>
        <p:spPr>
          <a:xfrm>
            <a:off x="7772398" y="4572620"/>
            <a:ext cx="4499024" cy="369332"/>
          </a:xfrm>
          <a:prstGeom prst="rect">
            <a:avLst/>
          </a:prstGeom>
          <a:noFill/>
        </p:spPr>
        <p:txBody>
          <a:bodyPr wrap="square" rtlCol="0">
            <a:spAutoFit/>
          </a:bodyPr>
          <a:lstStyle/>
          <a:p>
            <a:r>
              <a:rPr lang="es-MX" dirty="0"/>
              <a:t>Microsoft provee el servicio Azure Cosmos DB</a:t>
            </a:r>
          </a:p>
        </p:txBody>
      </p:sp>
      <p:sp>
        <p:nvSpPr>
          <p:cNvPr id="25" name="CuadroTexto 24">
            <a:extLst>
              <a:ext uri="{FF2B5EF4-FFF2-40B4-BE49-F238E27FC236}">
                <a16:creationId xmlns:a16="http://schemas.microsoft.com/office/drawing/2014/main" id="{F5B33D9B-9018-AE7C-925D-43D8A0771026}"/>
              </a:ext>
            </a:extLst>
          </p:cNvPr>
          <p:cNvSpPr txBox="1"/>
          <p:nvPr/>
        </p:nvSpPr>
        <p:spPr>
          <a:xfrm>
            <a:off x="12760277" y="4632626"/>
            <a:ext cx="4499024" cy="369332"/>
          </a:xfrm>
          <a:prstGeom prst="rect">
            <a:avLst/>
          </a:prstGeom>
          <a:noFill/>
        </p:spPr>
        <p:txBody>
          <a:bodyPr wrap="square" rtlCol="0">
            <a:spAutoFit/>
          </a:bodyPr>
          <a:lstStyle/>
          <a:p>
            <a:r>
              <a:rPr lang="es-MX" dirty="0"/>
              <a:t>Meta provee el servicio Meta </a:t>
            </a:r>
            <a:r>
              <a:rPr lang="es-MX" dirty="0" err="1"/>
              <a:t>for</a:t>
            </a:r>
            <a:r>
              <a:rPr lang="es-MX" dirty="0"/>
              <a:t> </a:t>
            </a:r>
            <a:r>
              <a:rPr lang="es-MX" dirty="0" err="1"/>
              <a:t>Developers</a:t>
            </a:r>
            <a:endParaRPr lang="es-MX" dirty="0"/>
          </a:p>
        </p:txBody>
      </p:sp>
      <p:sp>
        <p:nvSpPr>
          <p:cNvPr id="26" name="CuadroTexto 25">
            <a:extLst>
              <a:ext uri="{FF2B5EF4-FFF2-40B4-BE49-F238E27FC236}">
                <a16:creationId xmlns:a16="http://schemas.microsoft.com/office/drawing/2014/main" id="{33E04643-8F9C-D5DA-B383-EF3B352D164A}"/>
              </a:ext>
            </a:extLst>
          </p:cNvPr>
          <p:cNvSpPr txBox="1"/>
          <p:nvPr/>
        </p:nvSpPr>
        <p:spPr>
          <a:xfrm>
            <a:off x="7867056" y="7773769"/>
            <a:ext cx="4499024" cy="646331"/>
          </a:xfrm>
          <a:prstGeom prst="rect">
            <a:avLst/>
          </a:prstGeom>
          <a:noFill/>
        </p:spPr>
        <p:txBody>
          <a:bodyPr wrap="square" rtlCol="0">
            <a:spAutoFit/>
          </a:bodyPr>
          <a:lstStyle/>
          <a:p>
            <a:pPr algn="ctr"/>
            <a:r>
              <a:rPr lang="es-MX" dirty="0"/>
              <a:t>Amazon Web </a:t>
            </a:r>
            <a:r>
              <a:rPr lang="es-MX" dirty="0" err="1"/>
              <a:t>Services</a:t>
            </a:r>
            <a:r>
              <a:rPr lang="es-MX" dirty="0"/>
              <a:t> provee el servicio Amazon S3</a:t>
            </a:r>
          </a:p>
        </p:txBody>
      </p:sp>
      <p:sp>
        <p:nvSpPr>
          <p:cNvPr id="27" name="CuadroTexto 26">
            <a:extLst>
              <a:ext uri="{FF2B5EF4-FFF2-40B4-BE49-F238E27FC236}">
                <a16:creationId xmlns:a16="http://schemas.microsoft.com/office/drawing/2014/main" id="{D250DDDB-CD23-8F3C-A5A6-83C6DD3D53B8}"/>
              </a:ext>
            </a:extLst>
          </p:cNvPr>
          <p:cNvSpPr txBox="1"/>
          <p:nvPr/>
        </p:nvSpPr>
        <p:spPr>
          <a:xfrm>
            <a:off x="12760276" y="7773769"/>
            <a:ext cx="4499024" cy="646331"/>
          </a:xfrm>
          <a:prstGeom prst="rect">
            <a:avLst/>
          </a:prstGeom>
          <a:noFill/>
        </p:spPr>
        <p:txBody>
          <a:bodyPr wrap="square" rtlCol="0">
            <a:spAutoFit/>
          </a:bodyPr>
          <a:lstStyle/>
          <a:p>
            <a:pPr algn="ctr"/>
            <a:r>
              <a:rPr lang="es-MX" dirty="0"/>
              <a:t>Google provee la plataforma Google Cloud </a:t>
            </a:r>
            <a:r>
              <a:rPr lang="es-MX" dirty="0" err="1"/>
              <a:t>Platform</a:t>
            </a:r>
            <a:endParaRPr lang="es-MX" dirty="0"/>
          </a:p>
        </p:txBody>
      </p:sp>
      <p:sp>
        <p:nvSpPr>
          <p:cNvPr id="29" name="Marcador de número de diapositiva 28">
            <a:extLst>
              <a:ext uri="{FF2B5EF4-FFF2-40B4-BE49-F238E27FC236}">
                <a16:creationId xmlns:a16="http://schemas.microsoft.com/office/drawing/2014/main" id="{0B31A7C1-1021-23FA-0861-65FBCFE62CD7}"/>
              </a:ext>
            </a:extLst>
          </p:cNvPr>
          <p:cNvSpPr>
            <a:spLocks noGrp="1"/>
          </p:cNvSpPr>
          <p:nvPr>
            <p:ph type="sldNum" sz="quarter" idx="12"/>
          </p:nvPr>
        </p:nvSpPr>
        <p:spPr>
          <a:xfrm>
            <a:off x="15732760" y="9418046"/>
            <a:ext cx="2133600" cy="365125"/>
          </a:xfrm>
        </p:spPr>
        <p:txBody>
          <a:bodyPr/>
          <a:lstStyle/>
          <a:p>
            <a:fld id="{B6F15528-21DE-4FAA-801E-634DDDAF4B2B}" type="slidenum">
              <a:rPr lang="en-US" sz="3200" smtClean="0"/>
              <a:pPr/>
              <a:t>3</a:t>
            </a:fld>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52500"/>
            <a:ext cx="12839700" cy="1065292"/>
          </a:xfrm>
          <a:prstGeom prst="rect">
            <a:avLst/>
          </a:prstGeom>
        </p:spPr>
        <p:txBody>
          <a:bodyPr wrap="square" lIns="0" tIns="0" rIns="0" bIns="0" rtlCol="0" anchor="t">
            <a:spAutoFit/>
          </a:bodyPr>
          <a:lstStyle/>
          <a:p>
            <a:pPr marL="0" lvl="0" indent="0">
              <a:lnSpc>
                <a:spcPts val="8742"/>
              </a:lnSpc>
              <a:spcBef>
                <a:spcPct val="0"/>
              </a:spcBef>
            </a:pPr>
            <a:r>
              <a:rPr lang="es-MX" sz="6725" u="none" dirty="0">
                <a:solidFill>
                  <a:srgbClr val="000000"/>
                </a:solidFill>
                <a:latin typeface="Fira Sans Semi-Bold"/>
              </a:rPr>
              <a:t>Problemática</a:t>
            </a: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pic>
        <p:nvPicPr>
          <p:cNvPr id="3" name="Imagen 2">
            <a:extLst>
              <a:ext uri="{FF2B5EF4-FFF2-40B4-BE49-F238E27FC236}">
                <a16:creationId xmlns:a16="http://schemas.microsoft.com/office/drawing/2014/main" id="{2FFBC092-F789-FCC7-5360-2B215C6BE827}"/>
              </a:ext>
            </a:extLst>
          </p:cNvPr>
          <p:cNvPicPr>
            <a:picLocks noChangeAspect="1"/>
          </p:cNvPicPr>
          <p:nvPr/>
        </p:nvPicPr>
        <p:blipFill>
          <a:blip r:embed="rId3"/>
          <a:stretch>
            <a:fillRect/>
          </a:stretch>
        </p:blipFill>
        <p:spPr>
          <a:xfrm>
            <a:off x="1020797" y="6738366"/>
            <a:ext cx="8044138" cy="2574122"/>
          </a:xfrm>
          <a:prstGeom prst="rect">
            <a:avLst/>
          </a:prstGeom>
        </p:spPr>
      </p:pic>
      <p:pic>
        <p:nvPicPr>
          <p:cNvPr id="4" name="Marcador de posición de imagen 6">
            <a:extLst>
              <a:ext uri="{FF2B5EF4-FFF2-40B4-BE49-F238E27FC236}">
                <a16:creationId xmlns:a16="http://schemas.microsoft.com/office/drawing/2014/main" id="{25A04866-253F-AD2B-A652-35CB2F04C7FC}"/>
              </a:ext>
            </a:extLst>
          </p:cNvPr>
          <p:cNvPicPr>
            <a:picLocks noChangeAspect="1"/>
          </p:cNvPicPr>
          <p:nvPr/>
        </p:nvPicPr>
        <p:blipFill rotWithShape="1">
          <a:blip r:embed="rId4">
            <a:extLst>
              <a:ext uri="{28A0092B-C50C-407E-A947-70E740481C1C}">
                <a14:useLocalDpi xmlns:a14="http://schemas.microsoft.com/office/drawing/2010/main" val="0"/>
              </a:ext>
            </a:extLst>
          </a:blip>
          <a:srcRect l="125" r="125"/>
          <a:stretch/>
        </p:blipFill>
        <p:spPr>
          <a:xfrm>
            <a:off x="1020797" y="2170149"/>
            <a:ext cx="8123203" cy="4071780"/>
          </a:xfrm>
          <a:prstGeom prst="rect">
            <a:avLst/>
          </a:prstGeom>
        </p:spPr>
      </p:pic>
      <p:sp>
        <p:nvSpPr>
          <p:cNvPr id="6" name="Marcador de texto 3">
            <a:extLst>
              <a:ext uri="{FF2B5EF4-FFF2-40B4-BE49-F238E27FC236}">
                <a16:creationId xmlns:a16="http://schemas.microsoft.com/office/drawing/2014/main" id="{699773F7-49E5-3DF5-E6E7-F8E2171307DE}"/>
              </a:ext>
            </a:extLst>
          </p:cNvPr>
          <p:cNvSpPr txBox="1">
            <a:spLocks/>
          </p:cNvSpPr>
          <p:nvPr/>
        </p:nvSpPr>
        <p:spPr>
          <a:xfrm>
            <a:off x="10668000" y="2170149"/>
            <a:ext cx="6565336" cy="65033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28600"/>
            <a:r>
              <a:rPr lang="es-MX" sz="2800" dirty="0"/>
              <a:t>Los proveedores toman responsabilidad de los datos por un costo monetario o digital</a:t>
            </a:r>
          </a:p>
          <a:p>
            <a:pPr marL="285750" indent="-228600"/>
            <a:r>
              <a:rPr lang="es-MX" sz="2800" dirty="0"/>
              <a:t>Análisis de datos con fines mercadotécnicos</a:t>
            </a:r>
          </a:p>
          <a:p>
            <a:pPr marL="285750" indent="-228600"/>
            <a:r>
              <a:rPr lang="es-MX" sz="2800" dirty="0"/>
              <a:t>Fines políticos como el escándalo de Facebook y Cambridge </a:t>
            </a:r>
            <a:r>
              <a:rPr lang="es-MX" sz="2800" dirty="0" err="1"/>
              <a:t>Analitica</a:t>
            </a:r>
            <a:r>
              <a:rPr lang="es-MX" sz="2800" dirty="0"/>
              <a:t>. [2]</a:t>
            </a:r>
          </a:p>
          <a:p>
            <a:pPr lvl="1" indent="-228600">
              <a:buFont typeface="Arial" pitchFamily="34" charset="0"/>
              <a:buChar char="•"/>
            </a:pPr>
            <a:r>
              <a:rPr lang="es-MX" dirty="0"/>
              <a:t>Uso indebido de datos de 50 millones de usuarios</a:t>
            </a:r>
          </a:p>
          <a:p>
            <a:pPr lvl="1" indent="-228600">
              <a:buFont typeface="Arial" pitchFamily="34" charset="0"/>
              <a:buChar char="•"/>
            </a:pPr>
            <a:r>
              <a:rPr lang="es-MX" dirty="0" err="1"/>
              <a:t>Feeds</a:t>
            </a:r>
            <a:r>
              <a:rPr lang="es-MX" dirty="0"/>
              <a:t> manipulados para posibles votantes</a:t>
            </a:r>
          </a:p>
          <a:p>
            <a:pPr lvl="1" indent="-228600">
              <a:buFont typeface="Arial" pitchFamily="34" charset="0"/>
              <a:buChar char="•"/>
            </a:pPr>
            <a:r>
              <a:rPr lang="es-MX" dirty="0"/>
              <a:t>Votaciones de 2016 afectadas</a:t>
            </a:r>
          </a:p>
          <a:p>
            <a:pPr marL="285750" indent="-228600"/>
            <a:r>
              <a:rPr lang="es-MX" sz="2800" dirty="0"/>
              <a:t>Compañías analizando datos invasivos en automóviles inteligentes [3]</a:t>
            </a:r>
          </a:p>
        </p:txBody>
      </p:sp>
      <p:sp>
        <p:nvSpPr>
          <p:cNvPr id="8" name="Marcador de número de diapositiva 7">
            <a:extLst>
              <a:ext uri="{FF2B5EF4-FFF2-40B4-BE49-F238E27FC236}">
                <a16:creationId xmlns:a16="http://schemas.microsoft.com/office/drawing/2014/main" id="{7C0251BE-AF7E-6426-3C2D-804964C7FC51}"/>
              </a:ext>
            </a:extLst>
          </p:cNvPr>
          <p:cNvSpPr>
            <a:spLocks noGrp="1"/>
          </p:cNvSpPr>
          <p:nvPr>
            <p:ph type="sldNum" sz="quarter" idx="12"/>
          </p:nvPr>
        </p:nvSpPr>
        <p:spPr>
          <a:xfrm>
            <a:off x="12196461" y="9244587"/>
            <a:ext cx="2133600" cy="365125"/>
          </a:xfrm>
        </p:spPr>
        <p:txBody>
          <a:bodyPr/>
          <a:lstStyle/>
          <a:p>
            <a:fld id="{B6F15528-21DE-4FAA-801E-634DDDAF4B2B}" type="slidenum">
              <a:rPr lang="en-US" sz="3200" smtClean="0"/>
              <a:pPr/>
              <a:t>4</a:t>
            </a:fld>
            <a:endParaRPr lang="en-US" sz="3200" dirty="0"/>
          </a:p>
        </p:txBody>
      </p:sp>
    </p:spTree>
    <p:extLst>
      <p:ext uri="{BB962C8B-B14F-4D97-AF65-F5344CB8AC3E}">
        <p14:creationId xmlns:p14="http://schemas.microsoft.com/office/powerpoint/2010/main" val="27809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8877301"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Objetivo</a:t>
            </a:r>
            <a:r>
              <a:rPr lang="en-US" sz="7925" dirty="0">
                <a:solidFill>
                  <a:srgbClr val="000000"/>
                </a:solidFill>
                <a:latin typeface="Fira Sans Semi-Bold"/>
              </a:rPr>
              <a:t> general</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441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6">
            <a:extLst>
              <a:ext uri="{FF2B5EF4-FFF2-40B4-BE49-F238E27FC236}">
                <a16:creationId xmlns:a16="http://schemas.microsoft.com/office/drawing/2014/main" id="{5D884D27-60F7-54FF-3B80-2CEF58FB0E99}"/>
              </a:ext>
            </a:extLst>
          </p:cNvPr>
          <p:cNvSpPr txBox="1">
            <a:spLocks/>
          </p:cNvSpPr>
          <p:nvPr/>
        </p:nvSpPr>
        <p:spPr>
          <a:xfrm>
            <a:off x="1028698" y="2967830"/>
            <a:ext cx="16268702" cy="6037741"/>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MX" sz="5400" dirty="0"/>
              <a:t>Diseñar y desarrollar estrategias para la protección de información sensible en grandes volúmenes de información por medio de algoritmos criptográficos con base en las leyes vigentes en materia de protección de datos</a:t>
            </a:r>
          </a:p>
        </p:txBody>
      </p:sp>
      <p:sp>
        <p:nvSpPr>
          <p:cNvPr id="8" name="Marcador de número de diapositiva 7">
            <a:extLst>
              <a:ext uri="{FF2B5EF4-FFF2-40B4-BE49-F238E27FC236}">
                <a16:creationId xmlns:a16="http://schemas.microsoft.com/office/drawing/2014/main" id="{02CF8BF7-A117-102E-D06C-228EDDEE71E2}"/>
              </a:ext>
            </a:extLst>
          </p:cNvPr>
          <p:cNvSpPr>
            <a:spLocks noGrp="1"/>
          </p:cNvSpPr>
          <p:nvPr>
            <p:ph type="sldNum" sz="quarter" idx="12"/>
          </p:nvPr>
        </p:nvSpPr>
        <p:spPr>
          <a:xfrm>
            <a:off x="15697200" y="9304765"/>
            <a:ext cx="2133600" cy="365125"/>
          </a:xfrm>
        </p:spPr>
        <p:txBody>
          <a:bodyPr/>
          <a:lstStyle/>
          <a:p>
            <a:fld id="{B6F15528-21DE-4FAA-801E-634DDDAF4B2B}" type="slidenum">
              <a:rPr lang="en-US" sz="3200" smtClean="0"/>
              <a:pPr/>
              <a:t>5</a:t>
            </a:fld>
            <a:endParaRPr lang="en-US" sz="3200" dirty="0"/>
          </a:p>
        </p:txBody>
      </p:sp>
    </p:spTree>
    <p:extLst>
      <p:ext uri="{BB962C8B-B14F-4D97-AF65-F5344CB8AC3E}">
        <p14:creationId xmlns:p14="http://schemas.microsoft.com/office/powerpoint/2010/main" val="263465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699" y="952500"/>
            <a:ext cx="14847021" cy="1065292"/>
          </a:xfrm>
          <a:prstGeom prst="rect">
            <a:avLst/>
          </a:prstGeom>
        </p:spPr>
        <p:txBody>
          <a:bodyPr wrap="square" lIns="0" tIns="0" rIns="0" bIns="0" rtlCol="0" anchor="t">
            <a:spAutoFit/>
          </a:bodyPr>
          <a:lstStyle/>
          <a:p>
            <a:pPr marL="0" lvl="0" indent="0">
              <a:lnSpc>
                <a:spcPts val="8742"/>
              </a:lnSpc>
              <a:spcBef>
                <a:spcPct val="0"/>
              </a:spcBef>
            </a:pPr>
            <a:r>
              <a:rPr lang="en-US" sz="6725" u="none" dirty="0" err="1">
                <a:solidFill>
                  <a:srgbClr val="000000"/>
                </a:solidFill>
                <a:latin typeface="Fira Sans Semi-Bold"/>
              </a:rPr>
              <a:t>Herramientas</a:t>
            </a:r>
            <a:r>
              <a:rPr lang="en-US" sz="6725" u="none" dirty="0">
                <a:solidFill>
                  <a:srgbClr val="000000"/>
                </a:solidFill>
                <a:latin typeface="Fira Sans Semi-Bold"/>
              </a:rPr>
              <a:t> </a:t>
            </a:r>
            <a:r>
              <a:rPr lang="en-US" sz="6725" u="none" dirty="0" err="1">
                <a:solidFill>
                  <a:srgbClr val="000000"/>
                </a:solidFill>
                <a:latin typeface="Fira Sans Semi-Bold"/>
              </a:rPr>
              <a:t>tecnológicas</a:t>
            </a:r>
            <a:endParaRPr lang="en-US" sz="6725" u="none" dirty="0">
              <a:solidFill>
                <a:srgbClr val="000000"/>
              </a:solidFill>
              <a:latin typeface="Fira Sans Semi-Bold"/>
            </a:endParaRP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graphicFrame>
        <p:nvGraphicFramePr>
          <p:cNvPr id="3" name="Tabla 2">
            <a:extLst>
              <a:ext uri="{FF2B5EF4-FFF2-40B4-BE49-F238E27FC236}">
                <a16:creationId xmlns:a16="http://schemas.microsoft.com/office/drawing/2014/main" id="{94B6BEB2-7E42-8E95-10BA-3F9A82ED4EC6}"/>
              </a:ext>
            </a:extLst>
          </p:cNvPr>
          <p:cNvGraphicFramePr>
            <a:graphicFrameLocks noGrp="1"/>
          </p:cNvGraphicFramePr>
          <p:nvPr>
            <p:extLst>
              <p:ext uri="{D42A27DB-BD31-4B8C-83A1-F6EECF244321}">
                <p14:modId xmlns:p14="http://schemas.microsoft.com/office/powerpoint/2010/main" val="530489171"/>
              </p:ext>
            </p:extLst>
          </p:nvPr>
        </p:nvGraphicFramePr>
        <p:xfrm>
          <a:off x="876300" y="2076660"/>
          <a:ext cx="16421841" cy="6384440"/>
        </p:xfrm>
        <a:graphic>
          <a:graphicData uri="http://schemas.openxmlformats.org/drawingml/2006/table">
            <a:tbl>
              <a:tblPr firstRow="1" bandRow="1">
                <a:tableStyleId>{616DA210-FB5B-4158-B5E0-FEB733F419BA}</a:tableStyleId>
              </a:tblPr>
              <a:tblGrid>
                <a:gridCol w="5473947">
                  <a:extLst>
                    <a:ext uri="{9D8B030D-6E8A-4147-A177-3AD203B41FA5}">
                      <a16:colId xmlns:a16="http://schemas.microsoft.com/office/drawing/2014/main" val="3921280990"/>
                    </a:ext>
                  </a:extLst>
                </a:gridCol>
                <a:gridCol w="5473947">
                  <a:extLst>
                    <a:ext uri="{9D8B030D-6E8A-4147-A177-3AD203B41FA5}">
                      <a16:colId xmlns:a16="http://schemas.microsoft.com/office/drawing/2014/main" val="4116542425"/>
                    </a:ext>
                  </a:extLst>
                </a:gridCol>
                <a:gridCol w="5473947">
                  <a:extLst>
                    <a:ext uri="{9D8B030D-6E8A-4147-A177-3AD203B41FA5}">
                      <a16:colId xmlns:a16="http://schemas.microsoft.com/office/drawing/2014/main" val="1111645301"/>
                    </a:ext>
                  </a:extLst>
                </a:gridCol>
              </a:tblGrid>
              <a:tr h="1596110">
                <a:tc>
                  <a:txBody>
                    <a:bodyPr/>
                    <a:lstStyle/>
                    <a:p>
                      <a:pPr algn="ctr"/>
                      <a:r>
                        <a:rPr lang="es-MX" sz="3200" b="0" dirty="0"/>
                        <a:t>C#</a:t>
                      </a:r>
                    </a:p>
                  </a:txBody>
                  <a:tcPr anchor="ctr"/>
                </a:tc>
                <a:tc>
                  <a:txBody>
                    <a:bodyPr/>
                    <a:lstStyle/>
                    <a:p>
                      <a:pPr algn="ctr"/>
                      <a:r>
                        <a:rPr lang="es-MX" sz="3200" b="0" dirty="0"/>
                        <a:t>Lenguaje de codificación del proyecto</a:t>
                      </a:r>
                    </a:p>
                  </a:txBody>
                  <a:tcPr anchor="ctr"/>
                </a:tc>
                <a:tc>
                  <a:txBody>
                    <a:bodyPr/>
                    <a:lstStyle/>
                    <a:p>
                      <a:endParaRPr lang="es-MX" sz="3200" dirty="0"/>
                    </a:p>
                  </a:txBody>
                  <a:tcPr/>
                </a:tc>
                <a:extLst>
                  <a:ext uri="{0D108BD9-81ED-4DB2-BD59-A6C34878D82A}">
                    <a16:rowId xmlns:a16="http://schemas.microsoft.com/office/drawing/2014/main" val="3378113614"/>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a:p>
                  </a:txBody>
                  <a:tcPr/>
                </a:tc>
                <a:extLst>
                  <a:ext uri="{0D108BD9-81ED-4DB2-BD59-A6C34878D82A}">
                    <a16:rowId xmlns:a16="http://schemas.microsoft.com/office/drawing/2014/main" val="519581053"/>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dirty="0"/>
                    </a:p>
                  </a:txBody>
                  <a:tcPr/>
                </a:tc>
                <a:extLst>
                  <a:ext uri="{0D108BD9-81ED-4DB2-BD59-A6C34878D82A}">
                    <a16:rowId xmlns:a16="http://schemas.microsoft.com/office/drawing/2014/main" val="1559332090"/>
                  </a:ext>
                </a:extLst>
              </a:tr>
              <a:tr h="1596110">
                <a:tc>
                  <a:txBody>
                    <a:bodyPr/>
                    <a:lstStyle/>
                    <a:p>
                      <a:pPr algn="ctr"/>
                      <a:r>
                        <a:rPr lang="es-MX" sz="3200" dirty="0"/>
                        <a:t>GitHub</a:t>
                      </a:r>
                    </a:p>
                  </a:txBody>
                  <a:tcPr anchor="ctr"/>
                </a:tc>
                <a:tc>
                  <a:txBody>
                    <a:bodyPr/>
                    <a:lstStyle/>
                    <a:p>
                      <a:pPr algn="ctr"/>
                      <a:r>
                        <a:rPr lang="es-MX" sz="3200" dirty="0"/>
                        <a:t>Control de versiones y actualizaciones.</a:t>
                      </a:r>
                    </a:p>
                  </a:txBody>
                  <a:tcPr anchor="ctr"/>
                </a:tc>
                <a:tc>
                  <a:txBody>
                    <a:bodyPr/>
                    <a:lstStyle/>
                    <a:p>
                      <a:endParaRPr lang="es-MX" sz="3200" dirty="0"/>
                    </a:p>
                  </a:txBody>
                  <a:tcPr/>
                </a:tc>
                <a:extLst>
                  <a:ext uri="{0D108BD9-81ED-4DB2-BD59-A6C34878D82A}">
                    <a16:rowId xmlns:a16="http://schemas.microsoft.com/office/drawing/2014/main" val="1367044477"/>
                  </a:ext>
                </a:extLst>
              </a:tr>
            </a:tbl>
          </a:graphicData>
        </a:graphic>
      </p:graphicFrame>
      <p:pic>
        <p:nvPicPr>
          <p:cNvPr id="10" name="Marcador de contenido 10" descr="Icono&#10;&#10;Descripción generada automáticamente">
            <a:extLst>
              <a:ext uri="{FF2B5EF4-FFF2-40B4-BE49-F238E27FC236}">
                <a16:creationId xmlns:a16="http://schemas.microsoft.com/office/drawing/2014/main" id="{86492E2C-319F-28EA-DB57-08477F748A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79946" y="2309653"/>
            <a:ext cx="1196108" cy="1196108"/>
          </a:xfrm>
          <a:prstGeom prst="rect">
            <a:avLst/>
          </a:prstGeom>
        </p:spPr>
      </p:pic>
      <p:sp>
        <p:nvSpPr>
          <p:cNvPr id="17" name="Marcador de número de diapositiva 16">
            <a:extLst>
              <a:ext uri="{FF2B5EF4-FFF2-40B4-BE49-F238E27FC236}">
                <a16:creationId xmlns:a16="http://schemas.microsoft.com/office/drawing/2014/main" id="{12C61D73-63F2-8A43-E7A9-554C58076C53}"/>
              </a:ext>
            </a:extLst>
          </p:cNvPr>
          <p:cNvSpPr>
            <a:spLocks noGrp="1"/>
          </p:cNvSpPr>
          <p:nvPr>
            <p:ph type="sldNum" sz="quarter" idx="12"/>
          </p:nvPr>
        </p:nvSpPr>
        <p:spPr>
          <a:xfrm>
            <a:off x="12344400" y="9267364"/>
            <a:ext cx="2133600" cy="365125"/>
          </a:xfrm>
        </p:spPr>
        <p:txBody>
          <a:bodyPr/>
          <a:lstStyle/>
          <a:p>
            <a:fld id="{B6F15528-21DE-4FAA-801E-634DDDAF4B2B}" type="slidenum">
              <a:rPr lang="en-US" sz="3200" smtClean="0"/>
              <a:pPr/>
              <a:t>6</a:t>
            </a:fld>
            <a:endParaRPr lang="en-US" sz="3200"/>
          </a:p>
        </p:txBody>
      </p:sp>
      <p:pic>
        <p:nvPicPr>
          <p:cNvPr id="5" name="Imagen 4">
            <a:extLst>
              <a:ext uri="{FF2B5EF4-FFF2-40B4-BE49-F238E27FC236}">
                <a16:creationId xmlns:a16="http://schemas.microsoft.com/office/drawing/2014/main" id="{A20F4706-5A70-8A93-3345-51D07DFC6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2587" y="7017067"/>
            <a:ext cx="2310826" cy="1299840"/>
          </a:xfrm>
          <a:prstGeom prst="rect">
            <a:avLst/>
          </a:prstGeom>
        </p:spPr>
      </p:pic>
    </p:spTree>
    <p:extLst>
      <p:ext uri="{BB962C8B-B14F-4D97-AF65-F5344CB8AC3E}">
        <p14:creationId xmlns:p14="http://schemas.microsoft.com/office/powerpoint/2010/main" val="254951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s-MX" sz="7925" dirty="0">
                <a:solidFill>
                  <a:srgbClr val="000000"/>
                </a:solidFill>
                <a:latin typeface="Fira Sans Semi-Bold"/>
              </a:rPr>
              <a:t>Conclusiones</a:t>
            </a:r>
            <a:endParaRPr lang="es-MX"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7</a:t>
            </a:fld>
            <a:endParaRPr lang="en-US" sz="3200"/>
          </a:p>
        </p:txBody>
      </p:sp>
    </p:spTree>
    <p:extLst>
      <p:ext uri="{BB962C8B-B14F-4D97-AF65-F5344CB8AC3E}">
        <p14:creationId xmlns:p14="http://schemas.microsoft.com/office/powerpoint/2010/main" val="238181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8</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2678488" y="6927438"/>
            <a:ext cx="4029811" cy="1107996"/>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Aplicación Web esencialmente construida con </a:t>
            </a:r>
            <a:r>
              <a:rPr lang="es-MX" sz="2400" dirty="0" err="1">
                <a:solidFill>
                  <a:srgbClr val="676F9D"/>
                </a:solidFill>
                <a:latin typeface="Fira Sans Semi-Bold"/>
              </a:rPr>
              <a:t>Blazor</a:t>
            </a:r>
            <a:r>
              <a:rPr lang="es-MX" sz="2400" dirty="0">
                <a:solidFill>
                  <a:srgbClr val="676F9D"/>
                </a:solidFill>
                <a:latin typeface="Fira Sans Semi-Bold"/>
              </a:rPr>
              <a:t> (</a:t>
            </a:r>
            <a:r>
              <a:rPr lang="es-MX" sz="2400" dirty="0" err="1">
                <a:solidFill>
                  <a:srgbClr val="676F9D"/>
                </a:solidFill>
                <a:latin typeface="Fira Sans Semi-Bold"/>
              </a:rPr>
              <a:t>front</a:t>
            </a:r>
            <a:r>
              <a:rPr lang="es-MX" sz="2400" dirty="0">
                <a:solidFill>
                  <a:srgbClr val="676F9D"/>
                </a:solidFill>
                <a:latin typeface="Fira Sans Semi-Bold"/>
              </a:rPr>
              <a:t>)</a:t>
            </a:r>
            <a:endParaRPr lang="es-MX" sz="2400" u="none" dirty="0">
              <a:solidFill>
                <a:srgbClr val="676F9D"/>
              </a:solidFill>
              <a:latin typeface="Fira Sans Semi-Bold"/>
            </a:endParaRPr>
          </a:p>
        </p:txBody>
      </p:sp>
      <p:sp>
        <p:nvSpPr>
          <p:cNvPr id="8" name="TextBox 7">
            <a:extLst>
              <a:ext uri="{FF2B5EF4-FFF2-40B4-BE49-F238E27FC236}">
                <a16:creationId xmlns:a16="http://schemas.microsoft.com/office/drawing/2014/main" id="{65AEB022-C31A-5861-756A-657A187A42E9}"/>
              </a:ext>
            </a:extLst>
          </p:cNvPr>
          <p:cNvSpPr txBox="1"/>
          <p:nvPr/>
        </p:nvSpPr>
        <p:spPr>
          <a:xfrm>
            <a:off x="10193220" y="7112104"/>
            <a:ext cx="4648199" cy="738664"/>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Modelo de Machine </a:t>
            </a:r>
            <a:r>
              <a:rPr lang="es-MX" sz="2400" dirty="0" err="1">
                <a:solidFill>
                  <a:srgbClr val="676F9D"/>
                </a:solidFill>
                <a:latin typeface="Fira Sans Semi-Bold"/>
              </a:rPr>
              <a:t>Leraning</a:t>
            </a:r>
            <a:r>
              <a:rPr lang="es-MX" sz="2400" dirty="0">
                <a:solidFill>
                  <a:srgbClr val="676F9D"/>
                </a:solidFill>
                <a:latin typeface="Fira Sans Semi-Bold"/>
              </a:rPr>
              <a:t> construido con Python (back)</a:t>
            </a:r>
            <a:endParaRPr lang="es-MX" sz="2400" u="none" dirty="0">
              <a:solidFill>
                <a:srgbClr val="676F9D"/>
              </a:solidFill>
              <a:latin typeface="Fira Sans Semi-Bold"/>
            </a:endParaRPr>
          </a:p>
        </p:txBody>
      </p:sp>
      <p:pic>
        <p:nvPicPr>
          <p:cNvPr id="10" name="Imagen 9" descr="Texto&#10;&#10;Descripción generada automáticamente">
            <a:extLst>
              <a:ext uri="{FF2B5EF4-FFF2-40B4-BE49-F238E27FC236}">
                <a16:creationId xmlns:a16="http://schemas.microsoft.com/office/drawing/2014/main" id="{1C33297E-896F-D2F8-413B-EB04FF382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530" y="3018313"/>
            <a:ext cx="4460762" cy="1655410"/>
          </a:xfrm>
          <a:prstGeom prst="rect">
            <a:avLst/>
          </a:prstGeom>
        </p:spPr>
      </p:pic>
      <p:pic>
        <p:nvPicPr>
          <p:cNvPr id="12" name="Imagen 11" descr="Texto&#10;&#10;Descripción generada automáticamente">
            <a:extLst>
              <a:ext uri="{FF2B5EF4-FFF2-40B4-BE49-F238E27FC236}">
                <a16:creationId xmlns:a16="http://schemas.microsoft.com/office/drawing/2014/main" id="{363C4CEE-002C-F0A9-D0A2-E6C131C66BC6}"/>
              </a:ext>
            </a:extLst>
          </p:cNvPr>
          <p:cNvPicPr>
            <a:picLocks noChangeAspect="1"/>
          </p:cNvPicPr>
          <p:nvPr/>
        </p:nvPicPr>
        <p:blipFill rotWithShape="1">
          <a:blip r:embed="rId4">
            <a:extLst>
              <a:ext uri="{28A0092B-C50C-407E-A947-70E740481C1C}">
                <a14:useLocalDpi xmlns:a14="http://schemas.microsoft.com/office/drawing/2010/main" val="0"/>
              </a:ext>
            </a:extLst>
          </a:blip>
          <a:srcRect r="51238" b="67117"/>
          <a:stretch/>
        </p:blipFill>
        <p:spPr>
          <a:xfrm>
            <a:off x="9293332" y="3018313"/>
            <a:ext cx="4239196" cy="1374291"/>
          </a:xfrm>
          <a:prstGeom prst="rect">
            <a:avLst/>
          </a:prstGeom>
        </p:spPr>
      </p:pic>
      <p:pic>
        <p:nvPicPr>
          <p:cNvPr id="1026" name="Picture 2">
            <a:extLst>
              <a:ext uri="{FF2B5EF4-FFF2-40B4-BE49-F238E27FC236}">
                <a16:creationId xmlns:a16="http://schemas.microsoft.com/office/drawing/2014/main" id="{BDF33C5A-1260-0C9F-DD08-6094242099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6344" y="3387272"/>
            <a:ext cx="2793896" cy="27938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BEE653-AE95-45EA-49F6-282CED54A6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44133" y="3387272"/>
            <a:ext cx="2697286" cy="295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89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9</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7040260" y="7251928"/>
            <a:ext cx="4029811" cy="738664"/>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Cambio de colores (sugerido en TT1)</a:t>
            </a:r>
            <a:endParaRPr lang="es-MX" sz="2400" u="none" dirty="0">
              <a:solidFill>
                <a:srgbClr val="676F9D"/>
              </a:solidFill>
              <a:latin typeface="Fira Sans Semi-Bold"/>
            </a:endParaRPr>
          </a:p>
        </p:txBody>
      </p:sp>
      <p:pic>
        <p:nvPicPr>
          <p:cNvPr id="11" name="Imagen 10" descr="Interfaz de usuario gráfica, Texto, Aplicación, Chat o mensaje de texto&#10;&#10;Descripción generada automáticamente">
            <a:extLst>
              <a:ext uri="{FF2B5EF4-FFF2-40B4-BE49-F238E27FC236}">
                <a16:creationId xmlns:a16="http://schemas.microsoft.com/office/drawing/2014/main" id="{E1223BA5-1CDE-8FB3-62A7-D863F51926CA}"/>
              </a:ext>
            </a:extLst>
          </p:cNvPr>
          <p:cNvPicPr>
            <a:picLocks noChangeAspect="1"/>
          </p:cNvPicPr>
          <p:nvPr/>
        </p:nvPicPr>
        <p:blipFill rotWithShape="1">
          <a:blip r:embed="rId3">
            <a:extLst>
              <a:ext uri="{28A0092B-C50C-407E-A947-70E740481C1C}">
                <a14:useLocalDpi xmlns:a14="http://schemas.microsoft.com/office/drawing/2010/main" val="0"/>
              </a:ext>
            </a:extLst>
          </a:blip>
          <a:srcRect t="23154"/>
          <a:stretch/>
        </p:blipFill>
        <p:spPr>
          <a:xfrm>
            <a:off x="4623894" y="2717367"/>
            <a:ext cx="8862544" cy="3712387"/>
          </a:xfrm>
          <a:prstGeom prst="rect">
            <a:avLst/>
          </a:prstGeom>
        </p:spPr>
      </p:pic>
    </p:spTree>
    <p:extLst>
      <p:ext uri="{BB962C8B-B14F-4D97-AF65-F5344CB8AC3E}">
        <p14:creationId xmlns:p14="http://schemas.microsoft.com/office/powerpoint/2010/main" val="349291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A44D7D2B26D84FABFD82D98CBDA610" ma:contentTypeVersion="12" ma:contentTypeDescription="Create a new document." ma:contentTypeScope="" ma:versionID="20a1a37c42a14d0033a368499e9a506d">
  <xsd:schema xmlns:xsd="http://www.w3.org/2001/XMLSchema" xmlns:xs="http://www.w3.org/2001/XMLSchema" xmlns:p="http://schemas.microsoft.com/office/2006/metadata/properties" xmlns:ns2="612e88f8-c351-4c29-ac86-950e0b650f46" xmlns:ns3="0d23b421-b106-4259-a1fb-08d5c9473615" targetNamespace="http://schemas.microsoft.com/office/2006/metadata/properties" ma:root="true" ma:fieldsID="26a7d936cb86953176fe64ab47a00111" ns2:_="" ns3:_="">
    <xsd:import namespace="612e88f8-c351-4c29-ac86-950e0b650f46"/>
    <xsd:import namespace="0d23b421-b106-4259-a1fb-08d5c94736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88f8-c351-4c29-ac86-950e0b650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23b421-b106-4259-a1fb-08d5c947361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86290e8-9f61-4f5a-97de-83e641502813}" ma:internalName="TaxCatchAll" ma:showField="CatchAllData" ma:web="0d23b421-b106-4259-a1fb-08d5c94736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12e88f8-c351-4c29-ac86-950e0b650f46">
      <Terms xmlns="http://schemas.microsoft.com/office/infopath/2007/PartnerControls"/>
    </lcf76f155ced4ddcb4097134ff3c332f>
    <TaxCatchAll xmlns="0d23b421-b106-4259-a1fb-08d5c9473615" xsi:nil="true"/>
  </documentManagement>
</p:properties>
</file>

<file path=customXml/itemProps1.xml><?xml version="1.0" encoding="utf-8"?>
<ds:datastoreItem xmlns:ds="http://schemas.openxmlformats.org/officeDocument/2006/customXml" ds:itemID="{1F9FDBCB-A763-42F5-958C-F18433B74302}">
  <ds:schemaRefs>
    <ds:schemaRef ds:uri="http://schemas.microsoft.com/sharepoint/v3/contenttype/forms"/>
  </ds:schemaRefs>
</ds:datastoreItem>
</file>

<file path=customXml/itemProps2.xml><?xml version="1.0" encoding="utf-8"?>
<ds:datastoreItem xmlns:ds="http://schemas.openxmlformats.org/officeDocument/2006/customXml" ds:itemID="{9653BDA4-E8B3-46E6-9FCB-A4D4F7CB8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e88f8-c351-4c29-ac86-950e0b650f46"/>
    <ds:schemaRef ds:uri="0d23b421-b106-4259-a1fb-08d5c9473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A1265A-2DCD-4E85-842F-D74BFCE49F1A}">
  <ds:schemaRefs>
    <ds:schemaRef ds:uri="http://purl.org/dc/terms/"/>
    <ds:schemaRef ds:uri="http://schemas.microsoft.com/office/2006/documentManagement/types"/>
    <ds:schemaRef ds:uri="http://www.w3.org/XML/1998/namespace"/>
    <ds:schemaRef ds:uri="http://schemas.openxmlformats.org/package/2006/metadata/core-properties"/>
    <ds:schemaRef ds:uri="612e88f8-c351-4c29-ac86-950e0b650f46"/>
    <ds:schemaRef ds:uri="http://purl.org/dc/dcmitype/"/>
    <ds:schemaRef ds:uri="0d23b421-b106-4259-a1fb-08d5c9473615"/>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2179</TotalTime>
  <Words>1824</Words>
  <Application>Microsoft Office PowerPoint</Application>
  <PresentationFormat>Personalizado</PresentationFormat>
  <Paragraphs>126</Paragraphs>
  <Slides>15</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Calibri</vt:lpstr>
      <vt:lpstr>Fira Sans Light</vt:lpstr>
      <vt:lpstr>Arial</vt:lpstr>
      <vt:lpstr>Fira Sans Semi-Bold</vt:lpstr>
      <vt:lpstr>JA Jayagiri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Borcelle</dc:title>
  <cp:lastModifiedBy>Martinez, Luis (MEX, EX, VE)</cp:lastModifiedBy>
  <cp:revision>9</cp:revision>
  <dcterms:created xsi:type="dcterms:W3CDTF">2006-08-16T00:00:00Z</dcterms:created>
  <dcterms:modified xsi:type="dcterms:W3CDTF">2024-03-14T06:45:31Z</dcterms:modified>
  <dc:identifier>DAFyP6FZBwg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0x01010027A44D7D2B26D84FABFD82D98CBDA610</vt:lpwstr>
  </property>
  <property fmtid="{D5CDD505-2E9C-101B-9397-08002B2CF9AE}" pid="3" name="MediaServiceImageTags">
    <vt:lpwstr/>
  </property>
</Properties>
</file>