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7"/>
  </p:notesMasterIdLst>
  <p:sldIdLst>
    <p:sldId id="256" r:id="rId2"/>
    <p:sldId id="257" r:id="rId3"/>
    <p:sldId id="258" r:id="rId4"/>
    <p:sldId id="280" r:id="rId5"/>
    <p:sldId id="265" r:id="rId6"/>
    <p:sldId id="270" r:id="rId7"/>
    <p:sldId id="266" r:id="rId8"/>
    <p:sldId id="287" r:id="rId9"/>
    <p:sldId id="288" r:id="rId10"/>
    <p:sldId id="289" r:id="rId11"/>
    <p:sldId id="291" r:id="rId12"/>
    <p:sldId id="279" r:id="rId13"/>
    <p:sldId id="286" r:id="rId14"/>
    <p:sldId id="29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7C1E06E-A660-4190-B54B-209C17FAFFCF}">
          <p14:sldIdLst>
            <p14:sldId id="256"/>
            <p14:sldId id="257"/>
            <p14:sldId id="258"/>
            <p14:sldId id="280"/>
            <p14:sldId id="265"/>
            <p14:sldId id="270"/>
            <p14:sldId id="266"/>
            <p14:sldId id="287"/>
            <p14:sldId id="288"/>
            <p14:sldId id="289"/>
            <p14:sldId id="291"/>
            <p14:sldId id="279"/>
            <p14:sldId id="286"/>
            <p14:sldId id="290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52E33-D417-4E16-BF01-0A9F7D4280A4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DDFB-7488-4772-B911-95D99FA476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9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CDDFB-7488-4772-B911-95D99FA476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25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7DF1-82AF-4844-A233-085295A42205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9402-2CCC-439A-BF93-C60E92351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5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7DF1-82AF-4844-A233-085295A42205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9402-2CCC-439A-BF93-C60E92351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91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7DF1-82AF-4844-A233-085295A42205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9402-2CCC-439A-BF93-C60E92351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9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7DF1-82AF-4844-A233-085295A42205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9402-2CCC-439A-BF93-C60E92351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5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7DF1-82AF-4844-A233-085295A42205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9402-2CCC-439A-BF93-C60E92351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7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7DF1-82AF-4844-A233-085295A42205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9402-2CCC-439A-BF93-C60E92351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6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7DF1-82AF-4844-A233-085295A42205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9402-2CCC-439A-BF93-C60E92351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39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7DF1-82AF-4844-A233-085295A42205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9402-2CCC-439A-BF93-C60E92351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77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7DF1-82AF-4844-A233-085295A42205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9402-2CCC-439A-BF93-C60E92351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02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7DF1-82AF-4844-A233-085295A42205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9402-2CCC-439A-BF93-C60E92351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2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7DF1-82AF-4844-A233-085295A42205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9402-2CCC-439A-BF93-C60E92351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53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7DF1-82AF-4844-A233-085295A42205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29402-2CCC-439A-BF93-C60E92351B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12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3928" y="1953208"/>
            <a:ext cx="10804144" cy="1816274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Book Antiqua" panose="02040602050305030304" pitchFamily="18" charset="0"/>
                <a:cs typeface="Segoe UI Semibold" panose="020B0702040204020203" pitchFamily="34" charset="0"/>
              </a:rPr>
              <a:t>Дипломный проект на тему </a:t>
            </a:r>
            <a:br>
              <a:rPr lang="ru-RU" sz="4000" dirty="0">
                <a:latin typeface="Book Antiqua" panose="02040602050305030304" pitchFamily="18" charset="0"/>
                <a:cs typeface="Segoe UI Semibold" panose="020B0702040204020203" pitchFamily="34" charset="0"/>
              </a:rPr>
            </a:br>
            <a:r>
              <a:rPr lang="ru-RU" sz="4000" dirty="0">
                <a:latin typeface="Book Antiqua" panose="02040602050305030304" pitchFamily="18" charset="0"/>
                <a:cs typeface="Segoe UI Semibold" panose="020B0702040204020203" pitchFamily="34" charset="0"/>
              </a:rPr>
              <a:t>«Станция переливания крови»</a:t>
            </a:r>
            <a:br>
              <a:rPr lang="ru-RU" sz="4000" dirty="0">
                <a:latin typeface="Book Antiqua" panose="02040602050305030304" pitchFamily="18" charset="0"/>
                <a:cs typeface="Segoe UI Semibold" panose="020B0702040204020203" pitchFamily="34" charset="0"/>
              </a:rPr>
            </a:br>
            <a:endParaRPr lang="ru-RU" sz="2000" dirty="0">
              <a:latin typeface="Book Antiqua" panose="02040602050305030304" pitchFamily="18" charset="0"/>
              <a:cs typeface="Segoe UI Semibold" panose="020B07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37454" y="3769482"/>
            <a:ext cx="5317091" cy="1975104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Выполнил студент группы П-46</a:t>
            </a:r>
          </a:p>
          <a:p>
            <a:r>
              <a:rPr lang="ru-RU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Кузнецов Егор Сергеевич</a:t>
            </a:r>
          </a:p>
          <a:p>
            <a:r>
              <a:rPr lang="ru-RU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Малышева Анна Андреевна</a:t>
            </a:r>
          </a:p>
          <a:p>
            <a:endParaRPr lang="ru-RU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636" y="325608"/>
            <a:ext cx="11445240" cy="134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0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ПРОМЫШЛЕННОСТИ И ТОРГОВЛИ</a:t>
            </a:r>
            <a:endParaRPr lang="ru-RU" sz="16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sz="20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ТВЕРСКОЙ ОБЛАСТИ</a:t>
            </a:r>
            <a:endParaRPr lang="ru-RU" sz="16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</a:t>
            </a:r>
            <a:endParaRPr lang="ru-RU" sz="16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b="1" dirty="0" err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Вышневолоцкий</a:t>
            </a:r>
            <a:r>
              <a:rPr lang="ru-RU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колледж»</a:t>
            </a:r>
            <a:endParaRPr lang="ru-RU" sz="16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84635-E057-49BB-886D-27BEA16E7FF5}"/>
              </a:ext>
            </a:extLst>
          </p:cNvPr>
          <p:cNvSpPr txBox="1"/>
          <p:nvPr/>
        </p:nvSpPr>
        <p:spPr>
          <a:xfrm>
            <a:off x="4969950" y="5744586"/>
            <a:ext cx="2472612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г. Вышний Волочек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62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931991-DA98-4F6D-86DF-95091CF0E7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6286"/>
            <a:ext cx="7434762" cy="4245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653087-2D11-4DFC-8C9D-D93D805DD0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38" y="2118049"/>
            <a:ext cx="7434762" cy="424542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69BC1E17-D044-4183-B43A-4F299604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8181"/>
            <a:ext cx="10972800" cy="1143000"/>
          </a:xfrm>
        </p:spPr>
        <p:txBody>
          <a:bodyPr/>
          <a:lstStyle/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Окна с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298029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73312-8CC0-4F6F-AFF7-E9857247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ru-RU" dirty="0">
                <a:latin typeface="Book Antiqua" panose="02040602050305030304" pitchFamily="18" charset="0"/>
              </a:rPr>
              <a:t>Вывод данных на печать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11847B-B8B3-4C8E-BE8C-DE0B7AC87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87" y="1123721"/>
            <a:ext cx="3788446" cy="53516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D02589-FFFA-467D-B418-F34F47A4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66" y="1123720"/>
            <a:ext cx="3788447" cy="5351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CF9DD36-8236-48DD-B467-1DEC6FE3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9520"/>
            <a:ext cx="10972800" cy="1143000"/>
          </a:xfrm>
        </p:spPr>
        <p:txBody>
          <a:bodyPr/>
          <a:lstStyle/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Окна редактирования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98EC5F-D380-4709-9CAA-45EE6C2D8B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68" y="1302520"/>
            <a:ext cx="3604642" cy="5061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C9FED8-6E36-4794-BF88-14E6300911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90" y="1302520"/>
            <a:ext cx="3604642" cy="4753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765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CF9DD36-8236-48DD-B467-1DEC6FE3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9520"/>
            <a:ext cx="10972800" cy="1143000"/>
          </a:xfrm>
        </p:spPr>
        <p:txBody>
          <a:bodyPr/>
          <a:lstStyle/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Окна редактирования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7E706C-B724-42E5-B6FA-0B41BB4531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2520"/>
            <a:ext cx="3533192" cy="5070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C8CFEC-6169-4181-8553-A90539DC5DB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09" y="1302521"/>
            <a:ext cx="3533191" cy="5070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208C31-EA2B-4F36-B5CF-BEC0431FEBF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05" y="1302522"/>
            <a:ext cx="3533191" cy="507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60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393A0-AF64-48E1-94AE-CD888A0A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899395"/>
          </a:xfrm>
        </p:spPr>
        <p:txBody>
          <a:bodyPr/>
          <a:lstStyle/>
          <a:p>
            <a:r>
              <a:rPr lang="ru-RU" dirty="0">
                <a:latin typeface="Book Antiqua" panose="02040602050305030304" pitchFamily="18" charset="0"/>
              </a:rPr>
              <a:t>Экономическое обоснование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BE539-4345-4F86-BF1F-003FF1E62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033"/>
            <a:ext cx="10972800" cy="3952133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Затраты на разработку программы равны 107500 руб. </a:t>
            </a:r>
          </a:p>
          <a:p>
            <a:r>
              <a:rPr lang="ru-RU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Срок окупаемости программы составляет 0,09 года. </a:t>
            </a:r>
          </a:p>
          <a:p>
            <a:r>
              <a:rPr lang="ru-RU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эффективности капитальных вложений равняется 11,46. </a:t>
            </a:r>
          </a:p>
          <a:p>
            <a:r>
              <a:rPr lang="ru-RU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Годовая экономия при использовании программы составляет 489470,21 руб. </a:t>
            </a:r>
          </a:p>
        </p:txBody>
      </p:sp>
    </p:spTree>
    <p:extLst>
      <p:ext uri="{BB962C8B-B14F-4D97-AF65-F5344CB8AC3E}">
        <p14:creationId xmlns:p14="http://schemas.microsoft.com/office/powerpoint/2010/main" val="245083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874" y="1200857"/>
            <a:ext cx="10972800" cy="11430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Book Antiqua" panose="0204060205030503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285" y="2558420"/>
            <a:ext cx="10972800" cy="30903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dirty="0">
                <a:latin typeface="Book Antiqua" panose="02040602050305030304" pitchFamily="18" charset="0"/>
                <a:cs typeface="Times New Roman" panose="02020603050405020304" pitchFamily="18" charset="0"/>
              </a:rPr>
              <a:t>Цели и задачи проекта выполнены. Данная информационная система повышает качество ведения оперативного учета на предприятии.</a:t>
            </a:r>
          </a:p>
        </p:txBody>
      </p:sp>
    </p:spTree>
    <p:extLst>
      <p:ext uri="{BB962C8B-B14F-4D97-AF65-F5344CB8AC3E}">
        <p14:creationId xmlns:p14="http://schemas.microsoft.com/office/powerpoint/2010/main" val="55886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07136" y="1420686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Book Antiqua" panose="0204060205030503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0523" y="2687216"/>
            <a:ext cx="11159413" cy="3382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latin typeface="Book Antiqua" panose="02040602050305030304" pitchFamily="18" charset="0"/>
                <a:cs typeface="Times New Roman" panose="02020603050405020304" pitchFamily="18" charset="0"/>
              </a:rPr>
              <a:t>Разработка информационной системы по теме «Станция переливания крови». </a:t>
            </a:r>
          </a:p>
        </p:txBody>
      </p:sp>
    </p:spTree>
    <p:extLst>
      <p:ext uri="{BB962C8B-B14F-4D97-AF65-F5344CB8AC3E}">
        <p14:creationId xmlns:p14="http://schemas.microsoft.com/office/powerpoint/2010/main" val="174856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97408" y="347790"/>
            <a:ext cx="10972800" cy="11430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ook Antiqua" panose="0204060205030503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48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Book Antiqua" panose="02040602050305030304" pitchFamily="18" charset="0"/>
                <a:cs typeface="Times New Roman" panose="02020603050405020304" pitchFamily="18" charset="0"/>
              </a:rPr>
              <a:t>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Изучить программы </a:t>
            </a:r>
            <a:r>
              <a:rPr lang="ru-RU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 SQL </a:t>
            </a:r>
            <a:r>
              <a:rPr lang="ru-RU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Изучить тему «Станция переливания крови»;</a:t>
            </a:r>
          </a:p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Создать базу данных;</a:t>
            </a:r>
          </a:p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Разработать приложение;</a:t>
            </a:r>
          </a:p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Провести тестирование;</a:t>
            </a:r>
          </a:p>
          <a:p>
            <a:pPr marL="0" indent="0">
              <a:buNone/>
            </a:pPr>
            <a:endParaRPr lang="ru-RU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3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E9FB4-6D1B-4A3F-A0BB-E5E5E749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94" y="1310336"/>
            <a:ext cx="109728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8501C-0BF3-4DB4-87B0-A164B55C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94" y="2635902"/>
            <a:ext cx="10972800" cy="23466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Ста́нция</a:t>
            </a:r>
            <a:r>
              <a:rPr lang="ru-RU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перелива́ния</a:t>
            </a:r>
            <a:r>
              <a:rPr lang="ru-RU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кро́ви</a:t>
            </a:r>
            <a:r>
              <a:rPr lang="ru-RU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 — базовое медицинское учреждение </a:t>
            </a:r>
            <a:r>
              <a:rPr lang="ru-RU" sz="28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Службы крови</a:t>
            </a:r>
            <a:r>
              <a:rPr lang="en-US" sz="28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i="0" dirty="0">
                <a:effectLst/>
                <a:latin typeface="Book Antiqua" panose="02040602050305030304" pitchFamily="18" charset="0"/>
              </a:rPr>
              <a:t>важнейшей отрасли здравоохранения, целью которой является обеспечение качественной </a:t>
            </a:r>
            <a:r>
              <a:rPr lang="ru-RU" sz="2800" i="0" dirty="0" err="1">
                <a:effectLst/>
                <a:latin typeface="Book Antiqua" panose="02040602050305030304" pitchFamily="18" charset="0"/>
              </a:rPr>
              <a:t>трансфузионной</a:t>
            </a:r>
            <a:r>
              <a:rPr lang="ru-RU" sz="2800" i="0" dirty="0">
                <a:effectLst/>
                <a:latin typeface="Book Antiqua" panose="02040602050305030304" pitchFamily="18" charset="0"/>
              </a:rPr>
              <a:t> терапии</a:t>
            </a:r>
            <a:r>
              <a:rPr lang="ru-RU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36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4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3024" y="92958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ok Antiqua" panose="02040602050305030304" pitchFamily="18" charset="0"/>
                <a:cs typeface="Times New Roman" panose="02020603050405020304" pitchFamily="18" charset="0"/>
              </a:rPr>
              <a:t>ERD</a:t>
            </a:r>
            <a:endParaRPr lang="ru-RU" sz="40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DD4ACE-2815-49DF-B6A4-6E3F0B1157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2083" y="1235958"/>
            <a:ext cx="8927833" cy="5108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01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986" y="0"/>
            <a:ext cx="10972800" cy="1438656"/>
          </a:xfrm>
        </p:spPr>
        <p:txBody>
          <a:bodyPr>
            <a:normAutofit/>
          </a:bodyPr>
          <a:lstStyle/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Запуск системы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BE308781-1A3A-4C3D-AFD1-71FE2AAD9C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430" y="1357603"/>
            <a:ext cx="8388220" cy="4968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91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98674"/>
            <a:ext cx="10972800" cy="1151826"/>
          </a:xfrm>
        </p:spPr>
        <p:txBody>
          <a:bodyPr>
            <a:normAutofit/>
          </a:bodyPr>
          <a:lstStyle/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E34084-1BC0-4A9F-82E5-0563BEAD8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7542"/>
            <a:ext cx="5876107" cy="3317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4D1166-2422-4D28-9FEE-8BD33007D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38" y="2645328"/>
            <a:ext cx="6254489" cy="3540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20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69BC1E17-D044-4183-B43A-4F299604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8181"/>
            <a:ext cx="10972800" cy="1143000"/>
          </a:xfrm>
        </p:spPr>
        <p:txBody>
          <a:bodyPr/>
          <a:lstStyle/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Окна с данными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919085-8633-4466-A57F-99206BB9A7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1" y="1321181"/>
            <a:ext cx="7434761" cy="4215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BB8769-0010-46E8-B7FB-69C11738E86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39" y="2254241"/>
            <a:ext cx="7434761" cy="4165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861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288615-73C7-4D8D-A9BF-9AC74B9B2C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21181"/>
            <a:ext cx="7434762" cy="4165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69BC1E17-D044-4183-B43A-4F299604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8181"/>
            <a:ext cx="10972800" cy="1143000"/>
          </a:xfrm>
        </p:spPr>
        <p:txBody>
          <a:bodyPr/>
          <a:lstStyle/>
          <a:p>
            <a:r>
              <a:rPr lang="ru-RU" dirty="0">
                <a:latin typeface="Book Antiqua" panose="02040602050305030304" pitchFamily="18" charset="0"/>
                <a:cs typeface="Times New Roman" panose="02020603050405020304" pitchFamily="18" charset="0"/>
              </a:rPr>
              <a:t>Окна с данными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23EBED-D2EE-44E3-92A9-FC35C471E1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638" y="2198257"/>
            <a:ext cx="7434762" cy="4165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41857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186</Words>
  <Application>Microsoft Office PowerPoint</Application>
  <PresentationFormat>Широкоэкранный</PresentationFormat>
  <Paragraphs>38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</vt:lpstr>
      <vt:lpstr>Book Antiqua</vt:lpstr>
      <vt:lpstr>Calibri</vt:lpstr>
      <vt:lpstr>Times New Roman</vt:lpstr>
      <vt:lpstr>Тема Office</vt:lpstr>
      <vt:lpstr>Дипломный проект на тему  «Станция переливания крови» </vt:lpstr>
      <vt:lpstr>Цель проекта</vt:lpstr>
      <vt:lpstr>Задачи проекта</vt:lpstr>
      <vt:lpstr>Предметная область</vt:lpstr>
      <vt:lpstr>ERD</vt:lpstr>
      <vt:lpstr>Запуск системы</vt:lpstr>
      <vt:lpstr>Авторизация</vt:lpstr>
      <vt:lpstr>Окна с данными</vt:lpstr>
      <vt:lpstr>Окна с данными</vt:lpstr>
      <vt:lpstr>Окна с данными</vt:lpstr>
      <vt:lpstr>Вывод данных на печать</vt:lpstr>
      <vt:lpstr>Окна редактирования данных</vt:lpstr>
      <vt:lpstr>Окна редактирования данных</vt:lpstr>
      <vt:lpstr>Экономическое обоснование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user</cp:lastModifiedBy>
  <cp:revision>122</cp:revision>
  <dcterms:created xsi:type="dcterms:W3CDTF">2021-05-28T06:53:40Z</dcterms:created>
  <dcterms:modified xsi:type="dcterms:W3CDTF">2023-06-21T19:15:36Z</dcterms:modified>
</cp:coreProperties>
</file>