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5" r:id="rId6"/>
    <p:sldId id="262" r:id="rId7"/>
    <p:sldId id="269" r:id="rId8"/>
    <p:sldId id="267" r:id="rId9"/>
    <p:sldId id="270" r:id="rId10"/>
    <p:sldId id="264" r:id="rId11"/>
    <p:sldId id="268" r:id="rId12"/>
    <p:sldId id="26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5C8F6-E1C6-4724-8DBE-9D5247E051D0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261E7-E17B-4CD8-8900-D6666E002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1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261E7-E17B-4CD8-8900-D6666E002D6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1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B6C6-3EAB-43AA-82A5-939FF8AD6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080B9-C10F-491E-BE83-2BCDC193B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A785-595E-4EFE-AC02-B4F6099A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F04-07FE-45C4-8B68-47265CC334E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60BE-2FC2-4231-84D9-3D49C15E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6FB2-9CF4-4489-8BD7-577C6D46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7315-3351-4078-8372-C2E42C2D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52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69C-655A-446E-88BB-DD18BCC5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F9B5B-55B3-4376-9E2D-863E07559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948E-DF4B-416D-AA58-C0BFF0C9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F04-07FE-45C4-8B68-47265CC334E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58DA-429D-4078-8B0B-69EE562B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406D-72F4-4F6C-AE8A-B9F3163F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7315-3351-4078-8372-C2E42C2D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8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26D9A-50F8-4736-A1EA-E151A6282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6D19B-03E2-40F7-9B8B-503F72B1C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4C93-7EC7-4BDF-9BE3-0B1F4C50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F04-07FE-45C4-8B68-47265CC334E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ECC8E-3979-41BF-8701-BC9462A6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0B9BA-05FC-40D4-8B89-F444CC0D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7315-3351-4078-8372-C2E42C2D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CCB0-64F1-47F6-BCF8-3844765E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E8B7-FD0C-4233-A952-B4E79DD2E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CC9F-574E-469F-B367-19BE4126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F04-07FE-45C4-8B68-47265CC334E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B5C58-9CA2-40C7-955C-3EAD7096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C6215-7158-4151-854D-878D6012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7315-3351-4078-8372-C2E42C2D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83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9A59-A4CD-4DD3-BFF6-3802693A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5333-37C4-4757-8265-D74BDAA4B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F5C7-6587-4F4A-AB1B-EBA9410D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F04-07FE-45C4-8B68-47265CC334E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E8508-B8EB-43DC-82BF-9450F600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896D-357C-42A1-BC7F-8402765F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7315-3351-4078-8372-C2E42C2D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2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BFAE-CE5B-48D6-9BF7-7BE79A2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A337-98A2-489C-AF00-4F91D3E83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F1410-9E3E-4948-B25B-6E741CD1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A552-3470-4F49-AD4A-0AA7B066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F04-07FE-45C4-8B68-47265CC334E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43A24-1091-4ED8-A905-EF51B4D2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D3D4C-4493-40EF-818D-B388D6DD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7315-3351-4078-8372-C2E42C2D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94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A774-7BC9-4145-AA54-FC5A41FE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616E-5939-4912-A524-E71DD537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ADAAE-E846-44A0-A8F6-673BCCCB5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48633-1F84-4FDD-BC77-4AAC7FC08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DE0CA-4410-4B44-8569-55A9784A7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F23D9-76CB-41FD-877E-A65FE74A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F04-07FE-45C4-8B68-47265CC334E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B602E-7272-4359-A5C9-E789C1E5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EC95D-5D53-40E9-B247-C8F08178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7315-3351-4078-8372-C2E42C2D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3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8B3E-B6AF-44B8-9E5C-3B0747EA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21260-2EC9-4AEB-87A6-45D4F69E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F04-07FE-45C4-8B68-47265CC334E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E4E9F-E440-43D9-A036-A1C1A553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55D8F-7F50-4F95-8458-BC0D47F1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7315-3351-4078-8372-C2E42C2D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06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9EF6A-F7E5-479D-8CD5-68EE4C6D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F04-07FE-45C4-8B68-47265CC334E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52F87-E7B5-4509-899B-49919376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894E3-71A7-4367-B4C6-03B99BDF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7315-3351-4078-8372-C2E42C2D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33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C32B-835D-4215-AD64-4C559EAC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77F3-E6BD-4AF6-B97C-F18FA65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386F4-16E2-40C9-8466-A64E506B7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CE881-AEBC-48CB-8821-4A16DD3B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F04-07FE-45C4-8B68-47265CC334E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1B8E2-6FD3-4224-8DF9-903962EC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053EF-1A76-4FE0-8EDE-1FC0B825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7315-3351-4078-8372-C2E42C2D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61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F1A2-B809-4E60-9FB5-13F72D16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238B5-D282-4A2B-8BA9-8AD53C693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B0649-39DE-4800-80C0-8FE593A69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FB0F7-28DA-4DB0-88D2-2612C87C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F04-07FE-45C4-8B68-47265CC334E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4B17D-7BF8-4989-AB97-07532898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B6AA-CBE6-49B5-B008-E338ACFF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7315-3351-4078-8372-C2E42C2D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07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9AFFD-C4A6-4E19-91EF-0A9EC4BB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A73D9-13E9-4D8D-B5A2-DA558BB53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C6EBA-B285-4511-9335-174CF43B4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AF04-07FE-45C4-8B68-47265CC334E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7F96-08F8-4C01-B946-B51BCC10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43662-6FEE-4EF2-88CC-86CEED588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7315-3351-4078-8372-C2E42C2D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25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ED2D-A508-4D75-98CA-82057AAB4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GB" sz="4800" dirty="0"/>
              <a:t>Week 11 MVP – Chess AI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E6F8D-D3AF-4351-A6B9-B9E9C2414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By Kuzey</a:t>
            </a: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6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1B2A-56A6-4F76-A133-06B56CDB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GitLab - Graphs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0C428-AF77-4901-AF21-B33C6937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13" y="4705337"/>
            <a:ext cx="10117957" cy="2060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9D38A-F9FF-47E8-BA8F-58CA534B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14" y="1751900"/>
            <a:ext cx="10117957" cy="27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3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1B2A-56A6-4F76-A133-06B56CDB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GitLab – Main Page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30B6D-F47E-4D75-A577-D5775559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104" y="1728821"/>
            <a:ext cx="5237791" cy="50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1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1B2A-56A6-4F76-A133-06B56CDB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29FF-0DDF-41DE-93DD-1FBFC71B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92500" lnSpcReduction="20000"/>
          </a:bodyPr>
          <a:lstStyle/>
          <a:p>
            <a:r>
              <a:rPr lang="en-GB" sz="2400" dirty="0"/>
              <a:t>Make application more robust.</a:t>
            </a:r>
          </a:p>
          <a:p>
            <a:r>
              <a:rPr lang="en-GB" sz="2400" dirty="0"/>
              <a:t>Make it more user friendly (HCI, UX).</a:t>
            </a:r>
          </a:p>
          <a:p>
            <a:r>
              <a:rPr lang="en-GB" sz="2400" dirty="0"/>
              <a:t>Research and Implement Machine Learning Models.</a:t>
            </a:r>
          </a:p>
          <a:p>
            <a:r>
              <a:rPr lang="en-GB" sz="2400" dirty="0"/>
              <a:t>Implement more efficiency methods (Heuristics, </a:t>
            </a:r>
            <a:r>
              <a:rPr lang="en-GB" sz="2400" dirty="0" err="1"/>
              <a:t>ProbCut</a:t>
            </a:r>
            <a:r>
              <a:rPr lang="en-GB" sz="2400"/>
              <a:t>, etc.).</a:t>
            </a:r>
            <a:endParaRPr lang="en-GB" sz="2400" dirty="0"/>
          </a:p>
          <a:p>
            <a:r>
              <a:rPr lang="en-GB" sz="2400" dirty="0"/>
              <a:t>Improve evaluation function.</a:t>
            </a:r>
          </a:p>
          <a:p>
            <a:r>
              <a:rPr lang="en-GB" sz="2400" dirty="0"/>
              <a:t>Difficulty selection.</a:t>
            </a:r>
          </a:p>
          <a:p>
            <a:r>
              <a:rPr lang="en-GB" sz="2400" dirty="0"/>
              <a:t>Account creation.</a:t>
            </a:r>
          </a:p>
          <a:p>
            <a:r>
              <a:rPr lang="en-GB" sz="2400" dirty="0"/>
              <a:t>Maybe attend Chess AI Competitions.</a:t>
            </a:r>
          </a:p>
          <a:p>
            <a:r>
              <a:rPr lang="en-GB" sz="2400" dirty="0"/>
              <a:t>Taken pieces shown on the website.</a:t>
            </a:r>
          </a:p>
          <a:p>
            <a:r>
              <a:rPr lang="en-GB" sz="2400" dirty="0"/>
              <a:t>How many points behind the current board state</a:t>
            </a:r>
          </a:p>
          <a:p>
            <a:r>
              <a:rPr lang="en-GB" sz="2400" dirty="0"/>
              <a:t>Use </a:t>
            </a:r>
            <a:r>
              <a:rPr lang="en-GB" sz="2400" dirty="0" err="1"/>
              <a:t>OpenAI</a:t>
            </a:r>
            <a:r>
              <a:rPr lang="en-GB" sz="2400" dirty="0"/>
              <a:t> Gym/</a:t>
            </a:r>
            <a:r>
              <a:rPr lang="en-GB" sz="2400" dirty="0" err="1"/>
              <a:t>Tensorflow</a:t>
            </a:r>
            <a:r>
              <a:rPr lang="en-GB" sz="2400" dirty="0"/>
              <a:t>/</a:t>
            </a:r>
            <a:r>
              <a:rPr lang="en-GB" sz="2400" dirty="0" err="1"/>
              <a:t>Keras</a:t>
            </a:r>
            <a:r>
              <a:rPr lang="en-GB" sz="2400" dirty="0"/>
              <a:t>/</a:t>
            </a:r>
            <a:r>
              <a:rPr lang="en-GB" sz="2400" dirty="0" err="1"/>
              <a:t>Pytorch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4879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1B2A-56A6-4F76-A133-06B56CDB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Questions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29FF-0DDF-41DE-93DD-1FBFC71B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8836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1B2A-56A6-4F76-A133-06B56CDB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Project Goals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29FF-0DDF-41DE-93DD-1FBFC71B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 dirty="0"/>
              <a:t>Develop a Chess AI.</a:t>
            </a:r>
          </a:p>
          <a:p>
            <a:r>
              <a:rPr lang="en-GB" sz="2400" dirty="0"/>
              <a:t>Use Machine Learning.</a:t>
            </a:r>
          </a:p>
          <a:p>
            <a:r>
              <a:rPr lang="en-GB" sz="2400" dirty="0"/>
              <a:t>Train with self-play.</a:t>
            </a:r>
          </a:p>
          <a:p>
            <a:r>
              <a:rPr lang="en-GB" sz="2400" dirty="0"/>
              <a:t>Create an AI strong enough to beat me and my supervisors. </a:t>
            </a:r>
            <a:r>
              <a:rPr lang="en-GB" sz="2400" dirty="0">
                <a:sym typeface="Wingdings" panose="05000000000000000000" pitchFamily="2" charset="2"/>
              </a:rPr>
              <a:t></a:t>
            </a:r>
            <a:endParaRPr lang="en-GB" sz="2400" dirty="0"/>
          </a:p>
          <a:p>
            <a:r>
              <a:rPr lang="en-GB" sz="2400" dirty="0"/>
              <a:t>Improve myself by learning in depth AI and Machine Learning.</a:t>
            </a:r>
          </a:p>
          <a:p>
            <a:r>
              <a:rPr lang="en-GB" sz="2400" dirty="0"/>
              <a:t>Force my self out of my comfort zone by doing a hard project.</a:t>
            </a:r>
          </a:p>
          <a:p>
            <a:endParaRPr lang="en-GB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52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1B2A-56A6-4F76-A133-06B56CDB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Approach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29FF-0DDF-41DE-93DD-1FBFC71B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 dirty="0"/>
              <a:t>Inspired by </a:t>
            </a:r>
            <a:r>
              <a:rPr lang="en-GB" sz="2400" dirty="0" err="1"/>
              <a:t>AlphaZero</a:t>
            </a:r>
            <a:r>
              <a:rPr lang="en-GB" sz="2400" dirty="0"/>
              <a:t> – DeepMind Google.</a:t>
            </a:r>
          </a:p>
          <a:p>
            <a:r>
              <a:rPr lang="en-GB" sz="2400" dirty="0"/>
              <a:t>Read Papers.</a:t>
            </a:r>
          </a:p>
          <a:p>
            <a:r>
              <a:rPr lang="en-GB" sz="2400" dirty="0"/>
              <a:t>Researched websites.</a:t>
            </a:r>
          </a:p>
          <a:p>
            <a:r>
              <a:rPr lang="en-GB" sz="2400" dirty="0"/>
              <a:t>Studied modules.</a:t>
            </a:r>
          </a:p>
          <a:p>
            <a:r>
              <a:rPr lang="en-GB" sz="2400" dirty="0"/>
              <a:t>Looked through libraries</a:t>
            </a:r>
          </a:p>
          <a:p>
            <a:r>
              <a:rPr lang="en-GB" sz="2400" dirty="0"/>
              <a:t>Researched decision theory.</a:t>
            </a:r>
          </a:p>
          <a:p>
            <a:r>
              <a:rPr lang="en-GB" sz="2400" dirty="0"/>
              <a:t>Researched game tree.</a:t>
            </a:r>
          </a:p>
          <a:p>
            <a:r>
              <a:rPr lang="en-GB" sz="2400" dirty="0"/>
              <a:t>Learned different strategies for writing a game AI.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0563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1B2A-56A6-4F76-A133-06B56CDB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Work Done / Difficulties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29FF-0DDF-41DE-93DD-1FBFC71B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4442637" cy="404164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Work</a:t>
            </a:r>
            <a:r>
              <a:rPr lang="en-GB" sz="2900" b="1" dirty="0"/>
              <a:t> </a:t>
            </a:r>
            <a:r>
              <a:rPr lang="en-GB" b="1" dirty="0"/>
              <a:t>Done</a:t>
            </a:r>
            <a:endParaRPr lang="en-GB" sz="2900" b="1" dirty="0"/>
          </a:p>
          <a:p>
            <a:r>
              <a:rPr lang="en-GB" sz="2400" dirty="0"/>
              <a:t>Minimax</a:t>
            </a:r>
          </a:p>
          <a:p>
            <a:r>
              <a:rPr lang="en-GB" sz="2400" dirty="0"/>
              <a:t>Alpha-beta pruning</a:t>
            </a:r>
          </a:p>
          <a:p>
            <a:r>
              <a:rPr lang="en-GB" sz="2400" dirty="0"/>
              <a:t>Transposition table</a:t>
            </a:r>
          </a:p>
          <a:p>
            <a:r>
              <a:rPr lang="en-GB" sz="2400" dirty="0"/>
              <a:t>Iterative deepening</a:t>
            </a:r>
          </a:p>
          <a:p>
            <a:r>
              <a:rPr lang="en-GB" sz="2400" dirty="0"/>
              <a:t>Move ordering</a:t>
            </a:r>
          </a:p>
          <a:p>
            <a:r>
              <a:rPr lang="en-GB" sz="2400" dirty="0"/>
              <a:t>Zobrist Hashing</a:t>
            </a:r>
          </a:p>
          <a:p>
            <a:r>
              <a:rPr lang="en-GB" sz="2400" dirty="0"/>
              <a:t>Strong evaluation function</a:t>
            </a:r>
          </a:p>
          <a:p>
            <a:r>
              <a:rPr lang="en-GB" sz="2400" dirty="0"/>
              <a:t>Playable as both colours </a:t>
            </a:r>
          </a:p>
          <a:p>
            <a:r>
              <a:rPr lang="en-GB" sz="2400" dirty="0"/>
              <a:t>Reset Game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A5FC1F-EA40-44FD-A1A5-A2C82BB163C6}"/>
              </a:ext>
            </a:extLst>
          </p:cNvPr>
          <p:cNvSpPr txBox="1">
            <a:spLocks/>
          </p:cNvSpPr>
          <p:nvPr/>
        </p:nvSpPr>
        <p:spPr>
          <a:xfrm>
            <a:off x="6095999" y="2672926"/>
            <a:ext cx="4442637" cy="15241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Depth Selection</a:t>
            </a:r>
          </a:p>
          <a:p>
            <a:r>
              <a:rPr lang="en-GB" sz="2400" dirty="0"/>
              <a:t>AI vs AI</a:t>
            </a:r>
          </a:p>
          <a:p>
            <a:r>
              <a:rPr lang="en-GB" sz="2400" dirty="0"/>
              <a:t>Player vs AI</a:t>
            </a:r>
          </a:p>
          <a:p>
            <a:r>
              <a:rPr lang="en-GB" sz="2400" dirty="0"/>
              <a:t>Player vs Player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9340F-DCCB-477F-8BD5-D6E75B0A7F34}"/>
              </a:ext>
            </a:extLst>
          </p:cNvPr>
          <p:cNvSpPr txBox="1">
            <a:spLocks/>
          </p:cNvSpPr>
          <p:nvPr/>
        </p:nvSpPr>
        <p:spPr>
          <a:xfrm>
            <a:off x="6096000" y="4385733"/>
            <a:ext cx="4442637" cy="18321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Difficulties</a:t>
            </a:r>
          </a:p>
          <a:p>
            <a:r>
              <a:rPr lang="en-GB" sz="2400" dirty="0"/>
              <a:t>Monte Carlo Tree Search</a:t>
            </a:r>
          </a:p>
          <a:p>
            <a:r>
              <a:rPr lang="en-GB" sz="2400" dirty="0"/>
              <a:t>Evaluation Function</a:t>
            </a:r>
          </a:p>
          <a:p>
            <a:r>
              <a:rPr lang="en-GB" sz="2400" dirty="0"/>
              <a:t>Flask</a:t>
            </a:r>
          </a:p>
          <a:p>
            <a:r>
              <a:rPr lang="en-GB" sz="2400" dirty="0"/>
              <a:t>Efficiency Methods</a:t>
            </a:r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490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1B2A-56A6-4F76-A133-06B56CDB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Tools/Software Used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29FF-0DDF-41DE-93DD-1FBFC71B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 dirty="0">
                <a:sym typeface="Wingdings" panose="05000000000000000000" pitchFamily="2" charset="2"/>
              </a:rPr>
              <a:t>Python, JS, HTML, CSS</a:t>
            </a:r>
          </a:p>
          <a:p>
            <a:r>
              <a:rPr lang="en-GB" sz="2400" dirty="0">
                <a:sym typeface="Wingdings" panose="05000000000000000000" pitchFamily="2" charset="2"/>
              </a:rPr>
              <a:t>Python-chess – Backend strong chess library</a:t>
            </a:r>
          </a:p>
          <a:p>
            <a:r>
              <a:rPr lang="en-GB" sz="2400" dirty="0">
                <a:sym typeface="Wingdings" panose="05000000000000000000" pitchFamily="2" charset="2"/>
              </a:rPr>
              <a:t>Chessboard.js – Frontend chess visuals</a:t>
            </a:r>
          </a:p>
          <a:p>
            <a:r>
              <a:rPr lang="en-GB" sz="2400" dirty="0">
                <a:sym typeface="Wingdings" panose="05000000000000000000" pitchFamily="2" charset="2"/>
              </a:rPr>
              <a:t>Flask – Backend for sending data from python-chess to chessboard.js</a:t>
            </a:r>
          </a:p>
          <a:p>
            <a:r>
              <a:rPr lang="en-GB" sz="2400" dirty="0">
                <a:sym typeface="Wingdings" panose="05000000000000000000" pitchFamily="2" charset="2"/>
              </a:rPr>
              <a:t>jQuery – Used by chessboard.js</a:t>
            </a:r>
          </a:p>
          <a:p>
            <a:r>
              <a:rPr lang="en-GB" sz="2400" dirty="0">
                <a:sym typeface="Wingdings" panose="05000000000000000000" pitchFamily="2" charset="2"/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43869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1B2A-56A6-4F76-A133-06B56CDB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Jira – Kanban Board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CB179-F503-4E64-9768-5433737C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26" y="2146041"/>
            <a:ext cx="10999672" cy="45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3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1B2A-56A6-4F76-A133-06B56CDB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Jira – Issues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62919-344F-438C-B2F9-07B2B4F8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54" y="1783682"/>
            <a:ext cx="1840120" cy="4982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7DE6E1-CBD0-4EB6-BBCA-E450F466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60" y="1757288"/>
            <a:ext cx="1840120" cy="5035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86D2A6-5CD9-46B9-90CA-A4519C91F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252" y="1783682"/>
            <a:ext cx="1840120" cy="5003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51C39-A539-4798-96E0-09BE752EB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4377" y="2260277"/>
            <a:ext cx="25241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5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1B2A-56A6-4F76-A133-06B56CDB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Jira – Cumulative Flow Diagram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18420-CAB0-4EB4-9A6D-A67D3AA2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3" y="3256384"/>
            <a:ext cx="11479390" cy="34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3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1B2A-56A6-4F76-A133-06B56CDB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Jira – Weekly Summaries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D1223-AE16-4A86-BCDC-638D7B75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18" y="1871785"/>
            <a:ext cx="5382695" cy="4846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5E75D-4E5F-44F1-B8B4-7C65AC5CA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7" y="1870670"/>
            <a:ext cx="4469364" cy="48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7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291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 11 MVP – Chess AI using ML</vt:lpstr>
      <vt:lpstr>Project Goals</vt:lpstr>
      <vt:lpstr>Approach</vt:lpstr>
      <vt:lpstr>Work Done / Difficulties</vt:lpstr>
      <vt:lpstr>Tools/Software Used</vt:lpstr>
      <vt:lpstr>Jira – Kanban Board</vt:lpstr>
      <vt:lpstr>Jira – Issues</vt:lpstr>
      <vt:lpstr>Jira – Cumulative Flow Diagram</vt:lpstr>
      <vt:lpstr>Jira – Weekly Summaries</vt:lpstr>
      <vt:lpstr>GitLab - Graphs</vt:lpstr>
      <vt:lpstr>GitLab – Main Page</vt:lpstr>
      <vt:lpstr>Future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</dc:title>
  <dc:creator>Cimen, Kuzey</dc:creator>
  <cp:lastModifiedBy>Cimen, Kuzey</cp:lastModifiedBy>
  <cp:revision>69</cp:revision>
  <dcterms:created xsi:type="dcterms:W3CDTF">2020-12-03T20:34:33Z</dcterms:created>
  <dcterms:modified xsi:type="dcterms:W3CDTF">2020-12-18T12:26:53Z</dcterms:modified>
</cp:coreProperties>
</file>