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9" r:id="rId5"/>
    <p:sldId id="262" r:id="rId6"/>
    <p:sldId id="266" r:id="rId7"/>
    <p:sldId id="263" r:id="rId8"/>
    <p:sldId id="268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5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E390-9FDB-4086-BBFD-7279D640B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5B982-A5FE-45AD-A056-E797A0BCA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00D6-E92C-4E72-919B-8E3AE0EF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A57D-C66B-416B-AA6A-9B9EB166E67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F349-7236-42B2-9EF4-BBADE0CE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7EEE-6530-4157-B1F7-5C3EC275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51F5-0CF4-4F91-97AD-B3008F61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AE9A-7679-468D-9FF7-25AF7BDA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409E4-3EE5-414A-A836-BB893BFDE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5714A-0BEF-43AD-8971-31A0DB48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A57D-C66B-416B-AA6A-9B9EB166E67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91EF-C6C9-40E1-AB3A-61C13539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1E26-CD55-439F-BB18-6C81D7FA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51F5-0CF4-4F91-97AD-B3008F61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4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0696B-9BF6-4BE8-B340-517971020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B20E3-EF1C-4CAD-A8FD-91B980502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F75FC-A95E-4DCF-AB0D-EDF1D493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A57D-C66B-416B-AA6A-9B9EB166E67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BAF7F-2FB5-48DA-94E9-35883B81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A27BA-DAB3-4226-B34E-3C4EA606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51F5-0CF4-4F91-97AD-B3008F61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28FB-A59F-4DD0-BCC0-912C304D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E006-4C67-4F3A-8440-2F53F1DD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8329-112F-4448-9A72-423B3B20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A57D-C66B-416B-AA6A-9B9EB166E67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4BF1-FAFB-4F76-ACA0-BB9F077A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7DB0-5C95-4342-9FF7-ABA126B9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51F5-0CF4-4F91-97AD-B3008F61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13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F459-3D94-4382-8543-773D870D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5C641-4978-4BE0-B1D6-D3C1B90E6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B618-2F1D-4407-8B4B-529220FF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A57D-C66B-416B-AA6A-9B9EB166E67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BF093-2F6D-4F4B-AA65-7B4F100F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D24B0-48ED-4A6C-B4D8-19BB5ED4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51F5-0CF4-4F91-97AD-B3008F61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3AC5-040C-48C8-98EC-4418C062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6C19-B8D8-4230-9BB2-D3DF2E77F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1364E-0FEC-41E4-9DA5-65B35D1AB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A83F8-9D9F-47A5-88E8-E80A120B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A57D-C66B-416B-AA6A-9B9EB166E67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80E97-F882-4FDA-B9BF-C66DB857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F3B22-46C3-4EC1-A56B-447AFE1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51F5-0CF4-4F91-97AD-B3008F61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92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7ABF-BE56-4208-8E9D-A81BB2A4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9F639-96D0-4E15-A141-C8DB8F240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EF6AB-B7C9-433A-8E18-C8EA77AF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D0099-4ED4-4D19-8851-E4535429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05925-74DF-4D71-B9E7-024781832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F51A5-7C52-49A7-A4DE-4E68115B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A57D-C66B-416B-AA6A-9B9EB166E67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5D761-48FF-46DD-AE55-04E773A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A3EC3-1A44-4686-901E-A6BA36BE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51F5-0CF4-4F91-97AD-B3008F61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2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80D-23B6-422D-88E8-EF7D09C6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7F9DF-8BE1-4F2B-989E-23F37C5D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A57D-C66B-416B-AA6A-9B9EB166E67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9A5C0-329E-453E-80F1-D86E12D2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2A2B6-C30E-489E-8100-29B0C027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51F5-0CF4-4F91-97AD-B3008F61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2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48104-0B84-4162-B213-3F9CB02D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A57D-C66B-416B-AA6A-9B9EB166E67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3E9FA-CBFA-4A70-955F-53982CC5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80E71-3279-4211-B511-2706D6FB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51F5-0CF4-4F91-97AD-B3008F61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57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88C8-859A-4D08-A3EC-81F47E7D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BF6B-4094-41CC-8DEA-5980A41D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D8CC2-8BCF-4400-8DD3-CB99E02B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44A1-90A2-484A-A41E-B8F9E239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A57D-C66B-416B-AA6A-9B9EB166E67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0F121-C9E0-437F-B3AF-E5DEAC77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FE00E-C5DA-4721-8665-F274C2BF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51F5-0CF4-4F91-97AD-B3008F61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43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58E2-7921-4E17-A85C-ED66F7F6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82A67-7015-44B4-8822-F1B5C2200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13DF7-6606-42EC-970B-61C70B152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1AB36-206F-4766-81C2-5FBD10A5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A57D-C66B-416B-AA6A-9B9EB166E67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1681-DC10-4CFE-9135-A32CEF5A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555B9-DBA1-45B9-8EF8-707E160A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51F5-0CF4-4F91-97AD-B3008F61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32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0200C-E2EF-4A01-9BFA-9226691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DE24-B6D9-4D6B-BBD1-9813DD97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3E64-EC45-4707-9BE9-14B9FD69B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A57D-C66B-416B-AA6A-9B9EB166E67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089-AC0B-4BB4-B900-7D9D60F21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E4C4-D7EC-4D3A-8DF3-370FAEE17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51F5-0CF4-4F91-97AD-B3008F61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3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ckmate move on chessboard">
            <a:extLst>
              <a:ext uri="{FF2B5EF4-FFF2-40B4-BE49-F238E27FC236}">
                <a16:creationId xmlns:a16="http://schemas.microsoft.com/office/drawing/2014/main" id="{0B1AD92F-13A8-41A2-BE8E-E034F935B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18FA3-29D7-4469-A225-D623FB739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>
                <a:solidFill>
                  <a:srgbClr val="FFFFFF"/>
                </a:solidFill>
              </a:rPr>
              <a:t>Development of a Chess AI</a:t>
            </a:r>
            <a:endParaRPr lang="en-GB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AE2B1-B986-46A6-8532-2D28C3AE6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By Kuzey Cimen</a:t>
            </a:r>
          </a:p>
          <a:p>
            <a:r>
              <a:rPr lang="en-GB">
                <a:solidFill>
                  <a:srgbClr val="FFFFFF"/>
                </a:solidFill>
              </a:rPr>
              <a:t>Supervisors: Professor John Gan, Doctor David Richerby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7988-650C-4286-9860-B6217E6E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en-GB" sz="5400"/>
              <a:t>Background and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1976-8BF6-4928-9884-1F395821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Background</a:t>
            </a:r>
          </a:p>
          <a:p>
            <a:r>
              <a:rPr lang="en-GB" sz="2400" dirty="0"/>
              <a:t>My interest in the game of Chess</a:t>
            </a:r>
          </a:p>
          <a:p>
            <a:r>
              <a:rPr lang="en-GB" sz="2400" dirty="0"/>
              <a:t>My interest in Artificial Intelligence</a:t>
            </a:r>
          </a:p>
          <a:p>
            <a:r>
              <a:rPr lang="en-GB" sz="2400" dirty="0"/>
              <a:t>The state of Artificial Intelligence in the world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Project Goals</a:t>
            </a:r>
          </a:p>
          <a:p>
            <a:r>
              <a:rPr lang="en-GB" sz="2400" dirty="0"/>
              <a:t>Train an AI player which was strong enough to beat an average chess player.</a:t>
            </a:r>
          </a:p>
          <a:p>
            <a:r>
              <a:rPr lang="en-GB" sz="2400" dirty="0"/>
              <a:t>Implement a neural network</a:t>
            </a:r>
          </a:p>
          <a:p>
            <a:r>
              <a:rPr lang="en-GB" sz="2400" dirty="0"/>
              <a:t>Create a presentable user interface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9762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3245-FA65-43B3-9C48-752625E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en-GB" sz="5000" dirty="0"/>
              <a:t>Methodology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F264D-2897-4D9D-81B5-3B88BED0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Programming Language</a:t>
            </a:r>
          </a:p>
          <a:p>
            <a:endParaRPr lang="en-GB" sz="2400" dirty="0"/>
          </a:p>
          <a:p>
            <a:r>
              <a:rPr lang="en-GB" sz="2400" dirty="0"/>
              <a:t>Chessboard Representation</a:t>
            </a:r>
          </a:p>
          <a:p>
            <a:endParaRPr lang="en-GB" sz="2400" dirty="0"/>
          </a:p>
          <a:p>
            <a:r>
              <a:rPr lang="en-GB" sz="2400" dirty="0"/>
              <a:t>User Interface</a:t>
            </a:r>
          </a:p>
          <a:p>
            <a:endParaRPr lang="en-GB" sz="2400" dirty="0"/>
          </a:p>
          <a:p>
            <a:r>
              <a:rPr lang="en-GB" sz="2400" dirty="0"/>
              <a:t>Data Flow</a:t>
            </a:r>
          </a:p>
          <a:p>
            <a:endParaRPr lang="en-GB" sz="2400" dirty="0"/>
          </a:p>
          <a:p>
            <a:r>
              <a:rPr lang="en-GB" sz="2400" dirty="0"/>
              <a:t>Algorithms</a:t>
            </a:r>
          </a:p>
          <a:p>
            <a:endParaRPr lang="en-GB" sz="2400" dirty="0"/>
          </a:p>
          <a:p>
            <a:r>
              <a:rPr lang="en-GB" sz="2400" dirty="0"/>
              <a:t>Methods of Increasing Playing Strength</a:t>
            </a:r>
          </a:p>
          <a:p>
            <a:endParaRPr lang="en-GB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42CE6BA-7FBA-47F2-B44A-B97D7C10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28" y="3198908"/>
            <a:ext cx="3378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0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1594-BC40-42CA-8959-53FF952A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en-GB" sz="42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E824-6D12-415B-B677-D18BE905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2912682" cy="4581144"/>
          </a:xfrm>
        </p:spPr>
        <p:txBody>
          <a:bodyPr>
            <a:normAutofit/>
          </a:bodyPr>
          <a:lstStyle/>
          <a:p>
            <a:r>
              <a:rPr lang="en-GB" sz="2400" dirty="0"/>
              <a:t>Negamax</a:t>
            </a:r>
          </a:p>
          <a:p>
            <a:r>
              <a:rPr lang="en-GB" sz="2400" dirty="0"/>
              <a:t>Alpha-beta Pruning</a:t>
            </a:r>
          </a:p>
          <a:p>
            <a:r>
              <a:rPr lang="en-GB" sz="2400" dirty="0"/>
              <a:t>Iterative Deepening</a:t>
            </a:r>
          </a:p>
          <a:p>
            <a:r>
              <a:rPr lang="en-GB" sz="2400" dirty="0"/>
              <a:t>Transposition Table</a:t>
            </a:r>
          </a:p>
          <a:p>
            <a:r>
              <a:rPr lang="en-GB" sz="2400" dirty="0"/>
              <a:t>Neural Network</a:t>
            </a:r>
          </a:p>
          <a:p>
            <a:r>
              <a:rPr lang="en-GB" sz="2400" dirty="0"/>
              <a:t>Platform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A319C-BE89-4EA0-B263-E5D6AB89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16" y="5020952"/>
            <a:ext cx="1302682" cy="1302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6775F-7FF9-4F50-8AC9-47F706A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3" y="5672293"/>
            <a:ext cx="4155730" cy="688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D537B9-7BCB-47C1-8D5B-130E40017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1" y="2361725"/>
            <a:ext cx="2946400" cy="294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FBCEFC-9C3F-4224-AC5C-2DF476D93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647" y="5008563"/>
            <a:ext cx="1371600" cy="1371600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4881A20-211A-407C-A4BC-B16D8FBB7606}"/>
              </a:ext>
            </a:extLst>
          </p:cNvPr>
          <p:cNvSpPr txBox="1">
            <a:spLocks/>
          </p:cNvSpPr>
          <p:nvPr/>
        </p:nvSpPr>
        <p:spPr>
          <a:xfrm>
            <a:off x="8541096" y="1472184"/>
            <a:ext cx="2254502" cy="2438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Online</a:t>
            </a:r>
          </a:p>
          <a:p>
            <a:r>
              <a:rPr lang="en-GB" sz="2400" dirty="0"/>
              <a:t>Python-chess</a:t>
            </a:r>
          </a:p>
          <a:p>
            <a:r>
              <a:rPr lang="en-GB" sz="2400" dirty="0"/>
              <a:t>Chessboard.js</a:t>
            </a:r>
          </a:p>
          <a:p>
            <a:r>
              <a:rPr lang="en-GB" sz="2400" dirty="0"/>
              <a:t>Flask</a:t>
            </a:r>
          </a:p>
          <a:p>
            <a:r>
              <a:rPr lang="en-GB" sz="2400" dirty="0"/>
              <a:t>Heroku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420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DE8-67CA-4406-995F-A6EFBD39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en-GB" sz="5400" dirty="0"/>
              <a:t>Testing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F5C4-2852-4BEC-9D00-F2EAD943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>
            <a:normAutofit/>
          </a:bodyPr>
          <a:lstStyle/>
          <a:p>
            <a:r>
              <a:rPr lang="en-GB" sz="2400" dirty="0"/>
              <a:t>Neural AI vs Default AI Player – 10 Games</a:t>
            </a:r>
          </a:p>
          <a:p>
            <a:r>
              <a:rPr lang="en-GB" sz="2400" dirty="0"/>
              <a:t>9-1</a:t>
            </a:r>
          </a:p>
          <a:p>
            <a:endParaRPr lang="en-GB" sz="2400" dirty="0"/>
          </a:p>
          <a:p>
            <a:r>
              <a:rPr lang="en-GB" sz="2400" dirty="0"/>
              <a:t>Player vs Neural AI Player – 10 Games</a:t>
            </a:r>
          </a:p>
          <a:p>
            <a:r>
              <a:rPr lang="en-GB" sz="2400" dirty="0"/>
              <a:t>2-8</a:t>
            </a:r>
          </a:p>
          <a:p>
            <a:endParaRPr lang="en-GB" sz="2400" dirty="0"/>
          </a:p>
          <a:p>
            <a:r>
              <a:rPr lang="en-GB" sz="2400" dirty="0"/>
              <a:t>Player vs Default AI Player – 10 Games</a:t>
            </a:r>
          </a:p>
          <a:p>
            <a:r>
              <a:rPr lang="en-GB" sz="2400"/>
              <a:t>8-2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0D5BC-097F-4DC7-A5D3-A1490AAB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31" y="3208338"/>
            <a:ext cx="3359245" cy="335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2786-7210-4F58-8CED-219149A1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en-GB" sz="4600"/>
              <a:t>Technical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EB82-6ADF-4E40-825F-B802D46E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3570088" cy="4581144"/>
          </a:xfrm>
        </p:spPr>
        <p:txBody>
          <a:bodyPr>
            <a:normAutofit/>
          </a:bodyPr>
          <a:lstStyle/>
          <a:p>
            <a:r>
              <a:rPr lang="en-GB" sz="2400" dirty="0"/>
              <a:t>Neural Network</a:t>
            </a:r>
          </a:p>
          <a:p>
            <a:r>
              <a:rPr lang="en-GB" sz="2400" dirty="0"/>
              <a:t>Machine Learning</a:t>
            </a:r>
          </a:p>
          <a:p>
            <a:r>
              <a:rPr lang="en-GB" sz="2400" dirty="0"/>
              <a:t>Negamax</a:t>
            </a:r>
          </a:p>
          <a:p>
            <a:r>
              <a:rPr lang="en-GB" sz="2400" dirty="0"/>
              <a:t>Website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D5E5E-748B-4BDA-BF67-33AF6EC8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63" y="3421856"/>
            <a:ext cx="8445262" cy="3198813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4A22C35-D12D-4761-987B-A4D720DFA33B}"/>
              </a:ext>
            </a:extLst>
          </p:cNvPr>
          <p:cNvSpPr txBox="1">
            <a:spLocks/>
          </p:cNvSpPr>
          <p:nvPr/>
        </p:nvSpPr>
        <p:spPr>
          <a:xfrm>
            <a:off x="8566790" y="1462659"/>
            <a:ext cx="3570088" cy="458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Online Platform</a:t>
            </a:r>
          </a:p>
          <a:p>
            <a:r>
              <a:rPr lang="en-GB" sz="2400" dirty="0"/>
              <a:t>AI vs AI</a:t>
            </a:r>
          </a:p>
          <a:p>
            <a:r>
              <a:rPr lang="en-GB" sz="2400" dirty="0"/>
              <a:t>Player vs AI</a:t>
            </a:r>
          </a:p>
          <a:p>
            <a:r>
              <a:rPr lang="en-GB" sz="2400" dirty="0"/>
              <a:t>Player vs Player</a:t>
            </a:r>
          </a:p>
        </p:txBody>
      </p:sp>
    </p:spTree>
    <p:extLst>
      <p:ext uri="{BB962C8B-B14F-4D97-AF65-F5344CB8AC3E}">
        <p14:creationId xmlns:p14="http://schemas.microsoft.com/office/powerpoint/2010/main" val="2083194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7F95-E201-431E-BD44-B225E9F4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en-GB" sz="540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4DED-CD1D-4130-9BE7-55AF0CCC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User accounts</a:t>
            </a:r>
          </a:p>
          <a:p>
            <a:r>
              <a:rPr lang="en-GB" sz="2400" dirty="0"/>
              <a:t>Save progress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Leaderboard</a:t>
            </a:r>
          </a:p>
          <a:p>
            <a:r>
              <a:rPr lang="en-GB" sz="2400" dirty="0"/>
              <a:t>Competitiveness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Multiple Bots</a:t>
            </a:r>
          </a:p>
          <a:p>
            <a:r>
              <a:rPr lang="en-GB" sz="2400" dirty="0"/>
              <a:t>Different ratings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Ranking System</a:t>
            </a:r>
          </a:p>
          <a:p>
            <a:r>
              <a:rPr lang="en-GB" sz="2400" dirty="0"/>
              <a:t>Improve user gameplay</a:t>
            </a:r>
          </a:p>
          <a:p>
            <a:endParaRPr lang="en-GB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16A2D-08C1-403B-8DA8-B9E729809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37" y="2907822"/>
            <a:ext cx="3421063" cy="1042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FDDFC-677A-47DA-B84B-00F0D8156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" y="4799247"/>
            <a:ext cx="1771650" cy="1164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0FCF5-1796-41BE-AA9D-BC59DC846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183" y="4786329"/>
            <a:ext cx="2315112" cy="11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1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7F95-E201-431E-BD44-B225E9F4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en-GB" sz="5400" dirty="0"/>
              <a:t>Jira and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4DED-CD1D-4130-9BE7-55AF0CCC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Jira</a:t>
            </a:r>
          </a:p>
          <a:p>
            <a:r>
              <a:rPr lang="en-GB" sz="2400" dirty="0"/>
              <a:t>Project Management</a:t>
            </a:r>
          </a:p>
          <a:p>
            <a:r>
              <a:rPr lang="en-GB" sz="2400" dirty="0"/>
              <a:t>Planning</a:t>
            </a:r>
          </a:p>
          <a:p>
            <a:r>
              <a:rPr lang="en-GB" sz="2400" dirty="0"/>
              <a:t>Time Management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GitLab</a:t>
            </a:r>
          </a:p>
          <a:p>
            <a:r>
              <a:rPr lang="en-GB" sz="2400" dirty="0"/>
              <a:t>File Management</a:t>
            </a:r>
          </a:p>
          <a:p>
            <a:r>
              <a:rPr lang="en-GB" sz="2400" dirty="0"/>
              <a:t>Organization</a:t>
            </a:r>
          </a:p>
          <a:p>
            <a:r>
              <a:rPr lang="en-GB" sz="2400" dirty="0"/>
              <a:t>Record changes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A95B7D-FA17-4DCE-BC2C-03D09C5736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6854" y="3140242"/>
            <a:ext cx="3400729" cy="350336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1FB70E4-7C7C-4088-8570-14909D46D4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19775" y="6007231"/>
            <a:ext cx="5856325" cy="5897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96C5DC9-40C7-4073-8351-89C10063FDB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05757" y="6007232"/>
            <a:ext cx="1206043" cy="60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7C53-D516-4F22-B716-F1750C3A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en-GB" sz="340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1AA8-CC65-44AF-814E-661EAE6B9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>
            <a:normAutofit/>
          </a:bodyPr>
          <a:lstStyle/>
          <a:p>
            <a:r>
              <a:rPr lang="en-GB" sz="2400" dirty="0"/>
              <a:t>University of Essex</a:t>
            </a:r>
          </a:p>
          <a:p>
            <a:r>
              <a:rPr lang="en-GB" sz="2400" dirty="0"/>
              <a:t>Professor John Gan</a:t>
            </a:r>
          </a:p>
          <a:p>
            <a:r>
              <a:rPr lang="en-GB" sz="2400" dirty="0"/>
              <a:t>Doctor David Richerby</a:t>
            </a:r>
          </a:p>
          <a:p>
            <a:r>
              <a:rPr lang="en-GB" sz="2400" dirty="0"/>
              <a:t>Friends and Family</a:t>
            </a:r>
          </a:p>
          <a:p>
            <a:r>
              <a:rPr lang="en-GB" sz="2400" dirty="0"/>
              <a:t>Online Sources</a:t>
            </a:r>
          </a:p>
          <a:p>
            <a:r>
              <a:rPr lang="en-GB" sz="2400" dirty="0"/>
              <a:t>Python-chess</a:t>
            </a:r>
          </a:p>
          <a:p>
            <a:r>
              <a:rPr lang="en-GB" sz="2400" dirty="0"/>
              <a:t>Chessboard.js</a:t>
            </a:r>
          </a:p>
          <a:p>
            <a:r>
              <a:rPr lang="en-GB" sz="2400" dirty="0"/>
              <a:t>Flask</a:t>
            </a:r>
          </a:p>
          <a:p>
            <a:r>
              <a:rPr lang="en-GB" sz="2400" dirty="0"/>
              <a:t>Heroku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8004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206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Development of a Chess AI</vt:lpstr>
      <vt:lpstr>Background and Project Goals</vt:lpstr>
      <vt:lpstr>Methodology and Design</vt:lpstr>
      <vt:lpstr>Implementation</vt:lpstr>
      <vt:lpstr>Testing and Results</vt:lpstr>
      <vt:lpstr>Technical Achievements</vt:lpstr>
      <vt:lpstr>Future Work</vt:lpstr>
      <vt:lpstr>Jira and GitLab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Cimen, Kuzey</dc:creator>
  <cp:lastModifiedBy>Cimen, Kuzey</cp:lastModifiedBy>
  <cp:revision>70</cp:revision>
  <dcterms:created xsi:type="dcterms:W3CDTF">2021-05-05T18:02:40Z</dcterms:created>
  <dcterms:modified xsi:type="dcterms:W3CDTF">2021-05-12T13:58:34Z</dcterms:modified>
</cp:coreProperties>
</file>