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7"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808000"/>
    <a:srgbClr val="339933"/>
    <a:srgbClr val="339966"/>
    <a:srgbClr val="00CC66"/>
    <a:srgbClr val="00FF99"/>
    <a:srgbClr val="FF99FF"/>
    <a:srgbClr val="FF9999"/>
    <a:srgbClr val="FF7C80"/>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03" d="100"/>
          <a:sy n="103" d="100"/>
        </p:scale>
        <p:origin x="15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e301-chess.herokuapp.com/"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latin typeface="Calibri" panose="020F0502020204030204" pitchFamily="34" charset="0"/>
              <a:cs typeface="Calibri" panose="020F0502020204030204" pitchFamily="34" charset="0"/>
            </a:endParaRPr>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996633"/>
          </a:solidFill>
          <a:ln>
            <a:noFill/>
          </a:ln>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dirty="0">
              <a:latin typeface="Calibri" panose="020F0502020204030204" pitchFamily="34" charset="0"/>
              <a:cs typeface="Calibri" panose="020F0502020204030204" pitchFamily="34" charset="0"/>
            </a:endParaRPr>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7" descr="Introduction and Project Goals"/>
          <p:cNvSpPr>
            <a:spLocks noChangeArrowheads="1"/>
          </p:cNvSpPr>
          <p:nvPr/>
        </p:nvSpPr>
        <p:spPr bwMode="auto">
          <a:xfrm>
            <a:off x="190717" y="2079511"/>
            <a:ext cx="2960445" cy="1876164"/>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2000" b="1" dirty="0">
                <a:latin typeface="Calibri" panose="020F0502020204030204" pitchFamily="34" charset="0"/>
                <a:cs typeface="Calibri" panose="020F0502020204030204" pitchFamily="34" charset="0"/>
              </a:rPr>
              <a:t>Introduction</a:t>
            </a:r>
          </a:p>
          <a:p>
            <a:pPr algn="just"/>
            <a:r>
              <a:rPr lang="en-GB" sz="1600" dirty="0">
                <a:latin typeface="Calibri" panose="020F0502020204030204" pitchFamily="34" charset="0"/>
                <a:cs typeface="Calibri" panose="020F0502020204030204" pitchFamily="34" charset="0"/>
              </a:rPr>
              <a:t>In this project, I am aiming to use a Neural Network to teach an AI player (Artificial Intelligence), from a database of super grandmaster (&gt;2700 rating) games. </a:t>
            </a:r>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p:txBody>
      </p:sp>
      <p:sp>
        <p:nvSpPr>
          <p:cNvPr id="2056" name="Rectangle 8" descr="Methodology"/>
          <p:cNvSpPr>
            <a:spLocks noChangeArrowheads="1"/>
          </p:cNvSpPr>
          <p:nvPr/>
        </p:nvSpPr>
        <p:spPr bwMode="auto">
          <a:xfrm>
            <a:off x="3341875" y="2079510"/>
            <a:ext cx="5515531" cy="3438908"/>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2000" b="1" dirty="0">
                <a:latin typeface="Calibri" panose="020F0502020204030204" pitchFamily="34" charset="0"/>
                <a:cs typeface="Calibri" panose="020F0502020204030204" pitchFamily="34" charset="0"/>
              </a:rPr>
              <a:t>Methodology</a:t>
            </a:r>
          </a:p>
          <a:p>
            <a:pPr algn="just" eaLnBrk="1" hangingPunct="1"/>
            <a:r>
              <a:rPr lang="en-GB" sz="1600" dirty="0">
                <a:latin typeface="Calibri" panose="020F0502020204030204" pitchFamily="34" charset="0"/>
                <a:cs typeface="Calibri" panose="020F0502020204030204" pitchFamily="34" charset="0"/>
              </a:rPr>
              <a:t>The Trained AI player is taught from the database of chess games. The games are evaluated using a different version of Minimax, </a:t>
            </a:r>
            <a:r>
              <a:rPr lang="en-GB" sz="1600" dirty="0" err="1">
                <a:latin typeface="Calibri" panose="020F0502020204030204" pitchFamily="34" charset="0"/>
                <a:cs typeface="Calibri" panose="020F0502020204030204" pitchFamily="34" charset="0"/>
              </a:rPr>
              <a:t>Negamax</a:t>
            </a:r>
            <a:r>
              <a:rPr lang="en-GB" sz="1600" dirty="0">
                <a:latin typeface="Calibri" panose="020F0502020204030204" pitchFamily="34" charset="0"/>
                <a:cs typeface="Calibri" panose="020F0502020204030204" pitchFamily="34" charset="0"/>
              </a:rPr>
              <a:t>. Minimax is an algorithm that checks every possible move and decides which one is the best using an evaluation function. </a:t>
            </a:r>
            <a:r>
              <a:rPr lang="en-GB" sz="1600" dirty="0" err="1">
                <a:latin typeface="Calibri" panose="020F0502020204030204" pitchFamily="34" charset="0"/>
                <a:cs typeface="Calibri" panose="020F0502020204030204" pitchFamily="34" charset="0"/>
              </a:rPr>
              <a:t>Negamax</a:t>
            </a:r>
            <a:r>
              <a:rPr lang="en-GB" sz="1600" dirty="0">
                <a:latin typeface="Calibri" panose="020F0502020204030204" pitchFamily="34" charset="0"/>
                <a:cs typeface="Calibri" panose="020F0502020204030204" pitchFamily="34" charset="0"/>
              </a:rPr>
              <a:t> is a more efficient approach to minimax in the way that it uses iterative deepening depth first search as its search strategy.</a:t>
            </a:r>
          </a:p>
          <a:p>
            <a:pPr algn="just" eaLnBrk="1" hangingPunct="1"/>
            <a:r>
              <a:rPr lang="en-GB" sz="1600" dirty="0">
                <a:latin typeface="Calibri" panose="020F0502020204030204" pitchFamily="34" charset="0"/>
                <a:cs typeface="Calibri" panose="020F0502020204030204" pitchFamily="34" charset="0"/>
              </a:rPr>
              <a:t>The Trained AI uses the Neural Network to evaluate the board states. The Neural Network and the </a:t>
            </a:r>
            <a:r>
              <a:rPr lang="en-GB" sz="1600" dirty="0" err="1">
                <a:latin typeface="Calibri" panose="020F0502020204030204" pitchFamily="34" charset="0"/>
                <a:cs typeface="Calibri" panose="020F0502020204030204" pitchFamily="34" charset="0"/>
              </a:rPr>
              <a:t>Negamax</a:t>
            </a:r>
            <a:r>
              <a:rPr lang="en-GB" sz="1600" dirty="0">
                <a:latin typeface="Calibri" panose="020F0502020204030204" pitchFamily="34" charset="0"/>
                <a:cs typeface="Calibri" panose="020F0502020204030204" pitchFamily="34" charset="0"/>
              </a:rPr>
              <a:t> examines the move made from the current board state to the next board state, uses the evaluation function and exports the information to a file which is then used. </a:t>
            </a:r>
            <a:endParaRPr lang="en-GB" altLang="x-none" sz="1600" dirty="0">
              <a:latin typeface="Calibri" panose="020F0502020204030204" pitchFamily="34" charset="0"/>
              <a:cs typeface="Calibri" panose="020F0502020204030204" pitchFamily="34" charset="0"/>
            </a:endParaRPr>
          </a:p>
        </p:txBody>
      </p:sp>
      <p:sp>
        <p:nvSpPr>
          <p:cNvPr id="2058" name="Rectangle 10" descr="Results and Conclusion"/>
          <p:cNvSpPr>
            <a:spLocks noChangeArrowheads="1"/>
          </p:cNvSpPr>
          <p:nvPr/>
        </p:nvSpPr>
        <p:spPr bwMode="auto">
          <a:xfrm>
            <a:off x="5241718" y="8228918"/>
            <a:ext cx="3615688" cy="2312328"/>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2000" b="1" dirty="0">
                <a:latin typeface="Calibri" panose="020F0502020204030204" pitchFamily="34" charset="0"/>
                <a:cs typeface="Calibri" panose="020F0502020204030204" pitchFamily="34" charset="0"/>
              </a:rPr>
              <a:t>Conclusion</a:t>
            </a:r>
          </a:p>
          <a:p>
            <a:pPr algn="just" eaLnBrk="1" hangingPunct="1"/>
            <a:r>
              <a:rPr lang="en-GB" sz="1600" dirty="0">
                <a:latin typeface="Calibri" panose="020F0502020204030204" pitchFamily="34" charset="0"/>
                <a:cs typeface="Calibri" panose="020F0502020204030204" pitchFamily="34" charset="0"/>
              </a:rPr>
              <a:t>In the end, I am happy with where the project is heading and implemented most of the things I wanted. In the future, I would like to  make a better User Interface, implement user accounts, a </a:t>
            </a:r>
            <a:r>
              <a:rPr lang="en-GB" sz="1600" dirty="0" err="1">
                <a:latin typeface="Calibri" panose="020F0502020204030204" pitchFamily="34" charset="0"/>
                <a:cs typeface="Calibri" panose="020F0502020204030204" pitchFamily="34" charset="0"/>
              </a:rPr>
              <a:t>leaderboard</a:t>
            </a:r>
            <a:r>
              <a:rPr lang="en-GB" sz="1600" dirty="0">
                <a:latin typeface="Calibri" panose="020F0502020204030204" pitchFamily="34" charset="0"/>
                <a:cs typeface="Calibri" panose="020F0502020204030204" pitchFamily="34" charset="0"/>
              </a:rPr>
              <a:t> and an online Player vs Player mode.</a:t>
            </a:r>
            <a:endParaRPr lang="x-none" altLang="x-none" sz="1600" dirty="0">
              <a:latin typeface="Calibri" panose="020F0502020204030204" pitchFamily="34" charset="0"/>
              <a:cs typeface="Calibri" panose="020F0502020204030204" pitchFamily="34" charset="0"/>
            </a:endParaRPr>
          </a:p>
        </p:txBody>
      </p:sp>
      <p:sp>
        <p:nvSpPr>
          <p:cNvPr id="2059" name="TextBox 11"/>
          <p:cNvSpPr txBox="1">
            <a:spLocks noChangeArrowheads="1"/>
          </p:cNvSpPr>
          <p:nvPr/>
        </p:nvSpPr>
        <p:spPr bwMode="auto">
          <a:xfrm>
            <a:off x="4989513" y="346075"/>
            <a:ext cx="5286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sz="3200" dirty="0">
                <a:latin typeface="Calibri" panose="020F0502020204030204" pitchFamily="34" charset="0"/>
                <a:cs typeface="Calibri" panose="020F0502020204030204" pitchFamily="34" charset="0"/>
              </a:rPr>
              <a:t>Chess AI with Neural Network</a:t>
            </a:r>
          </a:p>
        </p:txBody>
      </p:sp>
      <p:pic>
        <p:nvPicPr>
          <p:cNvPr id="3" name="Picture 2" descr="Artificial Neural Network">
            <a:extLst>
              <a:ext uri="{FF2B5EF4-FFF2-40B4-BE49-F238E27FC236}">
                <a16:creationId xmlns:a16="http://schemas.microsoft.com/office/drawing/2014/main" id="{C267AE6D-6472-40E7-A8F2-904B1C148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9903" y="2262009"/>
            <a:ext cx="5515531" cy="2422285"/>
          </a:xfrm>
          <a:prstGeom prst="rect">
            <a:avLst/>
          </a:prstGeom>
        </p:spPr>
      </p:pic>
      <p:pic>
        <p:nvPicPr>
          <p:cNvPr id="5" name="Picture 4" descr="Online Chess Board&#10;">
            <a:extLst>
              <a:ext uri="{FF2B5EF4-FFF2-40B4-BE49-F238E27FC236}">
                <a16:creationId xmlns:a16="http://schemas.microsoft.com/office/drawing/2014/main" id="{0AA78733-F115-404D-BEB2-53FC9FC74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661" y="5670572"/>
            <a:ext cx="4855939" cy="4855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8" descr="Implementation">
            <a:extLst>
              <a:ext uri="{FF2B5EF4-FFF2-40B4-BE49-F238E27FC236}">
                <a16:creationId xmlns:a16="http://schemas.microsoft.com/office/drawing/2014/main" id="{FC6C13B4-0E94-463E-9D34-1C2EBCF6E176}"/>
              </a:ext>
            </a:extLst>
          </p:cNvPr>
          <p:cNvSpPr>
            <a:spLocks noChangeArrowheads="1"/>
          </p:cNvSpPr>
          <p:nvPr/>
        </p:nvSpPr>
        <p:spPr bwMode="auto">
          <a:xfrm>
            <a:off x="5241129" y="5597605"/>
            <a:ext cx="7232553" cy="2555313"/>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2000" b="1" dirty="0">
                <a:latin typeface="Calibri" panose="020F0502020204030204" pitchFamily="34" charset="0"/>
                <a:cs typeface="Calibri" panose="020F0502020204030204" pitchFamily="34" charset="0"/>
              </a:rPr>
              <a:t>Implementation</a:t>
            </a:r>
            <a:endParaRPr lang="en-GB" altLang="x-none" sz="1600" dirty="0">
              <a:latin typeface="Calibri" panose="020F0502020204030204" pitchFamily="34" charset="0"/>
              <a:cs typeface="Calibri" panose="020F0502020204030204" pitchFamily="34" charset="0"/>
            </a:endParaRPr>
          </a:p>
          <a:p>
            <a:pPr algn="just" eaLnBrk="1" hangingPunct="1"/>
            <a:r>
              <a:rPr lang="en-GB" sz="1600" dirty="0">
                <a:latin typeface="Calibri" panose="020F0502020204030204" pitchFamily="34" charset="0"/>
                <a:cs typeface="Calibri" panose="020F0502020204030204" pitchFamily="34" charset="0"/>
              </a:rPr>
              <a:t>In addition to the AI Player, I have also implemented a Transposition Table which remembers board states so that the algorithm does not have to evaluate it again.</a:t>
            </a:r>
          </a:p>
          <a:p>
            <a:pPr algn="just" eaLnBrk="1" hangingPunct="1"/>
            <a:r>
              <a:rPr lang="en-GB" sz="1600" dirty="0">
                <a:latin typeface="Calibri" panose="020F0502020204030204" pitchFamily="34" charset="0"/>
                <a:cs typeface="Calibri" panose="020F0502020204030204" pitchFamily="34" charset="0"/>
              </a:rPr>
              <a:t>I have made an online platform to play against the </a:t>
            </a:r>
            <a:r>
              <a:rPr lang="en-GB" sz="1600" dirty="0" err="1">
                <a:latin typeface="Calibri" panose="020F0502020204030204" pitchFamily="34" charset="0"/>
                <a:cs typeface="Calibri" panose="020F0502020204030204" pitchFamily="34" charset="0"/>
              </a:rPr>
              <a:t>Negamax</a:t>
            </a:r>
            <a:r>
              <a:rPr lang="en-GB" sz="1600" dirty="0">
                <a:latin typeface="Calibri" panose="020F0502020204030204" pitchFamily="34" charset="0"/>
                <a:cs typeface="Calibri" panose="020F0502020204030204" pitchFamily="34" charset="0"/>
              </a:rPr>
              <a:t> AI player or the Trained AI player, which uses a Neural Network. There is also an option to make the two AI players play against each other. </a:t>
            </a:r>
            <a:r>
              <a:rPr lang="en-GB" altLang="x-none" sz="1600" dirty="0">
                <a:latin typeface="Calibri" panose="020F0502020204030204" pitchFamily="34" charset="0"/>
                <a:cs typeface="Calibri" panose="020F0502020204030204" pitchFamily="34" charset="0"/>
              </a:rPr>
              <a:t>In the website, there is a menu that the user can interact such as, depth of search, the AI player they want to play against, reset game and the colour they want to play. For the project structure, I am using JavaScript for the front-end and Python for the backend. To connect them both, I am using a framework called Flask.</a:t>
            </a:r>
          </a:p>
          <a:p>
            <a:pPr algn="just" eaLnBrk="1" hangingPunct="1"/>
            <a:endParaRPr lang="en-GB" altLang="x-none" sz="1600" dirty="0">
              <a:latin typeface="Calibri" panose="020F0502020204030204" pitchFamily="34" charset="0"/>
              <a:cs typeface="Calibri" panose="020F0502020204030204" pitchFamily="34" charset="0"/>
            </a:endParaRPr>
          </a:p>
        </p:txBody>
      </p:sp>
      <p:sp>
        <p:nvSpPr>
          <p:cNvPr id="14" name="Rectangle 10" descr="Results and Conclusion">
            <a:extLst>
              <a:ext uri="{FF2B5EF4-FFF2-40B4-BE49-F238E27FC236}">
                <a16:creationId xmlns:a16="http://schemas.microsoft.com/office/drawing/2014/main" id="{C51CA9D7-949E-41F3-B3EB-0804D44824BE}"/>
              </a:ext>
            </a:extLst>
          </p:cNvPr>
          <p:cNvSpPr>
            <a:spLocks noChangeArrowheads="1"/>
          </p:cNvSpPr>
          <p:nvPr/>
        </p:nvSpPr>
        <p:spPr bwMode="auto">
          <a:xfrm>
            <a:off x="12619095" y="5597605"/>
            <a:ext cx="2300042" cy="2555313"/>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2000" b="1" dirty="0">
                <a:latin typeface="Calibri" panose="020F0502020204030204" pitchFamily="34" charset="0"/>
                <a:cs typeface="Calibri" panose="020F0502020204030204" pitchFamily="34" charset="0"/>
              </a:rPr>
              <a:t>Results</a:t>
            </a:r>
          </a:p>
          <a:p>
            <a:pPr algn="just" eaLnBrk="1" hangingPunct="1"/>
            <a:r>
              <a:rPr lang="en-GB" sz="1600" dirty="0">
                <a:latin typeface="Calibri" panose="020F0502020204030204" pitchFamily="34" charset="0"/>
                <a:cs typeface="Calibri" panose="020F0502020204030204" pitchFamily="34" charset="0"/>
              </a:rPr>
              <a:t>In the end, I achieved what I </a:t>
            </a:r>
            <a:r>
              <a:rPr lang="en-GB" sz="1600">
                <a:latin typeface="Calibri" panose="020F0502020204030204" pitchFamily="34" charset="0"/>
                <a:cs typeface="Calibri" panose="020F0502020204030204" pitchFamily="34" charset="0"/>
              </a:rPr>
              <a:t>wanted.</a:t>
            </a:r>
            <a:endParaRPr lang="en-GB" sz="1600" dirty="0">
              <a:latin typeface="Calibri" panose="020F0502020204030204" pitchFamily="34" charset="0"/>
              <a:cs typeface="Calibri" panose="020F0502020204030204" pitchFamily="34" charset="0"/>
            </a:endParaRPr>
          </a:p>
          <a:p>
            <a:pPr algn="just" eaLnBrk="1" hangingPunct="1"/>
            <a:r>
              <a:rPr lang="en-GB" altLang="x-none" sz="1600" dirty="0">
                <a:latin typeface="Calibri" panose="020F0502020204030204" pitchFamily="34" charset="0"/>
                <a:cs typeface="Calibri" panose="020F0502020204030204" pitchFamily="34" charset="0"/>
              </a:rPr>
              <a:t>All the features that I have talked about are available to play online at:</a:t>
            </a:r>
          </a:p>
          <a:p>
            <a:pPr algn="just" eaLnBrk="1" hangingPunct="1"/>
            <a:r>
              <a:rPr lang="en-GB" altLang="x-none" sz="1600" dirty="0">
                <a:latin typeface="Calibri" panose="020F0502020204030204" pitchFamily="34" charset="0"/>
                <a:cs typeface="Calibri" panose="020F0502020204030204" pitchFamily="34" charset="0"/>
                <a:hlinkClick r:id="rId6"/>
              </a:rPr>
              <a:t>https://ce301-chess.herokuapp.com/</a:t>
            </a:r>
            <a:endParaRPr lang="en-GB" altLang="x-none" sz="1600" dirty="0">
              <a:latin typeface="Calibri" panose="020F0502020204030204" pitchFamily="34" charset="0"/>
              <a:cs typeface="Calibri" panose="020F0502020204030204" pitchFamily="34" charset="0"/>
            </a:endParaRPr>
          </a:p>
          <a:p>
            <a:pPr eaLnBrk="1" hangingPunct="1"/>
            <a:endParaRPr lang="x-none" altLang="x-none" sz="1600" dirty="0">
              <a:latin typeface="Calibri" panose="020F0502020204030204" pitchFamily="34" charset="0"/>
              <a:cs typeface="Calibri" panose="020F0502020204030204" pitchFamily="34" charset="0"/>
            </a:endParaRPr>
          </a:p>
        </p:txBody>
      </p:sp>
      <p:sp>
        <p:nvSpPr>
          <p:cNvPr id="16" name="Rectangle 7" descr="Introduction and Project Goals">
            <a:extLst>
              <a:ext uri="{FF2B5EF4-FFF2-40B4-BE49-F238E27FC236}">
                <a16:creationId xmlns:a16="http://schemas.microsoft.com/office/drawing/2014/main" id="{81E6D124-02F1-45F9-A1A1-F15574C3F683}"/>
              </a:ext>
            </a:extLst>
          </p:cNvPr>
          <p:cNvSpPr>
            <a:spLocks noChangeArrowheads="1"/>
          </p:cNvSpPr>
          <p:nvPr/>
        </p:nvSpPr>
        <p:spPr bwMode="auto">
          <a:xfrm>
            <a:off x="190715" y="4122564"/>
            <a:ext cx="2960445" cy="1381119"/>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2000" b="1" dirty="0">
                <a:latin typeface="Calibri" panose="020F0502020204030204" pitchFamily="34" charset="0"/>
                <a:cs typeface="Calibri" panose="020F0502020204030204" pitchFamily="34" charset="0"/>
              </a:rPr>
              <a:t>Project Goals</a:t>
            </a:r>
          </a:p>
          <a:p>
            <a:pPr algn="just"/>
            <a:r>
              <a:rPr lang="en-GB" sz="1600" dirty="0">
                <a:latin typeface="Calibri" panose="020F0502020204030204" pitchFamily="34" charset="0"/>
                <a:cs typeface="Calibri" panose="020F0502020204030204" pitchFamily="34" charset="0"/>
              </a:rPr>
              <a:t>The main goal is to train an AI player until it was strong enough to beat an average player in a chess game.</a:t>
            </a: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a:p>
            <a:pPr algn="just" eaLnBrk="1" hangingPunct="1"/>
            <a:endParaRPr lang="en-US" altLang="x-none" sz="20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50C9012-38A4-4790-A318-833CEE962A37}"/>
              </a:ext>
            </a:extLst>
          </p:cNvPr>
          <p:cNvSpPr txBox="1"/>
          <p:nvPr/>
        </p:nvSpPr>
        <p:spPr>
          <a:xfrm>
            <a:off x="12798392" y="4611445"/>
            <a:ext cx="2035678" cy="830997"/>
          </a:xfrm>
          <a:prstGeom prst="rect">
            <a:avLst/>
          </a:prstGeom>
          <a:noFill/>
        </p:spPr>
        <p:txBody>
          <a:bodyPr wrap="square" rtlCol="0">
            <a:spAutoFit/>
          </a:bodyPr>
          <a:lstStyle/>
          <a:p>
            <a:pPr algn="just"/>
            <a:r>
              <a:rPr lang="en-GB" sz="1600" dirty="0"/>
              <a:t>The picture above is an Artificial Neural</a:t>
            </a:r>
          </a:p>
          <a:p>
            <a:pPr algn="just"/>
            <a:r>
              <a:rPr lang="en-GB" sz="1600" dirty="0"/>
              <a:t>Network</a:t>
            </a:r>
          </a:p>
        </p:txBody>
      </p:sp>
      <p:sp>
        <p:nvSpPr>
          <p:cNvPr id="4" name="TextBox 3">
            <a:extLst>
              <a:ext uri="{FF2B5EF4-FFF2-40B4-BE49-F238E27FC236}">
                <a16:creationId xmlns:a16="http://schemas.microsoft.com/office/drawing/2014/main" id="{0BC6ACAE-EF1B-4950-BB38-8B1CD9F6DBDE}"/>
              </a:ext>
            </a:extLst>
          </p:cNvPr>
          <p:cNvSpPr txBox="1"/>
          <p:nvPr/>
        </p:nvSpPr>
        <p:spPr>
          <a:xfrm>
            <a:off x="8955564" y="1957905"/>
            <a:ext cx="747652" cy="584775"/>
          </a:xfrm>
          <a:prstGeom prst="rect">
            <a:avLst/>
          </a:prstGeom>
          <a:noFill/>
        </p:spPr>
        <p:txBody>
          <a:bodyPr wrap="square" rtlCol="0">
            <a:spAutoFit/>
          </a:bodyPr>
          <a:lstStyle/>
          <a:p>
            <a:r>
              <a:rPr lang="en-GB" sz="1600" dirty="0"/>
              <a:t>Input</a:t>
            </a:r>
          </a:p>
          <a:p>
            <a:r>
              <a:rPr lang="en-GB" sz="1600" dirty="0"/>
              <a:t>Layer</a:t>
            </a:r>
          </a:p>
        </p:txBody>
      </p:sp>
      <p:sp>
        <p:nvSpPr>
          <p:cNvPr id="18" name="TextBox 17">
            <a:extLst>
              <a:ext uri="{FF2B5EF4-FFF2-40B4-BE49-F238E27FC236}">
                <a16:creationId xmlns:a16="http://schemas.microsoft.com/office/drawing/2014/main" id="{7A674135-8840-4424-92CE-6AB288529D0B}"/>
              </a:ext>
            </a:extLst>
          </p:cNvPr>
          <p:cNvSpPr txBox="1"/>
          <p:nvPr/>
        </p:nvSpPr>
        <p:spPr>
          <a:xfrm>
            <a:off x="10531333" y="2000737"/>
            <a:ext cx="1420152" cy="338554"/>
          </a:xfrm>
          <a:prstGeom prst="rect">
            <a:avLst/>
          </a:prstGeom>
          <a:noFill/>
        </p:spPr>
        <p:txBody>
          <a:bodyPr wrap="square" rtlCol="0">
            <a:spAutoFit/>
          </a:bodyPr>
          <a:lstStyle/>
          <a:p>
            <a:r>
              <a:rPr lang="en-GB" sz="1600" dirty="0"/>
              <a:t>Hidden Layer</a:t>
            </a:r>
          </a:p>
        </p:txBody>
      </p:sp>
      <p:sp>
        <p:nvSpPr>
          <p:cNvPr id="19" name="TextBox 18">
            <a:extLst>
              <a:ext uri="{FF2B5EF4-FFF2-40B4-BE49-F238E27FC236}">
                <a16:creationId xmlns:a16="http://schemas.microsoft.com/office/drawing/2014/main" id="{EECC11F2-D5D9-48F4-815C-80CEE44E58B9}"/>
              </a:ext>
            </a:extLst>
          </p:cNvPr>
          <p:cNvSpPr txBox="1"/>
          <p:nvPr/>
        </p:nvSpPr>
        <p:spPr>
          <a:xfrm>
            <a:off x="12718403" y="2128298"/>
            <a:ext cx="818601" cy="584775"/>
          </a:xfrm>
          <a:prstGeom prst="rect">
            <a:avLst/>
          </a:prstGeom>
          <a:noFill/>
        </p:spPr>
        <p:txBody>
          <a:bodyPr wrap="square" rtlCol="0">
            <a:spAutoFit/>
          </a:bodyPr>
          <a:lstStyle/>
          <a:p>
            <a:r>
              <a:rPr lang="en-GB" sz="1600" dirty="0"/>
              <a:t>Output</a:t>
            </a:r>
          </a:p>
          <a:p>
            <a:r>
              <a:rPr lang="en-GB" sz="1600" dirty="0"/>
              <a:t>Layer</a:t>
            </a:r>
          </a:p>
        </p:txBody>
      </p:sp>
      <p:sp>
        <p:nvSpPr>
          <p:cNvPr id="20" name="Rectangle 7" descr="Introduction and Project Goals">
            <a:extLst>
              <a:ext uri="{FF2B5EF4-FFF2-40B4-BE49-F238E27FC236}">
                <a16:creationId xmlns:a16="http://schemas.microsoft.com/office/drawing/2014/main" id="{23400308-84F3-49BD-B1BC-55083C8FB436}"/>
              </a:ext>
            </a:extLst>
          </p:cNvPr>
          <p:cNvSpPr>
            <a:spLocks noChangeArrowheads="1"/>
          </p:cNvSpPr>
          <p:nvPr/>
        </p:nvSpPr>
        <p:spPr bwMode="auto">
          <a:xfrm>
            <a:off x="158838" y="1513345"/>
            <a:ext cx="14675232" cy="399278"/>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GB" altLang="x-none" sz="2000" b="1" dirty="0">
                <a:latin typeface="Calibri" panose="020F0502020204030204" pitchFamily="34" charset="0"/>
                <a:cs typeface="Calibri" panose="020F0502020204030204" pitchFamily="34" charset="0"/>
              </a:rPr>
              <a:t>Kuzey Cimen – Supervisor: John Gan</a:t>
            </a:r>
            <a:endParaRPr lang="en-US" altLang="x-none" sz="2000" dirty="0">
              <a:latin typeface="Calibri" panose="020F0502020204030204" pitchFamily="34" charset="0"/>
              <a:cs typeface="Calibri" panose="020F0502020204030204" pitchFamily="34" charset="0"/>
            </a:endParaRPr>
          </a:p>
        </p:txBody>
      </p:sp>
      <p:pic>
        <p:nvPicPr>
          <p:cNvPr id="8" name="Picture 7" descr="Diagram&#10;&#10;Description automatically generated">
            <a:extLst>
              <a:ext uri="{FF2B5EF4-FFF2-40B4-BE49-F238E27FC236}">
                <a16:creationId xmlns:a16="http://schemas.microsoft.com/office/drawing/2014/main" id="{03F867FE-39E2-4BA2-9846-C3A6D95CB7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3675" y="8228918"/>
            <a:ext cx="5945305" cy="2319988"/>
          </a:xfrm>
          <a:prstGeom prst="rect">
            <a:avLst/>
          </a:prstGeom>
        </p:spPr>
      </p:pic>
      <p:pic>
        <p:nvPicPr>
          <p:cNvPr id="6" name="Picture 5">
            <a:extLst>
              <a:ext uri="{FF2B5EF4-FFF2-40B4-BE49-F238E27FC236}">
                <a16:creationId xmlns:a16="http://schemas.microsoft.com/office/drawing/2014/main" id="{9C2FD455-2F3D-46AC-BFE5-6274E57F58B5}"/>
              </a:ext>
            </a:extLst>
          </p:cNvPr>
          <p:cNvPicPr>
            <a:picLocks noChangeAspect="1"/>
          </p:cNvPicPr>
          <p:nvPr/>
        </p:nvPicPr>
        <p:blipFill>
          <a:blip r:embed="rId8"/>
          <a:stretch>
            <a:fillRect/>
          </a:stretch>
        </p:blipFill>
        <p:spPr>
          <a:xfrm>
            <a:off x="9048119" y="4722346"/>
            <a:ext cx="3477695" cy="748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392436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252</TotalTime>
  <Words>435</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Cimen, Kuzey</cp:lastModifiedBy>
  <cp:revision>74</cp:revision>
  <dcterms:created xsi:type="dcterms:W3CDTF">2017-01-16T10:10:48Z</dcterms:created>
  <dcterms:modified xsi:type="dcterms:W3CDTF">2021-03-17T11:57:48Z</dcterms:modified>
</cp:coreProperties>
</file>