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519" r:id="rId9"/>
    <p:sldId id="1412" r:id="rId10"/>
    <p:sldId id="489" r:id="rId11"/>
    <p:sldId id="1383" r:id="rId12"/>
    <p:sldId id="1406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FFFFE4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8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0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89649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5" r:id="rId16"/>
    <p:sldLayoutId id="2147483727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7200" dirty="0" err="1"/>
              <a:t>JavaSE</a:t>
            </a:r>
            <a:r>
              <a:rPr kumimoji="1" lang="zh-CN" altLang="en-US" dirty="0"/>
              <a:t>基础加强课程介绍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真正成为懂</a:t>
            </a:r>
            <a:r>
              <a:rPr kumimoji="1" lang="en-US" altLang="zh-CN" dirty="0">
                <a:solidFill>
                  <a:srgbClr val="C00000"/>
                </a:solidFill>
              </a:rPr>
              <a:t>Java</a:t>
            </a:r>
            <a:r>
              <a:rPr kumimoji="1" lang="zh-CN" altLang="en-US" dirty="0">
                <a:solidFill>
                  <a:srgbClr val="C00000"/>
                </a:solidFill>
              </a:rPr>
              <a:t>的大牛程序员</a:t>
            </a:r>
            <a:r>
              <a:rPr kumimoji="1" lang="en-US" altLang="zh-CN" dirty="0">
                <a:solidFill>
                  <a:srgbClr val="C00000"/>
                </a:solidFill>
              </a:rPr>
              <a:t>-</a:t>
            </a:r>
            <a:r>
              <a:rPr kumimoji="1" lang="zh-CN" altLang="en-US" dirty="0">
                <a:solidFill>
                  <a:srgbClr val="C00000"/>
                </a:solidFill>
              </a:rPr>
              <a:t>必学课程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77E4AD-B753-4B8E-8AB5-706C9D06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7" y="1343156"/>
            <a:ext cx="10744805" cy="517190"/>
          </a:xfrm>
        </p:spPr>
        <p:txBody>
          <a:bodyPr/>
          <a:lstStyle/>
          <a:p>
            <a:r>
              <a:rPr lang="en-US" altLang="zh-CN" sz="2800" dirty="0" err="1"/>
              <a:t>JavaSE</a:t>
            </a:r>
            <a:r>
              <a:rPr lang="zh-CN" altLang="en-US" sz="2800" dirty="0"/>
              <a:t>加强课程适合的人群</a:t>
            </a: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2EA2F60A-F677-4769-BE6D-9B4230FA2927}"/>
              </a:ext>
            </a:extLst>
          </p:cNvPr>
          <p:cNvSpPr/>
          <p:nvPr/>
        </p:nvSpPr>
        <p:spPr>
          <a:xfrm>
            <a:off x="1386442" y="2288787"/>
            <a:ext cx="3783524" cy="3783524"/>
          </a:xfrm>
          <a:prstGeom prst="ellipse">
            <a:avLst/>
          </a:prstGeom>
          <a:noFill/>
          <a:ln w="44450">
            <a:solidFill>
              <a:srgbClr val="0067E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3" name="Oval 47">
            <a:extLst>
              <a:ext uri="{FF2B5EF4-FFF2-40B4-BE49-F238E27FC236}">
                <a16:creationId xmlns:a16="http://schemas.microsoft.com/office/drawing/2014/main" id="{BBA599A2-FED2-4639-96C9-56BA972693BA}"/>
              </a:ext>
            </a:extLst>
          </p:cNvPr>
          <p:cNvSpPr/>
          <p:nvPr/>
        </p:nvSpPr>
        <p:spPr>
          <a:xfrm>
            <a:off x="6225251" y="2169781"/>
            <a:ext cx="3783524" cy="3783524"/>
          </a:xfrm>
          <a:prstGeom prst="ellipse">
            <a:avLst/>
          </a:prstGeom>
          <a:noFill/>
          <a:ln w="44450">
            <a:solidFill>
              <a:srgbClr val="DE001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813DB578-8A81-4CB5-8B8F-8E43BCE08BC2}"/>
              </a:ext>
            </a:extLst>
          </p:cNvPr>
          <p:cNvSpPr txBox="1"/>
          <p:nvPr/>
        </p:nvSpPr>
        <p:spPr>
          <a:xfrm>
            <a:off x="2797603" y="3022131"/>
            <a:ext cx="90281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其一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9806D138-500F-41DD-BA6F-D3E0DFB81D73}"/>
              </a:ext>
            </a:extLst>
          </p:cNvPr>
          <p:cNvSpPr txBox="1"/>
          <p:nvPr/>
        </p:nvSpPr>
        <p:spPr>
          <a:xfrm>
            <a:off x="1967321" y="3819683"/>
            <a:ext cx="2932412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ea typeface="Alibaba PuHuiTi B"/>
                <a:cs typeface="+mn-ea"/>
                <a:sym typeface="+mn-lt"/>
              </a:rPr>
              <a:t>具备一定</a:t>
            </a:r>
            <a:r>
              <a:rPr lang="en-US" altLang="zh-CN" sz="1600" dirty="0">
                <a:ea typeface="Alibaba PuHuiTi B"/>
                <a:cs typeface="+mn-ea"/>
                <a:sym typeface="+mn-lt"/>
              </a:rPr>
              <a:t>Java </a:t>
            </a:r>
            <a:r>
              <a:rPr lang="zh-CN" altLang="en-US" sz="1600" dirty="0">
                <a:ea typeface="Alibaba PuHuiTi B"/>
                <a:cs typeface="+mn-ea"/>
                <a:sym typeface="+mn-lt"/>
              </a:rPr>
              <a:t>基础功底的人员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BC0B3452-A9BE-4F2B-B6BE-6CE1C4F41B71}"/>
              </a:ext>
            </a:extLst>
          </p:cNvPr>
          <p:cNvSpPr txBox="1"/>
          <p:nvPr/>
        </p:nvSpPr>
        <p:spPr>
          <a:xfrm>
            <a:off x="7600383" y="2900746"/>
            <a:ext cx="90281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其二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1670E1F4-4435-4654-BB6C-C44DA60646FA}"/>
              </a:ext>
            </a:extLst>
          </p:cNvPr>
          <p:cNvSpPr txBox="1"/>
          <p:nvPr/>
        </p:nvSpPr>
        <p:spPr>
          <a:xfrm>
            <a:off x="6777117" y="3325041"/>
            <a:ext cx="2764062" cy="12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ea typeface="Alibaba PuHuiTi B"/>
                <a:cs typeface="+mn-ea"/>
                <a:sym typeface="+mn-lt"/>
              </a:rPr>
              <a:t>想深刻体会</a:t>
            </a:r>
            <a:r>
              <a:rPr lang="en-US" altLang="zh-CN" sz="1600" dirty="0">
                <a:ea typeface="Alibaba PuHuiTi B"/>
                <a:cs typeface="+mn-ea"/>
                <a:sym typeface="+mn-lt"/>
              </a:rPr>
              <a:t>Java</a:t>
            </a:r>
            <a:r>
              <a:rPr lang="zh-CN" altLang="en-US" sz="1600" dirty="0">
                <a:ea typeface="Alibaba PuHuiTi B"/>
                <a:cs typeface="+mn-ea"/>
                <a:sym typeface="+mn-lt"/>
              </a:rPr>
              <a:t>编程思想，成为</a:t>
            </a:r>
            <a:r>
              <a:rPr lang="en-US" altLang="zh-CN" sz="1600" dirty="0">
                <a:ea typeface="Alibaba PuHuiTi B"/>
                <a:cs typeface="+mn-ea"/>
                <a:sym typeface="+mn-lt"/>
              </a:rPr>
              <a:t>Java</a:t>
            </a:r>
            <a:r>
              <a:rPr lang="zh-CN" altLang="en-US" sz="1600" dirty="0">
                <a:ea typeface="Alibaba PuHuiTi B"/>
                <a:cs typeface="+mn-ea"/>
                <a:sym typeface="+mn-lt"/>
              </a:rPr>
              <a:t>大牛的人员</a:t>
            </a:r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575BE181-0E3D-434D-AE76-FB1453B991AF}"/>
              </a:ext>
            </a:extLst>
          </p:cNvPr>
          <p:cNvSpPr/>
          <p:nvPr/>
        </p:nvSpPr>
        <p:spPr>
          <a:xfrm>
            <a:off x="1267819" y="2169780"/>
            <a:ext cx="4024800" cy="4021537"/>
          </a:xfrm>
          <a:prstGeom prst="ellipse">
            <a:avLst/>
          </a:prstGeom>
          <a:noFill/>
          <a:ln w="12700">
            <a:solidFill>
              <a:srgbClr val="0067E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A29EED0C-7978-45D7-9374-B65197437263}"/>
              </a:ext>
            </a:extLst>
          </p:cNvPr>
          <p:cNvSpPr/>
          <p:nvPr/>
        </p:nvSpPr>
        <p:spPr>
          <a:xfrm>
            <a:off x="6096000" y="2050774"/>
            <a:ext cx="4024800" cy="4021537"/>
          </a:xfrm>
          <a:prstGeom prst="ellipse">
            <a:avLst/>
          </a:prstGeom>
          <a:noFill/>
          <a:ln w="12700">
            <a:solidFill>
              <a:srgbClr val="DE001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45" name="Arc 59">
            <a:extLst>
              <a:ext uri="{FF2B5EF4-FFF2-40B4-BE49-F238E27FC236}">
                <a16:creationId xmlns:a16="http://schemas.microsoft.com/office/drawing/2014/main" id="{7A6622DB-1D5C-4CA9-BBE5-2E7F49D19A24}"/>
              </a:ext>
            </a:extLst>
          </p:cNvPr>
          <p:cNvSpPr/>
          <p:nvPr/>
        </p:nvSpPr>
        <p:spPr>
          <a:xfrm rot="18636742" flipH="1" flipV="1">
            <a:off x="4788935" y="3888536"/>
            <a:ext cx="1781522" cy="1908080"/>
          </a:xfrm>
          <a:prstGeom prst="arc">
            <a:avLst>
              <a:gd name="adj1" fmla="val 16200000"/>
              <a:gd name="adj2" fmla="val 406277"/>
            </a:avLst>
          </a:prstGeom>
          <a:ln w="34925">
            <a:solidFill>
              <a:srgbClr val="DE0014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Shape 2460">
            <a:extLst>
              <a:ext uri="{FF2B5EF4-FFF2-40B4-BE49-F238E27FC236}">
                <a16:creationId xmlns:a16="http://schemas.microsoft.com/office/drawing/2014/main" id="{9EC13DB2-4B0A-437E-B639-53510E45B74D}"/>
              </a:ext>
            </a:extLst>
          </p:cNvPr>
          <p:cNvSpPr/>
          <p:nvPr/>
        </p:nvSpPr>
        <p:spPr>
          <a:xfrm>
            <a:off x="2847544" y="4617711"/>
            <a:ext cx="802927" cy="711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0067E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90204"/>
            </a:endParaRPr>
          </a:p>
        </p:txBody>
      </p:sp>
      <p:sp>
        <p:nvSpPr>
          <p:cNvPr id="50" name="Shape 2459">
            <a:extLst>
              <a:ext uri="{FF2B5EF4-FFF2-40B4-BE49-F238E27FC236}">
                <a16:creationId xmlns:a16="http://schemas.microsoft.com/office/drawing/2014/main" id="{D2A28C73-06FD-4B88-9151-A72E8C21E0DA}"/>
              </a:ext>
            </a:extLst>
          </p:cNvPr>
          <p:cNvSpPr/>
          <p:nvPr/>
        </p:nvSpPr>
        <p:spPr>
          <a:xfrm>
            <a:off x="7661214" y="4715413"/>
            <a:ext cx="781148" cy="613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60" noProof="1">
              <a:solidFill>
                <a:srgbClr val="C00000"/>
              </a:solidFill>
              <a:latin typeface="+mn-ea"/>
              <a:cs typeface="Arial" panose="020B0604020202090204"/>
            </a:endParaRPr>
          </a:p>
        </p:txBody>
      </p:sp>
    </p:spTree>
    <p:extLst>
      <p:ext uri="{BB962C8B-B14F-4D97-AF65-F5344CB8AC3E}">
        <p14:creationId xmlns:p14="http://schemas.microsoft.com/office/powerpoint/2010/main" val="15269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/>
      <p:bldP spid="39" grpId="0"/>
      <p:bldP spid="41" grpId="0" animBg="1"/>
      <p:bldP spid="45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5">
            <a:extLst>
              <a:ext uri="{FF2B5EF4-FFF2-40B4-BE49-F238E27FC236}">
                <a16:creationId xmlns:a16="http://schemas.microsoft.com/office/drawing/2014/main" id="{854B26D3-A119-44F5-AEA4-6059C854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0" y="2341654"/>
            <a:ext cx="2779653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day03-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分支、循环、控制关键字</a:t>
            </a:r>
          </a:p>
        </p:txBody>
      </p:sp>
      <p:sp>
        <p:nvSpPr>
          <p:cNvPr id="34" name="圆角矩形 5">
            <a:extLst>
              <a:ext uri="{FF2B5EF4-FFF2-40B4-BE49-F238E27FC236}">
                <a16:creationId xmlns:a16="http://schemas.microsoft.com/office/drawing/2014/main" id="{EBD03A65-2DFA-46E7-9661-E29944FB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28" y="3369207"/>
            <a:ext cx="2452630" cy="355964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day05-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方法详解、案例训练</a:t>
            </a:r>
          </a:p>
        </p:txBody>
      </p:sp>
      <p:sp>
        <p:nvSpPr>
          <p:cNvPr id="37" name="圆角矩形 5">
            <a:extLst>
              <a:ext uri="{FF2B5EF4-FFF2-40B4-BE49-F238E27FC236}">
                <a16:creationId xmlns:a16="http://schemas.microsoft.com/office/drawing/2014/main" id="{0EDA17CA-D2EB-4B3C-8986-7B18B0E31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163" y="2862474"/>
            <a:ext cx="2452630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day04-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数组详解、案例训练</a:t>
            </a:r>
          </a:p>
        </p:txBody>
      </p:sp>
      <p:sp>
        <p:nvSpPr>
          <p:cNvPr id="40" name="圆角矩形 5">
            <a:extLst>
              <a:ext uri="{FF2B5EF4-FFF2-40B4-BE49-F238E27FC236}">
                <a16:creationId xmlns:a16="http://schemas.microsoft.com/office/drawing/2014/main" id="{EC7770FF-6462-46DC-A497-1FFDFD1D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80" y="3882415"/>
            <a:ext cx="2804703" cy="402822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day06-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面试常见编程案例题训练</a:t>
            </a:r>
          </a:p>
        </p:txBody>
      </p:sp>
      <p:sp>
        <p:nvSpPr>
          <p:cNvPr id="43" name="圆角矩形 5">
            <a:extLst>
              <a:ext uri="{FF2B5EF4-FFF2-40B4-BE49-F238E27FC236}">
                <a16:creationId xmlns:a16="http://schemas.microsoft.com/office/drawing/2014/main" id="{00B7140C-E268-4D60-9013-59C276D3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82" y="4486863"/>
            <a:ext cx="1899102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day07-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面向对象基础</a:t>
            </a:r>
          </a:p>
        </p:txBody>
      </p:sp>
      <p:sp>
        <p:nvSpPr>
          <p:cNvPr id="48" name="圆角矩形 5">
            <a:extLst>
              <a:ext uri="{FF2B5EF4-FFF2-40B4-BE49-F238E27FC236}">
                <a16:creationId xmlns:a16="http://schemas.microsoft.com/office/drawing/2014/main" id="{B307B67E-3581-4E14-9BF5-A4B2BAA3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66" y="5003240"/>
            <a:ext cx="1476580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day08-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sz="1400" b="1" dirty="0">
              <a:solidFill>
                <a:schemeClr val="dk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圆角矩形 5">
            <a:extLst>
              <a:ext uri="{FF2B5EF4-FFF2-40B4-BE49-F238E27FC236}">
                <a16:creationId xmlns:a16="http://schemas.microsoft.com/office/drawing/2014/main" id="{FD249793-7882-4C2C-9818-A6BF7D6B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621" y="5526102"/>
            <a:ext cx="1899102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day09-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综合项目实战</a:t>
            </a:r>
          </a:p>
        </p:txBody>
      </p:sp>
      <p:sp>
        <p:nvSpPr>
          <p:cNvPr id="55" name="圆角矩形 5">
            <a:extLst>
              <a:ext uri="{FF2B5EF4-FFF2-40B4-BE49-F238E27FC236}">
                <a16:creationId xmlns:a16="http://schemas.microsoft.com/office/drawing/2014/main" id="{C3E6EA04-0820-411D-BD8E-C7BBFFF2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124" y="1148164"/>
            <a:ext cx="3118743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day01-static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、单例、代码块、继承</a:t>
            </a:r>
          </a:p>
        </p:txBody>
      </p:sp>
      <p:sp>
        <p:nvSpPr>
          <p:cNvPr id="58" name="圆角矩形 5">
            <a:extLst>
              <a:ext uri="{FF2B5EF4-FFF2-40B4-BE49-F238E27FC236}">
                <a16:creationId xmlns:a16="http://schemas.microsoft.com/office/drawing/2014/main" id="{D13CF149-C217-44F8-8CAF-7A95BC0A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368" y="1654933"/>
            <a:ext cx="3001142" cy="36456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day02-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权限修饰符、抽象类、接口</a:t>
            </a:r>
          </a:p>
        </p:txBody>
      </p:sp>
      <p:sp>
        <p:nvSpPr>
          <p:cNvPr id="61" name="圆角矩形 5">
            <a:extLst>
              <a:ext uri="{FF2B5EF4-FFF2-40B4-BE49-F238E27FC236}">
                <a16:creationId xmlns:a16="http://schemas.microsoft.com/office/drawing/2014/main" id="{35D83906-D1DA-4816-96AE-8E3DEEF85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053" y="1676138"/>
            <a:ext cx="2701741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day03-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多态、内部类、常用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sz="1400" b="1" dirty="0">
              <a:solidFill>
                <a:schemeClr val="dk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圆角矩形 5">
            <a:extLst>
              <a:ext uri="{FF2B5EF4-FFF2-40B4-BE49-F238E27FC236}">
                <a16:creationId xmlns:a16="http://schemas.microsoft.com/office/drawing/2014/main" id="{CF7A12F3-1AE3-4E9F-A78E-57714944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83" y="2642558"/>
            <a:ext cx="4059263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day05-Collection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集合、数据结构、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、泛型</a:t>
            </a:r>
          </a:p>
        </p:txBody>
      </p:sp>
      <p:sp>
        <p:nvSpPr>
          <p:cNvPr id="67" name="圆角矩形 5">
            <a:extLst>
              <a:ext uri="{FF2B5EF4-FFF2-40B4-BE49-F238E27FC236}">
                <a16:creationId xmlns:a16="http://schemas.microsoft.com/office/drawing/2014/main" id="{6FE12B9B-5213-4F23-88F9-F86541D0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061" y="2131320"/>
            <a:ext cx="3511775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day04-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、正则表达式、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endParaRPr lang="zh-CN" altLang="en-US" sz="1400" b="1" dirty="0">
              <a:solidFill>
                <a:schemeClr val="dk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0" name="圆角矩形 5">
            <a:extLst>
              <a:ext uri="{FF2B5EF4-FFF2-40B4-BE49-F238E27FC236}">
                <a16:creationId xmlns:a16="http://schemas.microsoft.com/office/drawing/2014/main" id="{2CBB960D-5834-44E2-8BF8-C196181AB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83" y="3114371"/>
            <a:ext cx="4264819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day06-Set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、案例、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Collections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、集合嵌套</a:t>
            </a:r>
          </a:p>
        </p:txBody>
      </p:sp>
      <p:sp>
        <p:nvSpPr>
          <p:cNvPr id="73" name="圆角矩形 5">
            <a:extLst>
              <a:ext uri="{FF2B5EF4-FFF2-40B4-BE49-F238E27FC236}">
                <a16:creationId xmlns:a16="http://schemas.microsoft.com/office/drawing/2014/main" id="{3FF9F7FE-9EC7-4C28-B034-37BE3E4B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324" y="3557092"/>
            <a:ext cx="3227796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day07-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不可变集合、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流、异常</a:t>
            </a:r>
          </a:p>
        </p:txBody>
      </p:sp>
      <p:sp>
        <p:nvSpPr>
          <p:cNvPr id="76" name="圆角矩形 5">
            <a:extLst>
              <a:ext uri="{FF2B5EF4-FFF2-40B4-BE49-F238E27FC236}">
                <a16:creationId xmlns:a16="http://schemas.microsoft.com/office/drawing/2014/main" id="{EE7D9963-E192-4C10-A02C-4125D616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368" y="3997769"/>
            <a:ext cx="3136499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day08-Logback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日志框架、阶段项目</a:t>
            </a:r>
          </a:p>
        </p:txBody>
      </p:sp>
      <p:sp>
        <p:nvSpPr>
          <p:cNvPr id="78" name="圆角矩形 5">
            <a:extLst>
              <a:ext uri="{FF2B5EF4-FFF2-40B4-BE49-F238E27FC236}">
                <a16:creationId xmlns:a16="http://schemas.microsoft.com/office/drawing/2014/main" id="{76BDAD59-43AF-4F4F-AFFD-2DCB3731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061" y="4458432"/>
            <a:ext cx="2693627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day09-File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、递归、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chemeClr val="dk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925FF09-0893-4656-AD93-B74633797C6A}"/>
              </a:ext>
            </a:extLst>
          </p:cNvPr>
          <p:cNvSpPr/>
          <p:nvPr/>
        </p:nvSpPr>
        <p:spPr>
          <a:xfrm>
            <a:off x="144302" y="2793455"/>
            <a:ext cx="986319" cy="9863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BDE0442-35D5-4C59-BF05-6345E35EF959}"/>
              </a:ext>
            </a:extLst>
          </p:cNvPr>
          <p:cNvSpPr/>
          <p:nvPr/>
        </p:nvSpPr>
        <p:spPr>
          <a:xfrm>
            <a:off x="-538159" y="3006813"/>
            <a:ext cx="2343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JavaSE</a:t>
            </a:r>
            <a:endParaRPr kumimoji="1" lang="en-US" altLang="zh-CN" sz="140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基础大纲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AEF050C-FE87-464A-883C-30353483AC1B}"/>
              </a:ext>
            </a:extLst>
          </p:cNvPr>
          <p:cNvSpPr/>
          <p:nvPr/>
        </p:nvSpPr>
        <p:spPr>
          <a:xfrm>
            <a:off x="4909545" y="2889898"/>
            <a:ext cx="986319" cy="9863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50E61CD-3F00-49C8-9713-E414CB90B532}"/>
              </a:ext>
            </a:extLst>
          </p:cNvPr>
          <p:cNvSpPr/>
          <p:nvPr/>
        </p:nvSpPr>
        <p:spPr>
          <a:xfrm>
            <a:off x="4231172" y="3121447"/>
            <a:ext cx="2343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JavaSE</a:t>
            </a:r>
            <a:endParaRPr kumimoji="1" lang="en-US" altLang="zh-CN" sz="140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加强大纲</a:t>
            </a:r>
          </a:p>
        </p:txBody>
      </p:sp>
      <p:sp>
        <p:nvSpPr>
          <p:cNvPr id="88" name="圆角矩形 5">
            <a:extLst>
              <a:ext uri="{FF2B5EF4-FFF2-40B4-BE49-F238E27FC236}">
                <a16:creationId xmlns:a16="http://schemas.microsoft.com/office/drawing/2014/main" id="{D8789E8D-6379-42A7-8A56-541FC1DD1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324" y="4954381"/>
            <a:ext cx="1719838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day11-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多线程一</a:t>
            </a:r>
          </a:p>
        </p:txBody>
      </p:sp>
      <p:sp>
        <p:nvSpPr>
          <p:cNvPr id="91" name="圆角矩形 5">
            <a:extLst>
              <a:ext uri="{FF2B5EF4-FFF2-40B4-BE49-F238E27FC236}">
                <a16:creationId xmlns:a16="http://schemas.microsoft.com/office/drawing/2014/main" id="{1A16A6C7-407E-4B48-8779-5F99BC7B7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906" y="4946114"/>
            <a:ext cx="1652337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day12-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网络编程</a:t>
            </a:r>
          </a:p>
        </p:txBody>
      </p:sp>
      <p:sp>
        <p:nvSpPr>
          <p:cNvPr id="94" name="圆角矩形 5">
            <a:extLst>
              <a:ext uri="{FF2B5EF4-FFF2-40B4-BE49-F238E27FC236}">
                <a16:creationId xmlns:a16="http://schemas.microsoft.com/office/drawing/2014/main" id="{DC05305C-1AEE-46D9-9303-C908A1EE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664" y="5461149"/>
            <a:ext cx="4907878" cy="34878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day13-Java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高级技术：单元测试、反射、注解、动态代理</a:t>
            </a:r>
          </a:p>
        </p:txBody>
      </p:sp>
      <p:sp>
        <p:nvSpPr>
          <p:cNvPr id="97" name="圆角矩形 5">
            <a:extLst>
              <a:ext uri="{FF2B5EF4-FFF2-40B4-BE49-F238E27FC236}">
                <a16:creationId xmlns:a16="http://schemas.microsoft.com/office/drawing/2014/main" id="{A951E40B-4110-43E2-991B-CE8DC0F3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669" y="5960483"/>
            <a:ext cx="2995186" cy="37540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day14-XML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、解析、设计模式等</a:t>
            </a:r>
          </a:p>
        </p:txBody>
      </p:sp>
      <p:sp>
        <p:nvSpPr>
          <p:cNvPr id="105" name="圆角矩形 5">
            <a:extLst>
              <a:ext uri="{FF2B5EF4-FFF2-40B4-BE49-F238E27FC236}">
                <a16:creationId xmlns:a16="http://schemas.microsoft.com/office/drawing/2014/main" id="{9971BCCA-C3F2-4DF8-9CB3-DBC212596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64" y="4447611"/>
            <a:ext cx="1495359" cy="337621"/>
          </a:xfrm>
          <a:prstGeom prst="roundRect">
            <a:avLst>
              <a:gd name="adj" fmla="val 16667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day10-IO</a:t>
            </a:r>
            <a:r>
              <a:rPr lang="zh-CN" altLang="en-US" sz="1400" b="1" dirty="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7773688-811F-4122-BFA4-277940F66F97}"/>
              </a:ext>
            </a:extLst>
          </p:cNvPr>
          <p:cNvSpPr/>
          <p:nvPr/>
        </p:nvSpPr>
        <p:spPr>
          <a:xfrm>
            <a:off x="1138067" y="1816558"/>
            <a:ext cx="3001142" cy="40011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day02-Java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语法、运算符、随机数</a:t>
            </a: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1CA9F99-FAA7-4E50-BBBA-5F7331AB1BFA}"/>
              </a:ext>
            </a:extLst>
          </p:cNvPr>
          <p:cNvSpPr/>
          <p:nvPr/>
        </p:nvSpPr>
        <p:spPr>
          <a:xfrm>
            <a:off x="1148681" y="1312172"/>
            <a:ext cx="3415081" cy="40011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day01-Java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环境搭建、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38837574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5" grpId="0" animBg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弧形 10">
            <a:extLst>
              <a:ext uri="{FF2B5EF4-FFF2-40B4-BE49-F238E27FC236}">
                <a16:creationId xmlns:a16="http://schemas.microsoft.com/office/drawing/2014/main" id="{F8ACD28D-1AA1-7243-8EB5-6014E5BB6918}"/>
              </a:ext>
            </a:extLst>
          </p:cNvPr>
          <p:cNvSpPr/>
          <p:nvPr/>
        </p:nvSpPr>
        <p:spPr>
          <a:xfrm>
            <a:off x="3331419" y="2453980"/>
            <a:ext cx="1371452" cy="3108624"/>
          </a:xfrm>
          <a:prstGeom prst="arc">
            <a:avLst>
              <a:gd name="adj1" fmla="val 962184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弧形 11">
            <a:extLst>
              <a:ext uri="{FF2B5EF4-FFF2-40B4-BE49-F238E27FC236}">
                <a16:creationId xmlns:a16="http://schemas.microsoft.com/office/drawing/2014/main" id="{15357E0A-9F24-D549-B035-5CA3CB0C2AD6}"/>
              </a:ext>
            </a:extLst>
          </p:cNvPr>
          <p:cNvSpPr/>
          <p:nvPr/>
        </p:nvSpPr>
        <p:spPr>
          <a:xfrm flipH="1">
            <a:off x="5258184" y="2453980"/>
            <a:ext cx="1371452" cy="3108624"/>
          </a:xfrm>
          <a:prstGeom prst="arc">
            <a:avLst>
              <a:gd name="adj1" fmla="val 16200000"/>
              <a:gd name="adj2" fmla="val 20450314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弧形 12">
            <a:extLst>
              <a:ext uri="{FF2B5EF4-FFF2-40B4-BE49-F238E27FC236}">
                <a16:creationId xmlns:a16="http://schemas.microsoft.com/office/drawing/2014/main" id="{67B93149-FB19-6C4D-AF1E-E3EE85FE97B4}"/>
              </a:ext>
            </a:extLst>
          </p:cNvPr>
          <p:cNvSpPr/>
          <p:nvPr/>
        </p:nvSpPr>
        <p:spPr>
          <a:xfrm>
            <a:off x="3332108" y="2453980"/>
            <a:ext cx="1371452" cy="3108624"/>
          </a:xfrm>
          <a:prstGeom prst="arc">
            <a:avLst>
              <a:gd name="adj1" fmla="val 16200000"/>
              <a:gd name="adj2" fmla="val 20517103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矩形: 圆角 48">
            <a:extLst>
              <a:ext uri="{FF2B5EF4-FFF2-40B4-BE49-F238E27FC236}">
                <a16:creationId xmlns:a16="http://schemas.microsoft.com/office/drawing/2014/main" id="{37040E41-72FE-F645-8D78-FD2AB9F8D26D}"/>
              </a:ext>
            </a:extLst>
          </p:cNvPr>
          <p:cNvSpPr/>
          <p:nvPr/>
        </p:nvSpPr>
        <p:spPr bwMode="auto">
          <a:xfrm>
            <a:off x="5938069" y="2220185"/>
            <a:ext cx="2824267" cy="4086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阅读</a:t>
            </a:r>
            <a:r>
              <a:rPr lang="en-US" altLang="zh-CN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Java</a:t>
            </a:r>
            <a:r>
              <a: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源码的能力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49">
            <a:extLst>
              <a:ext uri="{FF2B5EF4-FFF2-40B4-BE49-F238E27FC236}">
                <a16:creationId xmlns:a16="http://schemas.microsoft.com/office/drawing/2014/main" id="{E18A3212-EAFC-214D-BDA8-0326C6AD7404}"/>
              </a:ext>
            </a:extLst>
          </p:cNvPr>
          <p:cNvSpPr/>
          <p:nvPr/>
        </p:nvSpPr>
        <p:spPr bwMode="auto">
          <a:xfrm>
            <a:off x="5938070" y="5319630"/>
            <a:ext cx="3205930" cy="408623"/>
          </a:xfrm>
          <a:prstGeom prst="roundRect">
            <a:avLst/>
          </a:prstGeom>
          <a:solidFill>
            <a:srgbClr val="AD2A26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支撑后面企业级技术的学习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矩形: 圆角 50">
            <a:extLst>
              <a:ext uri="{FF2B5EF4-FFF2-40B4-BE49-F238E27FC236}">
                <a16:creationId xmlns:a16="http://schemas.microsoft.com/office/drawing/2014/main" id="{0312E1F8-61B5-6245-AB45-D47076601C83}"/>
              </a:ext>
            </a:extLst>
          </p:cNvPr>
          <p:cNvSpPr/>
          <p:nvPr/>
        </p:nvSpPr>
        <p:spPr bwMode="auto">
          <a:xfrm flipH="1">
            <a:off x="1081377" y="2220185"/>
            <a:ext cx="2949467" cy="4086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掌握完整的</a:t>
            </a:r>
            <a:r>
              <a:rPr lang="en-US" altLang="zh-CN" dirty="0" err="1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JavaSE</a:t>
            </a:r>
            <a:r>
              <a: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体系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矩形: 圆角 51">
            <a:extLst>
              <a:ext uri="{FF2B5EF4-FFF2-40B4-BE49-F238E27FC236}">
                <a16:creationId xmlns:a16="http://schemas.microsoft.com/office/drawing/2014/main" id="{6EE29F85-B302-1348-B90F-9AB388F389E6}"/>
              </a:ext>
            </a:extLst>
          </p:cNvPr>
          <p:cNvSpPr/>
          <p:nvPr/>
        </p:nvSpPr>
        <p:spPr bwMode="auto">
          <a:xfrm flipH="1">
            <a:off x="1866620" y="5319630"/>
            <a:ext cx="2164224" cy="4086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解决问题的能力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弧形 17">
            <a:extLst>
              <a:ext uri="{FF2B5EF4-FFF2-40B4-BE49-F238E27FC236}">
                <a16:creationId xmlns:a16="http://schemas.microsoft.com/office/drawing/2014/main" id="{D7C4ADB6-1A23-634E-8EF1-1F0E76FAE7A6}"/>
              </a:ext>
            </a:extLst>
          </p:cNvPr>
          <p:cNvSpPr/>
          <p:nvPr/>
        </p:nvSpPr>
        <p:spPr>
          <a:xfrm flipH="1">
            <a:off x="5261819" y="2453980"/>
            <a:ext cx="1371452" cy="3108624"/>
          </a:xfrm>
          <a:prstGeom prst="arc">
            <a:avLst>
              <a:gd name="adj1" fmla="val 1151936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矩形: 圆角 53">
            <a:extLst>
              <a:ext uri="{FF2B5EF4-FFF2-40B4-BE49-F238E27FC236}">
                <a16:creationId xmlns:a16="http://schemas.microsoft.com/office/drawing/2014/main" id="{549D6E53-DB89-B442-A6A0-2F059D24044A}"/>
              </a:ext>
            </a:extLst>
          </p:cNvPr>
          <p:cNvSpPr/>
          <p:nvPr/>
        </p:nvSpPr>
        <p:spPr bwMode="auto">
          <a:xfrm>
            <a:off x="1264257" y="3769474"/>
            <a:ext cx="1483256" cy="4086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编程思维</a:t>
            </a:r>
            <a:endParaRPr lang="en-US" altLang="zh-CN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矩形: 圆角 54">
            <a:extLst>
              <a:ext uri="{FF2B5EF4-FFF2-40B4-BE49-F238E27FC236}">
                <a16:creationId xmlns:a16="http://schemas.microsoft.com/office/drawing/2014/main" id="{9D02E330-FD39-6141-94FE-ADA225F42E80}"/>
              </a:ext>
            </a:extLst>
          </p:cNvPr>
          <p:cNvSpPr/>
          <p:nvPr/>
        </p:nvSpPr>
        <p:spPr bwMode="auto">
          <a:xfrm>
            <a:off x="7214306" y="3769474"/>
            <a:ext cx="2160000" cy="4086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应对</a:t>
            </a:r>
            <a:r>
              <a:rPr lang="en-US" altLang="zh-CN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Java</a:t>
            </a:r>
            <a:r>
              <a: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基础面试</a:t>
            </a:r>
            <a:endParaRPr lang="en-US" altLang="zh-CN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393D029-F71C-4845-8C45-38D3352473BB}"/>
              </a:ext>
            </a:extLst>
          </p:cNvPr>
          <p:cNvSpPr/>
          <p:nvPr/>
        </p:nvSpPr>
        <p:spPr>
          <a:xfrm>
            <a:off x="4199394" y="3222959"/>
            <a:ext cx="1561578" cy="156157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cxnSp>
        <p:nvCxnSpPr>
          <p:cNvPr id="24" name="直接连接符 21">
            <a:extLst>
              <a:ext uri="{FF2B5EF4-FFF2-40B4-BE49-F238E27FC236}">
                <a16:creationId xmlns:a16="http://schemas.microsoft.com/office/drawing/2014/main" id="{DC77D27B-A6B4-9C47-9E8D-908DBF5006E0}"/>
              </a:ext>
            </a:extLst>
          </p:cNvPr>
          <p:cNvCxnSpPr>
            <a:cxnSpLocks/>
            <a:stCxn id="21" idx="3"/>
            <a:endCxn id="23" idx="2"/>
          </p:cNvCxnSpPr>
          <p:nvPr/>
        </p:nvCxnSpPr>
        <p:spPr>
          <a:xfrm>
            <a:off x="2747513" y="3973786"/>
            <a:ext cx="1451881" cy="2996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2">
            <a:extLst>
              <a:ext uri="{FF2B5EF4-FFF2-40B4-BE49-F238E27FC236}">
                <a16:creationId xmlns:a16="http://schemas.microsoft.com/office/drawing/2014/main" id="{82B362FE-23A0-2F46-B99A-82B45EFD439F}"/>
              </a:ext>
            </a:extLst>
          </p:cNvPr>
          <p:cNvCxnSpPr>
            <a:cxnSpLocks/>
            <a:stCxn id="23" idx="6"/>
            <a:endCxn id="22" idx="1"/>
          </p:cNvCxnSpPr>
          <p:nvPr/>
        </p:nvCxnSpPr>
        <p:spPr>
          <a:xfrm flipV="1">
            <a:off x="5760972" y="3973786"/>
            <a:ext cx="1453334" cy="2996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1">
            <a:extLst>
              <a:ext uri="{FF2B5EF4-FFF2-40B4-BE49-F238E27FC236}">
                <a16:creationId xmlns:a16="http://schemas.microsoft.com/office/drawing/2014/main" id="{0179C043-2E1D-2045-88C5-581DCFD83195}"/>
              </a:ext>
            </a:extLst>
          </p:cNvPr>
          <p:cNvSpPr/>
          <p:nvPr/>
        </p:nvSpPr>
        <p:spPr>
          <a:xfrm>
            <a:off x="4623224" y="3587155"/>
            <a:ext cx="740329" cy="830424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6" name="标题 2">
            <a:extLst>
              <a:ext uri="{FF2B5EF4-FFF2-40B4-BE49-F238E27FC236}">
                <a16:creationId xmlns:a16="http://schemas.microsoft.com/office/drawing/2014/main" id="{1646C8BF-F32E-4222-BAAE-8884A31D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62" y="1129747"/>
            <a:ext cx="10744805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学习本阶段课程，你将至少得到如下收获（包括但不限于）：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73F576D-C2C1-4063-A459-4D2E229E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194" y="2691422"/>
            <a:ext cx="4846804" cy="98722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2A3F060-C2DF-46D8-90E1-321C8E173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069" y="4178097"/>
            <a:ext cx="5800482" cy="9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9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77E4AD-B753-4B8E-8AB5-706C9D06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7" y="1178399"/>
            <a:ext cx="10744805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授课内容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864F0D-78CE-4B8F-BA9B-4B100D2B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677" y="1892599"/>
            <a:ext cx="5038725" cy="194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F54057-E08F-44AB-B6C1-3994EE50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70" y="1890540"/>
            <a:ext cx="5155666" cy="3597635"/>
          </a:xfrm>
          <a:prstGeom prst="rect">
            <a:avLst/>
          </a:prstGeom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id="{D143CAAF-A3A7-4517-A6DE-C3907BACA8BE}"/>
              </a:ext>
            </a:extLst>
          </p:cNvPr>
          <p:cNvSpPr txBox="1">
            <a:spLocks/>
          </p:cNvSpPr>
          <p:nvPr/>
        </p:nvSpPr>
        <p:spPr>
          <a:xfrm>
            <a:off x="864570" y="5679601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整个加强课是一个工程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，每天的内容是一个模块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8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E1B823-E743-4E2E-BBEC-46E60CA01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541" y="2938563"/>
            <a:ext cx="52706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>
                <a:solidFill>
                  <a:srgbClr val="B7000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咱们继续</a:t>
            </a:r>
            <a:r>
              <a:rPr lang="zh-CN" altLang="en-US" sz="4400" b="1" dirty="0">
                <a:solidFill>
                  <a:srgbClr val="B7000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开干</a:t>
            </a:r>
            <a:r>
              <a:rPr lang="zh-CN" altLang="en-US" sz="4400" dirty="0">
                <a:solidFill>
                  <a:srgbClr val="B7000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吧</a:t>
            </a:r>
            <a:r>
              <a:rPr lang="en-US" altLang="zh-CN" sz="4400" dirty="0">
                <a:solidFill>
                  <a:srgbClr val="B7000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sz="4400" dirty="0">
              <a:solidFill>
                <a:srgbClr val="B70004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80E2DA95-450E-2A4A-9276-406056996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47" y="3323283"/>
            <a:ext cx="2785179" cy="2785179"/>
          </a:xfrm>
          <a:prstGeom prst="rect">
            <a:avLst/>
          </a:prstGeom>
        </p:spPr>
      </p:pic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E6A904DA-076F-5D45-BF32-00F1853C0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" y="1529844"/>
            <a:ext cx="2628776" cy="26287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B46DC8-FF93-4A92-B2B6-99A37B24F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165" y="4158620"/>
            <a:ext cx="2484582" cy="24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20907</TotalTime>
  <Words>276</Words>
  <Application>Microsoft Office PowerPoint</Application>
  <PresentationFormat>宽屏</PresentationFormat>
  <Paragraphs>47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Alibaba PuHuiTi</vt:lpstr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JavaSE基础加强课程介绍</vt:lpstr>
      <vt:lpstr>JavaSE加强课程适合的人群</vt:lpstr>
      <vt:lpstr>PowerPoint 演示文稿</vt:lpstr>
      <vt:lpstr>学习本阶段课程，你将至少得到如下收获（包括但不限于）：</vt:lpstr>
      <vt:lpstr>授课内容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3077</cp:revision>
  <dcterms:created xsi:type="dcterms:W3CDTF">2020-03-31T02:23:27Z</dcterms:created>
  <dcterms:modified xsi:type="dcterms:W3CDTF">2022-03-05T03:13:54Z</dcterms:modified>
</cp:coreProperties>
</file>