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6.xml" ContentType="application/vnd.openxmlformats-officedocument.theme+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82"/>
  </p:notesMasterIdLst>
  <p:handoutMasterIdLst>
    <p:handoutMasterId r:id="rId83"/>
  </p:handoutMasterIdLst>
  <p:sldIdLst>
    <p:sldId id="1105" r:id="rId8"/>
    <p:sldId id="1307" r:id="rId9"/>
    <p:sldId id="1303" r:id="rId10"/>
    <p:sldId id="1317" r:id="rId11"/>
    <p:sldId id="734" r:id="rId12"/>
    <p:sldId id="474" r:id="rId13"/>
    <p:sldId id="451" r:id="rId14"/>
    <p:sldId id="1338" r:id="rId15"/>
    <p:sldId id="1318" r:id="rId16"/>
    <p:sldId id="1129" r:id="rId17"/>
    <p:sldId id="680" r:id="rId18"/>
    <p:sldId id="726" r:id="rId19"/>
    <p:sldId id="725" r:id="rId20"/>
    <p:sldId id="1319" r:id="rId21"/>
    <p:sldId id="699" r:id="rId22"/>
    <p:sldId id="1321" r:id="rId23"/>
    <p:sldId id="660" r:id="rId24"/>
    <p:sldId id="1221" r:id="rId25"/>
    <p:sldId id="693" r:id="rId26"/>
    <p:sldId id="1309" r:id="rId27"/>
    <p:sldId id="1268" r:id="rId28"/>
    <p:sldId id="729" r:id="rId29"/>
    <p:sldId id="1260" r:id="rId30"/>
    <p:sldId id="663" r:id="rId31"/>
    <p:sldId id="1322" r:id="rId32"/>
    <p:sldId id="460" r:id="rId33"/>
    <p:sldId id="743" r:id="rId34"/>
    <p:sldId id="1226" r:id="rId35"/>
    <p:sldId id="642" r:id="rId36"/>
    <p:sldId id="1269" r:id="rId37"/>
    <p:sldId id="751" r:id="rId38"/>
    <p:sldId id="1270" r:id="rId39"/>
    <p:sldId id="1262" r:id="rId40"/>
    <p:sldId id="701" r:id="rId41"/>
    <p:sldId id="1271" r:id="rId42"/>
    <p:sldId id="1273" r:id="rId43"/>
    <p:sldId id="1312" r:id="rId44"/>
    <p:sldId id="1315" r:id="rId45"/>
    <p:sldId id="1316" r:id="rId46"/>
    <p:sldId id="1313" r:id="rId47"/>
    <p:sldId id="1314" r:id="rId48"/>
    <p:sldId id="1331" r:id="rId49"/>
    <p:sldId id="709" r:id="rId50"/>
    <p:sldId id="1265" r:id="rId51"/>
    <p:sldId id="683" r:id="rId52"/>
    <p:sldId id="1266" r:id="rId53"/>
    <p:sldId id="1332" r:id="rId54"/>
    <p:sldId id="1280" r:id="rId55"/>
    <p:sldId id="684" r:id="rId56"/>
    <p:sldId id="1306" r:id="rId57"/>
    <p:sldId id="620" r:id="rId58"/>
    <p:sldId id="671" r:id="rId59"/>
    <p:sldId id="621" r:id="rId60"/>
    <p:sldId id="689" r:id="rId61"/>
    <p:sldId id="1267" r:id="rId62"/>
    <p:sldId id="1333" r:id="rId63"/>
    <p:sldId id="623" r:id="rId64"/>
    <p:sldId id="1282" r:id="rId65"/>
    <p:sldId id="1334" r:id="rId66"/>
    <p:sldId id="672" r:id="rId67"/>
    <p:sldId id="673" r:id="rId68"/>
    <p:sldId id="1283" r:id="rId69"/>
    <p:sldId id="1335" r:id="rId70"/>
    <p:sldId id="778" r:id="rId71"/>
    <p:sldId id="1284" r:id="rId72"/>
    <p:sldId id="1336" r:id="rId73"/>
    <p:sldId id="630" r:id="rId74"/>
    <p:sldId id="1305" r:id="rId75"/>
    <p:sldId id="1337" r:id="rId76"/>
    <p:sldId id="677" r:id="rId77"/>
    <p:sldId id="690" r:id="rId78"/>
    <p:sldId id="1330" r:id="rId79"/>
    <p:sldId id="355" r:id="rId80"/>
    <p:sldId id="264" r:id="rId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E4"/>
    <a:srgbClr val="1F08A8"/>
    <a:srgbClr val="AD2A26"/>
    <a:srgbClr val="4C5252"/>
    <a:srgbClr val="F9F9F9"/>
    <a:srgbClr val="8A8A8A"/>
    <a:srgbClr val="48504F"/>
    <a:srgbClr val="B60206"/>
    <a:srgbClr val="AD2B26"/>
    <a:srgbClr val="4950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5852" autoAdjust="0"/>
  </p:normalViewPr>
  <p:slideViewPr>
    <p:cSldViewPr snapToGrid="0">
      <p:cViewPr varScale="1">
        <p:scale>
          <a:sx n="94" d="100"/>
          <a:sy n="94" d="100"/>
        </p:scale>
        <p:origin x="110" y="16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presProps" Target="presProps.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5.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tableStyles" Target="tableStyles.xml"/><Relationship Id="rId61" Type="http://schemas.openxmlformats.org/officeDocument/2006/relationships/slide" Target="slides/slide54.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24</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5</a:t>
            </a:fld>
            <a:endParaRPr lang="zh-CN" altLang="en-US"/>
          </a:p>
        </p:txBody>
      </p:sp>
    </p:spTree>
    <p:extLst>
      <p:ext uri="{BB962C8B-B14F-4D97-AF65-F5344CB8AC3E}">
        <p14:creationId xmlns:p14="http://schemas.microsoft.com/office/powerpoint/2010/main" val="2412558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DCB2E629-E07A-4406-8138-6AA0722739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备注占位符 2">
            <a:extLst>
              <a:ext uri="{FF2B5EF4-FFF2-40B4-BE49-F238E27FC236}">
                <a16:creationId xmlns:a16="http://schemas.microsoft.com/office/drawing/2014/main" id="{FF053BBC-6A62-4280-9F0D-87C1B8F1A358}"/>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p>
        </p:txBody>
      </p:sp>
      <p:sp>
        <p:nvSpPr>
          <p:cNvPr id="43012" name="灯片编号占位符 3">
            <a:extLst>
              <a:ext uri="{FF2B5EF4-FFF2-40B4-BE49-F238E27FC236}">
                <a16:creationId xmlns:a16="http://schemas.microsoft.com/office/drawing/2014/main" id="{4E49F707-9D9B-4406-B3FD-937A60F48B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A28B0BC-6126-40CB-A0BF-9C08DF9A74D4}" type="slidenum">
              <a:rPr altLang="en-US" smtClean="0"/>
              <a:pPr/>
              <a:t>24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6896D445-2E28-4092-91E0-F941B8720C72}"/>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28675" name="备注占位符 2">
            <a:extLst>
              <a:ext uri="{FF2B5EF4-FFF2-40B4-BE49-F238E27FC236}">
                <a16:creationId xmlns:a16="http://schemas.microsoft.com/office/drawing/2014/main" id="{7DA99EF0-3E01-40FC-831D-277A284E78F6}"/>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8676" name="灯片编号占位符 3">
            <a:extLst>
              <a:ext uri="{FF2B5EF4-FFF2-40B4-BE49-F238E27FC236}">
                <a16:creationId xmlns:a16="http://schemas.microsoft.com/office/drawing/2014/main" id="{48E2F78B-0614-4C56-9717-6BBBF9B014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3F2E4CB-B4E3-4841-9458-F2A9B8FD0F9F}" type="slidenum">
              <a:rPr altLang="en-US" sz="1800" smtClean="0"/>
              <a:pPr/>
              <a:t>29</a:t>
            </a:fld>
            <a:endParaRPr lang="zh-CN" altLang="en-US" sz="1800"/>
          </a:p>
        </p:txBody>
      </p:sp>
    </p:spTree>
    <p:extLst>
      <p:ext uri="{BB962C8B-B14F-4D97-AF65-F5344CB8AC3E}">
        <p14:creationId xmlns:p14="http://schemas.microsoft.com/office/powerpoint/2010/main" val="636499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6896D445-2E28-4092-91E0-F941B8720C72}"/>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28675" name="备注占位符 2">
            <a:extLst>
              <a:ext uri="{FF2B5EF4-FFF2-40B4-BE49-F238E27FC236}">
                <a16:creationId xmlns:a16="http://schemas.microsoft.com/office/drawing/2014/main" id="{7DA99EF0-3E01-40FC-831D-277A284E78F6}"/>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8676" name="灯片编号占位符 3">
            <a:extLst>
              <a:ext uri="{FF2B5EF4-FFF2-40B4-BE49-F238E27FC236}">
                <a16:creationId xmlns:a16="http://schemas.microsoft.com/office/drawing/2014/main" id="{48E2F78B-0614-4C56-9717-6BBBF9B014F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3F2E4CB-B4E3-4841-9458-F2A9B8FD0F9F}" type="slidenum">
              <a:rPr altLang="en-US" sz="1800" smtClean="0"/>
              <a:pPr/>
              <a:t>30</a:t>
            </a:fld>
            <a:endParaRPr lang="zh-CN" altLang="en-US" sz="1800"/>
          </a:p>
        </p:txBody>
      </p:sp>
    </p:spTree>
    <p:extLst>
      <p:ext uri="{BB962C8B-B14F-4D97-AF65-F5344CB8AC3E}">
        <p14:creationId xmlns:p14="http://schemas.microsoft.com/office/powerpoint/2010/main" val="1800932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C8F609A6-73E2-4DE0-843E-F319C25983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a:extLst>
              <a:ext uri="{FF2B5EF4-FFF2-40B4-BE49-F238E27FC236}">
                <a16:creationId xmlns:a16="http://schemas.microsoft.com/office/drawing/2014/main" id="{4D667A54-A348-48DF-A3C6-9D59123B9B8F}"/>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55300" name="灯片编号占位符 3">
            <a:extLst>
              <a:ext uri="{FF2B5EF4-FFF2-40B4-BE49-F238E27FC236}">
                <a16:creationId xmlns:a16="http://schemas.microsoft.com/office/drawing/2014/main" id="{459028B2-CDEA-4412-808A-317EFC50CC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2D1789B-D4C7-4D40-B768-F20CB137C4FF}" type="slidenum">
              <a:rPr altLang="en-US" smtClean="0"/>
              <a:pPr/>
              <a:t>37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8B3A8470-8EB2-47BC-A993-ACBCAD67E2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643FC47A-931B-4939-AC0C-6CC98EEE462E}"/>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（开场几句）</a:t>
            </a:r>
            <a:endParaRPr lang="en-US" altLang="zh-CN"/>
          </a:p>
          <a:p>
            <a:r>
              <a:rPr lang="zh-CN" altLang="en-US"/>
              <a:t>在学习继承之前，我们先看一个类，学生类，这个类大家并不陌生，包含两个属性和对应的</a:t>
            </a:r>
            <a:r>
              <a:rPr lang="en-US" altLang="zh-CN"/>
              <a:t>get,set</a:t>
            </a:r>
            <a:r>
              <a:rPr lang="zh-CN" altLang="en-US"/>
              <a:t>方法，另外还有一个学习的方法</a:t>
            </a:r>
            <a:r>
              <a:rPr lang="en-US" altLang="zh-CN"/>
              <a:t>study</a:t>
            </a:r>
            <a:r>
              <a:rPr lang="zh-CN" altLang="en-US"/>
              <a:t>。</a:t>
            </a:r>
            <a:r>
              <a:rPr lang="en-US" altLang="zh-CN"/>
              <a:t>(</a:t>
            </a:r>
            <a:r>
              <a:rPr lang="zh-CN" altLang="en-US"/>
              <a:t>切</a:t>
            </a:r>
            <a:r>
              <a:rPr lang="en-US" altLang="zh-CN"/>
              <a:t>PPT</a:t>
            </a:r>
            <a:r>
              <a:rPr lang="zh-CN" altLang="en-US"/>
              <a:t>）</a:t>
            </a:r>
            <a:endParaRPr lang="en-US" altLang="zh-CN"/>
          </a:p>
          <a:p>
            <a:r>
              <a:rPr lang="zh-CN" altLang="en-US"/>
              <a:t>再来看另一个类，差不多，只不过学习的方法没有了，改成了教学的方法</a:t>
            </a:r>
            <a:r>
              <a:rPr lang="en-US" altLang="zh-CN"/>
              <a:t>teach</a:t>
            </a:r>
            <a:r>
              <a:rPr lang="zh-CN" altLang="en-US"/>
              <a:t>。</a:t>
            </a:r>
            <a:r>
              <a:rPr lang="en-US" altLang="zh-CN"/>
              <a:t>(</a:t>
            </a:r>
            <a:r>
              <a:rPr lang="zh-CN" altLang="en-US"/>
              <a:t>切</a:t>
            </a:r>
            <a:r>
              <a:rPr lang="en-US" altLang="zh-CN"/>
              <a:t>PPT</a:t>
            </a:r>
            <a:r>
              <a:rPr lang="zh-CN" altLang="en-US"/>
              <a:t>）</a:t>
            </a:r>
            <a:endParaRPr lang="en-US" altLang="zh-CN"/>
          </a:p>
          <a:p>
            <a:r>
              <a:rPr lang="zh-CN" altLang="en-US"/>
              <a:t>我们这里要思考一个问题，不管是老师还是学生，都拥有姓名年龄这两个属性是合理的，他们都具有相同的属性（切</a:t>
            </a:r>
            <a:r>
              <a:rPr lang="en-US" altLang="zh-CN"/>
              <a:t>PPT</a:t>
            </a:r>
            <a:r>
              <a:rPr lang="zh-CN" altLang="en-US"/>
              <a:t>）</a:t>
            </a:r>
            <a:endParaRPr lang="en-US" altLang="zh-CN"/>
          </a:p>
          <a:p>
            <a:r>
              <a:rPr lang="zh-CN" altLang="en-US"/>
              <a:t>对应的</a:t>
            </a:r>
            <a:r>
              <a:rPr lang="en-US" altLang="zh-CN"/>
              <a:t>get</a:t>
            </a:r>
            <a:r>
              <a:rPr lang="zh-CN" altLang="en-US"/>
              <a:t>、</a:t>
            </a:r>
            <a:r>
              <a:rPr lang="en-US" altLang="zh-CN"/>
              <a:t>set</a:t>
            </a:r>
            <a:r>
              <a:rPr lang="zh-CN" altLang="en-US"/>
              <a:t>方法的存在也是合理的，他们都具有相同的方法（切</a:t>
            </a:r>
            <a:r>
              <a:rPr lang="en-US" altLang="zh-CN"/>
              <a:t>PPT</a:t>
            </a:r>
            <a:r>
              <a:rPr lang="zh-CN" altLang="en-US"/>
              <a:t>）</a:t>
            </a:r>
            <a:endParaRPr lang="en-US" altLang="zh-CN"/>
          </a:p>
          <a:p>
            <a:r>
              <a:rPr lang="zh-CN" altLang="en-US"/>
              <a:t>不同之处就在于一个拥有学习方法，一个拥有教学方法。这里我们主要研究这些相同的东西，我们看这些相同的东西能不能说成是具相同的特征？（切</a:t>
            </a:r>
            <a:r>
              <a:rPr lang="en-US" altLang="zh-CN"/>
              <a:t>PPT</a:t>
            </a:r>
            <a:r>
              <a:rPr lang="zh-CN" altLang="en-US"/>
              <a:t>）</a:t>
            </a:r>
            <a:endParaRPr lang="en-US" altLang="zh-CN"/>
          </a:p>
          <a:p>
            <a:r>
              <a:rPr lang="zh-CN" altLang="en-US"/>
              <a:t>假如我们把这些相同的特征抽取出来，不写在原始的类里面了，原始的类会变成什么样子？</a:t>
            </a:r>
            <a:r>
              <a:rPr lang="en-US" altLang="zh-CN"/>
              <a:t>(</a:t>
            </a:r>
            <a:r>
              <a:rPr lang="zh-CN" altLang="en-US"/>
              <a:t>切</a:t>
            </a:r>
            <a:r>
              <a:rPr lang="en-US" altLang="zh-CN"/>
              <a:t>PPT</a:t>
            </a:r>
            <a:r>
              <a:rPr lang="zh-CN" altLang="en-US"/>
              <a:t>）</a:t>
            </a:r>
            <a:endParaRPr lang="en-US" altLang="zh-CN"/>
          </a:p>
        </p:txBody>
      </p:sp>
      <p:sp>
        <p:nvSpPr>
          <p:cNvPr id="49156" name="灯片编号占位符 3">
            <a:extLst>
              <a:ext uri="{FF2B5EF4-FFF2-40B4-BE49-F238E27FC236}">
                <a16:creationId xmlns:a16="http://schemas.microsoft.com/office/drawing/2014/main" id="{BDA42BC8-BBB0-41E9-B2D6-CB16BCE3EE1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fld id="{4B5A74D3-16E0-4161-A4A8-D5D84AAE3F37}" type="slidenum">
              <a:rPr altLang="en-US" smtClean="0"/>
              <a:pPr>
                <a:buFont typeface="Arial" panose="020B0604020202020204" pitchFamily="34" charset="0"/>
                <a:buNone/>
              </a:pPr>
              <a:t>38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003DC900-37A2-4E92-877B-361852A587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a:extLst>
              <a:ext uri="{FF2B5EF4-FFF2-40B4-BE49-F238E27FC236}">
                <a16:creationId xmlns:a16="http://schemas.microsoft.com/office/drawing/2014/main" id="{EE81EE60-EBB7-45A7-B0CF-DB1375BC7AF0}"/>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我们把代码整理一下，原始的代码就变成的这样</a:t>
            </a:r>
            <a:r>
              <a:rPr lang="en-US" altLang="zh-CN"/>
              <a:t>(</a:t>
            </a:r>
            <a:r>
              <a:rPr lang="zh-CN" altLang="en-US"/>
              <a:t>切</a:t>
            </a:r>
            <a:r>
              <a:rPr lang="en-US" altLang="zh-CN"/>
              <a:t>PPT</a:t>
            </a:r>
            <a:r>
              <a:rPr lang="zh-CN" altLang="en-US"/>
              <a:t>）</a:t>
            </a:r>
            <a:endParaRPr lang="en-US" altLang="zh-CN"/>
          </a:p>
          <a:p>
            <a:endParaRPr lang="en-US" altLang="zh-CN"/>
          </a:p>
        </p:txBody>
      </p:sp>
      <p:sp>
        <p:nvSpPr>
          <p:cNvPr id="51204" name="灯片编号占位符 3">
            <a:extLst>
              <a:ext uri="{FF2B5EF4-FFF2-40B4-BE49-F238E27FC236}">
                <a16:creationId xmlns:a16="http://schemas.microsoft.com/office/drawing/2014/main" id="{EC2B43F7-3CC7-4AA5-8945-827E0F3AAB5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fld id="{606DD7F6-1457-4F09-BB43-897C997AE02E}" type="slidenum">
              <a:rPr altLang="en-US" smtClean="0"/>
              <a:pPr>
                <a:buFont typeface="Arial" panose="020B0604020202020204" pitchFamily="34" charset="0"/>
                <a:buNone/>
              </a:pPr>
              <a:t>39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294466D9-0C98-4FCF-90A3-37AC20CBFA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a:extLst>
              <a:ext uri="{FF2B5EF4-FFF2-40B4-BE49-F238E27FC236}">
                <a16:creationId xmlns:a16="http://schemas.microsoft.com/office/drawing/2014/main" id="{1F504B88-B52E-44B1-A34E-C93F7583EB10}"/>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你所抽取的代码没有了，怎么办？我们再写一个类，先不用管它叫什么名字，但是里面一定包含着之前看到的相同的内容，是不是长这样啊</a:t>
            </a:r>
            <a:r>
              <a:rPr lang="en-US" altLang="zh-CN"/>
              <a:t>(</a:t>
            </a:r>
            <a:r>
              <a:rPr lang="zh-CN" altLang="en-US"/>
              <a:t>切</a:t>
            </a:r>
            <a:r>
              <a:rPr lang="en-US" altLang="zh-CN"/>
              <a:t>PPT</a:t>
            </a:r>
            <a:r>
              <a:rPr lang="zh-CN" altLang="en-US"/>
              <a:t>）</a:t>
            </a:r>
            <a:endParaRPr lang="en-US" altLang="zh-CN"/>
          </a:p>
          <a:p>
            <a:r>
              <a:rPr lang="zh-CN" altLang="en-US"/>
              <a:t>此时问题来了，之前的代码还对吗？是不是少东西了？所以必须有一种新的机制出现，保障学生和老师类与中间这个类产生一定的关系，有了这个关系之后，就可以实现和之前的类效果相同？（切</a:t>
            </a:r>
            <a:r>
              <a:rPr lang="en-US" altLang="zh-CN"/>
              <a:t>PPT</a:t>
            </a:r>
            <a:r>
              <a:rPr lang="zh-CN" altLang="en-US"/>
              <a:t>）</a:t>
            </a:r>
            <a:endParaRPr lang="en-US" altLang="zh-CN"/>
          </a:p>
          <a:p>
            <a:r>
              <a:rPr lang="zh-CN" altLang="en-US"/>
              <a:t>这个关系就是我们要讲的继承。</a:t>
            </a:r>
            <a:endParaRPr lang="en-US" altLang="zh-CN"/>
          </a:p>
        </p:txBody>
      </p:sp>
      <p:sp>
        <p:nvSpPr>
          <p:cNvPr id="53252" name="灯片编号占位符 3">
            <a:extLst>
              <a:ext uri="{FF2B5EF4-FFF2-40B4-BE49-F238E27FC236}">
                <a16:creationId xmlns:a16="http://schemas.microsoft.com/office/drawing/2014/main" id="{1B5F826C-B9A0-4760-869F-B36D2B47035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fld id="{1E89361F-0CD0-4985-B52F-C3D1D6828808}" type="slidenum">
              <a:rPr altLang="en-US" smtClean="0"/>
              <a:pPr>
                <a:buFont typeface="Arial" panose="020B0604020202020204" pitchFamily="34" charset="0"/>
                <a:buNone/>
              </a:pPr>
              <a:t>40</a:t>
            </a:fld>
            <a:endParaRPr lang="zh-CN" altLang="en-US"/>
          </a:p>
        </p:txBody>
      </p:sp>
    </p:spTree>
    <p:extLst>
      <p:ext uri="{BB962C8B-B14F-4D97-AF65-F5344CB8AC3E}">
        <p14:creationId xmlns:p14="http://schemas.microsoft.com/office/powerpoint/2010/main" val="2088616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7969440F-A151-47B3-8BF6-6860D2C4C0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D0E45E61-0AC3-44BE-BDD6-241DD1956638}"/>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19460" name="灯片编号占位符 3">
            <a:extLst>
              <a:ext uri="{FF2B5EF4-FFF2-40B4-BE49-F238E27FC236}">
                <a16:creationId xmlns:a16="http://schemas.microsoft.com/office/drawing/2014/main" id="{10E48876-5D69-4E9B-B778-6D5C330935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E065EAC-D34A-4AA9-BF51-2417A05AC2C6}" type="slidenum">
              <a:rPr altLang="en-US" smtClean="0"/>
              <a:pPr/>
              <a:t>43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5604B5F8-AFDF-462E-82DB-AD5EEED7C3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F18FFD79-9B2C-4BB3-8C18-CBF5761F751C}"/>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23556" name="灯片编号占位符 3">
            <a:extLst>
              <a:ext uri="{FF2B5EF4-FFF2-40B4-BE49-F238E27FC236}">
                <a16:creationId xmlns:a16="http://schemas.microsoft.com/office/drawing/2014/main" id="{532F236A-E96D-4EB1-8D26-DD65CCC673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29C14A1-10AA-409B-8BA2-C51D506FA23B}" type="slidenum">
              <a:rPr altLang="en-US" smtClean="0"/>
              <a:pPr/>
              <a:t>45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FE2B6606-9F1E-497C-AD9F-9CF2C96DB8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a:extLst>
              <a:ext uri="{FF2B5EF4-FFF2-40B4-BE49-F238E27FC236}">
                <a16:creationId xmlns:a16="http://schemas.microsoft.com/office/drawing/2014/main" id="{4D5DF983-7929-40C4-91BB-D1717A7EF86A}"/>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26628" name="灯片编号占位符 3">
            <a:extLst>
              <a:ext uri="{FF2B5EF4-FFF2-40B4-BE49-F238E27FC236}">
                <a16:creationId xmlns:a16="http://schemas.microsoft.com/office/drawing/2014/main" id="{98874E88-D9A8-4337-8926-5D44A1310A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42A135F-697B-43CF-915F-8F2848377600}" type="slidenum">
              <a:rPr altLang="en-US" smtClean="0"/>
              <a:pPr/>
              <a:t>48</a:t>
            </a:fld>
            <a:endParaRPr lang="zh-CN" altLang="en-US"/>
          </a:p>
        </p:txBody>
      </p:sp>
    </p:spTree>
    <p:extLst>
      <p:ext uri="{BB962C8B-B14F-4D97-AF65-F5344CB8AC3E}">
        <p14:creationId xmlns:p14="http://schemas.microsoft.com/office/powerpoint/2010/main" val="412468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10</a:t>
            </a:fld>
            <a:endParaRPr lang="zh-CN" altLang="en-US"/>
          </a:p>
        </p:txBody>
      </p:sp>
    </p:spTree>
    <p:extLst>
      <p:ext uri="{BB962C8B-B14F-4D97-AF65-F5344CB8AC3E}">
        <p14:creationId xmlns:p14="http://schemas.microsoft.com/office/powerpoint/2010/main" val="3265499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FE2B6606-9F1E-497C-AD9F-9CF2C96DB8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a:extLst>
              <a:ext uri="{FF2B5EF4-FFF2-40B4-BE49-F238E27FC236}">
                <a16:creationId xmlns:a16="http://schemas.microsoft.com/office/drawing/2014/main" id="{4D5DF983-7929-40C4-91BB-D1717A7EF86A}"/>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26628" name="灯片编号占位符 3">
            <a:extLst>
              <a:ext uri="{FF2B5EF4-FFF2-40B4-BE49-F238E27FC236}">
                <a16:creationId xmlns:a16="http://schemas.microsoft.com/office/drawing/2014/main" id="{98874E88-D9A8-4337-8926-5D44A1310A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42A135F-697B-43CF-915F-8F2848377600}" type="slidenum">
              <a:rPr altLang="en-US" smtClean="0"/>
              <a:pPr/>
              <a:t>49</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FE2B6606-9F1E-497C-AD9F-9CF2C96DB8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a:extLst>
              <a:ext uri="{FF2B5EF4-FFF2-40B4-BE49-F238E27FC236}">
                <a16:creationId xmlns:a16="http://schemas.microsoft.com/office/drawing/2014/main" id="{4D5DF983-7929-40C4-91BB-D1717A7EF86A}"/>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26628" name="灯片编号占位符 3">
            <a:extLst>
              <a:ext uri="{FF2B5EF4-FFF2-40B4-BE49-F238E27FC236}">
                <a16:creationId xmlns:a16="http://schemas.microsoft.com/office/drawing/2014/main" id="{98874E88-D9A8-4337-8926-5D44A1310A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42A135F-697B-43CF-915F-8F2848377600}" type="slidenum">
              <a:rPr altLang="en-US" smtClean="0"/>
              <a:pPr/>
              <a:t>50</a:t>
            </a:fld>
            <a:endParaRPr lang="zh-CN" altLang="en-US"/>
          </a:p>
        </p:txBody>
      </p:sp>
    </p:spTree>
    <p:extLst>
      <p:ext uri="{BB962C8B-B14F-4D97-AF65-F5344CB8AC3E}">
        <p14:creationId xmlns:p14="http://schemas.microsoft.com/office/powerpoint/2010/main" val="218871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FD7E0CD8-D94D-46F1-8D07-266DA15D5C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1DD2C1A3-9D7A-4959-B26D-0507338EAE4C}"/>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8676" name="灯片编号占位符 3">
            <a:extLst>
              <a:ext uri="{FF2B5EF4-FFF2-40B4-BE49-F238E27FC236}">
                <a16:creationId xmlns:a16="http://schemas.microsoft.com/office/drawing/2014/main" id="{7D3B1429-11A8-402B-9750-D49D834243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B9C1381-7603-4539-B9A1-4B9E6D741A24}" type="slidenum">
              <a:rPr altLang="en-US" smtClean="0"/>
              <a:pPr/>
              <a:t>51</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CA1C52EA-1AB5-4905-B164-9EB621EE81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B66F84C0-7043-4A48-921D-4693DE06C289}"/>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30724" name="灯片编号占位符 3">
            <a:extLst>
              <a:ext uri="{FF2B5EF4-FFF2-40B4-BE49-F238E27FC236}">
                <a16:creationId xmlns:a16="http://schemas.microsoft.com/office/drawing/2014/main" id="{5A0F0FB0-E891-4B0D-9575-B7C2F2A493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6936F94-2E31-42E6-9E85-BD658DB1A055}" type="slidenum">
              <a:rPr altLang="en-US" smtClean="0"/>
              <a:pPr/>
              <a:t>52</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5701E111-B835-4E4D-83DF-C1E79D9C2E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9DA530F8-FD0E-4986-A5EB-B68C01A11130}"/>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32772" name="灯片编号占位符 3">
            <a:extLst>
              <a:ext uri="{FF2B5EF4-FFF2-40B4-BE49-F238E27FC236}">
                <a16:creationId xmlns:a16="http://schemas.microsoft.com/office/drawing/2014/main" id="{2A279DB1-4C13-4718-BE35-C9331C4E4B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533134A-D041-4F79-B48D-54729F738C48}" type="slidenum">
              <a:rPr altLang="en-US" smtClean="0"/>
              <a:pPr/>
              <a:t>53</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4B441650-EA42-4BBF-B2BF-252015566C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A9F131CC-09ED-4854-B289-FA728BACB876}"/>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34820" name="灯片编号占位符 3">
            <a:extLst>
              <a:ext uri="{FF2B5EF4-FFF2-40B4-BE49-F238E27FC236}">
                <a16:creationId xmlns:a16="http://schemas.microsoft.com/office/drawing/2014/main" id="{80BDFF18-DF2F-40D5-9AAA-2113D24C74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0B36000-71C4-45D1-923B-8F55384247F4}" type="slidenum">
              <a:rPr altLang="en-US" smtClean="0"/>
              <a:pPr/>
              <a:t>54</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DCA334FE-5D07-406E-9AC4-92CEDFAF63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a:extLst>
              <a:ext uri="{FF2B5EF4-FFF2-40B4-BE49-F238E27FC236}">
                <a16:creationId xmlns:a16="http://schemas.microsoft.com/office/drawing/2014/main" id="{D7C0F07B-483B-4BA3-80BC-6FC6FAC7A636}"/>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36868" name="灯片编号占位符 3">
            <a:extLst>
              <a:ext uri="{FF2B5EF4-FFF2-40B4-BE49-F238E27FC236}">
                <a16:creationId xmlns:a16="http://schemas.microsoft.com/office/drawing/2014/main" id="{8C54511F-D2D1-4969-ACCD-4FCF33D305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06C093C-0C6B-4826-B478-07983A1CE449}" type="slidenum">
              <a:rPr altLang="en-US" smtClean="0"/>
              <a:pPr/>
              <a:t>57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72D4100A-56B5-48D8-B067-01F73F14038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D9C1A37C-7780-44F5-A33D-3FD9FD6A90E8}"/>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现在资料中讲解到方法重写的练习，然后到代码中去实现。实现完毕之后，提出</a:t>
            </a:r>
            <a:r>
              <a:rPr lang="en-US" altLang="zh-CN"/>
              <a:t>@Override</a:t>
            </a:r>
            <a:r>
              <a:rPr lang="zh-CN" altLang="en-US"/>
              <a:t>，最后回到资料在总结一下</a:t>
            </a:r>
          </a:p>
        </p:txBody>
      </p:sp>
      <p:sp>
        <p:nvSpPr>
          <p:cNvPr id="41988" name="灯片编号占位符 3">
            <a:extLst>
              <a:ext uri="{FF2B5EF4-FFF2-40B4-BE49-F238E27FC236}">
                <a16:creationId xmlns:a16="http://schemas.microsoft.com/office/drawing/2014/main" id="{6484E483-94F9-4C86-92D5-68265E3874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2B5CC790-F45D-485E-85B0-6FBE5E1EB242}" type="slidenum">
              <a:rPr altLang="en-US" sz="1800" smtClean="0"/>
              <a:pPr/>
              <a:t>60</a:t>
            </a:fld>
            <a:endParaRPr lang="zh-CN" altLang="en-US" sz="18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56831102-3A2B-4713-9DE2-7CF5F5F7C58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92A32FA1-21CB-46AB-B6DA-5E244491D1ED}"/>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现在资料中讲解到方法重写的练习，然后到代码中去实现。实现完毕之后，提出</a:t>
            </a:r>
            <a:r>
              <a:rPr lang="en-US" altLang="zh-CN"/>
              <a:t>@Override</a:t>
            </a:r>
            <a:r>
              <a:rPr lang="zh-CN" altLang="en-US"/>
              <a:t>，最后回到资料在总结一下</a:t>
            </a:r>
          </a:p>
        </p:txBody>
      </p:sp>
      <p:sp>
        <p:nvSpPr>
          <p:cNvPr id="44036" name="灯片编号占位符 3">
            <a:extLst>
              <a:ext uri="{FF2B5EF4-FFF2-40B4-BE49-F238E27FC236}">
                <a16:creationId xmlns:a16="http://schemas.microsoft.com/office/drawing/2014/main" id="{705633E2-1B81-49B1-9407-DB956210DD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4D29281-7CC5-4A4F-BA85-7FB4F5C2BBC2}" type="slidenum">
              <a:rPr altLang="en-US" sz="1800" smtClean="0"/>
              <a:pPr/>
              <a:t>61</a:t>
            </a:fld>
            <a:endParaRPr lang="zh-CN" altLang="en-US" sz="18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FBE26807-0D02-4334-97E0-52479BCD79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92043660-ED16-4EC7-A395-3367034A0ACC}"/>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先到代码中演示，然后再回来总结</a:t>
            </a:r>
            <a:endParaRPr lang="en-US" altLang="zh-CN"/>
          </a:p>
          <a:p>
            <a:r>
              <a:rPr lang="zh-CN" altLang="en-US"/>
              <a:t>这里是否要说一下</a:t>
            </a:r>
            <a:r>
              <a:rPr lang="en-US" altLang="zh-CN"/>
              <a:t>super</a:t>
            </a:r>
            <a:r>
              <a:rPr lang="zh-CN" altLang="en-US"/>
              <a:t>，如果提供了</a:t>
            </a:r>
            <a:r>
              <a:rPr lang="en-US" altLang="zh-CN"/>
              <a:t>super()</a:t>
            </a:r>
            <a:r>
              <a:rPr lang="zh-CN" altLang="en-US"/>
              <a:t>此类的调用，就不再有默认的第一句</a:t>
            </a:r>
            <a:r>
              <a:rPr lang="en-US" altLang="zh-CN"/>
              <a:t>super()</a:t>
            </a:r>
            <a:endParaRPr lang="zh-CN" altLang="en-US"/>
          </a:p>
          <a:p>
            <a:endParaRPr lang="zh-CN" altLang="en-US"/>
          </a:p>
        </p:txBody>
      </p:sp>
      <p:sp>
        <p:nvSpPr>
          <p:cNvPr id="47108" name="灯片编号占位符 3">
            <a:extLst>
              <a:ext uri="{FF2B5EF4-FFF2-40B4-BE49-F238E27FC236}">
                <a16:creationId xmlns:a16="http://schemas.microsoft.com/office/drawing/2014/main" id="{B39EA82C-E0E9-4BF9-8659-8380E1D278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3C135CF-B2EE-4A95-806D-D3385185B079}" type="slidenum">
              <a:rPr altLang="en-US" sz="1800" smtClean="0"/>
              <a:pPr/>
              <a:t>64</a:t>
            </a:fld>
            <a:endParaRPr lang="zh-CN" altLang="en-US" sz="18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1C99621E-68AC-4DC1-9335-1A92E5547E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F13C26E4-6B9D-4310-881F-B0A07F9F06B2}"/>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Java API</a:t>
            </a:r>
            <a:r>
              <a:rPr lang="zh-CN" altLang="zh-CN" dirty="0"/>
              <a:t>就是</a:t>
            </a:r>
            <a:r>
              <a:rPr lang="en-US" altLang="zh-CN" dirty="0"/>
              <a:t>Java</a:t>
            </a:r>
            <a:r>
              <a:rPr lang="zh-CN" altLang="zh-CN" dirty="0"/>
              <a:t>提供给我们使用的类，这些类将底层的实现封装了起来，我们不需要关心这些类是如何实现的，只需要学习这些类如何使用。</a:t>
            </a:r>
          </a:p>
          <a:p>
            <a:r>
              <a:rPr lang="zh-CN" altLang="zh-CN" dirty="0"/>
              <a:t>我们可以通过查帮助文档来了解</a:t>
            </a:r>
            <a:r>
              <a:rPr lang="en-US" altLang="zh-CN" dirty="0"/>
              <a:t>Java</a:t>
            </a:r>
            <a:r>
              <a:rPr lang="zh-CN" altLang="zh-CN" dirty="0"/>
              <a:t>提供的</a:t>
            </a:r>
            <a:r>
              <a:rPr lang="en-US" altLang="zh-CN" dirty="0"/>
              <a:t>API</a:t>
            </a:r>
            <a:r>
              <a:rPr lang="zh-CN" altLang="zh-CN" dirty="0"/>
              <a:t>如何使用</a:t>
            </a:r>
          </a:p>
          <a:p>
            <a:endParaRPr lang="zh-CN" altLang="en-US" dirty="0"/>
          </a:p>
          <a:p>
            <a:endParaRPr lang="zh-CN" altLang="en-US" dirty="0"/>
          </a:p>
        </p:txBody>
      </p:sp>
      <p:sp>
        <p:nvSpPr>
          <p:cNvPr id="30724" name="灯片编号占位符 3">
            <a:extLst>
              <a:ext uri="{FF2B5EF4-FFF2-40B4-BE49-F238E27FC236}">
                <a16:creationId xmlns:a16="http://schemas.microsoft.com/office/drawing/2014/main" id="{0A952180-D9A5-464F-B8D5-FB834C5639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E91554D-8AF0-427B-9C6B-16E15A31BB9B}" type="slidenum">
              <a:rPr altLang="en-US" smtClean="0"/>
              <a:pPr/>
              <a:t>11</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29BF1135-DE13-4BDC-8571-55537695AF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AC5AC310-7CC4-4500-B6F9-17C2EABF74F1}"/>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先到代码中演示，然后再回来总结</a:t>
            </a:r>
            <a:endParaRPr lang="en-US" altLang="zh-CN"/>
          </a:p>
          <a:p>
            <a:r>
              <a:rPr lang="zh-CN" altLang="en-US"/>
              <a:t>这里是否要说一下</a:t>
            </a:r>
            <a:r>
              <a:rPr lang="en-US" altLang="zh-CN"/>
              <a:t>super</a:t>
            </a:r>
            <a:r>
              <a:rPr lang="zh-CN" altLang="en-US"/>
              <a:t>，如果提供了</a:t>
            </a:r>
            <a:r>
              <a:rPr lang="en-US" altLang="zh-CN"/>
              <a:t>super()</a:t>
            </a:r>
            <a:r>
              <a:rPr lang="zh-CN" altLang="en-US"/>
              <a:t>此类的调用，就不再有默认的第一句</a:t>
            </a:r>
            <a:r>
              <a:rPr lang="en-US" altLang="zh-CN"/>
              <a:t>super()</a:t>
            </a:r>
            <a:endParaRPr lang="zh-CN" altLang="en-US"/>
          </a:p>
          <a:p>
            <a:endParaRPr lang="zh-CN" altLang="en-US"/>
          </a:p>
        </p:txBody>
      </p:sp>
      <p:sp>
        <p:nvSpPr>
          <p:cNvPr id="49156" name="灯片编号占位符 3">
            <a:extLst>
              <a:ext uri="{FF2B5EF4-FFF2-40B4-BE49-F238E27FC236}">
                <a16:creationId xmlns:a16="http://schemas.microsoft.com/office/drawing/2014/main" id="{7985C696-E7D9-4F52-9C0A-E44604BA9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08E0BFA-D0D3-4A35-A825-B71D48276038}" type="slidenum">
              <a:rPr altLang="en-US" sz="1800" smtClean="0"/>
              <a:pPr/>
              <a:t>67</a:t>
            </a:fld>
            <a:endParaRPr lang="zh-CN" altLang="en-US" sz="18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91951D99-3D2E-4E7D-AF67-17E6B847DF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16391082-871D-41FF-9DAA-C430E8A9CD8B}"/>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4276" name="灯片编号占位符 3">
            <a:extLst>
              <a:ext uri="{FF2B5EF4-FFF2-40B4-BE49-F238E27FC236}">
                <a16:creationId xmlns:a16="http://schemas.microsoft.com/office/drawing/2014/main" id="{06F003FA-9563-456B-9D2E-2DF421DC56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C4485C5-4E69-470E-BAD1-CC9015A3802A}" type="slidenum">
              <a:rPr altLang="en-US" smtClean="0"/>
              <a:pPr/>
              <a:t>70</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9F9353CB-9444-4CAD-811D-7568AA4038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4631408A-FC17-4F79-AAF6-A81A4DE0F8DE}"/>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6324" name="灯片编号占位符 3">
            <a:extLst>
              <a:ext uri="{FF2B5EF4-FFF2-40B4-BE49-F238E27FC236}">
                <a16:creationId xmlns:a16="http://schemas.microsoft.com/office/drawing/2014/main" id="{A7CE70CF-BAA9-42DA-9C52-3363466ADD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AF2697D-ACEA-405C-8E3A-FCF7A866D5EE}" type="slidenum">
              <a:rPr altLang="en-US" smtClean="0"/>
              <a:pPr/>
              <a:t>71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13</a:t>
            </a:fld>
            <a:endParaRPr lang="zh-CN" altLang="en-US"/>
          </a:p>
        </p:txBody>
      </p:sp>
    </p:spTree>
    <p:extLst>
      <p:ext uri="{BB962C8B-B14F-4D97-AF65-F5344CB8AC3E}">
        <p14:creationId xmlns:p14="http://schemas.microsoft.com/office/powerpoint/2010/main" val="1158943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F16DB90C-9D07-4BD6-B7D8-7D5CD692BF8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6F83B7BB-4F8E-42C7-A99F-DE583EC5AAB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79C31E0F-DCDD-42BC-95D0-B4BCEE4F1C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a:extLst>
              <a:ext uri="{FF2B5EF4-FFF2-40B4-BE49-F238E27FC236}">
                <a16:creationId xmlns:a16="http://schemas.microsoft.com/office/drawing/2014/main" id="{77CA4B73-D763-4EC4-BAE7-AC4E95B99D35}"/>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34820" name="灯片编号占位符 3">
            <a:extLst>
              <a:ext uri="{FF2B5EF4-FFF2-40B4-BE49-F238E27FC236}">
                <a16:creationId xmlns:a16="http://schemas.microsoft.com/office/drawing/2014/main" id="{AB624F2D-D20C-472F-A57F-BFCFB59363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E32DE9D-1A0F-403D-A095-96FBCC0D11B5}" type="slidenum">
              <a:rPr altLang="en-US" smtClean="0"/>
              <a:pPr/>
              <a:t>17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0BD21C62-42E2-4A0C-AD92-F73E9AEE05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a:extLst>
              <a:ext uri="{FF2B5EF4-FFF2-40B4-BE49-F238E27FC236}">
                <a16:creationId xmlns:a16="http://schemas.microsoft.com/office/drawing/2014/main" id="{AC6A39D6-6E0C-45CE-81F4-651B60D14822}"/>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39940" name="灯片编号占位符 3">
            <a:extLst>
              <a:ext uri="{FF2B5EF4-FFF2-40B4-BE49-F238E27FC236}">
                <a16:creationId xmlns:a16="http://schemas.microsoft.com/office/drawing/2014/main" id="{5581AAF0-C13B-44EE-9667-9CE85046B5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2C46606-6673-4E53-8289-14EB5CD55A62}" type="slidenum">
              <a:rPr altLang="en-US" smtClean="0"/>
              <a:pPr/>
              <a:t>19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0BD21C62-42E2-4A0C-AD92-F73E9AEE05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a:extLst>
              <a:ext uri="{FF2B5EF4-FFF2-40B4-BE49-F238E27FC236}">
                <a16:creationId xmlns:a16="http://schemas.microsoft.com/office/drawing/2014/main" id="{AC6A39D6-6E0C-45CE-81F4-651B60D14822}"/>
              </a:ext>
            </a:extLst>
          </p:cNvPr>
          <p:cNvSpPr>
            <a:spLocks noGrp="1"/>
          </p:cNvSpPr>
          <p:nvPr>
            <p:ph type="body"/>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Java API</a:t>
            </a:r>
            <a:r>
              <a:rPr lang="zh-CN" altLang="zh-CN"/>
              <a:t>就是</a:t>
            </a:r>
            <a:r>
              <a:rPr lang="en-US" altLang="zh-CN"/>
              <a:t>Java</a:t>
            </a:r>
            <a:r>
              <a:rPr lang="zh-CN" altLang="zh-CN"/>
              <a:t>提供给我们使用的类，这些类将底层的实现封装了起来，我们不需要关心这些类是如何实现的，只需要学习这些类如何使用。</a:t>
            </a:r>
          </a:p>
          <a:p>
            <a:r>
              <a:rPr lang="zh-CN" altLang="zh-CN"/>
              <a:t>我们可以通过查帮助文档来了解</a:t>
            </a:r>
            <a:r>
              <a:rPr lang="en-US" altLang="zh-CN"/>
              <a:t>Java</a:t>
            </a:r>
            <a:r>
              <a:rPr lang="zh-CN" altLang="zh-CN"/>
              <a:t>提供的</a:t>
            </a:r>
            <a:r>
              <a:rPr lang="en-US" altLang="zh-CN"/>
              <a:t>API</a:t>
            </a:r>
            <a:r>
              <a:rPr lang="zh-CN" altLang="zh-CN"/>
              <a:t>如何使用</a:t>
            </a:r>
          </a:p>
          <a:p>
            <a:endParaRPr lang="zh-CN" altLang="en-US"/>
          </a:p>
          <a:p>
            <a:endParaRPr lang="zh-CN" altLang="en-US"/>
          </a:p>
        </p:txBody>
      </p:sp>
      <p:sp>
        <p:nvSpPr>
          <p:cNvPr id="39940" name="灯片编号占位符 3">
            <a:extLst>
              <a:ext uri="{FF2B5EF4-FFF2-40B4-BE49-F238E27FC236}">
                <a16:creationId xmlns:a16="http://schemas.microsoft.com/office/drawing/2014/main" id="{5581AAF0-C13B-44EE-9667-9CE85046B5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2C46606-6673-4E53-8289-14EB5CD55A62}" type="slidenum">
              <a:rPr altLang="en-US" smtClean="0"/>
              <a:pPr/>
              <a:t>20</a:t>
            </a:fld>
            <a:endParaRPr lang="zh-CN" altLang="en-US"/>
          </a:p>
        </p:txBody>
      </p:sp>
    </p:spTree>
    <p:extLst>
      <p:ext uri="{BB962C8B-B14F-4D97-AF65-F5344CB8AC3E}">
        <p14:creationId xmlns:p14="http://schemas.microsoft.com/office/powerpoint/2010/main" val="17262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C63F50-FC71-46DD-9BDC-11F985EF414C}" type="slidenum">
              <a:rPr lang="zh-CN" altLang="en-US" smtClean="0"/>
              <a:t>22</a:t>
            </a:fld>
            <a:endParaRPr lang="zh-CN" altLang="en-US"/>
          </a:p>
        </p:txBody>
      </p:sp>
    </p:spTree>
    <p:extLst>
      <p:ext uri="{BB962C8B-B14F-4D97-AF65-F5344CB8AC3E}">
        <p14:creationId xmlns:p14="http://schemas.microsoft.com/office/powerpoint/2010/main" val="155747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8861138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0495570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6555797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7998729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0159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垂直排列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7406768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926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image" Target="../media/image4.png"/><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6.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479B63A-0E02-2349-8BED-44C85C23E174}"/>
              </a:ext>
            </a:extLst>
          </p:cNvPr>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多一句没有，少一句不行，用最短时间，教会最实用的技术！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 id="2147483712" r:id="rId16"/>
    <p:sldLayoutId id="2147483715" r:id="rId17"/>
    <p:sldLayoutId id="2147483718" r:id="rId18"/>
    <p:sldLayoutId id="2147483720" r:id="rId19"/>
    <p:sldLayoutId id="2147483723" r:id="rId20"/>
    <p:sldLayoutId id="2147483724" r:id="rId21"/>
    <p:sldLayoutId id="2147483725" r:id="rId2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1.xml"/><Relationship Id="rId5" Type="http://schemas.openxmlformats.org/officeDocument/2006/relationships/image" Target="../media/image12.jpeg"/><Relationship Id="rId4" Type="http://schemas.openxmlformats.org/officeDocument/2006/relationships/image" Target="../media/image11.jpeg"/></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image" Target="../media/image17.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25.xml"/><Relationship Id="rId5" Type="http://schemas.openxmlformats.org/officeDocument/2006/relationships/image" Target="../media/image2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2.xml"/><Relationship Id="rId1" Type="http://schemas.openxmlformats.org/officeDocument/2006/relationships/slideLayout" Target="../slideLayouts/slideLayout25.xml"/><Relationship Id="rId4" Type="http://schemas.openxmlformats.org/officeDocument/2006/relationships/image" Target="../media/image28.jpeg"/></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5.xml"/><Relationship Id="rId5" Type="http://schemas.openxmlformats.org/officeDocument/2006/relationships/image" Target="../media/image31.png"/><Relationship Id="rId4" Type="http://schemas.openxmlformats.org/officeDocument/2006/relationships/image" Target="../media/image30.jpeg"/></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5.xml"/><Relationship Id="rId5" Type="http://schemas.openxmlformats.org/officeDocument/2006/relationships/image" Target="../media/image34.jpeg"/><Relationship Id="rId4" Type="http://schemas.openxmlformats.org/officeDocument/2006/relationships/image" Target="../media/image33.jpeg"/></Relationships>
</file>

<file path=ppt/slides/_rels/slide5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5.xml"/><Relationship Id="rId1" Type="http://schemas.openxmlformats.org/officeDocument/2006/relationships/slideLayout" Target="../slideLayouts/slideLayout25.xml"/><Relationship Id="rId4" Type="http://schemas.openxmlformats.org/officeDocument/2006/relationships/image" Target="../media/image34.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5.xml"/><Relationship Id="rId1" Type="http://schemas.openxmlformats.org/officeDocument/2006/relationships/tags" Target="../tags/tag1.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3.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a:xfrm>
            <a:off x="1197429" y="3111731"/>
            <a:ext cx="10541000" cy="1158875"/>
          </a:xfrm>
        </p:spPr>
        <p:txBody>
          <a:bodyPr/>
          <a:lstStyle/>
          <a:p>
            <a:r>
              <a:rPr kumimoji="1" lang="zh-CN" altLang="en-US" dirty="0"/>
              <a:t>面向对象进阶</a:t>
            </a:r>
            <a:br>
              <a:rPr kumimoji="1" lang="en-US" altLang="zh-CN" dirty="0"/>
            </a:br>
            <a:br>
              <a:rPr kumimoji="1" lang="en-US" altLang="zh-CN" dirty="0"/>
            </a:br>
            <a:r>
              <a:rPr kumimoji="1" lang="zh-CN" altLang="en-US" sz="2800" dirty="0">
                <a:solidFill>
                  <a:srgbClr val="C00000"/>
                </a:solidFill>
              </a:rPr>
              <a:t>讲师：徐磊</a:t>
            </a:r>
            <a:endParaRPr kumimoji="1" lang="zh-CN" altLang="en-US" dirty="0">
              <a:solidFill>
                <a:srgbClr val="C00000"/>
              </a:solidFill>
            </a:endParaRPr>
          </a:p>
        </p:txBody>
      </p:sp>
      <p:pic>
        <p:nvPicPr>
          <p:cNvPr id="3" name="图片 2">
            <a:extLst>
              <a:ext uri="{FF2B5EF4-FFF2-40B4-BE49-F238E27FC236}">
                <a16:creationId xmlns:a16="http://schemas.microsoft.com/office/drawing/2014/main" id="{79DA55F3-D0D9-4004-B1BD-EBE3F4EAC430}"/>
              </a:ext>
            </a:extLst>
          </p:cNvPr>
          <p:cNvPicPr>
            <a:picLocks noChangeAspect="1"/>
          </p:cNvPicPr>
          <p:nvPr/>
        </p:nvPicPr>
        <p:blipFill>
          <a:blip r:embed="rId2"/>
          <a:stretch>
            <a:fillRect/>
          </a:stretch>
        </p:blipFill>
        <p:spPr>
          <a:xfrm>
            <a:off x="4414100" y="3746269"/>
            <a:ext cx="3203250" cy="591220"/>
          </a:xfrm>
          <a:prstGeom prst="rect">
            <a:avLst/>
          </a:prstGeom>
        </p:spPr>
      </p:pic>
    </p:spTree>
    <p:extLst>
      <p:ext uri="{BB962C8B-B14F-4D97-AF65-F5344CB8AC3E}">
        <p14:creationId xmlns:p14="http://schemas.microsoft.com/office/powerpoint/2010/main" val="322127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9B317E-631D-4BFF-BC4D-CF35F0C5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48" y="2282551"/>
            <a:ext cx="2475793" cy="2292897"/>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10D5A08-E887-4706-ABE8-A6CCD2CBE6F2}"/>
              </a:ext>
            </a:extLst>
          </p:cNvPr>
          <p:cNvSpPr txBox="1"/>
          <p:nvPr/>
        </p:nvSpPr>
        <p:spPr>
          <a:xfrm>
            <a:off x="633248" y="1450781"/>
            <a:ext cx="10925503" cy="468975"/>
          </a:xfrm>
          <a:prstGeom prst="rect">
            <a:avLst/>
          </a:prstGeom>
          <a:noFill/>
        </p:spPr>
        <p:txBody>
          <a:bodyPr wrap="square">
            <a:spAutoFit/>
          </a:bodyPr>
          <a:lstStyle/>
          <a:p>
            <a:pPr marL="0" indent="0">
              <a:lnSpc>
                <a:spcPct val="150000"/>
              </a:lnSpc>
              <a:buClr>
                <a:schemeClr val="tx1">
                  <a:lumMod val="85000"/>
                  <a:lumOff val="15000"/>
                </a:schemeClr>
              </a:buClr>
              <a:buNone/>
              <a:defRPr/>
            </a:pPr>
            <a:r>
              <a:rPr lang="zh-CN" altLang="en-US" sz="18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之前我们定义的方法有的有</a:t>
            </a:r>
            <a:r>
              <a:rPr lang="en-US" altLang="zh-CN" sz="18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8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修饰，有的是没有的，</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有什么不同</a:t>
            </a:r>
            <a:r>
              <a:rPr lang="zh-CN" altLang="en-US" sz="18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8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文本框 8">
            <a:extLst>
              <a:ext uri="{FF2B5EF4-FFF2-40B4-BE49-F238E27FC236}">
                <a16:creationId xmlns:a16="http://schemas.microsoft.com/office/drawing/2014/main" id="{288B194F-6374-4B11-8F69-6345A819E762}"/>
              </a:ext>
            </a:extLst>
          </p:cNvPr>
          <p:cNvSpPr txBox="1"/>
          <p:nvPr/>
        </p:nvSpPr>
        <p:spPr>
          <a:xfrm>
            <a:off x="3841531" y="2342477"/>
            <a:ext cx="5696607" cy="83099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33B3"/>
                </a:solidFill>
                <a:effectLst/>
                <a:latin typeface="Arial Unicode MS"/>
                <a:ea typeface="JetBrains Mono"/>
              </a:rPr>
              <a:t>public void </a:t>
            </a:r>
            <a:r>
              <a:rPr kumimoji="0" lang="zh-CN" altLang="zh-CN" sz="1600" b="0" i="0" u="none" strike="noStrike" cap="none" normalizeH="0" baseline="0" dirty="0">
                <a:ln>
                  <a:noFill/>
                </a:ln>
                <a:solidFill>
                  <a:srgbClr val="00627A"/>
                </a:solidFill>
                <a:effectLst/>
                <a:latin typeface="Arial Unicode MS"/>
                <a:ea typeface="JetBrains Mono"/>
              </a:rPr>
              <a:t>run</a:t>
            </a:r>
            <a:r>
              <a:rPr kumimoji="0" lang="zh-CN" altLang="zh-CN" sz="1600" b="0" i="0" u="none" strike="noStrike" cap="none" normalizeH="0" baseline="0" dirty="0">
                <a:ln>
                  <a:noFill/>
                </a:ln>
                <a:solidFill>
                  <a:srgbClr val="080808"/>
                </a:solidFill>
                <a:effectLst/>
                <a:latin typeface="Arial Unicode MS"/>
                <a:ea typeface="JetBrains Mono"/>
              </a:rPr>
              <a:t>(){</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    </a:t>
            </a:r>
            <a:r>
              <a:rPr kumimoji="0" lang="zh-CN" altLang="zh-CN" sz="1600" b="0" i="0" u="none" strike="noStrike" cap="none" normalizeH="0" baseline="0" dirty="0">
                <a:ln>
                  <a:noFill/>
                </a:ln>
                <a:solidFill>
                  <a:srgbClr val="000000"/>
                </a:solidFill>
                <a:effectLst/>
                <a:latin typeface="Arial Unicode MS"/>
                <a:ea typeface="JetBrains Mono"/>
              </a:rPr>
              <a:t>System</a:t>
            </a:r>
            <a:r>
              <a:rPr kumimoji="0" lang="zh-CN" altLang="zh-CN" sz="1600" b="0" i="0" u="none" strike="noStrike" cap="none" normalizeH="0" baseline="0" dirty="0">
                <a:ln>
                  <a:noFill/>
                </a:ln>
                <a:solidFill>
                  <a:srgbClr val="080808"/>
                </a:solidFill>
                <a:effectLst/>
                <a:latin typeface="Arial Unicode MS"/>
                <a:ea typeface="JetBrains Mono"/>
              </a:rPr>
              <a:t>.</a:t>
            </a:r>
            <a:r>
              <a:rPr kumimoji="0" lang="zh-CN" altLang="zh-CN" sz="1600" b="0" i="1" u="none" strike="noStrike" cap="none" normalizeH="0" baseline="0" dirty="0">
                <a:ln>
                  <a:noFill/>
                </a:ln>
                <a:solidFill>
                  <a:srgbClr val="871094"/>
                </a:solidFill>
                <a:effectLst/>
                <a:latin typeface="Arial Unicode MS"/>
                <a:ea typeface="JetBrains Mono"/>
              </a:rPr>
              <a:t>out</a:t>
            </a:r>
            <a:r>
              <a:rPr kumimoji="0" lang="zh-CN" altLang="zh-CN" sz="1600" b="0" i="0" u="none" strike="noStrike" cap="none" normalizeH="0" baseline="0" dirty="0">
                <a:ln>
                  <a:noFill/>
                </a:ln>
                <a:solidFill>
                  <a:srgbClr val="080808"/>
                </a:solidFill>
                <a:effectLst/>
                <a:latin typeface="Arial Unicode MS"/>
                <a:ea typeface="JetBrains Mono"/>
              </a:rPr>
              <a:t>.println(name +</a:t>
            </a:r>
            <a:r>
              <a:rPr kumimoji="0" lang="zh-CN" altLang="zh-CN" sz="1600" b="0" i="0" u="none" strike="noStrike" cap="none" normalizeH="0" baseline="0" dirty="0">
                <a:ln>
                  <a:noFill/>
                </a:ln>
                <a:solidFill>
                  <a:srgbClr val="067D17"/>
                </a:solidFill>
                <a:effectLst/>
                <a:latin typeface="Arial Unicode MS"/>
                <a:ea typeface="JetBrains Mono"/>
              </a:rPr>
              <a:t>"</a:t>
            </a:r>
            <a:r>
              <a:rPr kumimoji="0" lang="zh-CN" altLang="zh-CN" sz="16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正在好好学习，天天向上</a:t>
            </a:r>
            <a:r>
              <a:rPr kumimoji="0" lang="zh-CN" altLang="zh-CN" sz="1600" b="0" i="0" u="none" strike="noStrike" cap="none" normalizeH="0" baseline="0" dirty="0">
                <a:ln>
                  <a:noFill/>
                </a:ln>
                <a:solidFill>
                  <a:srgbClr val="067D17"/>
                </a:solidFill>
                <a:effectLst/>
                <a:latin typeface="Arial Unicode MS"/>
                <a:ea typeface="JetBrains Mono"/>
              </a:rPr>
              <a:t>~~"</a:t>
            </a:r>
            <a:r>
              <a:rPr kumimoji="0" lang="zh-CN" altLang="zh-CN" sz="1600" b="0" i="0" u="none" strike="noStrike" cap="none" normalizeH="0" baseline="0" dirty="0">
                <a:ln>
                  <a:noFill/>
                </a:ln>
                <a:solidFill>
                  <a:srgbClr val="080808"/>
                </a:solidFill>
                <a:effectLst/>
                <a:latin typeface="Arial Unicode MS"/>
                <a:ea typeface="JetBrains Mono"/>
              </a:rPr>
              <a:t>);</a:t>
            </a:r>
            <a:br>
              <a:rPr kumimoji="0" lang="zh-CN" altLang="zh-CN" sz="1600" b="0" i="0" u="none" strike="noStrike" cap="none" normalizeH="0" baseline="0" dirty="0">
                <a:ln>
                  <a:noFill/>
                </a:ln>
                <a:solidFill>
                  <a:srgbClr val="080808"/>
                </a:solidFill>
                <a:effectLst/>
                <a:latin typeface="Arial Unicode MS"/>
                <a:ea typeface="JetBrains Mono"/>
              </a:rPr>
            </a:br>
            <a:r>
              <a:rPr kumimoji="0" lang="zh-CN" altLang="zh-CN" sz="1600" b="0" i="0" u="none" strike="noStrike" cap="none" normalizeH="0" baseline="0" dirty="0">
                <a:ln>
                  <a:noFill/>
                </a:ln>
                <a:solidFill>
                  <a:srgbClr val="080808"/>
                </a:solidFill>
                <a:effectLst/>
                <a:latin typeface="Arial Unicode MS"/>
                <a:ea typeface="JetBrains Mono"/>
              </a:rPr>
              <a:t>}</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
        <p:nvSpPr>
          <p:cNvPr id="10" name="文本框 9">
            <a:extLst>
              <a:ext uri="{FF2B5EF4-FFF2-40B4-BE49-F238E27FC236}">
                <a16:creationId xmlns:a16="http://schemas.microsoft.com/office/drawing/2014/main" id="{25942E92-1CED-46CB-8039-6367DFEC2C93}"/>
              </a:ext>
            </a:extLst>
          </p:cNvPr>
          <p:cNvSpPr txBox="1"/>
          <p:nvPr/>
        </p:nvSpPr>
        <p:spPr>
          <a:xfrm>
            <a:off x="3841531" y="3557375"/>
            <a:ext cx="4033345" cy="83099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8C8C8C"/>
                </a:solidFill>
                <a:effectLst/>
                <a:latin typeface="宋体" panose="02010600030101010101" pitchFamily="2" charset="-122"/>
                <a:ea typeface="Alibaba PuHuiTi R"/>
              </a:rPr>
              <a:t> </a:t>
            </a:r>
            <a:r>
              <a:rPr kumimoji="0" lang="zh-CN" altLang="zh-CN" sz="1600" b="0" i="0" u="none" strike="noStrike" cap="none" normalizeH="0" baseline="0" dirty="0">
                <a:ln>
                  <a:noFill/>
                </a:ln>
                <a:solidFill>
                  <a:srgbClr val="0033B3"/>
                </a:solidFill>
                <a:effectLst/>
                <a:latin typeface="Arial Unicode MS"/>
                <a:ea typeface="Alibaba PuHuiTi R"/>
              </a:rPr>
              <a:t>public static int </a:t>
            </a:r>
            <a:r>
              <a:rPr kumimoji="0" lang="en-US" altLang="zh-CN" sz="1600" b="0" i="0" u="none" strike="noStrike" cap="none" normalizeH="0" baseline="0" dirty="0" err="1">
                <a:ln>
                  <a:noFill/>
                </a:ln>
                <a:solidFill>
                  <a:srgbClr val="00627A"/>
                </a:solidFill>
                <a:effectLst/>
                <a:latin typeface="Arial Unicode MS"/>
                <a:ea typeface="Alibaba PuHuiTi R"/>
              </a:rPr>
              <a:t>getMax</a:t>
            </a:r>
            <a:r>
              <a:rPr kumimoji="0" lang="zh-CN" altLang="zh-CN" sz="1600" b="0" i="0" u="none" strike="noStrike" cap="none" normalizeH="0" baseline="0" dirty="0">
                <a:ln>
                  <a:noFill/>
                </a:ln>
                <a:solidFill>
                  <a:srgbClr val="080808"/>
                </a:solidFill>
                <a:effectLst/>
                <a:latin typeface="Arial Unicode MS"/>
                <a:ea typeface="Alibaba PuHuiTi R"/>
              </a:rPr>
              <a:t>(</a:t>
            </a:r>
            <a:r>
              <a:rPr kumimoji="0" lang="zh-CN" altLang="zh-CN" sz="1600" b="0" i="0" u="none" strike="noStrike" cap="none" normalizeH="0" baseline="0" dirty="0">
                <a:ln>
                  <a:noFill/>
                </a:ln>
                <a:solidFill>
                  <a:srgbClr val="0033B3"/>
                </a:solidFill>
                <a:effectLst/>
                <a:latin typeface="Arial Unicode MS"/>
                <a:ea typeface="Alibaba PuHuiTi R"/>
              </a:rPr>
              <a:t>int </a:t>
            </a:r>
            <a:r>
              <a:rPr kumimoji="0" lang="zh-CN" altLang="zh-CN" sz="1600" b="0" i="0" u="none" strike="noStrike" cap="none" normalizeH="0" baseline="0" dirty="0">
                <a:ln>
                  <a:noFill/>
                </a:ln>
                <a:solidFill>
                  <a:srgbClr val="080808"/>
                </a:solidFill>
                <a:effectLst/>
                <a:latin typeface="Arial Unicode MS"/>
                <a:ea typeface="Alibaba PuHuiTi R"/>
              </a:rPr>
              <a:t>a , </a:t>
            </a:r>
            <a:r>
              <a:rPr kumimoji="0" lang="zh-CN" altLang="zh-CN" sz="1600" b="0" i="0" u="none" strike="noStrike" cap="none" normalizeH="0" baseline="0" dirty="0">
                <a:ln>
                  <a:noFill/>
                </a:ln>
                <a:solidFill>
                  <a:srgbClr val="0033B3"/>
                </a:solidFill>
                <a:effectLst/>
                <a:latin typeface="Arial Unicode MS"/>
                <a:ea typeface="Alibaba PuHuiTi R"/>
              </a:rPr>
              <a:t>int </a:t>
            </a:r>
            <a:r>
              <a:rPr kumimoji="0" lang="zh-CN" altLang="zh-CN" sz="1600" b="0" i="0" u="none" strike="noStrike" cap="none" normalizeH="0" baseline="0" dirty="0">
                <a:ln>
                  <a:noFill/>
                </a:ln>
                <a:solidFill>
                  <a:srgbClr val="080808"/>
                </a:solidFill>
                <a:effectLst/>
                <a:latin typeface="Arial Unicode MS"/>
                <a:ea typeface="Alibaba PuHuiTi R"/>
              </a:rPr>
              <a:t>b){</a:t>
            </a:r>
            <a:br>
              <a:rPr kumimoji="0" lang="zh-CN" altLang="zh-CN" sz="1600" b="0" i="0" u="none" strike="noStrike" cap="none" normalizeH="0" baseline="0" dirty="0">
                <a:ln>
                  <a:noFill/>
                </a:ln>
                <a:solidFill>
                  <a:srgbClr val="080808"/>
                </a:solidFill>
                <a:effectLst/>
                <a:latin typeface="Arial Unicode MS"/>
                <a:ea typeface="Alibaba PuHuiTi R"/>
              </a:rPr>
            </a:br>
            <a:r>
              <a:rPr kumimoji="0" lang="zh-CN" altLang="zh-CN" sz="1600" b="0" i="0" u="none" strike="noStrike" cap="none" normalizeH="0" baseline="0" dirty="0">
                <a:ln>
                  <a:noFill/>
                </a:ln>
                <a:solidFill>
                  <a:srgbClr val="080808"/>
                </a:solidFill>
                <a:effectLst/>
                <a:latin typeface="Arial Unicode MS"/>
                <a:ea typeface="Alibaba PuHuiTi R"/>
              </a:rPr>
              <a:t>        </a:t>
            </a:r>
            <a:r>
              <a:rPr kumimoji="0" lang="zh-CN" altLang="zh-CN" sz="1600" b="0" i="0" u="none" strike="noStrike" cap="none" normalizeH="0" baseline="0" dirty="0">
                <a:ln>
                  <a:noFill/>
                </a:ln>
                <a:solidFill>
                  <a:srgbClr val="0033B3"/>
                </a:solidFill>
                <a:effectLst/>
                <a:latin typeface="Arial Unicode MS"/>
                <a:ea typeface="Alibaba PuHuiTi R"/>
              </a:rPr>
              <a:t>return </a:t>
            </a:r>
            <a:r>
              <a:rPr kumimoji="0" lang="zh-CN" altLang="zh-CN" sz="1600" b="0" i="0" u="none" strike="noStrike" cap="none" normalizeH="0" baseline="0" dirty="0">
                <a:ln>
                  <a:noFill/>
                </a:ln>
                <a:solidFill>
                  <a:srgbClr val="080808"/>
                </a:solidFill>
                <a:effectLst/>
                <a:latin typeface="Arial Unicode MS"/>
                <a:ea typeface="Alibaba PuHuiTi R"/>
              </a:rPr>
              <a:t>a &gt; b ? a : b;</a:t>
            </a:r>
            <a:br>
              <a:rPr kumimoji="0" lang="zh-CN" altLang="zh-CN" sz="1600" b="0" i="0" u="none" strike="noStrike" cap="none" normalizeH="0" baseline="0" dirty="0">
                <a:ln>
                  <a:noFill/>
                </a:ln>
                <a:solidFill>
                  <a:srgbClr val="080808"/>
                </a:solidFill>
                <a:effectLst/>
                <a:latin typeface="Arial Unicode MS"/>
                <a:ea typeface="Alibaba PuHuiTi R"/>
              </a:rPr>
            </a:br>
            <a:r>
              <a:rPr kumimoji="0" lang="zh-CN" altLang="zh-CN" sz="1600" b="0" i="0" u="none" strike="noStrike" cap="none" normalizeH="0" baseline="0" dirty="0">
                <a:ln>
                  <a:noFill/>
                </a:ln>
                <a:solidFill>
                  <a:srgbClr val="080808"/>
                </a:solidFill>
                <a:effectLst/>
                <a:latin typeface="Arial Unicode MS"/>
                <a:ea typeface="Alibaba PuHuiTi R"/>
              </a:rPr>
              <a:t>  }</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649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4">
            <a:extLst>
              <a:ext uri="{FF2B5EF4-FFF2-40B4-BE49-F238E27FC236}">
                <a16:creationId xmlns:a16="http://schemas.microsoft.com/office/drawing/2014/main" id="{30399C62-A24E-4893-9311-0CE0A838C166}"/>
              </a:ext>
            </a:extLst>
          </p:cNvPr>
          <p:cNvSpPr txBox="1"/>
          <p:nvPr/>
        </p:nvSpPr>
        <p:spPr>
          <a:xfrm>
            <a:off x="905286" y="1080363"/>
            <a:ext cx="9773224" cy="1565878"/>
          </a:xfrm>
          <a:prstGeom prst="rect">
            <a:avLst/>
          </a:prstGeom>
          <a:noFill/>
        </p:spPr>
        <p:txBody>
          <a:bodyPr wrap="square">
            <a:spAutoFit/>
          </a:bodyPr>
          <a:lstStyle/>
          <a:p>
            <a:pPr>
              <a:lnSpc>
                <a:spcPct val="200000"/>
              </a:lnSpc>
              <a:buClr>
                <a:schemeClr val="tx1">
                  <a:lumMod val="85000"/>
                  <a:lumOff val="15000"/>
                </a:schemeClr>
              </a:buClr>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成员方法的分类：</a:t>
            </a:r>
          </a:p>
          <a:p>
            <a:pPr marL="228594" indent="-228594">
              <a:lnSpc>
                <a:spcPct val="200000"/>
              </a:lnSpc>
              <a:buClr>
                <a:schemeClr val="tx1">
                  <a:lumMod val="85000"/>
                  <a:lumOff val="15000"/>
                </a:schemeClr>
              </a:buClr>
              <a:buFont typeface="Wingdings" panose="05000000000000000000" pitchFamily="2" charset="2"/>
              <a:buChar char="l"/>
              <a:defRPr/>
            </a:pP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静态成员</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方法（有</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修饰，归属于类），建议用类名访问，也可以用对象访问。</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Clr>
                <a:schemeClr val="tx1">
                  <a:lumMod val="85000"/>
                  <a:lumOff val="15000"/>
                </a:schemeClr>
              </a:buClr>
              <a:buFont typeface="Wingdings" panose="05000000000000000000" pitchFamily="2" charset="2"/>
              <a:buChar char="l"/>
              <a:defRPr/>
            </a:pPr>
            <a:r>
              <a:rPr lang="en-US" altLang="zh-CN" sz="1600" dirty="0" err="1">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实例成员</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方法（无</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修饰，归属于对象），只能用对象触发访问。</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74C3A345-70AA-40C6-A342-3CE03AB43DD7}"/>
              </a:ext>
            </a:extLst>
          </p:cNvPr>
          <p:cNvSpPr txBox="1"/>
          <p:nvPr/>
        </p:nvSpPr>
        <p:spPr>
          <a:xfrm>
            <a:off x="1710239" y="3602907"/>
            <a:ext cx="8310033" cy="1011880"/>
          </a:xfrm>
          <a:prstGeom prst="rect">
            <a:avLst/>
          </a:prstGeom>
          <a:noFill/>
        </p:spPr>
        <p:txBody>
          <a:bodyPr>
            <a:spAutoFit/>
          </a:bodyPr>
          <a:lstStyle/>
          <a:p>
            <a:pPr marL="0" lvl="1" indent="-228594">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表示对象自己的行为的，且方法中需要访问实例成员的，则该方法必须申明成实例方法。</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1" indent="-228594">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如果该方法是以执行一个共用功能为目的，则可以申明成静态方法。</a:t>
            </a:r>
          </a:p>
        </p:txBody>
      </p:sp>
      <p:sp>
        <p:nvSpPr>
          <p:cNvPr id="9" name="矩形 8">
            <a:extLst>
              <a:ext uri="{FF2B5EF4-FFF2-40B4-BE49-F238E27FC236}">
                <a16:creationId xmlns:a16="http://schemas.microsoft.com/office/drawing/2014/main" id="{8A13EC4D-4FB4-4A45-91D9-A969E7E5BF2D}"/>
              </a:ext>
            </a:extLst>
          </p:cNvPr>
          <p:cNvSpPr/>
          <p:nvPr/>
        </p:nvSpPr>
        <p:spPr>
          <a:xfrm>
            <a:off x="1012206" y="3164609"/>
            <a:ext cx="10421988" cy="1524001"/>
          </a:xfrm>
          <a:prstGeom prst="rect">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A70CC580-1B37-4DBC-92B7-6AC16C0A25BD}"/>
              </a:ext>
            </a:extLst>
          </p:cNvPr>
          <p:cNvSpPr/>
          <p:nvPr/>
        </p:nvSpPr>
        <p:spPr>
          <a:xfrm>
            <a:off x="838201" y="3301965"/>
            <a:ext cx="1053296" cy="300942"/>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Alibaba PuHuiTi R" pitchFamily="18" charset="-122"/>
                <a:ea typeface="Alibaba PuHuiTi R" pitchFamily="18" charset="-122"/>
                <a:cs typeface="Alibaba PuHuiTi R" pitchFamily="18" charset="-122"/>
              </a:rPr>
              <a:t>使用场景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500"/>
                                        <p:tgtEl>
                                          <p:spTgt spid="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fade">
                                      <p:cBhvr>
                                        <p:cTn id="28"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3776870" y="1173480"/>
            <a:ext cx="8340917" cy="4511040"/>
          </a:xfrm>
        </p:spPr>
        <p:txBody>
          <a:bodyPr/>
          <a:lstStyle/>
          <a:p>
            <a:pPr>
              <a:lnSpc>
                <a:spcPct val="150000"/>
              </a:lnSpc>
            </a:pPr>
            <a:r>
              <a:rPr lang="zh-CN" altLang="en-US" dirty="0"/>
              <a:t>成员方法的分类和访问分别是什么样的？</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静态成员方法（有</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修饰，属于类和对象共享）访问格式：</a:t>
            </a:r>
          </a:p>
          <a:p>
            <a:pPr marL="1504920" lvl="2" indent="-285750">
              <a:lnSpc>
                <a:spcPct val="200000"/>
              </a:lnSpc>
              <a:buFont typeface="Wingdings" panose="05000000000000000000" pitchFamily="2" charset="2"/>
              <a:buChar char="Ø"/>
            </a:pPr>
            <a:r>
              <a:rPr lang="zh-CN" altLang="en-US" sz="1467" dirty="0">
                <a:latin typeface="阿里巴巴普惠体" panose="00020600040101010101" pitchFamily="18" charset="-122"/>
                <a:ea typeface="阿里巴巴普惠体" panose="00020600040101010101" pitchFamily="18" charset="-122"/>
                <a:cs typeface="阿里巴巴普惠体" panose="00020600040101010101" pitchFamily="18" charset="-122"/>
              </a:rPr>
              <a:t>类名</a:t>
            </a:r>
            <a:r>
              <a:rPr lang="en-US" altLang="zh-CN" sz="1467"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67" dirty="0">
                <a:latin typeface="阿里巴巴普惠体" panose="00020600040101010101" pitchFamily="18" charset="-122"/>
                <a:ea typeface="阿里巴巴普惠体" panose="00020600040101010101" pitchFamily="18" charset="-122"/>
                <a:cs typeface="阿里巴巴普惠体" panose="00020600040101010101" pitchFamily="18" charset="-122"/>
              </a:rPr>
              <a:t>静态成员方法。</a:t>
            </a:r>
          </a:p>
          <a:p>
            <a:pPr marL="1504920" lvl="2" indent="-285750">
              <a:lnSpc>
                <a:spcPct val="200000"/>
              </a:lnSpc>
              <a:buFont typeface="Wingdings" panose="05000000000000000000" pitchFamily="2" charset="2"/>
              <a:buChar char="Ø"/>
            </a:pPr>
            <a:r>
              <a:rPr lang="zh-CN" altLang="en-US" sz="1467" dirty="0">
                <a:latin typeface="阿里巴巴普惠体" panose="00020600040101010101" pitchFamily="18" charset="-122"/>
                <a:ea typeface="阿里巴巴普惠体" panose="00020600040101010101" pitchFamily="18" charset="-122"/>
                <a:cs typeface="阿里巴巴普惠体" panose="00020600040101010101" pitchFamily="18" charset="-122"/>
              </a:rPr>
              <a:t>对象</a:t>
            </a:r>
            <a:r>
              <a:rPr lang="en-US" altLang="zh-CN" sz="1467"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67" dirty="0">
                <a:latin typeface="阿里巴巴普惠体" panose="00020600040101010101" pitchFamily="18" charset="-122"/>
                <a:ea typeface="阿里巴巴普惠体" panose="00020600040101010101" pitchFamily="18" charset="-122"/>
                <a:cs typeface="阿里巴巴普惠体" panose="00020600040101010101" pitchFamily="18" charset="-122"/>
              </a:rPr>
              <a:t>静态成员方法。（不推荐）</a:t>
            </a:r>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实例成员方法（无</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修饰，属于对象）的访问格式：</a:t>
            </a:r>
          </a:p>
          <a:p>
            <a:pPr marL="1504920" lvl="2" indent="-285750">
              <a:lnSpc>
                <a:spcPct val="200000"/>
              </a:lnSpc>
              <a:buFont typeface="Wingdings" panose="05000000000000000000" pitchFamily="2" charset="2"/>
              <a:buChar char="Ø"/>
            </a:pPr>
            <a:r>
              <a:rPr lang="zh-CN" altLang="en-US" sz="1467" dirty="0">
                <a:latin typeface="阿里巴巴普惠体" panose="00020600040101010101" pitchFamily="18" charset="-122"/>
                <a:ea typeface="阿里巴巴普惠体" panose="00020600040101010101" pitchFamily="18" charset="-122"/>
                <a:cs typeface="阿里巴巴普惠体" panose="00020600040101010101" pitchFamily="18" charset="-122"/>
              </a:rPr>
              <a:t>对象</a:t>
            </a:r>
            <a:r>
              <a:rPr lang="en-US" altLang="zh-CN" sz="1467"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67" dirty="0">
                <a:latin typeface="阿里巴巴普惠体" panose="00020600040101010101" pitchFamily="18" charset="-122"/>
                <a:ea typeface="阿里巴巴普惠体" panose="00020600040101010101" pitchFamily="18" charset="-122"/>
                <a:cs typeface="阿里巴巴普惠体" panose="00020600040101010101" pitchFamily="18" charset="-122"/>
              </a:rPr>
              <a:t>实例成员方法。</a:t>
            </a:r>
            <a:endParaRPr lang="en-US" altLang="zh-CN" sz="1467"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dirty="0"/>
              <a:t>每种成员方法的使用场景是怎么样的？</a:t>
            </a:r>
            <a:endParaRPr lang="en-US" altLang="zh-CN" dirty="0"/>
          </a:p>
          <a:p>
            <a:pPr marL="781035" lvl="1" indent="-171450">
              <a:lnSpc>
                <a:spcPct val="200000"/>
              </a:lnSpc>
              <a:buFont typeface="Wingdings" panose="05000000000000000000" pitchFamily="2" charset="2"/>
              <a:buChar char="l"/>
              <a:defRPr/>
            </a:pPr>
            <a:r>
              <a:rPr lang="zh-CN" altLang="en-US" sz="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表示对象自己的行为的，且方法中需要直接访问实例成员，则该方法必须申明成实例方法。</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81035" lvl="1" indent="-171450">
              <a:lnSpc>
                <a:spcPct val="200000"/>
              </a:lnSpc>
              <a:buFont typeface="Wingdings" panose="05000000000000000000" pitchFamily="2" charset="2"/>
              <a:buChar char="l"/>
              <a:defRPr/>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如果该方法是以执行一个通用功能为目的，或者需要方便访问，则可以申明成静态方法</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28848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9968495A-3E7D-644A-9FE8-5D1024F23EB3}"/>
              </a:ext>
            </a:extLst>
          </p:cNvPr>
          <p:cNvSpPr>
            <a:spLocks noGrp="1"/>
          </p:cNvSpPr>
          <p:nvPr>
            <p:ph type="body" sz="quarter" idx="10"/>
          </p:nvPr>
        </p:nvSpPr>
        <p:spPr>
          <a:xfrm>
            <a:off x="2148926" y="806823"/>
            <a:ext cx="9214230" cy="517190"/>
          </a:xfrm>
        </p:spPr>
        <p:txBody>
          <a:bodyPr/>
          <a:lstStyle/>
          <a:p>
            <a:pPr>
              <a:lnSpc>
                <a:spcPct val="250000"/>
              </a:lnSpc>
            </a:pPr>
            <a:r>
              <a:rPr lang="zh-CN" altLang="en-US" dirty="0"/>
              <a:t>定义员工类的实例</a:t>
            </a:r>
          </a:p>
        </p:txBody>
      </p:sp>
      <p:sp>
        <p:nvSpPr>
          <p:cNvPr id="13" name="TextBox 58">
            <a:extLst>
              <a:ext uri="{FF2B5EF4-FFF2-40B4-BE49-F238E27FC236}">
                <a16:creationId xmlns:a16="http://schemas.microsoft.com/office/drawing/2014/main" id="{4A4C32ED-5A72-445E-ADD5-B15BE2260DB1}"/>
              </a:ext>
            </a:extLst>
          </p:cNvPr>
          <p:cNvSpPr txBox="1"/>
          <p:nvPr/>
        </p:nvSpPr>
        <p:spPr>
          <a:xfrm>
            <a:off x="5773358" y="987798"/>
            <a:ext cx="1176811" cy="602857"/>
          </a:xfrm>
          <a:prstGeom prst="rect">
            <a:avLst/>
          </a:prstGeom>
          <a:noFill/>
        </p:spPr>
        <p:txBody>
          <a:bodyPr wrap="square">
            <a:spAutoFit/>
          </a:bodyPr>
          <a:lstStyle/>
          <a:p>
            <a:pPr eaLnBrk="1" fontAlgn="auto" hangingPunct="1">
              <a:lnSpc>
                <a:spcPct val="250000"/>
              </a:lnSpc>
              <a:spcBef>
                <a:spcPts val="0"/>
              </a:spcBef>
              <a:spcAft>
                <a:spcPts val="0"/>
              </a:spcAft>
              <a:defRPr/>
            </a:pPr>
            <a:r>
              <a:rPr lang="en-US" altLang="zh-CN" sz="1600" dirty="0">
                <a:solidFill>
                  <a:schemeClr val="tx1">
                    <a:lumMod val="85000"/>
                    <a:lumOff val="15000"/>
                  </a:schemeClr>
                </a:solidFill>
                <a:latin typeface="微软雅黑" panose="020B0503020204020204" pitchFamily="34" charset="-122"/>
                <a:ea typeface="Alibaba PuHuiTi R"/>
              </a:rPr>
              <a:t>8 </a:t>
            </a:r>
            <a:r>
              <a:rPr lang="zh-CN" altLang="en-US" sz="1600" dirty="0">
                <a:solidFill>
                  <a:schemeClr val="tx1">
                    <a:lumMod val="85000"/>
                    <a:lumOff val="15000"/>
                  </a:schemeClr>
                </a:solidFill>
                <a:latin typeface="微软雅黑" panose="020B0503020204020204" pitchFamily="34" charset="-122"/>
                <a:ea typeface="Alibaba PuHuiTi R"/>
              </a:rPr>
              <a:t>分钟</a:t>
            </a:r>
          </a:p>
        </p:txBody>
      </p:sp>
      <p:grpSp>
        <p:nvGrpSpPr>
          <p:cNvPr id="14" name="组合 59">
            <a:extLst>
              <a:ext uri="{FF2B5EF4-FFF2-40B4-BE49-F238E27FC236}">
                <a16:creationId xmlns:a16="http://schemas.microsoft.com/office/drawing/2014/main" id="{572FC89D-96B6-42B0-913C-3AB5C388D5ED}"/>
              </a:ext>
            </a:extLst>
          </p:cNvPr>
          <p:cNvGrpSpPr/>
          <p:nvPr/>
        </p:nvGrpSpPr>
        <p:grpSpPr>
          <a:xfrm>
            <a:off x="5575144" y="1158056"/>
            <a:ext cx="168673" cy="171618"/>
            <a:chOff x="2232463" y="1228214"/>
            <a:chExt cx="234702" cy="238800"/>
          </a:xfrm>
          <a:solidFill>
            <a:schemeClr val="tx1">
              <a:lumMod val="75000"/>
              <a:lumOff val="25000"/>
            </a:schemeClr>
          </a:solidFill>
        </p:grpSpPr>
        <p:sp>
          <p:nvSpPr>
            <p:cNvPr id="15" name="Freeform 15">
              <a:extLst>
                <a:ext uri="{FF2B5EF4-FFF2-40B4-BE49-F238E27FC236}">
                  <a16:creationId xmlns:a16="http://schemas.microsoft.com/office/drawing/2014/main" id="{22CC514C-6FDB-4E81-AB9C-B854B06FE604}"/>
                </a:ext>
              </a:extLst>
            </p:cNvPr>
            <p:cNvSpPr/>
            <p:nvPr/>
          </p:nvSpPr>
          <p:spPr bwMode="auto">
            <a:xfrm>
              <a:off x="2232463" y="1232312"/>
              <a:ext cx="234702" cy="234702"/>
            </a:xfrm>
            <a:custGeom>
              <a:avLst/>
              <a:gdLst>
                <a:gd name="T0" fmla="*/ 400 w 800"/>
                <a:gd name="T1" fmla="*/ 800 h 800"/>
                <a:gd name="T2" fmla="*/ 0 w 800"/>
                <a:gd name="T3" fmla="*/ 400 h 800"/>
                <a:gd name="T4" fmla="*/ 400 w 800"/>
                <a:gd name="T5" fmla="*/ 0 h 800"/>
                <a:gd name="T6" fmla="*/ 624 w 800"/>
                <a:gd name="T7" fmla="*/ 69 h 800"/>
                <a:gd name="T8" fmla="*/ 630 w 800"/>
                <a:gd name="T9" fmla="*/ 100 h 800"/>
                <a:gd name="T10" fmla="*/ 599 w 800"/>
                <a:gd name="T11" fmla="*/ 106 h 800"/>
                <a:gd name="T12" fmla="*/ 400 w 800"/>
                <a:gd name="T13" fmla="*/ 45 h 800"/>
                <a:gd name="T14" fmla="*/ 45 w 800"/>
                <a:gd name="T15" fmla="*/ 400 h 800"/>
                <a:gd name="T16" fmla="*/ 400 w 800"/>
                <a:gd name="T17" fmla="*/ 755 h 800"/>
                <a:gd name="T18" fmla="*/ 755 w 800"/>
                <a:gd name="T19" fmla="*/ 400 h 800"/>
                <a:gd name="T20" fmla="*/ 777 w 800"/>
                <a:gd name="T21" fmla="*/ 377 h 800"/>
                <a:gd name="T22" fmla="*/ 800 w 800"/>
                <a:gd name="T23" fmla="*/ 400 h 800"/>
                <a:gd name="T24" fmla="*/ 400 w 800"/>
                <a:gd name="T25"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0" h="800">
                  <a:moveTo>
                    <a:pt x="400" y="800"/>
                  </a:moveTo>
                  <a:cubicBezTo>
                    <a:pt x="179" y="800"/>
                    <a:pt x="0" y="620"/>
                    <a:pt x="0" y="400"/>
                  </a:cubicBezTo>
                  <a:cubicBezTo>
                    <a:pt x="0" y="179"/>
                    <a:pt x="179" y="0"/>
                    <a:pt x="400" y="0"/>
                  </a:cubicBezTo>
                  <a:cubicBezTo>
                    <a:pt x="480" y="0"/>
                    <a:pt x="558" y="24"/>
                    <a:pt x="624" y="69"/>
                  </a:cubicBezTo>
                  <a:cubicBezTo>
                    <a:pt x="635" y="76"/>
                    <a:pt x="637" y="90"/>
                    <a:pt x="630" y="100"/>
                  </a:cubicBezTo>
                  <a:cubicBezTo>
                    <a:pt x="623" y="111"/>
                    <a:pt x="609" y="113"/>
                    <a:pt x="599" y="106"/>
                  </a:cubicBezTo>
                  <a:cubicBezTo>
                    <a:pt x="540" y="66"/>
                    <a:pt x="471" y="45"/>
                    <a:pt x="400" y="45"/>
                  </a:cubicBezTo>
                  <a:cubicBezTo>
                    <a:pt x="204" y="45"/>
                    <a:pt x="45" y="204"/>
                    <a:pt x="45" y="400"/>
                  </a:cubicBezTo>
                  <a:cubicBezTo>
                    <a:pt x="45" y="595"/>
                    <a:pt x="204" y="755"/>
                    <a:pt x="400" y="755"/>
                  </a:cubicBezTo>
                  <a:cubicBezTo>
                    <a:pt x="595" y="755"/>
                    <a:pt x="755" y="595"/>
                    <a:pt x="755" y="400"/>
                  </a:cubicBezTo>
                  <a:cubicBezTo>
                    <a:pt x="755" y="387"/>
                    <a:pt x="765" y="377"/>
                    <a:pt x="777" y="377"/>
                  </a:cubicBezTo>
                  <a:cubicBezTo>
                    <a:pt x="790" y="377"/>
                    <a:pt x="800" y="387"/>
                    <a:pt x="800" y="400"/>
                  </a:cubicBezTo>
                  <a:cubicBezTo>
                    <a:pt x="800" y="620"/>
                    <a:pt x="620" y="800"/>
                    <a:pt x="400" y="800"/>
                  </a:cubicBezTo>
                  <a:close/>
                </a:path>
              </a:pathLst>
            </a:custGeom>
            <a:grpFill/>
            <a:ln>
              <a:noFill/>
            </a:ln>
          </p:spPr>
          <p:txBody>
            <a:bodyPr/>
            <a:lstStyle/>
            <a:p>
              <a:pPr eaLnBrk="1" hangingPunct="1">
                <a:lnSpc>
                  <a:spcPct val="250000"/>
                </a:lnSpc>
                <a:defRPr/>
              </a:pPr>
              <a:endParaRPr lang="zh-CN" altLang="en-US">
                <a:latin typeface="微软雅黑" panose="020B0503020204020204" pitchFamily="34" charset="-122"/>
                <a:ea typeface="微软雅黑" panose="020B0503020204020204" pitchFamily="34" charset="-122"/>
              </a:endParaRPr>
            </a:p>
          </p:txBody>
        </p:sp>
        <p:sp>
          <p:nvSpPr>
            <p:cNvPr id="16" name="Freeform 16">
              <a:extLst>
                <a:ext uri="{FF2B5EF4-FFF2-40B4-BE49-F238E27FC236}">
                  <a16:creationId xmlns:a16="http://schemas.microsoft.com/office/drawing/2014/main" id="{DF6AD975-8ABE-4CBC-9E7F-D4E03A7EB433}"/>
                </a:ext>
              </a:extLst>
            </p:cNvPr>
            <p:cNvSpPr/>
            <p:nvPr/>
          </p:nvSpPr>
          <p:spPr bwMode="auto">
            <a:xfrm>
              <a:off x="2383219" y="1228214"/>
              <a:ext cx="46692" cy="49051"/>
            </a:xfrm>
            <a:custGeom>
              <a:avLst/>
              <a:gdLst>
                <a:gd name="T0" fmla="*/ 23 w 159"/>
                <a:gd name="T1" fmla="*/ 167 h 167"/>
                <a:gd name="T2" fmla="*/ 1 w 159"/>
                <a:gd name="T3" fmla="*/ 147 h 167"/>
                <a:gd name="T4" fmla="*/ 22 w 159"/>
                <a:gd name="T5" fmla="*/ 122 h 167"/>
                <a:gd name="T6" fmla="*/ 112 w 159"/>
                <a:gd name="T7" fmla="*/ 115 h 167"/>
                <a:gd name="T8" fmla="*/ 105 w 159"/>
                <a:gd name="T9" fmla="*/ 25 h 167"/>
                <a:gd name="T10" fmla="*/ 125 w 159"/>
                <a:gd name="T11" fmla="*/ 1 h 167"/>
                <a:gd name="T12" fmla="*/ 150 w 159"/>
                <a:gd name="T13" fmla="*/ 22 h 167"/>
                <a:gd name="T14" fmla="*/ 158 w 159"/>
                <a:gd name="T15" fmla="*/ 134 h 167"/>
                <a:gd name="T16" fmla="*/ 138 w 159"/>
                <a:gd name="T17" fmla="*/ 159 h 167"/>
                <a:gd name="T18" fmla="*/ 25 w 159"/>
                <a:gd name="T19" fmla="*/ 167 h 167"/>
                <a:gd name="T20" fmla="*/ 23 w 159"/>
                <a:gd name="T2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9" h="167">
                  <a:moveTo>
                    <a:pt x="23" y="167"/>
                  </a:moveTo>
                  <a:cubicBezTo>
                    <a:pt x="12" y="167"/>
                    <a:pt x="2" y="158"/>
                    <a:pt x="1" y="147"/>
                  </a:cubicBezTo>
                  <a:cubicBezTo>
                    <a:pt x="0" y="134"/>
                    <a:pt x="9" y="123"/>
                    <a:pt x="22" y="122"/>
                  </a:cubicBezTo>
                  <a:cubicBezTo>
                    <a:pt x="112" y="115"/>
                    <a:pt x="112" y="115"/>
                    <a:pt x="112" y="115"/>
                  </a:cubicBezTo>
                  <a:cubicBezTo>
                    <a:pt x="105" y="25"/>
                    <a:pt x="105" y="25"/>
                    <a:pt x="105" y="25"/>
                  </a:cubicBezTo>
                  <a:cubicBezTo>
                    <a:pt x="104" y="13"/>
                    <a:pt x="113" y="2"/>
                    <a:pt x="125" y="1"/>
                  </a:cubicBezTo>
                  <a:cubicBezTo>
                    <a:pt x="138" y="0"/>
                    <a:pt x="149" y="10"/>
                    <a:pt x="150" y="22"/>
                  </a:cubicBezTo>
                  <a:cubicBezTo>
                    <a:pt x="158" y="134"/>
                    <a:pt x="158" y="134"/>
                    <a:pt x="158" y="134"/>
                  </a:cubicBezTo>
                  <a:cubicBezTo>
                    <a:pt x="159" y="147"/>
                    <a:pt x="150" y="158"/>
                    <a:pt x="138" y="159"/>
                  </a:cubicBezTo>
                  <a:cubicBezTo>
                    <a:pt x="25" y="167"/>
                    <a:pt x="25" y="167"/>
                    <a:pt x="25" y="167"/>
                  </a:cubicBezTo>
                  <a:cubicBezTo>
                    <a:pt x="24" y="167"/>
                    <a:pt x="24" y="167"/>
                    <a:pt x="23" y="167"/>
                  </a:cubicBezTo>
                  <a:close/>
                </a:path>
              </a:pathLst>
            </a:custGeom>
            <a:grpFill/>
            <a:ln>
              <a:noFill/>
            </a:ln>
          </p:spPr>
          <p:txBody>
            <a:bodyPr/>
            <a:lstStyle/>
            <a:p>
              <a:pPr eaLnBrk="1" hangingPunct="1">
                <a:lnSpc>
                  <a:spcPct val="250000"/>
                </a:lnSpc>
                <a:defRPr/>
              </a:pPr>
              <a:endParaRPr lang="zh-CN" altLang="en-US">
                <a:latin typeface="微软雅黑" panose="020B0503020204020204" pitchFamily="34" charset="-122"/>
                <a:ea typeface="微软雅黑" panose="020B0503020204020204" pitchFamily="34" charset="-122"/>
              </a:endParaRPr>
            </a:p>
          </p:txBody>
        </p:sp>
        <p:sp>
          <p:nvSpPr>
            <p:cNvPr id="17" name="Oval 17">
              <a:extLst>
                <a:ext uri="{FF2B5EF4-FFF2-40B4-BE49-F238E27FC236}">
                  <a16:creationId xmlns:a16="http://schemas.microsoft.com/office/drawing/2014/main" id="{D07FE00E-43EC-4430-8FA8-EC1E519BBD6D}"/>
                </a:ext>
              </a:extLst>
            </p:cNvPr>
            <p:cNvSpPr>
              <a:spLocks noChangeArrowheads="1"/>
            </p:cNvSpPr>
            <p:nvPr/>
          </p:nvSpPr>
          <p:spPr bwMode="auto">
            <a:xfrm>
              <a:off x="2340501" y="1262240"/>
              <a:ext cx="18130" cy="18255"/>
            </a:xfrm>
            <a:prstGeom prst="ellipse">
              <a:avLst/>
            </a:prstGeom>
            <a:grpFill/>
            <a:ln>
              <a:noFill/>
            </a:ln>
          </p:spPr>
          <p:txBody>
            <a:bodyPr/>
            <a:lstStyle/>
            <a:p>
              <a:pPr eaLnBrk="1" hangingPunct="1">
                <a:lnSpc>
                  <a:spcPct val="250000"/>
                </a:lnSpc>
                <a:defRPr/>
              </a:pPr>
              <a:endParaRPr lang="zh-CN" altLang="en-US">
                <a:latin typeface="微软雅黑" panose="020B0503020204020204" pitchFamily="34" charset="-122"/>
                <a:ea typeface="微软雅黑" panose="020B0503020204020204" pitchFamily="34" charset="-122"/>
              </a:endParaRPr>
            </a:p>
          </p:txBody>
        </p:sp>
        <p:sp>
          <p:nvSpPr>
            <p:cNvPr id="18" name="Oval 18">
              <a:extLst>
                <a:ext uri="{FF2B5EF4-FFF2-40B4-BE49-F238E27FC236}">
                  <a16:creationId xmlns:a16="http://schemas.microsoft.com/office/drawing/2014/main" id="{A85DC40F-12FF-4600-8469-8B654C2C507D}"/>
                </a:ext>
              </a:extLst>
            </p:cNvPr>
            <p:cNvSpPr>
              <a:spLocks noChangeArrowheads="1"/>
            </p:cNvSpPr>
            <p:nvPr/>
          </p:nvSpPr>
          <p:spPr bwMode="auto">
            <a:xfrm>
              <a:off x="2340501" y="1420446"/>
              <a:ext cx="18130" cy="18130"/>
            </a:xfrm>
            <a:prstGeom prst="ellipse">
              <a:avLst/>
            </a:prstGeom>
            <a:grpFill/>
            <a:ln>
              <a:noFill/>
            </a:ln>
          </p:spPr>
          <p:txBody>
            <a:bodyPr/>
            <a:lstStyle/>
            <a:p>
              <a:pPr eaLnBrk="1" hangingPunct="1">
                <a:lnSpc>
                  <a:spcPct val="250000"/>
                </a:lnSpc>
                <a:defRPr/>
              </a:pPr>
              <a:endParaRPr lang="zh-CN" altLang="en-US">
                <a:latin typeface="微软雅黑" panose="020B0503020204020204" pitchFamily="34" charset="-122"/>
                <a:ea typeface="微软雅黑" panose="020B0503020204020204" pitchFamily="34" charset="-122"/>
              </a:endParaRPr>
            </a:p>
          </p:txBody>
        </p:sp>
        <p:sp>
          <p:nvSpPr>
            <p:cNvPr id="19" name="Oval 19">
              <a:extLst>
                <a:ext uri="{FF2B5EF4-FFF2-40B4-BE49-F238E27FC236}">
                  <a16:creationId xmlns:a16="http://schemas.microsoft.com/office/drawing/2014/main" id="{55DF047E-6177-4E82-96A4-F8FCFCCCF1A8}"/>
                </a:ext>
              </a:extLst>
            </p:cNvPr>
            <p:cNvSpPr>
              <a:spLocks noChangeArrowheads="1"/>
            </p:cNvSpPr>
            <p:nvPr/>
          </p:nvSpPr>
          <p:spPr bwMode="auto">
            <a:xfrm>
              <a:off x="2419604" y="1342336"/>
              <a:ext cx="18255" cy="18255"/>
            </a:xfrm>
            <a:prstGeom prst="ellipse">
              <a:avLst/>
            </a:prstGeom>
            <a:grpFill/>
            <a:ln>
              <a:noFill/>
            </a:ln>
          </p:spPr>
          <p:txBody>
            <a:bodyPr/>
            <a:lstStyle/>
            <a:p>
              <a:pPr eaLnBrk="1" hangingPunct="1">
                <a:lnSpc>
                  <a:spcPct val="250000"/>
                </a:lnSpc>
                <a:defRPr/>
              </a:pPr>
              <a:endParaRPr lang="zh-CN" altLang="en-US">
                <a:latin typeface="微软雅黑" panose="020B0503020204020204" pitchFamily="34" charset="-122"/>
                <a:ea typeface="微软雅黑" panose="020B0503020204020204" pitchFamily="34" charset="-122"/>
              </a:endParaRPr>
            </a:p>
          </p:txBody>
        </p:sp>
        <p:sp>
          <p:nvSpPr>
            <p:cNvPr id="20" name="Oval 20">
              <a:extLst>
                <a:ext uri="{FF2B5EF4-FFF2-40B4-BE49-F238E27FC236}">
                  <a16:creationId xmlns:a16="http://schemas.microsoft.com/office/drawing/2014/main" id="{F55923AE-8310-4DC9-BFA2-444B2A6657AB}"/>
                </a:ext>
              </a:extLst>
            </p:cNvPr>
            <p:cNvSpPr>
              <a:spLocks noChangeArrowheads="1"/>
            </p:cNvSpPr>
            <p:nvPr/>
          </p:nvSpPr>
          <p:spPr bwMode="auto">
            <a:xfrm>
              <a:off x="2261522" y="1342336"/>
              <a:ext cx="18255" cy="18255"/>
            </a:xfrm>
            <a:prstGeom prst="ellipse">
              <a:avLst/>
            </a:prstGeom>
            <a:grpFill/>
            <a:ln>
              <a:noFill/>
            </a:ln>
          </p:spPr>
          <p:txBody>
            <a:bodyPr/>
            <a:lstStyle/>
            <a:p>
              <a:pPr eaLnBrk="1" hangingPunct="1">
                <a:lnSpc>
                  <a:spcPct val="250000"/>
                </a:lnSpc>
                <a:defRPr/>
              </a:pPr>
              <a:endParaRPr lang="zh-CN" altLang="en-US">
                <a:latin typeface="微软雅黑" panose="020B0503020204020204" pitchFamily="34" charset="-122"/>
                <a:ea typeface="微软雅黑" panose="020B0503020204020204" pitchFamily="34" charset="-122"/>
              </a:endParaRPr>
            </a:p>
          </p:txBody>
        </p:sp>
        <p:sp>
          <p:nvSpPr>
            <p:cNvPr id="21" name="Freeform 21">
              <a:extLst>
                <a:ext uri="{FF2B5EF4-FFF2-40B4-BE49-F238E27FC236}">
                  <a16:creationId xmlns:a16="http://schemas.microsoft.com/office/drawing/2014/main" id="{61179663-3123-423F-8356-7BBA066BDBB5}"/>
                </a:ext>
              </a:extLst>
            </p:cNvPr>
            <p:cNvSpPr/>
            <p:nvPr/>
          </p:nvSpPr>
          <p:spPr bwMode="auto">
            <a:xfrm>
              <a:off x="2341867" y="1295396"/>
              <a:ext cx="15647" cy="65195"/>
            </a:xfrm>
            <a:custGeom>
              <a:avLst/>
              <a:gdLst>
                <a:gd name="T0" fmla="*/ 26 w 53"/>
                <a:gd name="T1" fmla="*/ 222 h 222"/>
                <a:gd name="T2" fmla="*/ 26 w 53"/>
                <a:gd name="T3" fmla="*/ 222 h 222"/>
                <a:gd name="T4" fmla="*/ 0 w 53"/>
                <a:gd name="T5" fmla="*/ 195 h 222"/>
                <a:gd name="T6" fmla="*/ 0 w 53"/>
                <a:gd name="T7" fmla="*/ 27 h 222"/>
                <a:gd name="T8" fmla="*/ 26 w 53"/>
                <a:gd name="T9" fmla="*/ 0 h 222"/>
                <a:gd name="T10" fmla="*/ 26 w 53"/>
                <a:gd name="T11" fmla="*/ 0 h 222"/>
                <a:gd name="T12" fmla="*/ 53 w 53"/>
                <a:gd name="T13" fmla="*/ 27 h 222"/>
                <a:gd name="T14" fmla="*/ 53 w 53"/>
                <a:gd name="T15" fmla="*/ 195 h 222"/>
                <a:gd name="T16" fmla="*/ 26 w 53"/>
                <a:gd name="T1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22">
                  <a:moveTo>
                    <a:pt x="26" y="222"/>
                  </a:moveTo>
                  <a:cubicBezTo>
                    <a:pt x="26" y="222"/>
                    <a:pt x="26" y="222"/>
                    <a:pt x="26" y="222"/>
                  </a:cubicBezTo>
                  <a:cubicBezTo>
                    <a:pt x="12" y="222"/>
                    <a:pt x="0" y="210"/>
                    <a:pt x="0" y="195"/>
                  </a:cubicBezTo>
                  <a:cubicBezTo>
                    <a:pt x="0" y="27"/>
                    <a:pt x="0" y="27"/>
                    <a:pt x="0" y="27"/>
                  </a:cubicBezTo>
                  <a:cubicBezTo>
                    <a:pt x="0" y="12"/>
                    <a:pt x="12" y="0"/>
                    <a:pt x="26" y="0"/>
                  </a:cubicBezTo>
                  <a:cubicBezTo>
                    <a:pt x="26" y="0"/>
                    <a:pt x="26" y="0"/>
                    <a:pt x="26" y="0"/>
                  </a:cubicBezTo>
                  <a:cubicBezTo>
                    <a:pt x="41" y="0"/>
                    <a:pt x="53" y="12"/>
                    <a:pt x="53" y="27"/>
                  </a:cubicBezTo>
                  <a:cubicBezTo>
                    <a:pt x="53" y="195"/>
                    <a:pt x="53" y="195"/>
                    <a:pt x="53" y="195"/>
                  </a:cubicBezTo>
                  <a:cubicBezTo>
                    <a:pt x="53" y="210"/>
                    <a:pt x="41" y="222"/>
                    <a:pt x="26" y="222"/>
                  </a:cubicBezTo>
                  <a:close/>
                </a:path>
              </a:pathLst>
            </a:custGeom>
            <a:grpFill/>
            <a:ln>
              <a:noFill/>
            </a:ln>
          </p:spPr>
          <p:txBody>
            <a:bodyPr/>
            <a:lstStyle/>
            <a:p>
              <a:pPr eaLnBrk="1" hangingPunct="1">
                <a:lnSpc>
                  <a:spcPct val="250000"/>
                </a:lnSpc>
                <a:defRPr/>
              </a:pPr>
              <a:endParaRPr lang="zh-CN" altLang="en-US">
                <a:latin typeface="微软雅黑" panose="020B0503020204020204" pitchFamily="34" charset="-122"/>
                <a:ea typeface="微软雅黑" panose="020B0503020204020204" pitchFamily="34" charset="-122"/>
              </a:endParaRPr>
            </a:p>
          </p:txBody>
        </p:sp>
        <p:sp>
          <p:nvSpPr>
            <p:cNvPr id="22" name="Freeform 22">
              <a:extLst>
                <a:ext uri="{FF2B5EF4-FFF2-40B4-BE49-F238E27FC236}">
                  <a16:creationId xmlns:a16="http://schemas.microsoft.com/office/drawing/2014/main" id="{51D8CEB1-4D08-4094-869A-42D51175EA5A}"/>
                </a:ext>
              </a:extLst>
            </p:cNvPr>
            <p:cNvSpPr/>
            <p:nvPr/>
          </p:nvSpPr>
          <p:spPr bwMode="auto">
            <a:xfrm>
              <a:off x="2341867" y="1344696"/>
              <a:ext cx="71652" cy="15895"/>
            </a:xfrm>
            <a:custGeom>
              <a:avLst/>
              <a:gdLst>
                <a:gd name="T0" fmla="*/ 0 w 244"/>
                <a:gd name="T1" fmla="*/ 27 h 54"/>
                <a:gd name="T2" fmla="*/ 0 w 244"/>
                <a:gd name="T3" fmla="*/ 27 h 54"/>
                <a:gd name="T4" fmla="*/ 26 w 244"/>
                <a:gd name="T5" fmla="*/ 0 h 54"/>
                <a:gd name="T6" fmla="*/ 218 w 244"/>
                <a:gd name="T7" fmla="*/ 0 h 54"/>
                <a:gd name="T8" fmla="*/ 244 w 244"/>
                <a:gd name="T9" fmla="*/ 27 h 54"/>
                <a:gd name="T10" fmla="*/ 244 w 244"/>
                <a:gd name="T11" fmla="*/ 27 h 54"/>
                <a:gd name="T12" fmla="*/ 218 w 244"/>
                <a:gd name="T13" fmla="*/ 54 h 54"/>
                <a:gd name="T14" fmla="*/ 26 w 244"/>
                <a:gd name="T15" fmla="*/ 54 h 54"/>
                <a:gd name="T16" fmla="*/ 0 w 244"/>
                <a:gd name="T17"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54">
                  <a:moveTo>
                    <a:pt x="0" y="27"/>
                  </a:moveTo>
                  <a:cubicBezTo>
                    <a:pt x="0" y="27"/>
                    <a:pt x="0" y="27"/>
                    <a:pt x="0" y="27"/>
                  </a:cubicBezTo>
                  <a:cubicBezTo>
                    <a:pt x="0" y="12"/>
                    <a:pt x="12" y="0"/>
                    <a:pt x="26" y="0"/>
                  </a:cubicBezTo>
                  <a:cubicBezTo>
                    <a:pt x="218" y="0"/>
                    <a:pt x="218" y="0"/>
                    <a:pt x="218" y="0"/>
                  </a:cubicBezTo>
                  <a:cubicBezTo>
                    <a:pt x="232" y="0"/>
                    <a:pt x="244" y="12"/>
                    <a:pt x="244" y="27"/>
                  </a:cubicBezTo>
                  <a:cubicBezTo>
                    <a:pt x="244" y="27"/>
                    <a:pt x="244" y="27"/>
                    <a:pt x="244" y="27"/>
                  </a:cubicBezTo>
                  <a:cubicBezTo>
                    <a:pt x="244" y="42"/>
                    <a:pt x="232" y="54"/>
                    <a:pt x="218" y="54"/>
                  </a:cubicBezTo>
                  <a:cubicBezTo>
                    <a:pt x="26" y="54"/>
                    <a:pt x="26" y="54"/>
                    <a:pt x="26" y="54"/>
                  </a:cubicBezTo>
                  <a:cubicBezTo>
                    <a:pt x="12" y="54"/>
                    <a:pt x="0" y="42"/>
                    <a:pt x="0" y="27"/>
                  </a:cubicBezTo>
                  <a:close/>
                </a:path>
              </a:pathLst>
            </a:custGeom>
            <a:grpFill/>
            <a:ln>
              <a:noFill/>
            </a:ln>
          </p:spPr>
          <p:txBody>
            <a:bodyPr/>
            <a:lstStyle/>
            <a:p>
              <a:pPr eaLnBrk="1" hangingPunct="1">
                <a:lnSpc>
                  <a:spcPct val="250000"/>
                </a:lnSpc>
                <a:defRPr/>
              </a:pPr>
              <a:endParaRPr lang="zh-CN" altLang="en-US" dirty="0">
                <a:latin typeface="微软雅黑" panose="020B0503020204020204" pitchFamily="34" charset="-122"/>
                <a:ea typeface="Alibaba PuHuiTi B"/>
              </a:endParaRPr>
            </a:p>
          </p:txBody>
        </p:sp>
      </p:grpSp>
      <p:sp>
        <p:nvSpPr>
          <p:cNvPr id="23" name="文本占位符 6">
            <a:extLst>
              <a:ext uri="{FF2B5EF4-FFF2-40B4-BE49-F238E27FC236}">
                <a16:creationId xmlns:a16="http://schemas.microsoft.com/office/drawing/2014/main" id="{B3286A0D-B573-429C-A997-3713D3A936A0}"/>
              </a:ext>
            </a:extLst>
          </p:cNvPr>
          <p:cNvSpPr>
            <a:spLocks noGrp="1"/>
          </p:cNvSpPr>
          <p:nvPr>
            <p:ph type="body" sz="quarter" idx="11"/>
          </p:nvPr>
        </p:nvSpPr>
        <p:spPr>
          <a:xfrm>
            <a:off x="866974" y="1842247"/>
            <a:ext cx="10496182" cy="4219575"/>
          </a:xfrm>
        </p:spPr>
        <p:txBody>
          <a:bodyPr/>
          <a:lstStyle/>
          <a:p>
            <a:pPr>
              <a:lnSpc>
                <a:spcPct val="250000"/>
              </a:lnSpc>
            </a:pPr>
            <a:r>
              <a:rPr lang="zh-CN" altLang="en-US" dirty="0">
                <a:latin typeface="Alibaba PuHuiTi R" pitchFamily="18" charset="-122"/>
                <a:ea typeface="Alibaba PuHuiTi R" pitchFamily="18" charset="-122"/>
                <a:cs typeface="Alibaba PuHuiTi R" pitchFamily="18" charset="-122"/>
              </a:rPr>
              <a:t>需求：请完成一个标准实体类的设计，并提供如下要求实现。</a:t>
            </a:r>
            <a:endParaRPr lang="en-US" altLang="zh-CN" dirty="0">
              <a:latin typeface="Alibaba PuHuiTi R" pitchFamily="18" charset="-122"/>
              <a:ea typeface="Alibaba PuHuiTi R" pitchFamily="18" charset="-122"/>
              <a:cs typeface="Alibaba PuHuiTi R" pitchFamily="18" charset="-122"/>
            </a:endParaRPr>
          </a:p>
          <a:p>
            <a:pPr>
              <a:lnSpc>
                <a:spcPct val="250000"/>
              </a:lnSpc>
            </a:pPr>
            <a:r>
              <a:rPr lang="zh-CN" altLang="en-US" dirty="0">
                <a:latin typeface="Alibaba PuHuiTi R" pitchFamily="18" charset="-122"/>
                <a:ea typeface="Alibaba PuHuiTi R" pitchFamily="18" charset="-122"/>
                <a:cs typeface="Alibaba PuHuiTi R" pitchFamily="18" charset="-122"/>
              </a:rPr>
              <a:t>①：某公司的员工信息系统中，需要定义一个公司的员工类</a:t>
            </a:r>
            <a:r>
              <a:rPr lang="en-US" altLang="zh-CN" dirty="0">
                <a:latin typeface="Alibaba PuHuiTi R" pitchFamily="18" charset="-122"/>
                <a:ea typeface="Alibaba PuHuiTi R" pitchFamily="18" charset="-122"/>
                <a:cs typeface="Alibaba PuHuiTi R" pitchFamily="18" charset="-122"/>
              </a:rPr>
              <a:t>Employee</a:t>
            </a:r>
            <a:r>
              <a:rPr lang="zh-CN" altLang="en-US" dirty="0">
                <a:latin typeface="Alibaba PuHuiTi R" pitchFamily="18" charset="-122"/>
                <a:ea typeface="Alibaba PuHuiTi R" pitchFamily="18" charset="-122"/>
                <a:cs typeface="Alibaba PuHuiTi R" pitchFamily="18" charset="-122"/>
              </a:rPr>
              <a:t>，包含如下信息（</a:t>
            </a:r>
            <a:r>
              <a:rPr lang="en-US" altLang="zh-CN" dirty="0">
                <a:latin typeface="Alibaba PuHuiTi R" pitchFamily="18" charset="-122"/>
                <a:ea typeface="Alibaba PuHuiTi R" pitchFamily="18" charset="-122"/>
                <a:cs typeface="Alibaba PuHuiTi R" pitchFamily="18" charset="-122"/>
              </a:rPr>
              <a:t>name, age , </a:t>
            </a:r>
            <a:r>
              <a:rPr lang="zh-CN" altLang="en-US" dirty="0">
                <a:latin typeface="Alibaba PuHuiTi R" pitchFamily="18" charset="-122"/>
                <a:ea typeface="Alibaba PuHuiTi R" pitchFamily="18" charset="-122"/>
                <a:cs typeface="Alibaba PuHuiTi R" pitchFamily="18" charset="-122"/>
              </a:rPr>
              <a:t>所在部门名称</a:t>
            </a:r>
            <a:r>
              <a:rPr lang="en-US" altLang="zh-CN" dirty="0">
                <a:latin typeface="Alibaba PuHuiTi R" pitchFamily="18" charset="-122"/>
                <a:ea typeface="Alibaba PuHuiTi R" pitchFamily="18" charset="-122"/>
                <a:cs typeface="Alibaba PuHuiTi R" pitchFamily="18" charset="-122"/>
              </a:rPr>
              <a:t>dept </a:t>
            </a:r>
            <a:r>
              <a:rPr lang="zh-CN" altLang="en-US" dirty="0">
                <a:latin typeface="Alibaba PuHuiTi R" pitchFamily="18" charset="-122"/>
                <a:ea typeface="Alibaba PuHuiTi R" pitchFamily="18" charset="-122"/>
                <a:cs typeface="Alibaba PuHuiTi R" pitchFamily="18" charset="-122"/>
              </a:rPr>
              <a:t>） </a:t>
            </a:r>
            <a:r>
              <a:rPr lang="en-US" altLang="zh-CN" dirty="0">
                <a:latin typeface="Alibaba PuHuiTi R" pitchFamily="18" charset="-122"/>
                <a:ea typeface="Alibaba PuHuiTi R" pitchFamily="18" charset="-122"/>
                <a:cs typeface="Alibaba PuHuiTi R" pitchFamily="18" charset="-122"/>
              </a:rPr>
              <a:t>, </a:t>
            </a:r>
            <a:r>
              <a:rPr lang="zh-CN" altLang="en-US" dirty="0">
                <a:latin typeface="Alibaba PuHuiTi R" pitchFamily="18" charset="-122"/>
                <a:ea typeface="Alibaba PuHuiTi R" pitchFamily="18" charset="-122"/>
                <a:cs typeface="Alibaba PuHuiTi R" pitchFamily="18" charset="-122"/>
              </a:rPr>
              <a:t>定义一个静态的成员变量</a:t>
            </a:r>
            <a:r>
              <a:rPr lang="en-US" altLang="zh-CN" dirty="0">
                <a:latin typeface="Alibaba PuHuiTi R" pitchFamily="18" charset="-122"/>
                <a:ea typeface="Alibaba PuHuiTi R" pitchFamily="18" charset="-122"/>
                <a:cs typeface="Alibaba PuHuiTi R" pitchFamily="18" charset="-122"/>
              </a:rPr>
              <a:t>company</a:t>
            </a:r>
            <a:r>
              <a:rPr lang="zh-CN" altLang="en-US" dirty="0">
                <a:latin typeface="Alibaba PuHuiTi R" pitchFamily="18" charset="-122"/>
                <a:ea typeface="Alibaba PuHuiTi R" pitchFamily="18" charset="-122"/>
                <a:cs typeface="Alibaba PuHuiTi R" pitchFamily="18" charset="-122"/>
              </a:rPr>
              <a:t>记录公司的名称。</a:t>
            </a:r>
            <a:endParaRPr lang="en-US" altLang="zh-CN" dirty="0">
              <a:latin typeface="Alibaba PuHuiTi R" pitchFamily="18" charset="-122"/>
              <a:ea typeface="Alibaba PuHuiTi R" pitchFamily="18" charset="-122"/>
              <a:cs typeface="Alibaba PuHuiTi R" pitchFamily="18" charset="-122"/>
            </a:endParaRPr>
          </a:p>
          <a:p>
            <a:pPr>
              <a:lnSpc>
                <a:spcPct val="250000"/>
              </a:lnSpc>
            </a:pPr>
            <a:r>
              <a:rPr lang="zh-CN" altLang="en-US" dirty="0">
                <a:latin typeface="Alibaba PuHuiTi R" pitchFamily="18" charset="-122"/>
                <a:ea typeface="Alibaba PuHuiTi R" pitchFamily="18" charset="-122"/>
                <a:cs typeface="Alibaba PuHuiTi R" pitchFamily="18" charset="-122"/>
              </a:rPr>
              <a:t>②：需要在</a:t>
            </a:r>
            <a:r>
              <a:rPr lang="en-US" altLang="zh-CN" dirty="0">
                <a:latin typeface="Alibaba PuHuiTi R" pitchFamily="18" charset="-122"/>
                <a:ea typeface="Alibaba PuHuiTi R" pitchFamily="18" charset="-122"/>
                <a:cs typeface="Alibaba PuHuiTi R" pitchFamily="18" charset="-122"/>
              </a:rPr>
              <a:t>Employee</a:t>
            </a:r>
            <a:r>
              <a:rPr lang="zh-CN" altLang="en-US" dirty="0">
                <a:latin typeface="Alibaba PuHuiTi R" pitchFamily="18" charset="-122"/>
                <a:ea typeface="Alibaba PuHuiTi R" pitchFamily="18" charset="-122"/>
                <a:cs typeface="Alibaba PuHuiTi R" pitchFamily="18" charset="-122"/>
              </a:rPr>
              <a:t>类中定义一个方法</a:t>
            </a:r>
            <a:r>
              <a:rPr lang="en-US" altLang="zh-CN" dirty="0" err="1">
                <a:latin typeface="Alibaba PuHuiTi R" pitchFamily="18" charset="-122"/>
                <a:ea typeface="Alibaba PuHuiTi R" pitchFamily="18" charset="-122"/>
                <a:cs typeface="Alibaba PuHuiTi R" pitchFamily="18" charset="-122"/>
              </a:rPr>
              <a:t>showInfos</a:t>
            </a:r>
            <a:r>
              <a:rPr lang="en-US" altLang="zh-CN" dirty="0">
                <a:latin typeface="Alibaba PuHuiTi R" pitchFamily="18" charset="-122"/>
                <a:ea typeface="Alibaba PuHuiTi R" pitchFamily="18" charset="-122"/>
                <a:cs typeface="Alibaba PuHuiTi R" pitchFamily="18" charset="-122"/>
              </a:rPr>
              <a:t>()</a:t>
            </a:r>
            <a:r>
              <a:rPr lang="zh-CN" altLang="en-US" dirty="0">
                <a:latin typeface="Alibaba PuHuiTi R" pitchFamily="18" charset="-122"/>
                <a:ea typeface="Alibaba PuHuiTi R" pitchFamily="18" charset="-122"/>
                <a:cs typeface="Alibaba PuHuiTi R" pitchFamily="18" charset="-122"/>
              </a:rPr>
              <a:t>，用于输出当前员工对象的信息。如</a:t>
            </a:r>
            <a:r>
              <a:rPr lang="en-US" altLang="zh-CN" dirty="0">
                <a:latin typeface="Alibaba PuHuiTi R" pitchFamily="18" charset="-122"/>
                <a:ea typeface="Alibaba PuHuiTi R" pitchFamily="18" charset="-122"/>
                <a:cs typeface="Alibaba PuHuiTi R" pitchFamily="18" charset="-122"/>
              </a:rPr>
              <a:t>name, age </a:t>
            </a:r>
            <a:r>
              <a:rPr lang="zh-CN" altLang="en-US" dirty="0">
                <a:latin typeface="Alibaba PuHuiTi R" pitchFamily="18" charset="-122"/>
                <a:ea typeface="Alibaba PuHuiTi R" pitchFamily="18" charset="-122"/>
                <a:cs typeface="Alibaba PuHuiTi R" pitchFamily="18" charset="-122"/>
              </a:rPr>
              <a:t>，</a:t>
            </a:r>
            <a:r>
              <a:rPr lang="en-US" altLang="zh-CN" dirty="0">
                <a:latin typeface="Alibaba PuHuiTi R" pitchFamily="18" charset="-122"/>
                <a:ea typeface="Alibaba PuHuiTi R" pitchFamily="18" charset="-122"/>
                <a:cs typeface="Alibaba PuHuiTi R" pitchFamily="18" charset="-122"/>
              </a:rPr>
              <a:t>dept </a:t>
            </a:r>
            <a:r>
              <a:rPr lang="zh-CN" altLang="en-US" dirty="0">
                <a:latin typeface="Alibaba PuHuiTi R" pitchFamily="18" charset="-122"/>
                <a:ea typeface="Alibaba PuHuiTi R" pitchFamily="18" charset="-122"/>
                <a:cs typeface="Alibaba PuHuiTi R" pitchFamily="18" charset="-122"/>
              </a:rPr>
              <a:t>以及公司名称</a:t>
            </a:r>
            <a:r>
              <a:rPr lang="en-US" altLang="zh-CN" dirty="0">
                <a:latin typeface="Alibaba PuHuiTi R" pitchFamily="18" charset="-122"/>
                <a:ea typeface="Alibaba PuHuiTi R" pitchFamily="18" charset="-122"/>
                <a:cs typeface="Alibaba PuHuiTi R" pitchFamily="18" charset="-122"/>
              </a:rPr>
              <a:t>company</a:t>
            </a:r>
            <a:r>
              <a:rPr lang="zh-CN" altLang="en-US" dirty="0">
                <a:latin typeface="Alibaba PuHuiTi R" pitchFamily="18" charset="-122"/>
                <a:ea typeface="Alibaba PuHuiTi R" pitchFamily="18" charset="-122"/>
                <a:cs typeface="Alibaba PuHuiTi R" pitchFamily="18" charset="-122"/>
              </a:rPr>
              <a:t>的信息。</a:t>
            </a:r>
            <a:endParaRPr lang="en-US" altLang="zh-CN" dirty="0">
              <a:latin typeface="Alibaba PuHuiTi R" pitchFamily="18" charset="-122"/>
              <a:ea typeface="Alibaba PuHuiTi R" pitchFamily="18" charset="-122"/>
              <a:cs typeface="Alibaba PuHuiTi R" pitchFamily="18" charset="-122"/>
            </a:endParaRPr>
          </a:p>
          <a:p>
            <a:pPr>
              <a:lnSpc>
                <a:spcPct val="250000"/>
              </a:lnSpc>
            </a:pPr>
            <a:r>
              <a:rPr lang="zh-CN" altLang="en-US" dirty="0">
                <a:latin typeface="Alibaba PuHuiTi R" pitchFamily="18" charset="-122"/>
                <a:ea typeface="Alibaba PuHuiTi R" pitchFamily="18" charset="-122"/>
                <a:cs typeface="Alibaba PuHuiTi R" pitchFamily="18" charset="-122"/>
              </a:rPr>
              <a:t>③：需要在</a:t>
            </a:r>
            <a:r>
              <a:rPr lang="en-US" altLang="zh-CN" dirty="0">
                <a:latin typeface="Alibaba PuHuiTi R" pitchFamily="18" charset="-122"/>
                <a:ea typeface="Alibaba PuHuiTi R" pitchFamily="18" charset="-122"/>
                <a:cs typeface="Alibaba PuHuiTi R" pitchFamily="18" charset="-122"/>
              </a:rPr>
              <a:t>Employee</a:t>
            </a:r>
            <a:r>
              <a:rPr lang="zh-CN" altLang="en-US" dirty="0">
                <a:latin typeface="Alibaba PuHuiTi R" pitchFamily="18" charset="-122"/>
                <a:ea typeface="Alibaba PuHuiTi R" pitchFamily="18" charset="-122"/>
                <a:cs typeface="Alibaba PuHuiTi R" pitchFamily="18" charset="-122"/>
              </a:rPr>
              <a:t>类中定义定义一个通用的静态方法</a:t>
            </a:r>
            <a:r>
              <a:rPr lang="en-US" altLang="zh-CN" dirty="0" err="1">
                <a:latin typeface="Alibaba PuHuiTi R" pitchFamily="18" charset="-122"/>
                <a:ea typeface="Alibaba PuHuiTi R" pitchFamily="18" charset="-122"/>
                <a:cs typeface="Alibaba PuHuiTi R" pitchFamily="18" charset="-122"/>
              </a:rPr>
              <a:t>compareByAge</a:t>
            </a:r>
            <a:r>
              <a:rPr lang="zh-CN" altLang="en-US" dirty="0">
                <a:latin typeface="Alibaba PuHuiTi R" pitchFamily="18" charset="-122"/>
                <a:ea typeface="Alibaba PuHuiTi R" pitchFamily="18" charset="-122"/>
                <a:cs typeface="Alibaba PuHuiTi R" pitchFamily="18" charset="-122"/>
              </a:rPr>
              <a:t>，用于传输两个员工对象的年龄进入，并返回比较较大的年龄，例如：</a:t>
            </a:r>
            <a:r>
              <a:rPr lang="en-US" altLang="zh-CN" dirty="0">
                <a:latin typeface="Alibaba PuHuiTi R" pitchFamily="18" charset="-122"/>
                <a:ea typeface="Alibaba PuHuiTi R" pitchFamily="18" charset="-122"/>
                <a:cs typeface="Alibaba PuHuiTi R" pitchFamily="18" charset="-122"/>
              </a:rPr>
              <a:t>2</a:t>
            </a:r>
            <a:r>
              <a:rPr lang="zh-CN" altLang="en-US" dirty="0">
                <a:latin typeface="Alibaba PuHuiTi R" pitchFamily="18" charset="-122"/>
                <a:ea typeface="Alibaba PuHuiTi R" pitchFamily="18" charset="-122"/>
                <a:cs typeface="Alibaba PuHuiTi R" pitchFamily="18" charset="-122"/>
              </a:rPr>
              <a:t>个人中的最大年龄是</a:t>
            </a:r>
            <a:r>
              <a:rPr lang="en-US" altLang="zh-CN" dirty="0">
                <a:latin typeface="Alibaba PuHuiTi R" pitchFamily="18" charset="-122"/>
                <a:ea typeface="Alibaba PuHuiTi R" pitchFamily="18" charset="-122"/>
                <a:cs typeface="Alibaba PuHuiTi R" pitchFamily="18" charset="-122"/>
              </a:rPr>
              <a:t>:45</a:t>
            </a:r>
            <a:r>
              <a:rPr lang="zh-CN" altLang="en-US" dirty="0">
                <a:latin typeface="Alibaba PuHuiTi R" pitchFamily="18" charset="-122"/>
                <a:ea typeface="Alibaba PuHuiTi R" pitchFamily="18" charset="-122"/>
                <a:cs typeface="Alibaba PuHuiTi R" pitchFamily="18" charset="-122"/>
              </a:rPr>
              <a:t>岁。</a:t>
            </a:r>
            <a:endParaRPr lang="en-US" altLang="zh-CN" dirty="0">
              <a:latin typeface="Alibaba PuHuiTi R" pitchFamily="18" charset="-122"/>
              <a:ea typeface="Alibaba PuHuiTi R" pitchFamily="18" charset="-122"/>
              <a:cs typeface="Alibaba PuHuiTi R" pitchFamily="18" charset="-122"/>
            </a:endParaRPr>
          </a:p>
        </p:txBody>
      </p:sp>
    </p:spTree>
    <p:extLst>
      <p:ext uri="{BB962C8B-B14F-4D97-AF65-F5344CB8AC3E}">
        <p14:creationId xmlns:p14="http://schemas.microsoft.com/office/powerpoint/2010/main" val="8784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73822" y="449483"/>
            <a:ext cx="6448508" cy="5621572"/>
          </a:xfrm>
        </p:spPr>
        <p:txBody>
          <a:bodyPr/>
          <a:lstStyle/>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的作用、修饰成员变量的用法</a:t>
            </a:r>
            <a:endPar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修饰成员变量的内存原理</a:t>
            </a:r>
            <a:endParaRPr kumimoji="1"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修饰成员方法的基本用法</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修饰成员方法的内存原理</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的注意事项</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应用知识：工具类</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a:t>
            </a: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代码块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 </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986921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7986FB-8537-42DD-A28E-2911AC86ACD5}"/>
              </a:ext>
            </a:extLst>
          </p:cNvPr>
          <p:cNvSpPr>
            <a:spLocks noChangeArrowheads="1"/>
          </p:cNvSpPr>
          <p:nvPr/>
        </p:nvSpPr>
        <p:spPr bwMode="auto">
          <a:xfrm>
            <a:off x="492100" y="1485943"/>
            <a:ext cx="3908452" cy="489364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33B3"/>
                </a:solidFill>
                <a:effectLst/>
                <a:latin typeface="Arial Unicode MS"/>
                <a:ea typeface="Alibaba PuHuiTi R"/>
              </a:rPr>
              <a:t>public class </a:t>
            </a:r>
            <a:r>
              <a:rPr kumimoji="0" lang="zh-CN" altLang="zh-CN" sz="1200" b="0" i="0" u="none" strike="noStrike" cap="none" normalizeH="0" baseline="0" dirty="0">
                <a:ln>
                  <a:noFill/>
                </a:ln>
                <a:solidFill>
                  <a:srgbClr val="000000"/>
                </a:solidFill>
                <a:effectLst/>
                <a:latin typeface="Arial Unicode MS"/>
                <a:ea typeface="Alibaba PuHuiTi R"/>
              </a:rPr>
              <a:t>Student </a:t>
            </a:r>
            <a:r>
              <a:rPr kumimoji="0" lang="zh-CN" altLang="zh-CN" sz="1200" b="0" i="0" u="none" strike="noStrike" cap="none" normalizeH="0" baseline="0" dirty="0">
                <a:ln>
                  <a:noFill/>
                </a:ln>
                <a:solidFill>
                  <a:srgbClr val="080808"/>
                </a:solidFill>
                <a:effectLst/>
                <a:latin typeface="Arial Unicode MS"/>
                <a:ea typeface="Alibaba PuHuiTi R"/>
              </a:rPr>
              <a:t>{</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0" i="0" u="none" strike="noStrike" cap="none" normalizeH="0" baseline="0" dirty="0">
                <a:ln>
                  <a:noFill/>
                </a:ln>
                <a:solidFill>
                  <a:srgbClr val="0033B3"/>
                </a:solidFill>
                <a:effectLst/>
                <a:latin typeface="Arial Unicode MS"/>
                <a:ea typeface="Alibaba PuHuiTi R"/>
              </a:rPr>
              <a:t>private </a:t>
            </a:r>
            <a:r>
              <a:rPr kumimoji="0" lang="zh-CN" altLang="zh-CN" sz="1200" b="0" i="0" u="none" strike="noStrike" cap="none" normalizeH="0" baseline="0" dirty="0">
                <a:ln>
                  <a:noFill/>
                </a:ln>
                <a:solidFill>
                  <a:srgbClr val="000000"/>
                </a:solidFill>
                <a:effectLst/>
                <a:latin typeface="Arial Unicode MS"/>
                <a:ea typeface="Alibaba PuHuiTi R"/>
              </a:rPr>
              <a:t>String </a:t>
            </a:r>
            <a:r>
              <a:rPr kumimoji="0" lang="zh-CN" altLang="zh-CN" sz="1200" b="0" i="0" u="none" strike="noStrike" cap="none" normalizeH="0" baseline="0" dirty="0">
                <a:ln>
                  <a:noFill/>
                </a:ln>
                <a:solidFill>
                  <a:srgbClr val="871094"/>
                </a:solidFill>
                <a:effectLst/>
                <a:latin typeface="Arial Unicode MS"/>
                <a:ea typeface="Alibaba PuHuiTi R"/>
              </a:rPr>
              <a:t>name</a:t>
            </a:r>
            <a:r>
              <a:rPr kumimoji="0" lang="zh-CN" altLang="zh-CN" sz="1200" b="0" i="0" u="none" strike="noStrike" cap="none" normalizeH="0" baseline="0" dirty="0">
                <a:ln>
                  <a:noFill/>
                </a:ln>
                <a:solidFill>
                  <a:srgbClr val="080808"/>
                </a:solidFill>
                <a:effectLst/>
                <a:latin typeface="Arial Unicode MS"/>
                <a:ea typeface="Alibaba PuHuiTi R"/>
              </a:rPr>
              <a:t>;</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1" i="0" u="none" strike="noStrike" cap="none" normalizeH="0" baseline="0" dirty="0">
                <a:ln>
                  <a:noFill/>
                </a:ln>
                <a:solidFill>
                  <a:srgbClr val="8C8C8C"/>
                </a:solidFill>
                <a:effectLst/>
                <a:latin typeface="Arial Unicode MS"/>
                <a:ea typeface="Alibaba PuHuiTi R"/>
              </a:rPr>
              <a:t>// 1. </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实例方法</a:t>
            </a:r>
            <a:r>
              <a:rPr kumimoji="0" lang="zh-CN" altLang="zh-CN" sz="1200" b="1" i="0" u="none" strike="noStrike" cap="none" normalizeH="0" baseline="0" dirty="0">
                <a:ln>
                  <a:noFill/>
                </a:ln>
                <a:solidFill>
                  <a:srgbClr val="8C8C8C"/>
                </a:solidFill>
                <a:effectLst/>
                <a:latin typeface="Arial Unicode MS"/>
                <a:ea typeface="Alibaba PuHuiTi R"/>
              </a:rPr>
              <a:t>: </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无</a:t>
            </a:r>
            <a:r>
              <a:rPr kumimoji="0" lang="zh-CN" altLang="zh-CN" sz="1200" b="1" i="0" u="none" strike="noStrike" cap="none" normalizeH="0" baseline="0" dirty="0">
                <a:ln>
                  <a:noFill/>
                </a:ln>
                <a:solidFill>
                  <a:srgbClr val="8C8C8C"/>
                </a:solidFill>
                <a:effectLst/>
                <a:latin typeface="Arial Unicode MS"/>
                <a:ea typeface="Alibaba PuHuiTi R"/>
              </a:rPr>
              <a:t>static</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修饰的，属于对象的</a:t>
            </a:r>
            <a:b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br>
            <a:r>
              <a:rPr kumimoji="0" lang="en-US" altLang="zh-CN" sz="1200" b="1" i="0" u="none" strike="noStrike" cap="none" normalizeH="0" baseline="0" dirty="0">
                <a:ln>
                  <a:noFill/>
                </a:ln>
                <a:solidFill>
                  <a:srgbClr val="8C8C8C"/>
                </a:solidFill>
                <a:effectLst/>
                <a:latin typeface="宋体" panose="02010600030101010101" pitchFamily="2" charset="-122"/>
                <a:ea typeface="Alibaba PuHuiTi R"/>
              </a:rPr>
              <a:t>  </a:t>
            </a:r>
            <a:r>
              <a:rPr kumimoji="0" lang="zh-CN" altLang="zh-CN" sz="1200" b="0" i="0" u="none" strike="noStrike" cap="none" normalizeH="0" baseline="0" dirty="0">
                <a:ln>
                  <a:noFill/>
                </a:ln>
                <a:solidFill>
                  <a:srgbClr val="0033B3"/>
                </a:solidFill>
                <a:effectLst/>
                <a:latin typeface="Arial Unicode MS"/>
                <a:ea typeface="Alibaba PuHuiTi R"/>
              </a:rPr>
              <a:t>public void </a:t>
            </a:r>
            <a:r>
              <a:rPr kumimoji="0" lang="en-US" altLang="zh-CN" sz="1200" b="0" i="0" u="none" strike="noStrike" cap="none" normalizeH="0" baseline="0" dirty="0">
                <a:ln>
                  <a:noFill/>
                </a:ln>
                <a:solidFill>
                  <a:srgbClr val="00627A"/>
                </a:solidFill>
                <a:effectLst/>
                <a:latin typeface="Arial Unicode MS"/>
                <a:ea typeface="Alibaba PuHuiTi R"/>
              </a:rPr>
              <a:t>study</a:t>
            </a:r>
            <a:r>
              <a:rPr kumimoji="0" lang="zh-CN" altLang="zh-CN" sz="1200" b="0" i="0" u="none" strike="noStrike" cap="none" normalizeH="0" baseline="0" dirty="0">
                <a:ln>
                  <a:noFill/>
                </a:ln>
                <a:solidFill>
                  <a:srgbClr val="080808"/>
                </a:solidFill>
                <a:effectLst/>
                <a:latin typeface="Arial Unicode MS"/>
                <a:ea typeface="Alibaba PuHuiTi R"/>
              </a:rPr>
              <a:t>(){</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0" i="0" u="none" strike="noStrike" cap="none" normalizeH="0" baseline="0" dirty="0">
                <a:ln>
                  <a:noFill/>
                </a:ln>
                <a:solidFill>
                  <a:srgbClr val="000000"/>
                </a:solidFill>
                <a:effectLst/>
                <a:latin typeface="Arial Unicode MS"/>
                <a:ea typeface="Alibaba PuHuiTi R"/>
              </a:rPr>
              <a:t>System</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1" u="none" strike="noStrike" cap="none" normalizeH="0" baseline="0" dirty="0">
                <a:ln>
                  <a:noFill/>
                </a:ln>
                <a:solidFill>
                  <a:srgbClr val="871094"/>
                </a:solidFill>
                <a:effectLst/>
                <a:latin typeface="Arial Unicode MS"/>
                <a:ea typeface="Alibaba PuHuiTi R"/>
              </a:rPr>
              <a:t>out</a:t>
            </a:r>
            <a:r>
              <a:rPr kumimoji="0" lang="zh-CN" altLang="zh-CN" sz="1200" b="0" i="0" u="none" strike="noStrike" cap="none" normalizeH="0" baseline="0" dirty="0">
                <a:ln>
                  <a:noFill/>
                </a:ln>
                <a:solidFill>
                  <a:srgbClr val="080808"/>
                </a:solidFill>
                <a:effectLst/>
                <a:latin typeface="Arial Unicode MS"/>
                <a:ea typeface="Alibaba PuHuiTi R"/>
              </a:rPr>
              <a:t>.println(</a:t>
            </a:r>
            <a:r>
              <a:rPr kumimoji="0" lang="zh-CN" altLang="zh-CN" sz="1200" b="0" i="0" u="none" strike="noStrike" cap="none" normalizeH="0" baseline="0" dirty="0">
                <a:ln>
                  <a:noFill/>
                </a:ln>
                <a:solidFill>
                  <a:srgbClr val="871094"/>
                </a:solidFill>
                <a:effectLst/>
                <a:latin typeface="Arial Unicode MS"/>
                <a:ea typeface="Alibaba PuHuiTi R"/>
              </a:rPr>
              <a:t>name</a:t>
            </a:r>
            <a:r>
              <a:rPr kumimoji="0" lang="en-US" altLang="zh-CN" sz="1200" b="0" i="0" u="none" strike="noStrike" cap="none" normalizeH="0" baseline="0" dirty="0">
                <a:ln>
                  <a:noFill/>
                </a:ln>
                <a:solidFill>
                  <a:srgbClr val="871094"/>
                </a:solidFill>
                <a:effectLst/>
                <a:latin typeface="Arial Unicode MS"/>
                <a:ea typeface="Alibaba PuHuiTi R"/>
              </a:rPr>
              <a:t> +  “</a:t>
            </a:r>
            <a:r>
              <a:rPr kumimoji="0" lang="zh-CN" altLang="en-US" sz="1200" b="0" i="0" u="none" strike="noStrike" cap="none" normalizeH="0" baseline="0" dirty="0">
                <a:ln>
                  <a:noFill/>
                </a:ln>
                <a:solidFill>
                  <a:srgbClr val="871094"/>
                </a:solidFill>
                <a:effectLst/>
                <a:latin typeface="Arial Unicode MS"/>
                <a:ea typeface="Alibaba PuHuiTi R"/>
              </a:rPr>
              <a:t>在好好学习</a:t>
            </a:r>
            <a:r>
              <a:rPr kumimoji="0" lang="en-US" altLang="zh-CN" sz="1200" b="0" i="0" u="none" strike="noStrike" cap="none" normalizeH="0" baseline="0" dirty="0">
                <a:ln>
                  <a:noFill/>
                </a:ln>
                <a:solidFill>
                  <a:srgbClr val="871094"/>
                </a:solidFill>
                <a:effectLst/>
                <a:latin typeface="Arial Unicode MS"/>
                <a:ea typeface="Alibaba PuHuiTi R"/>
              </a:rPr>
              <a:t>~~~”</a:t>
            </a:r>
            <a:r>
              <a:rPr kumimoji="0" lang="zh-CN" altLang="zh-CN" sz="1200" b="0" i="0" u="none" strike="noStrike" cap="none" normalizeH="0" baseline="0" dirty="0">
                <a:ln>
                  <a:noFill/>
                </a:ln>
                <a:solidFill>
                  <a:srgbClr val="080808"/>
                </a:solidFill>
                <a:effectLst/>
                <a:latin typeface="Arial Unicode MS"/>
                <a:ea typeface="Alibaba PuHuiTi R"/>
              </a:rPr>
              <a:t>);</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1" i="0" u="none" strike="noStrike" cap="none" normalizeH="0" baseline="0" dirty="0">
                <a:ln>
                  <a:noFill/>
                </a:ln>
                <a:solidFill>
                  <a:srgbClr val="8C8C8C"/>
                </a:solidFill>
                <a:effectLst/>
                <a:latin typeface="Arial Unicode MS"/>
                <a:ea typeface="Alibaba PuHuiTi R"/>
              </a:rPr>
              <a:t>// 2. </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静态方法：有</a:t>
            </a:r>
            <a:r>
              <a:rPr kumimoji="0" lang="zh-CN" altLang="zh-CN" sz="1200" b="1" i="0" u="none" strike="noStrike" cap="none" normalizeH="0" baseline="0" dirty="0">
                <a:ln>
                  <a:noFill/>
                </a:ln>
                <a:solidFill>
                  <a:srgbClr val="8C8C8C"/>
                </a:solidFill>
                <a:effectLst/>
                <a:latin typeface="Arial Unicode MS"/>
                <a:ea typeface="Alibaba PuHuiTi R"/>
              </a:rPr>
              <a:t>static</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修饰，属于类和对象共享的</a:t>
            </a:r>
            <a:b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br>
            <a:r>
              <a:rPr kumimoji="0" lang="en-US" altLang="zh-CN" sz="1200" b="1" i="0" u="none" strike="noStrike" cap="none" normalizeH="0" baseline="0" dirty="0">
                <a:ln>
                  <a:noFill/>
                </a:ln>
                <a:solidFill>
                  <a:srgbClr val="8C8C8C"/>
                </a:solidFill>
                <a:effectLst/>
                <a:latin typeface="宋体" panose="02010600030101010101" pitchFamily="2" charset="-122"/>
                <a:ea typeface="Alibaba PuHuiTi R"/>
              </a:rPr>
              <a:t>  </a:t>
            </a:r>
            <a:r>
              <a:rPr kumimoji="0" lang="zh-CN" altLang="zh-CN" sz="1200" b="0" i="0" u="none" strike="noStrike" cap="none" normalizeH="0" baseline="0" dirty="0">
                <a:ln>
                  <a:noFill/>
                </a:ln>
                <a:solidFill>
                  <a:srgbClr val="0033B3"/>
                </a:solidFill>
                <a:effectLst/>
                <a:latin typeface="Arial Unicode MS"/>
                <a:ea typeface="Alibaba PuHuiTi R"/>
              </a:rPr>
              <a:t>public static int </a:t>
            </a:r>
            <a:r>
              <a:rPr kumimoji="0" lang="en-US" altLang="zh-CN" sz="1200" b="0" i="0" u="none" strike="noStrike" cap="none" normalizeH="0" baseline="0" dirty="0" err="1">
                <a:ln>
                  <a:noFill/>
                </a:ln>
                <a:solidFill>
                  <a:srgbClr val="00627A"/>
                </a:solidFill>
                <a:effectLst/>
                <a:latin typeface="Arial Unicode MS"/>
                <a:ea typeface="Alibaba PuHuiTi R"/>
              </a:rPr>
              <a:t>getMax</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0" u="none" strike="noStrike" cap="none" normalizeH="0" baseline="0" dirty="0">
                <a:ln>
                  <a:noFill/>
                </a:ln>
                <a:solidFill>
                  <a:srgbClr val="0033B3"/>
                </a:solidFill>
                <a:effectLst/>
                <a:latin typeface="Arial Unicode MS"/>
                <a:ea typeface="Alibaba PuHuiTi R"/>
              </a:rPr>
              <a:t>int </a:t>
            </a:r>
            <a:r>
              <a:rPr kumimoji="0" lang="zh-CN" altLang="zh-CN" sz="1200" b="0" i="0" u="none" strike="noStrike" cap="none" normalizeH="0" baseline="0" dirty="0">
                <a:ln>
                  <a:noFill/>
                </a:ln>
                <a:solidFill>
                  <a:srgbClr val="080808"/>
                </a:solidFill>
                <a:effectLst/>
                <a:latin typeface="Arial Unicode MS"/>
                <a:ea typeface="Alibaba PuHuiTi R"/>
              </a:rPr>
              <a:t>a , </a:t>
            </a:r>
            <a:r>
              <a:rPr kumimoji="0" lang="zh-CN" altLang="zh-CN" sz="1200" b="0" i="0" u="none" strike="noStrike" cap="none" normalizeH="0" baseline="0" dirty="0">
                <a:ln>
                  <a:noFill/>
                </a:ln>
                <a:solidFill>
                  <a:srgbClr val="0033B3"/>
                </a:solidFill>
                <a:effectLst/>
                <a:latin typeface="Arial Unicode MS"/>
                <a:ea typeface="Alibaba PuHuiTi R"/>
              </a:rPr>
              <a:t>int </a:t>
            </a:r>
            <a:r>
              <a:rPr kumimoji="0" lang="zh-CN" altLang="zh-CN" sz="1200" b="0" i="0" u="none" strike="noStrike" cap="none" normalizeH="0" baseline="0" dirty="0">
                <a:ln>
                  <a:noFill/>
                </a:ln>
                <a:solidFill>
                  <a:srgbClr val="080808"/>
                </a:solidFill>
                <a:effectLst/>
                <a:latin typeface="Arial Unicode MS"/>
                <a:ea typeface="Alibaba PuHuiTi R"/>
              </a:rPr>
              <a:t>b){</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0" i="0" u="none" strike="noStrike" cap="none" normalizeH="0" baseline="0" dirty="0">
                <a:ln>
                  <a:noFill/>
                </a:ln>
                <a:solidFill>
                  <a:srgbClr val="0033B3"/>
                </a:solidFill>
                <a:effectLst/>
                <a:latin typeface="Arial Unicode MS"/>
                <a:ea typeface="Alibaba PuHuiTi R"/>
              </a:rPr>
              <a:t>return </a:t>
            </a:r>
            <a:r>
              <a:rPr kumimoji="0" lang="zh-CN" altLang="zh-CN" sz="1200" b="0" i="0" u="none" strike="noStrike" cap="none" normalizeH="0" baseline="0" dirty="0">
                <a:ln>
                  <a:noFill/>
                </a:ln>
                <a:solidFill>
                  <a:srgbClr val="080808"/>
                </a:solidFill>
                <a:effectLst/>
                <a:latin typeface="Arial Unicode MS"/>
                <a:ea typeface="Alibaba PuHuiTi R"/>
              </a:rPr>
              <a:t>a &gt; b ? a : b;</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0" i="0" u="none" strike="noStrike" cap="none" normalizeH="0" baseline="0" dirty="0">
                <a:ln>
                  <a:noFill/>
                </a:ln>
                <a:solidFill>
                  <a:srgbClr val="0033B3"/>
                </a:solidFill>
                <a:effectLst/>
                <a:latin typeface="Arial Unicode MS"/>
                <a:ea typeface="Alibaba PuHuiTi R"/>
              </a:rPr>
              <a:t>public static void </a:t>
            </a:r>
            <a:r>
              <a:rPr kumimoji="0" lang="zh-CN" altLang="zh-CN" sz="1200" b="0" i="0" u="none" strike="noStrike" cap="none" normalizeH="0" baseline="0" dirty="0">
                <a:ln>
                  <a:noFill/>
                </a:ln>
                <a:solidFill>
                  <a:srgbClr val="00627A"/>
                </a:solidFill>
                <a:effectLst/>
                <a:latin typeface="Arial Unicode MS"/>
                <a:ea typeface="Alibaba PuHuiTi R"/>
              </a:rPr>
              <a:t>main</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0" u="none" strike="noStrike" cap="none" normalizeH="0" baseline="0" dirty="0">
                <a:ln>
                  <a:noFill/>
                </a:ln>
                <a:solidFill>
                  <a:srgbClr val="000000"/>
                </a:solidFill>
                <a:effectLst/>
                <a:latin typeface="Arial Unicode MS"/>
                <a:ea typeface="Alibaba PuHuiTi R"/>
              </a:rPr>
              <a:t>String</a:t>
            </a:r>
            <a:r>
              <a:rPr kumimoji="0" lang="zh-CN" altLang="zh-CN" sz="1200" b="0" i="0" u="none" strike="noStrike" cap="none" normalizeH="0" baseline="0" dirty="0">
                <a:ln>
                  <a:noFill/>
                </a:ln>
                <a:solidFill>
                  <a:srgbClr val="080808"/>
                </a:solidFill>
                <a:effectLst/>
                <a:latin typeface="Arial Unicode MS"/>
                <a:ea typeface="Alibaba PuHuiTi R"/>
              </a:rPr>
              <a:t>[] args) {</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1" i="0" u="none" strike="noStrike" cap="none" normalizeH="0" baseline="0" dirty="0">
                <a:ln>
                  <a:noFill/>
                </a:ln>
                <a:solidFill>
                  <a:srgbClr val="8C8C8C"/>
                </a:solidFill>
                <a:effectLst/>
                <a:latin typeface="Arial Unicode MS"/>
                <a:ea typeface="Alibaba PuHuiTi R"/>
              </a:rPr>
              <a:t>// 1. </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类名</a:t>
            </a:r>
            <a:r>
              <a:rPr kumimoji="0" lang="zh-CN" altLang="zh-CN" sz="1200" b="1" i="0" u="none" strike="noStrike" cap="none" normalizeH="0" baseline="0" dirty="0">
                <a:ln>
                  <a:noFill/>
                </a:ln>
                <a:solidFill>
                  <a:srgbClr val="8C8C8C"/>
                </a:solidFill>
                <a:effectLst/>
                <a:latin typeface="Arial Unicode MS"/>
                <a:ea typeface="Alibaba PuHuiTi R"/>
              </a:rPr>
              <a:t>.</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静态成员方法</a:t>
            </a:r>
            <a:b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br>
            <a:r>
              <a:rPr kumimoji="0" lang="en-US" altLang="zh-CN" sz="1200" b="1" i="0" u="none" strike="noStrike" cap="none" normalizeH="0" baseline="0" dirty="0">
                <a:ln>
                  <a:noFill/>
                </a:ln>
                <a:solidFill>
                  <a:srgbClr val="8C8C8C"/>
                </a:solidFill>
                <a:effectLst/>
                <a:latin typeface="宋体" panose="02010600030101010101" pitchFamily="2" charset="-122"/>
                <a:ea typeface="Alibaba PuHuiTi R"/>
              </a:rPr>
              <a:t>     </a:t>
            </a:r>
            <a:r>
              <a:rPr kumimoji="0" lang="zh-CN" altLang="zh-CN" sz="1200" b="0" i="0" u="none" strike="noStrike" cap="none" normalizeH="0" baseline="0" dirty="0">
                <a:ln>
                  <a:noFill/>
                </a:ln>
                <a:solidFill>
                  <a:srgbClr val="000000"/>
                </a:solidFill>
                <a:effectLst/>
                <a:latin typeface="Arial Unicode MS"/>
                <a:ea typeface="Alibaba PuHuiTi R"/>
              </a:rPr>
              <a:t>System</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1" u="none" strike="noStrike" cap="none" normalizeH="0" baseline="0" dirty="0">
                <a:ln>
                  <a:noFill/>
                </a:ln>
                <a:solidFill>
                  <a:srgbClr val="871094"/>
                </a:solidFill>
                <a:effectLst/>
                <a:latin typeface="Arial Unicode MS"/>
                <a:ea typeface="Alibaba PuHuiTi R"/>
              </a:rPr>
              <a:t>out</a:t>
            </a:r>
            <a:r>
              <a:rPr kumimoji="0" lang="zh-CN" altLang="zh-CN" sz="1200" b="0" i="0" u="none" strike="noStrike" cap="none" normalizeH="0" baseline="0" dirty="0">
                <a:ln>
                  <a:noFill/>
                </a:ln>
                <a:solidFill>
                  <a:srgbClr val="080808"/>
                </a:solidFill>
                <a:effectLst/>
                <a:latin typeface="Arial Unicode MS"/>
                <a:ea typeface="Alibaba PuHuiTi R"/>
              </a:rPr>
              <a:t>.println(</a:t>
            </a:r>
            <a:r>
              <a:rPr kumimoji="0" lang="zh-CN" altLang="zh-CN" sz="1200" b="0" i="0" u="none" strike="noStrike" cap="none" normalizeH="0" baseline="0" dirty="0">
                <a:ln>
                  <a:noFill/>
                </a:ln>
                <a:solidFill>
                  <a:srgbClr val="000000"/>
                </a:solidFill>
                <a:effectLst/>
                <a:latin typeface="Arial Unicode MS"/>
                <a:ea typeface="Alibaba PuHuiTi R"/>
              </a:rPr>
              <a:t>Student</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1" u="none" strike="noStrike" cap="none" normalizeH="0" baseline="0" dirty="0">
                <a:ln>
                  <a:noFill/>
                </a:ln>
                <a:solidFill>
                  <a:srgbClr val="080808"/>
                </a:solidFill>
                <a:effectLst/>
                <a:latin typeface="Arial Unicode MS"/>
                <a:ea typeface="Alibaba PuHuiTi R"/>
              </a:rPr>
              <a:t>getMax</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0" u="none" strike="noStrike" cap="none" normalizeH="0" baseline="0" dirty="0">
                <a:ln>
                  <a:noFill/>
                </a:ln>
                <a:solidFill>
                  <a:srgbClr val="1750EB"/>
                </a:solidFill>
                <a:effectLst/>
                <a:latin typeface="Arial Unicode MS"/>
                <a:ea typeface="Alibaba PuHuiTi R"/>
              </a:rPr>
              <a:t>10 </a:t>
            </a: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0" i="0" u="none" strike="noStrike" cap="none" normalizeH="0" baseline="0" dirty="0">
                <a:ln>
                  <a:noFill/>
                </a:ln>
                <a:solidFill>
                  <a:srgbClr val="1750EB"/>
                </a:solidFill>
                <a:effectLst/>
                <a:latin typeface="Arial Unicode MS"/>
                <a:ea typeface="Alibaba PuHuiTi R"/>
              </a:rPr>
              <a:t>2</a:t>
            </a:r>
            <a:r>
              <a:rPr kumimoji="0" lang="zh-CN" altLang="zh-CN" sz="1200" b="0" i="0" u="none" strike="noStrike" cap="none" normalizeH="0" baseline="0" dirty="0">
                <a:ln>
                  <a:noFill/>
                </a:ln>
                <a:solidFill>
                  <a:srgbClr val="080808"/>
                </a:solidFill>
                <a:effectLst/>
                <a:latin typeface="Arial Unicode MS"/>
                <a:ea typeface="Alibaba PuHuiTi R"/>
              </a:rPr>
              <a:t>));</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1" i="0" u="none" strike="noStrike" cap="none" normalizeH="0" baseline="0" dirty="0">
                <a:ln>
                  <a:noFill/>
                </a:ln>
                <a:solidFill>
                  <a:srgbClr val="8C8C8C"/>
                </a:solidFill>
                <a:effectLst/>
                <a:latin typeface="Arial Unicode MS"/>
                <a:ea typeface="Alibaba PuHuiTi R"/>
              </a:rPr>
              <a:t>// </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注意：同一个类中访问静态成员类名可以不写</a:t>
            </a:r>
            <a:b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br>
            <a:r>
              <a:rPr kumimoji="0" lang="en-US" altLang="zh-CN" sz="1200" b="1" i="0" u="none" strike="noStrike" cap="none" normalizeH="0" baseline="0" dirty="0">
                <a:ln>
                  <a:noFill/>
                </a:ln>
                <a:solidFill>
                  <a:srgbClr val="8C8C8C"/>
                </a:solidFill>
                <a:effectLst/>
                <a:latin typeface="宋体" panose="02010600030101010101" pitchFamily="2" charset="-122"/>
                <a:ea typeface="Alibaba PuHuiTi R"/>
              </a:rPr>
              <a:t>     </a:t>
            </a:r>
            <a:r>
              <a:rPr kumimoji="0" lang="zh-CN" altLang="zh-CN" sz="1200" b="0" i="0" u="none" strike="noStrike" cap="none" normalizeH="0" baseline="0" dirty="0">
                <a:ln>
                  <a:noFill/>
                </a:ln>
                <a:solidFill>
                  <a:srgbClr val="000000"/>
                </a:solidFill>
                <a:effectLst/>
                <a:latin typeface="Arial Unicode MS"/>
                <a:ea typeface="Alibaba PuHuiTi R"/>
              </a:rPr>
              <a:t>System</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1" u="none" strike="noStrike" cap="none" normalizeH="0" baseline="0" dirty="0">
                <a:ln>
                  <a:noFill/>
                </a:ln>
                <a:solidFill>
                  <a:srgbClr val="871094"/>
                </a:solidFill>
                <a:effectLst/>
                <a:latin typeface="Arial Unicode MS"/>
                <a:ea typeface="Alibaba PuHuiTi R"/>
              </a:rPr>
              <a:t>out</a:t>
            </a:r>
            <a:r>
              <a:rPr kumimoji="0" lang="zh-CN" altLang="zh-CN" sz="1200" b="0" i="0" u="none" strike="noStrike" cap="none" normalizeH="0" baseline="0" dirty="0">
                <a:ln>
                  <a:noFill/>
                </a:ln>
                <a:solidFill>
                  <a:srgbClr val="080808"/>
                </a:solidFill>
                <a:effectLst/>
                <a:latin typeface="Arial Unicode MS"/>
                <a:ea typeface="Alibaba PuHuiTi R"/>
              </a:rPr>
              <a:t>.println(</a:t>
            </a:r>
            <a:r>
              <a:rPr kumimoji="0" lang="zh-CN" altLang="zh-CN" sz="1200" b="0" i="1" u="none" strike="noStrike" cap="none" normalizeH="0" baseline="0" dirty="0">
                <a:ln>
                  <a:noFill/>
                </a:ln>
                <a:solidFill>
                  <a:srgbClr val="080808"/>
                </a:solidFill>
                <a:effectLst/>
                <a:latin typeface="Arial Unicode MS"/>
                <a:ea typeface="Alibaba PuHuiTi R"/>
              </a:rPr>
              <a:t>getMax</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0" u="none" strike="noStrike" cap="none" normalizeH="0" baseline="0" dirty="0">
                <a:ln>
                  <a:noFill/>
                </a:ln>
                <a:solidFill>
                  <a:srgbClr val="1750EB"/>
                </a:solidFill>
                <a:effectLst/>
                <a:latin typeface="Arial Unicode MS"/>
                <a:ea typeface="Alibaba PuHuiTi R"/>
              </a:rPr>
              <a:t>2 </a:t>
            </a: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0" i="0" u="none" strike="noStrike" cap="none" normalizeH="0" baseline="0" dirty="0">
                <a:ln>
                  <a:noFill/>
                </a:ln>
                <a:solidFill>
                  <a:srgbClr val="1750EB"/>
                </a:solidFill>
                <a:effectLst/>
                <a:latin typeface="Arial Unicode MS"/>
                <a:ea typeface="Alibaba PuHuiTi R"/>
              </a:rPr>
              <a:t>10</a:t>
            </a:r>
            <a:r>
              <a:rPr kumimoji="0" lang="zh-CN" altLang="zh-CN" sz="1200" b="0" i="0" u="none" strike="noStrike" cap="none" normalizeH="0" baseline="0" dirty="0">
                <a:ln>
                  <a:noFill/>
                </a:ln>
                <a:solidFill>
                  <a:srgbClr val="080808"/>
                </a:solidFill>
                <a:effectLst/>
                <a:latin typeface="Arial Unicode MS"/>
                <a:ea typeface="Alibaba PuHuiTi R"/>
              </a:rPr>
              <a:t>));</a:t>
            </a:r>
            <a:br>
              <a:rPr kumimoji="0" lang="zh-CN" altLang="zh-CN" sz="1200" b="0" i="0" u="none" strike="noStrike" cap="none" normalizeH="0" baseline="0" dirty="0">
                <a:ln>
                  <a:noFill/>
                </a:ln>
                <a:solidFill>
                  <a:srgbClr val="080808"/>
                </a:solidFill>
                <a:effectLst/>
                <a:latin typeface="Arial Unicode MS"/>
                <a:ea typeface="Alibaba PuHuiTi R"/>
              </a:rPr>
            </a:b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en-US" altLang="zh-CN" sz="1200" b="0" i="0" u="none" strike="noStrike" cap="none" normalizeH="0" baseline="0" dirty="0">
                <a:ln>
                  <a:noFill/>
                </a:ln>
                <a:solidFill>
                  <a:srgbClr val="080808"/>
                </a:solidFill>
                <a:effectLst/>
                <a:latin typeface="Arial Unicode MS"/>
                <a:ea typeface="Alibaba PuHuiTi R"/>
              </a:rPr>
              <a:t> </a:t>
            </a:r>
            <a:r>
              <a:rPr kumimoji="0" lang="zh-CN" altLang="zh-CN" sz="1200" b="1" i="0" u="none" strike="noStrike" cap="none" normalizeH="0" baseline="0" dirty="0">
                <a:ln>
                  <a:noFill/>
                </a:ln>
                <a:solidFill>
                  <a:srgbClr val="8C8C8C"/>
                </a:solidFill>
                <a:effectLst/>
                <a:latin typeface="Arial Unicode MS"/>
                <a:ea typeface="Alibaba PuHuiTi R"/>
              </a:rPr>
              <a:t>// 2. </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对象</a:t>
            </a:r>
            <a:r>
              <a:rPr kumimoji="0" lang="zh-CN" altLang="zh-CN" sz="1200" b="1" i="0" u="none" strike="noStrike" cap="none" normalizeH="0" baseline="0" dirty="0">
                <a:ln>
                  <a:noFill/>
                </a:ln>
                <a:solidFill>
                  <a:srgbClr val="8C8C8C"/>
                </a:solidFill>
                <a:effectLst/>
                <a:latin typeface="Arial Unicode MS"/>
                <a:ea typeface="Alibaba PuHuiTi R"/>
              </a:rPr>
              <a:t>.</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实例成员方法</a:t>
            </a:r>
            <a:b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br>
            <a:r>
              <a:rPr kumimoji="0" lang="en-US" altLang="zh-CN" sz="1200" b="1" i="0" u="none" strike="noStrike" cap="none" normalizeH="0" baseline="0" dirty="0">
                <a:ln>
                  <a:noFill/>
                </a:ln>
                <a:solidFill>
                  <a:srgbClr val="8C8C8C"/>
                </a:solidFill>
                <a:effectLst/>
                <a:latin typeface="宋体" panose="02010600030101010101" pitchFamily="2" charset="-122"/>
                <a:ea typeface="Alibaba PuHuiTi R"/>
              </a:rPr>
              <a:t>     </a:t>
            </a:r>
            <a:r>
              <a:rPr kumimoji="0" lang="zh-CN" altLang="zh-CN" sz="1200" b="1" i="0" u="none" strike="noStrike" cap="none" normalizeH="0" baseline="0" dirty="0">
                <a:ln>
                  <a:noFill/>
                </a:ln>
                <a:solidFill>
                  <a:srgbClr val="8C8C8C"/>
                </a:solidFill>
                <a:effectLst/>
                <a:latin typeface="Arial Unicode MS"/>
                <a:ea typeface="Alibaba PuHuiTi R"/>
              </a:rPr>
              <a:t>// </a:t>
            </a:r>
            <a:r>
              <a:rPr kumimoji="0" lang="en-US" altLang="zh-CN" sz="1200" b="1" i="0" u="none" strike="noStrike" cap="none" normalizeH="0" baseline="0" dirty="0">
                <a:ln>
                  <a:noFill/>
                </a:ln>
                <a:solidFill>
                  <a:srgbClr val="8C8C8C"/>
                </a:solidFill>
                <a:effectLst/>
                <a:latin typeface="Arial Unicode MS"/>
                <a:ea typeface="Alibaba PuHuiTi R"/>
              </a:rPr>
              <a:t>study</a:t>
            </a:r>
            <a:r>
              <a:rPr kumimoji="0" lang="zh-CN" altLang="zh-CN" sz="1200" b="1" i="0" u="none" strike="noStrike" cap="none" normalizeH="0" baseline="0" dirty="0">
                <a:ln>
                  <a:noFill/>
                </a:ln>
                <a:solidFill>
                  <a:srgbClr val="8C8C8C"/>
                </a:solidFill>
                <a:effectLst/>
                <a:latin typeface="Arial Unicode MS"/>
                <a:ea typeface="Alibaba PuHuiTi R"/>
              </a:rPr>
              <a:t>(); // </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会报错</a:t>
            </a:r>
            <a:b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br>
            <a:r>
              <a:rPr kumimoji="0" lang="en-US" altLang="zh-CN" sz="1200" b="1" i="0" u="none" strike="noStrike" cap="none" normalizeH="0" baseline="0" dirty="0">
                <a:ln>
                  <a:noFill/>
                </a:ln>
                <a:solidFill>
                  <a:srgbClr val="8C8C8C"/>
                </a:solidFill>
                <a:effectLst/>
                <a:latin typeface="宋体" panose="02010600030101010101" pitchFamily="2" charset="-122"/>
                <a:ea typeface="Alibaba PuHuiTi R"/>
              </a:rPr>
              <a:t>     </a:t>
            </a:r>
            <a:r>
              <a:rPr kumimoji="0" lang="zh-CN" altLang="zh-CN" sz="1200" b="0" i="0" u="none" strike="noStrike" cap="none" normalizeH="0" baseline="0" dirty="0">
                <a:ln>
                  <a:noFill/>
                </a:ln>
                <a:solidFill>
                  <a:srgbClr val="000000"/>
                </a:solidFill>
                <a:effectLst/>
                <a:latin typeface="Arial Unicode MS"/>
                <a:ea typeface="Alibaba PuHuiTi R"/>
              </a:rPr>
              <a:t>Student </a:t>
            </a:r>
            <a:r>
              <a:rPr kumimoji="0" lang="en-US" altLang="zh-CN" sz="1200" b="0" i="0" u="none" strike="noStrike" cap="none" normalizeH="0" baseline="0" dirty="0">
                <a:ln>
                  <a:noFill/>
                </a:ln>
                <a:solidFill>
                  <a:srgbClr val="000000"/>
                </a:solidFill>
                <a:effectLst/>
                <a:latin typeface="Arial Unicode MS"/>
                <a:ea typeface="Alibaba PuHuiTi R"/>
              </a:rPr>
              <a:t>s</a:t>
            </a:r>
            <a:r>
              <a:rPr kumimoji="0" lang="zh-CN" altLang="zh-CN" sz="1200" b="0" i="0" u="none" strike="noStrike" cap="none" normalizeH="0" baseline="0" dirty="0">
                <a:ln>
                  <a:noFill/>
                </a:ln>
                <a:solidFill>
                  <a:srgbClr val="000000"/>
                </a:solidFill>
                <a:effectLst/>
                <a:latin typeface="Arial Unicode MS"/>
                <a:ea typeface="Alibaba PuHuiTi R"/>
              </a:rPr>
              <a:t> </a:t>
            </a: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0" i="0" u="none" strike="noStrike" cap="none" normalizeH="0" baseline="0" dirty="0">
                <a:ln>
                  <a:noFill/>
                </a:ln>
                <a:solidFill>
                  <a:srgbClr val="0033B3"/>
                </a:solidFill>
                <a:effectLst/>
                <a:latin typeface="Arial Unicode MS"/>
                <a:ea typeface="Alibaba PuHuiTi R"/>
              </a:rPr>
              <a:t>new  </a:t>
            </a:r>
            <a:r>
              <a:rPr kumimoji="0" lang="zh-CN" altLang="zh-CN" sz="1200" b="0" i="0" u="none" strike="noStrike" cap="none" normalizeH="0" baseline="0" dirty="0">
                <a:ln>
                  <a:noFill/>
                </a:ln>
                <a:solidFill>
                  <a:srgbClr val="080808"/>
                </a:solidFill>
                <a:effectLst/>
                <a:latin typeface="Arial Unicode MS"/>
                <a:ea typeface="Alibaba PuHuiTi R"/>
              </a:rPr>
              <a:t>Student();</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en-US" altLang="zh-CN" sz="1200" b="0" i="0" u="none" strike="noStrike" cap="none" normalizeH="0" baseline="0" dirty="0">
                <a:ln>
                  <a:noFill/>
                </a:ln>
                <a:solidFill>
                  <a:srgbClr val="080808"/>
                </a:solidFill>
                <a:effectLst/>
                <a:latin typeface="Arial Unicode MS"/>
                <a:ea typeface="Alibaba PuHuiTi R"/>
              </a:rPr>
              <a:t> </a:t>
            </a:r>
            <a:r>
              <a:rPr kumimoji="0" lang="en-US" altLang="zh-CN" sz="1200" b="0" i="0" u="none" strike="noStrike" cap="none" normalizeH="0" baseline="0" dirty="0">
                <a:ln>
                  <a:noFill/>
                </a:ln>
                <a:solidFill>
                  <a:srgbClr val="000000"/>
                </a:solidFill>
                <a:effectLst/>
                <a:latin typeface="Arial Unicode MS"/>
                <a:ea typeface="Alibaba PuHuiTi R"/>
              </a:rPr>
              <a:t>s</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0" u="none" strike="noStrike" cap="none" normalizeH="0" baseline="0" dirty="0">
                <a:ln>
                  <a:noFill/>
                </a:ln>
                <a:solidFill>
                  <a:srgbClr val="871094"/>
                </a:solidFill>
                <a:effectLst/>
                <a:latin typeface="Arial Unicode MS"/>
                <a:ea typeface="Alibaba PuHuiTi R"/>
              </a:rPr>
              <a:t>name </a:t>
            </a: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0" i="0" u="none" strike="noStrike" cap="none" normalizeH="0" baseline="0" dirty="0">
                <a:ln>
                  <a:noFill/>
                </a:ln>
                <a:solidFill>
                  <a:srgbClr val="067D17"/>
                </a:solidFill>
                <a:effectLst/>
                <a:latin typeface="Arial Unicode MS"/>
                <a:ea typeface="Alibaba PuHuiTi R"/>
              </a:rPr>
              <a:t>"</a:t>
            </a:r>
            <a:r>
              <a:rPr kumimoji="0" lang="zh-CN" altLang="zh-CN" sz="1200" b="0" i="0" u="none" strike="noStrike" cap="none" normalizeH="0" baseline="0" dirty="0">
                <a:ln>
                  <a:noFill/>
                </a:ln>
                <a:solidFill>
                  <a:srgbClr val="067D17"/>
                </a:solidFill>
                <a:effectLst/>
                <a:latin typeface="宋体" panose="02010600030101010101" pitchFamily="2" charset="-122"/>
                <a:ea typeface="Alibaba PuHuiTi R"/>
              </a:rPr>
              <a:t>猪八戒</a:t>
            </a:r>
            <a:r>
              <a:rPr kumimoji="0" lang="zh-CN" altLang="zh-CN" sz="1200" b="0" i="0" u="none" strike="noStrike" cap="none" normalizeH="0" baseline="0" dirty="0">
                <a:ln>
                  <a:noFill/>
                </a:ln>
                <a:solidFill>
                  <a:srgbClr val="067D17"/>
                </a:solidFill>
                <a:effectLst/>
                <a:latin typeface="Arial Unicode MS"/>
                <a:ea typeface="Alibaba PuHuiTi R"/>
              </a:rPr>
              <a:t>"</a:t>
            </a:r>
            <a:r>
              <a:rPr kumimoji="0" lang="zh-CN" altLang="zh-CN" sz="1200" b="0" i="0" u="none" strike="noStrike" cap="none" normalizeH="0" baseline="0" dirty="0">
                <a:ln>
                  <a:noFill/>
                </a:ln>
                <a:solidFill>
                  <a:srgbClr val="080808"/>
                </a:solidFill>
                <a:effectLst/>
                <a:latin typeface="Arial Unicode MS"/>
                <a:ea typeface="Alibaba PuHuiTi R"/>
              </a:rPr>
              <a:t>;</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en-US" altLang="zh-CN" sz="1200" b="0" i="0" u="none" strike="noStrike" cap="none" normalizeH="0" baseline="0" dirty="0">
                <a:ln>
                  <a:noFill/>
                </a:ln>
                <a:solidFill>
                  <a:srgbClr val="080808"/>
                </a:solidFill>
                <a:effectLst/>
                <a:latin typeface="Arial Unicode MS"/>
                <a:ea typeface="Alibaba PuHuiTi R"/>
              </a:rPr>
              <a:t> </a:t>
            </a:r>
            <a:r>
              <a:rPr kumimoji="0" lang="zh-CN" altLang="zh-CN" sz="1200" b="0" i="0" u="none" strike="noStrike" cap="none" normalizeH="0" baseline="0" dirty="0">
                <a:ln>
                  <a:noFill/>
                </a:ln>
                <a:solidFill>
                  <a:srgbClr val="080808"/>
                </a:solidFill>
                <a:effectLst/>
                <a:latin typeface="Arial Unicode MS"/>
                <a:ea typeface="Alibaba PuHuiTi R"/>
              </a:rPr>
              <a:t> </a:t>
            </a:r>
            <a:r>
              <a:rPr kumimoji="0" lang="en-US" altLang="zh-CN" sz="1200" b="0" i="0" u="none" strike="noStrike" cap="none" normalizeH="0" baseline="0" dirty="0">
                <a:ln>
                  <a:noFill/>
                </a:ln>
                <a:solidFill>
                  <a:srgbClr val="000000"/>
                </a:solidFill>
                <a:effectLst/>
                <a:latin typeface="Arial Unicode MS"/>
                <a:ea typeface="Alibaba PuHuiTi R"/>
              </a:rPr>
              <a:t>s</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en-US" altLang="zh-CN" sz="1200" b="0" i="0" u="none" strike="noStrike" cap="none" normalizeH="0" baseline="0" dirty="0">
                <a:ln>
                  <a:noFill/>
                </a:ln>
                <a:solidFill>
                  <a:srgbClr val="080808"/>
                </a:solidFill>
                <a:effectLst/>
                <a:latin typeface="Arial Unicode MS"/>
                <a:ea typeface="Alibaba PuHuiTi R"/>
              </a:rPr>
              <a:t>study</a:t>
            </a:r>
            <a:r>
              <a:rPr kumimoji="0" lang="zh-CN" altLang="zh-CN" sz="1200" b="0" i="0" u="none" strike="noStrike" cap="none" normalizeH="0" baseline="0" dirty="0">
                <a:ln>
                  <a:noFill/>
                </a:ln>
                <a:solidFill>
                  <a:srgbClr val="080808"/>
                </a:solidFill>
                <a:effectLst/>
                <a:latin typeface="Arial Unicode MS"/>
                <a:ea typeface="Alibaba PuHuiTi R"/>
              </a:rPr>
              <a:t>();</a:t>
            </a:r>
            <a:br>
              <a:rPr kumimoji="0" lang="zh-CN" altLang="zh-CN" sz="1200" b="0" i="0" u="none" strike="noStrike" cap="none" normalizeH="0" baseline="0" dirty="0">
                <a:ln>
                  <a:noFill/>
                </a:ln>
                <a:solidFill>
                  <a:srgbClr val="080808"/>
                </a:solidFill>
                <a:effectLst/>
                <a:latin typeface="Arial Unicode MS"/>
                <a:ea typeface="Alibaba PuHuiTi R"/>
              </a:rPr>
            </a:b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r>
              <a:rPr kumimoji="0" lang="en-US" altLang="zh-CN" sz="1200" b="0" i="0" u="none" strike="noStrike" cap="none" normalizeH="0" baseline="0" dirty="0">
                <a:ln>
                  <a:noFill/>
                </a:ln>
                <a:solidFill>
                  <a:srgbClr val="080808"/>
                </a:solidFill>
                <a:effectLst/>
                <a:latin typeface="Arial Unicode MS"/>
                <a:ea typeface="Alibaba PuHuiTi R"/>
              </a:rPr>
              <a:t> </a:t>
            </a:r>
            <a:r>
              <a:rPr kumimoji="0" lang="zh-CN" altLang="zh-CN" sz="1200" b="1" i="0" u="none" strike="noStrike" cap="none" normalizeH="0" baseline="0" dirty="0">
                <a:ln>
                  <a:noFill/>
                </a:ln>
                <a:solidFill>
                  <a:srgbClr val="8C8C8C"/>
                </a:solidFill>
                <a:effectLst/>
                <a:latin typeface="Arial Unicode MS"/>
                <a:ea typeface="Alibaba PuHuiTi R"/>
              </a:rPr>
              <a:t>// 3. </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对象</a:t>
            </a:r>
            <a:r>
              <a:rPr kumimoji="0" lang="zh-CN" altLang="zh-CN" sz="1200" b="1" i="0" u="none" strike="noStrike" cap="none" normalizeH="0" baseline="0" dirty="0">
                <a:ln>
                  <a:noFill/>
                </a:ln>
                <a:solidFill>
                  <a:srgbClr val="8C8C8C"/>
                </a:solidFill>
                <a:effectLst/>
                <a:latin typeface="Arial Unicode MS"/>
                <a:ea typeface="Alibaba PuHuiTi R"/>
              </a:rPr>
              <a:t>.</a:t>
            </a:r>
            <a: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t>静态成员方法。（不推荐）</a:t>
            </a:r>
            <a:br>
              <a:rPr kumimoji="0" lang="zh-CN" altLang="zh-CN" sz="1200" b="1" i="0" u="none" strike="noStrike" cap="none" normalizeH="0" baseline="0" dirty="0">
                <a:ln>
                  <a:noFill/>
                </a:ln>
                <a:solidFill>
                  <a:srgbClr val="8C8C8C"/>
                </a:solidFill>
                <a:effectLst/>
                <a:latin typeface="宋体" panose="02010600030101010101" pitchFamily="2" charset="-122"/>
                <a:ea typeface="Alibaba PuHuiTi R"/>
              </a:rPr>
            </a:br>
            <a:r>
              <a:rPr kumimoji="0" lang="en-US" altLang="zh-CN" sz="1200" b="1" i="0" u="none" strike="noStrike" cap="none" normalizeH="0" baseline="0" dirty="0">
                <a:ln>
                  <a:noFill/>
                </a:ln>
                <a:solidFill>
                  <a:srgbClr val="8C8C8C"/>
                </a:solidFill>
                <a:effectLst/>
                <a:latin typeface="宋体" panose="02010600030101010101" pitchFamily="2" charset="-122"/>
                <a:ea typeface="Alibaba PuHuiTi R"/>
              </a:rPr>
              <a:t>     </a:t>
            </a:r>
            <a:r>
              <a:rPr kumimoji="0" lang="zh-CN" altLang="zh-CN" sz="1200" b="0" i="0" u="none" strike="noStrike" cap="none" normalizeH="0" baseline="0" dirty="0">
                <a:ln>
                  <a:noFill/>
                </a:ln>
                <a:solidFill>
                  <a:srgbClr val="000000"/>
                </a:solidFill>
                <a:effectLst/>
                <a:latin typeface="Arial Unicode MS"/>
                <a:ea typeface="Alibaba PuHuiTi R"/>
              </a:rPr>
              <a:t>System</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1" u="none" strike="noStrike" cap="none" normalizeH="0" baseline="0" dirty="0">
                <a:ln>
                  <a:noFill/>
                </a:ln>
                <a:solidFill>
                  <a:srgbClr val="871094"/>
                </a:solidFill>
                <a:effectLst/>
                <a:latin typeface="Arial Unicode MS"/>
                <a:ea typeface="Alibaba PuHuiTi R"/>
              </a:rPr>
              <a:t>out</a:t>
            </a:r>
            <a:r>
              <a:rPr kumimoji="0" lang="zh-CN" altLang="zh-CN" sz="1200" b="0" i="0" u="none" strike="noStrike" cap="none" normalizeH="0" baseline="0" dirty="0">
                <a:ln>
                  <a:noFill/>
                </a:ln>
                <a:solidFill>
                  <a:srgbClr val="080808"/>
                </a:solidFill>
                <a:effectLst/>
                <a:latin typeface="Arial Unicode MS"/>
                <a:ea typeface="Alibaba PuHuiTi R"/>
              </a:rPr>
              <a:t>.println(</a:t>
            </a:r>
            <a:r>
              <a:rPr kumimoji="0" lang="en-US" altLang="zh-CN" sz="1200" b="0" i="0" u="none" strike="noStrike" cap="none" normalizeH="0" baseline="0" dirty="0">
                <a:ln>
                  <a:noFill/>
                </a:ln>
                <a:solidFill>
                  <a:srgbClr val="000000"/>
                </a:solidFill>
                <a:effectLst/>
                <a:latin typeface="Arial Unicode MS"/>
                <a:ea typeface="Alibaba PuHuiTi R"/>
              </a:rPr>
              <a:t>s</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1" u="none" strike="noStrike" cap="none" normalizeH="0" baseline="0" dirty="0">
                <a:ln>
                  <a:noFill/>
                </a:ln>
                <a:solidFill>
                  <a:srgbClr val="080808"/>
                </a:solidFill>
                <a:effectLst/>
                <a:latin typeface="Arial Unicode MS"/>
                <a:ea typeface="Alibaba PuHuiTi R"/>
              </a:rPr>
              <a:t>getMax</a:t>
            </a:r>
            <a:r>
              <a:rPr kumimoji="0" lang="zh-CN" altLang="zh-CN" sz="1200" b="0" i="0" u="none" strike="noStrike" cap="none" normalizeH="0" baseline="0" dirty="0">
                <a:ln>
                  <a:noFill/>
                </a:ln>
                <a:solidFill>
                  <a:srgbClr val="080808"/>
                </a:solidFill>
                <a:effectLst/>
                <a:latin typeface="Arial Unicode MS"/>
                <a:ea typeface="Alibaba PuHuiTi R"/>
              </a:rPr>
              <a:t>(</a:t>
            </a:r>
            <a:r>
              <a:rPr kumimoji="0" lang="zh-CN" altLang="zh-CN" sz="1200" b="0" i="0" u="none" strike="noStrike" cap="none" normalizeH="0" baseline="0" dirty="0">
                <a:ln>
                  <a:noFill/>
                </a:ln>
                <a:solidFill>
                  <a:srgbClr val="1750EB"/>
                </a:solidFill>
                <a:effectLst/>
                <a:latin typeface="Arial Unicode MS"/>
                <a:ea typeface="Alibaba PuHuiTi R"/>
              </a:rPr>
              <a:t>20 </a:t>
            </a:r>
            <a:r>
              <a:rPr kumimoji="0" lang="zh-CN" altLang="zh-CN" sz="1200" b="0" i="0" u="none" strike="noStrike" cap="none" normalizeH="0" baseline="0" dirty="0">
                <a:ln>
                  <a:noFill/>
                </a:ln>
                <a:solidFill>
                  <a:srgbClr val="080808"/>
                </a:solidFill>
                <a:effectLst/>
                <a:latin typeface="Arial Unicode MS"/>
                <a:ea typeface="Alibaba PuHuiTi R"/>
              </a:rPr>
              <a:t>, </a:t>
            </a:r>
            <a:r>
              <a:rPr kumimoji="0" lang="zh-CN" altLang="zh-CN" sz="1200" b="0" i="0" u="none" strike="noStrike" cap="none" normalizeH="0" baseline="0" dirty="0">
                <a:ln>
                  <a:noFill/>
                </a:ln>
                <a:solidFill>
                  <a:srgbClr val="1750EB"/>
                </a:solidFill>
                <a:effectLst/>
                <a:latin typeface="Arial Unicode MS"/>
                <a:ea typeface="Alibaba PuHuiTi R"/>
              </a:rPr>
              <a:t>10</a:t>
            </a:r>
            <a:r>
              <a:rPr kumimoji="0" lang="zh-CN" altLang="zh-CN" sz="1200" b="0" i="0" u="none" strike="noStrike" cap="none" normalizeH="0" baseline="0" dirty="0">
                <a:ln>
                  <a:noFill/>
                </a:ln>
                <a:solidFill>
                  <a:srgbClr val="080808"/>
                </a:solidFill>
                <a:effectLst/>
                <a:latin typeface="Arial Unicode MS"/>
                <a:ea typeface="Alibaba PuHuiTi R"/>
              </a:rPr>
              <a:t>));</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    }</a:t>
            </a:r>
            <a:br>
              <a:rPr kumimoji="0" lang="zh-CN" altLang="zh-CN" sz="1200" b="0" i="0" u="none" strike="noStrike" cap="none" normalizeH="0" baseline="0" dirty="0">
                <a:ln>
                  <a:noFill/>
                </a:ln>
                <a:solidFill>
                  <a:srgbClr val="080808"/>
                </a:solidFill>
                <a:effectLst/>
                <a:latin typeface="Arial Unicode MS"/>
                <a:ea typeface="Alibaba PuHuiTi R"/>
              </a:rPr>
            </a:br>
            <a:r>
              <a:rPr kumimoji="0" lang="zh-CN" altLang="zh-CN" sz="1200" b="0" i="0" u="none" strike="noStrike" cap="none" normalizeH="0" baseline="0" dirty="0">
                <a:ln>
                  <a:noFill/>
                </a:ln>
                <a:solidFill>
                  <a:srgbClr val="080808"/>
                </a:solidFill>
                <a:effectLst/>
                <a:latin typeface="Arial Unicode MS"/>
                <a:ea typeface="Alibaba PuHuiTi R"/>
              </a:rPr>
              <a:t>}</a:t>
            </a:r>
            <a:endParaRPr kumimoji="0" lang="zh-CN" altLang="zh-CN" sz="1200" b="0" i="0" u="none" strike="noStrike" cap="none" normalizeH="0" baseline="0" dirty="0">
              <a:ln>
                <a:noFill/>
              </a:ln>
              <a:solidFill>
                <a:schemeClr val="tx1"/>
              </a:solidFill>
              <a:effectLst/>
              <a:latin typeface="Arial" panose="020B0604020202020204" pitchFamily="34" charset="0"/>
              <a:ea typeface="Alibaba PuHuiTi R"/>
            </a:endParaRPr>
          </a:p>
        </p:txBody>
      </p:sp>
      <p:grpSp>
        <p:nvGrpSpPr>
          <p:cNvPr id="27" name="组合 26">
            <a:extLst>
              <a:ext uri="{FF2B5EF4-FFF2-40B4-BE49-F238E27FC236}">
                <a16:creationId xmlns:a16="http://schemas.microsoft.com/office/drawing/2014/main" id="{FA7D4C0D-6A92-4225-9797-74FDF1929452}"/>
              </a:ext>
            </a:extLst>
          </p:cNvPr>
          <p:cNvGrpSpPr>
            <a:grpSpLocks/>
          </p:cNvGrpSpPr>
          <p:nvPr/>
        </p:nvGrpSpPr>
        <p:grpSpPr bwMode="auto">
          <a:xfrm>
            <a:off x="7570019" y="1315523"/>
            <a:ext cx="3768394" cy="2426423"/>
            <a:chOff x="6552698" y="948481"/>
            <a:chExt cx="2398614" cy="4021871"/>
          </a:xfrm>
        </p:grpSpPr>
        <p:sp>
          <p:nvSpPr>
            <p:cNvPr id="28" name="矩形 27">
              <a:extLst>
                <a:ext uri="{FF2B5EF4-FFF2-40B4-BE49-F238E27FC236}">
                  <a16:creationId xmlns:a16="http://schemas.microsoft.com/office/drawing/2014/main" id="{26809AFB-DFB1-484A-B93B-62E43A6D2659}"/>
                </a:ext>
              </a:extLst>
            </p:cNvPr>
            <p:cNvSpPr/>
            <p:nvPr/>
          </p:nvSpPr>
          <p:spPr bwMode="auto">
            <a:xfrm>
              <a:off x="6552698" y="1032717"/>
              <a:ext cx="2398614" cy="3937635"/>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30" name="TextBox 2">
              <a:extLst>
                <a:ext uri="{FF2B5EF4-FFF2-40B4-BE49-F238E27FC236}">
                  <a16:creationId xmlns:a16="http://schemas.microsoft.com/office/drawing/2014/main" id="{55CF0F15-D471-4492-AFDA-B68C35ABCAB0}"/>
                </a:ext>
              </a:extLst>
            </p:cNvPr>
            <p:cNvSpPr txBox="1">
              <a:spLocks noChangeArrowheads="1"/>
            </p:cNvSpPr>
            <p:nvPr/>
          </p:nvSpPr>
          <p:spPr bwMode="auto">
            <a:xfrm>
              <a:off x="8014687" y="948481"/>
              <a:ext cx="936625" cy="44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dirty="0">
                  <a:solidFill>
                    <a:srgbClr val="047FFD"/>
                  </a:solidFill>
                  <a:latin typeface="Consolas" panose="020B0609020204030204" pitchFamily="49" charset="0"/>
                  <a:ea typeface="阿里巴巴普惠体" panose="00020600040101010101" pitchFamily="18" charset="-122"/>
                  <a:cs typeface="阿里巴巴普惠体" panose="00020600040101010101" pitchFamily="18" charset="-122"/>
                </a:rPr>
                <a:t>堆内存</a:t>
              </a:r>
            </a:p>
          </p:txBody>
        </p:sp>
      </p:grpSp>
      <p:grpSp>
        <p:nvGrpSpPr>
          <p:cNvPr id="31" name="组合 30">
            <a:extLst>
              <a:ext uri="{FF2B5EF4-FFF2-40B4-BE49-F238E27FC236}">
                <a16:creationId xmlns:a16="http://schemas.microsoft.com/office/drawing/2014/main" id="{E5106AD6-F31A-45D9-94DF-C2232695F9D8}"/>
              </a:ext>
            </a:extLst>
          </p:cNvPr>
          <p:cNvGrpSpPr>
            <a:grpSpLocks/>
          </p:cNvGrpSpPr>
          <p:nvPr/>
        </p:nvGrpSpPr>
        <p:grpSpPr bwMode="auto">
          <a:xfrm>
            <a:off x="4911405" y="2701050"/>
            <a:ext cx="2447507" cy="3458875"/>
            <a:chOff x="4441895" y="1347668"/>
            <a:chExt cx="1771200" cy="3600344"/>
          </a:xfrm>
        </p:grpSpPr>
        <p:sp>
          <p:nvSpPr>
            <p:cNvPr id="32" name="矩形 31">
              <a:extLst>
                <a:ext uri="{FF2B5EF4-FFF2-40B4-BE49-F238E27FC236}">
                  <a16:creationId xmlns:a16="http://schemas.microsoft.com/office/drawing/2014/main" id="{12FEDCB9-AEE0-4C7D-AC5D-BA6DA089ED3F}"/>
                </a:ext>
              </a:extLst>
            </p:cNvPr>
            <p:cNvSpPr/>
            <p:nvPr/>
          </p:nvSpPr>
          <p:spPr bwMode="auto">
            <a:xfrm>
              <a:off x="4472076" y="1350843"/>
              <a:ext cx="1728310" cy="3597169"/>
            </a:xfrm>
            <a:prstGeom prst="rect">
              <a:avLst/>
            </a:prstGeom>
            <a:solidFill>
              <a:srgbClr val="FD0000">
                <a:alpha val="1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33" name="TextBox 2">
              <a:extLst>
                <a:ext uri="{FF2B5EF4-FFF2-40B4-BE49-F238E27FC236}">
                  <a16:creationId xmlns:a16="http://schemas.microsoft.com/office/drawing/2014/main" id="{4783AB7F-7F0C-4DB9-9357-E3302BA871B8}"/>
                </a:ext>
              </a:extLst>
            </p:cNvPr>
            <p:cNvSpPr txBox="1">
              <a:spLocks noChangeArrowheads="1"/>
            </p:cNvSpPr>
            <p:nvPr/>
          </p:nvSpPr>
          <p:spPr bwMode="auto">
            <a:xfrm>
              <a:off x="4867805" y="4371023"/>
              <a:ext cx="935038" cy="445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dirty="0">
                  <a:solidFill>
                    <a:schemeClr val="accent2"/>
                  </a:solidFill>
                  <a:latin typeface="Consolas" panose="020B0609020204030204" pitchFamily="49" charset="0"/>
                  <a:ea typeface="阿里巴巴普惠体" panose="00020600040101010101" pitchFamily="18" charset="-122"/>
                  <a:cs typeface="阿里巴巴普惠体" panose="00020600040101010101" pitchFamily="18" charset="-122"/>
                </a:rPr>
                <a:t>栈内存</a:t>
              </a:r>
              <a:endParaRPr lang="en-US" altLang="zh-CN" sz="2400" b="1" dirty="0">
                <a:solidFill>
                  <a:schemeClr val="accent2"/>
                </a:solidFill>
                <a:latin typeface="Consolas" panose="020B0609020204030204" pitchFamily="49" charset="0"/>
                <a:ea typeface="阿里巴巴普惠体" panose="00020600040101010101" pitchFamily="18" charset="-122"/>
                <a:cs typeface="阿里巴巴普惠体" panose="00020600040101010101" pitchFamily="18" charset="-122"/>
              </a:endParaRPr>
            </a:p>
          </p:txBody>
        </p:sp>
        <p:cxnSp>
          <p:nvCxnSpPr>
            <p:cNvPr id="34" name="直接连接符 33">
              <a:extLst>
                <a:ext uri="{FF2B5EF4-FFF2-40B4-BE49-F238E27FC236}">
                  <a16:creationId xmlns:a16="http://schemas.microsoft.com/office/drawing/2014/main" id="{83445B16-E1FF-464F-9FD3-9FA33FAF90DC}"/>
                </a:ext>
              </a:extLst>
            </p:cNvPr>
            <p:cNvCxnSpPr/>
            <p:nvPr/>
          </p:nvCxnSpPr>
          <p:spPr>
            <a:xfrm>
              <a:off x="4448249" y="1347668"/>
              <a:ext cx="11119" cy="3597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D14AE166-CF35-4322-A6EB-69E3C765E8D3}"/>
                </a:ext>
              </a:extLst>
            </p:cNvPr>
            <p:cNvCxnSpPr/>
            <p:nvPr/>
          </p:nvCxnSpPr>
          <p:spPr>
            <a:xfrm>
              <a:off x="6184502" y="1350843"/>
              <a:ext cx="11120" cy="3597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37E49EFE-751F-4138-BE4E-8537BD309426}"/>
                </a:ext>
              </a:extLst>
            </p:cNvPr>
            <p:cNvCxnSpPr/>
            <p:nvPr/>
          </p:nvCxnSpPr>
          <p:spPr>
            <a:xfrm flipH="1">
              <a:off x="4441895" y="4944837"/>
              <a:ext cx="17712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2" name="组合 41">
            <a:extLst>
              <a:ext uri="{FF2B5EF4-FFF2-40B4-BE49-F238E27FC236}">
                <a16:creationId xmlns:a16="http://schemas.microsoft.com/office/drawing/2014/main" id="{1DBCB502-9320-4EBE-AC6A-7EB7863C6906}"/>
              </a:ext>
            </a:extLst>
          </p:cNvPr>
          <p:cNvGrpSpPr>
            <a:grpSpLocks/>
          </p:cNvGrpSpPr>
          <p:nvPr/>
        </p:nvGrpSpPr>
        <p:grpSpPr bwMode="auto">
          <a:xfrm>
            <a:off x="6433057" y="3947573"/>
            <a:ext cx="4905356" cy="2250723"/>
            <a:chOff x="825607" y="3579862"/>
            <a:chExt cx="3412368" cy="1434441"/>
          </a:xfrm>
        </p:grpSpPr>
        <p:sp>
          <p:nvSpPr>
            <p:cNvPr id="43" name="矩形 42">
              <a:extLst>
                <a:ext uri="{FF2B5EF4-FFF2-40B4-BE49-F238E27FC236}">
                  <a16:creationId xmlns:a16="http://schemas.microsoft.com/office/drawing/2014/main" id="{0430B284-3EC8-46F0-9C96-D6E84DFAA9DA}"/>
                </a:ext>
              </a:extLst>
            </p:cNvPr>
            <p:cNvSpPr/>
            <p:nvPr/>
          </p:nvSpPr>
          <p:spPr bwMode="auto">
            <a:xfrm>
              <a:off x="1616525" y="3579862"/>
              <a:ext cx="2621450" cy="1400643"/>
            </a:xfrm>
            <a:prstGeom prst="rect">
              <a:avLst/>
            </a:prstGeom>
            <a:solidFill>
              <a:srgbClr val="92D050">
                <a:alpha val="10000"/>
              </a:srgbClr>
            </a:solidFill>
            <a:ln w="38100">
              <a:solidFill>
                <a:srgbClr val="92D05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92D050"/>
                </a:solidFill>
                <a:latin typeface="思源黑体 CN Bold" panose="020B0800000000000000" pitchFamily="34" charset="-122"/>
                <a:ea typeface="思源黑体 CN Bold" panose="020B0800000000000000" pitchFamily="34" charset="-122"/>
              </a:endParaRPr>
            </a:p>
          </p:txBody>
        </p:sp>
        <p:sp>
          <p:nvSpPr>
            <p:cNvPr id="44" name="TextBox 2">
              <a:extLst>
                <a:ext uri="{FF2B5EF4-FFF2-40B4-BE49-F238E27FC236}">
                  <a16:creationId xmlns:a16="http://schemas.microsoft.com/office/drawing/2014/main" id="{E016E62E-06F6-413A-9F1A-9DF99E94DD14}"/>
                </a:ext>
              </a:extLst>
            </p:cNvPr>
            <p:cNvSpPr txBox="1">
              <a:spLocks noChangeArrowheads="1"/>
            </p:cNvSpPr>
            <p:nvPr/>
          </p:nvSpPr>
          <p:spPr bwMode="auto">
            <a:xfrm>
              <a:off x="825607" y="4573621"/>
              <a:ext cx="2442792" cy="44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dirty="0">
                  <a:solidFill>
                    <a:srgbClr val="92D050"/>
                  </a:solidFill>
                  <a:latin typeface="思源黑体 CN Bold" panose="020B0800000000000000" pitchFamily="34" charset="-122"/>
                  <a:ea typeface="思源黑体 CN Bold" panose="020B0800000000000000" pitchFamily="34" charset="-122"/>
                </a:rPr>
                <a:t>方法区</a:t>
              </a:r>
            </a:p>
          </p:txBody>
        </p:sp>
      </p:grpSp>
      <p:sp>
        <p:nvSpPr>
          <p:cNvPr id="45" name="TextBox 3">
            <a:extLst>
              <a:ext uri="{FF2B5EF4-FFF2-40B4-BE49-F238E27FC236}">
                <a16:creationId xmlns:a16="http://schemas.microsoft.com/office/drawing/2014/main" id="{9F6A6635-7935-405C-92BE-5D6156AE6DDF}"/>
              </a:ext>
            </a:extLst>
          </p:cNvPr>
          <p:cNvSpPr txBox="1"/>
          <p:nvPr/>
        </p:nvSpPr>
        <p:spPr>
          <a:xfrm>
            <a:off x="9068031" y="4446254"/>
            <a:ext cx="1804866" cy="1569660"/>
          </a:xfrm>
          <a:prstGeom prst="rect">
            <a:avLst/>
          </a:prstGeom>
          <a:solidFill>
            <a:srgbClr val="D9D9D9"/>
          </a:solidFill>
          <a:ln w="12700">
            <a:solidFill>
              <a:schemeClr val="tx1"/>
            </a:solidFill>
          </a:ln>
        </p:spPr>
        <p:txBody>
          <a:bodyPr wrap="square">
            <a:spAutoFit/>
          </a:bodyPr>
          <a:lstStyle/>
          <a:p>
            <a:pPr lvl="0" eaLnBrk="0" fontAlgn="base" hangingPunct="0">
              <a:spcBef>
                <a:spcPct val="0"/>
              </a:spcBef>
              <a:spcAft>
                <a:spcPct val="0"/>
              </a:spcAft>
            </a:pPr>
            <a:r>
              <a:rPr lang="en-US" altLang="zh-CN" sz="1200" dirty="0" err="1">
                <a:solidFill>
                  <a:srgbClr val="000000"/>
                </a:solidFill>
                <a:latin typeface="Consolas" panose="020B0609020204030204" pitchFamily="49" charset="0"/>
              </a:rPr>
              <a:t>Student.class</a:t>
            </a: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p:txBody>
      </p:sp>
      <p:sp>
        <p:nvSpPr>
          <p:cNvPr id="47" name="TextBox 3">
            <a:extLst>
              <a:ext uri="{FF2B5EF4-FFF2-40B4-BE49-F238E27FC236}">
                <a16:creationId xmlns:a16="http://schemas.microsoft.com/office/drawing/2014/main" id="{86F32234-580B-4B92-A792-4E74E25D1E6C}"/>
              </a:ext>
            </a:extLst>
          </p:cNvPr>
          <p:cNvSpPr txBox="1"/>
          <p:nvPr/>
        </p:nvSpPr>
        <p:spPr>
          <a:xfrm>
            <a:off x="5237057" y="3082043"/>
            <a:ext cx="1845881" cy="2400657"/>
          </a:xfrm>
          <a:prstGeom prst="rect">
            <a:avLst/>
          </a:prstGeom>
          <a:solidFill>
            <a:srgbClr val="FFFFE4"/>
          </a:solidFill>
          <a:ln w="12700">
            <a:solidFill>
              <a:schemeClr val="tx1"/>
            </a:solidFill>
          </a:ln>
        </p:spPr>
        <p:txBody>
          <a:bodyPr wrap="square">
            <a:spAutoFit/>
          </a:bodyPr>
          <a:lstStyle/>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zh-CN" altLang="zh-CN" dirty="0">
              <a:latin typeface="Consolas" panose="020B0609020204030204" pitchFamily="49" charset="0"/>
            </a:endParaRPr>
          </a:p>
        </p:txBody>
      </p:sp>
      <p:sp>
        <p:nvSpPr>
          <p:cNvPr id="48" name="文本框 47">
            <a:extLst>
              <a:ext uri="{FF2B5EF4-FFF2-40B4-BE49-F238E27FC236}">
                <a16:creationId xmlns:a16="http://schemas.microsoft.com/office/drawing/2014/main" id="{03A84842-B6F9-4A13-B267-8839CCDD888E}"/>
              </a:ext>
            </a:extLst>
          </p:cNvPr>
          <p:cNvSpPr txBox="1"/>
          <p:nvPr/>
        </p:nvSpPr>
        <p:spPr>
          <a:xfrm>
            <a:off x="5258420" y="3371594"/>
            <a:ext cx="779381" cy="253916"/>
          </a:xfrm>
          <a:prstGeom prst="rect">
            <a:avLst/>
          </a:prstGeom>
          <a:noFill/>
        </p:spPr>
        <p:txBody>
          <a:bodyPr wrap="none" rtlCol="0">
            <a:spAutoFit/>
          </a:bodyPr>
          <a:lstStyle/>
          <a:p>
            <a:pPr fontAlgn="auto">
              <a:spcBef>
                <a:spcPts val="0"/>
              </a:spcBef>
              <a:spcAft>
                <a:spcPts val="0"/>
              </a:spcAft>
            </a:pPr>
            <a:r>
              <a:rPr lang="en-US" altLang="zh-CN"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 s</a:t>
            </a:r>
            <a:endParaRPr lang="zh-CN" altLang="en-US"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矩形 48">
            <a:extLst>
              <a:ext uri="{FF2B5EF4-FFF2-40B4-BE49-F238E27FC236}">
                <a16:creationId xmlns:a16="http://schemas.microsoft.com/office/drawing/2014/main" id="{74CDC872-7E4D-4343-A84D-0DCD497AB97C}"/>
              </a:ext>
            </a:extLst>
          </p:cNvPr>
          <p:cNvSpPr/>
          <p:nvPr/>
        </p:nvSpPr>
        <p:spPr>
          <a:xfrm>
            <a:off x="5338469" y="3633973"/>
            <a:ext cx="1419470" cy="3662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05022DFD-1491-4EF7-8F9F-92A037D4A054}"/>
              </a:ext>
            </a:extLst>
          </p:cNvPr>
          <p:cNvSpPr txBox="1"/>
          <p:nvPr/>
        </p:nvSpPr>
        <p:spPr>
          <a:xfrm>
            <a:off x="5181779" y="2776569"/>
            <a:ext cx="895750" cy="307777"/>
          </a:xfrm>
          <a:prstGeom prst="rect">
            <a:avLst/>
          </a:prstGeom>
          <a:noFill/>
        </p:spPr>
        <p:txBody>
          <a:bodyPr wrap="square">
            <a:spAutoFit/>
          </a:bodyPr>
          <a:lstStyle/>
          <a:p>
            <a:pPr lvl="0" eaLnBrk="0" fontAlgn="base" hangingPunct="0">
              <a:spcBef>
                <a:spcPct val="0"/>
              </a:spcBef>
              <a:spcAft>
                <a:spcPct val="0"/>
              </a:spcAft>
            </a:pPr>
            <a:r>
              <a:rPr lang="en-US" altLang="zh-CN" sz="1400" dirty="0">
                <a:solidFill>
                  <a:srgbClr val="000000"/>
                </a:solidFill>
                <a:latin typeface="Consolas" panose="020B0609020204030204" pitchFamily="49" charset="0"/>
              </a:rPr>
              <a:t>main…</a:t>
            </a:r>
          </a:p>
        </p:txBody>
      </p:sp>
      <p:cxnSp>
        <p:nvCxnSpPr>
          <p:cNvPr id="51" name="直接箭头连接符 50">
            <a:extLst>
              <a:ext uri="{FF2B5EF4-FFF2-40B4-BE49-F238E27FC236}">
                <a16:creationId xmlns:a16="http://schemas.microsoft.com/office/drawing/2014/main" id="{622EAB3E-DE8C-491D-B470-F2006BD88F32}"/>
              </a:ext>
            </a:extLst>
          </p:cNvPr>
          <p:cNvCxnSpPr>
            <a:cxnSpLocks/>
          </p:cNvCxnSpPr>
          <p:nvPr/>
        </p:nvCxnSpPr>
        <p:spPr>
          <a:xfrm flipV="1">
            <a:off x="5965609" y="1782110"/>
            <a:ext cx="1783662" cy="1662354"/>
          </a:xfrm>
          <a:prstGeom prst="straightConnector1">
            <a:avLst/>
          </a:prstGeom>
          <a:ln w="28575">
            <a:solidFill>
              <a:srgbClr val="AD2A26"/>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2A942193-B5EA-44EA-A6D3-1FD9E6BF5896}"/>
              </a:ext>
            </a:extLst>
          </p:cNvPr>
          <p:cNvSpPr txBox="1"/>
          <p:nvPr/>
        </p:nvSpPr>
        <p:spPr>
          <a:xfrm>
            <a:off x="5469078" y="3672344"/>
            <a:ext cx="1119673"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7030A0"/>
                </a:solidFill>
                <a:latin typeface="Consolas" panose="020B0609020204030204" pitchFamily="49" charset="0"/>
              </a:rPr>
              <a:t>6acbcfc0</a:t>
            </a:r>
            <a:endParaRPr lang="zh-CN" altLang="en-US" sz="1200" b="1" dirty="0">
              <a:solidFill>
                <a:srgbClr val="7030A0"/>
              </a:solidFill>
              <a:latin typeface="Consolas" panose="020B0609020204030204" pitchFamily="49" charset="0"/>
            </a:endParaRPr>
          </a:p>
        </p:txBody>
      </p:sp>
      <p:sp>
        <p:nvSpPr>
          <p:cNvPr id="56" name="矩形 55">
            <a:extLst>
              <a:ext uri="{FF2B5EF4-FFF2-40B4-BE49-F238E27FC236}">
                <a16:creationId xmlns:a16="http://schemas.microsoft.com/office/drawing/2014/main" id="{FF4BFDF7-5B8F-4D70-9221-0B6FA86C78D0}"/>
              </a:ext>
            </a:extLst>
          </p:cNvPr>
          <p:cNvSpPr/>
          <p:nvPr/>
        </p:nvSpPr>
        <p:spPr>
          <a:xfrm>
            <a:off x="7769563" y="1769381"/>
            <a:ext cx="1652178" cy="1490599"/>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7" name="文本框 56">
            <a:extLst>
              <a:ext uri="{FF2B5EF4-FFF2-40B4-BE49-F238E27FC236}">
                <a16:creationId xmlns:a16="http://schemas.microsoft.com/office/drawing/2014/main" id="{1CF33FF4-977C-4575-BAF0-CC81C68921D6}"/>
              </a:ext>
            </a:extLst>
          </p:cNvPr>
          <p:cNvSpPr txBox="1"/>
          <p:nvPr/>
        </p:nvSpPr>
        <p:spPr>
          <a:xfrm>
            <a:off x="7728767" y="1481955"/>
            <a:ext cx="1119673"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7030A0"/>
                </a:solidFill>
                <a:latin typeface="Consolas" panose="020B0609020204030204" pitchFamily="49" charset="0"/>
              </a:rPr>
              <a:t>6acbcfc0</a:t>
            </a:r>
            <a:endParaRPr lang="zh-CN" altLang="en-US" sz="1200" b="1" dirty="0">
              <a:solidFill>
                <a:srgbClr val="7030A0"/>
              </a:solidFill>
              <a:latin typeface="Consolas" panose="020B0609020204030204" pitchFamily="49" charset="0"/>
            </a:endParaRPr>
          </a:p>
        </p:txBody>
      </p:sp>
      <p:sp>
        <p:nvSpPr>
          <p:cNvPr id="58" name="文本框 57">
            <a:extLst>
              <a:ext uri="{FF2B5EF4-FFF2-40B4-BE49-F238E27FC236}">
                <a16:creationId xmlns:a16="http://schemas.microsoft.com/office/drawing/2014/main" id="{5F92DFC5-40CC-4B06-8624-99909278E49E}"/>
              </a:ext>
            </a:extLst>
          </p:cNvPr>
          <p:cNvSpPr txBox="1"/>
          <p:nvPr/>
        </p:nvSpPr>
        <p:spPr>
          <a:xfrm>
            <a:off x="7823053" y="1857982"/>
            <a:ext cx="893193" cy="253916"/>
          </a:xfrm>
          <a:prstGeom prst="rect">
            <a:avLst/>
          </a:prstGeom>
          <a:noFill/>
        </p:spPr>
        <p:txBody>
          <a:bodyPr wrap="none" rtlCol="0">
            <a:spAutoFit/>
          </a:bodyPr>
          <a:lstStyle/>
          <a:p>
            <a:pPr fontAlgn="auto">
              <a:spcBef>
                <a:spcPts val="0"/>
              </a:spcBef>
              <a:spcAft>
                <a:spcPts val="0"/>
              </a:spcAft>
            </a:pPr>
            <a:r>
              <a:rPr lang="en-US" altLang="zh-CN"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kumimoji="0" lang="zh-CN" altLang="zh-CN" sz="1050" b="0" i="0" u="none" strike="noStrike" cap="none" normalizeH="0" baseline="0" dirty="0">
                <a:ln>
                  <a:noFill/>
                </a:ln>
                <a:solidFill>
                  <a:srgbClr val="871094"/>
                </a:solidFill>
                <a:effectLst/>
                <a:latin typeface="Consolas" panose="020B0609020204030204" pitchFamily="49" charset="0"/>
                <a:ea typeface="JetBrains Mono"/>
              </a:rPr>
              <a:t>name</a:t>
            </a:r>
            <a:endParaRPr lang="zh-CN" altLang="en-US"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9" name="矩形 58">
            <a:extLst>
              <a:ext uri="{FF2B5EF4-FFF2-40B4-BE49-F238E27FC236}">
                <a16:creationId xmlns:a16="http://schemas.microsoft.com/office/drawing/2014/main" id="{5CEC4E70-825D-4544-8223-023096FC2A90}"/>
              </a:ext>
            </a:extLst>
          </p:cNvPr>
          <p:cNvSpPr/>
          <p:nvPr/>
        </p:nvSpPr>
        <p:spPr>
          <a:xfrm>
            <a:off x="7843344" y="2063609"/>
            <a:ext cx="1419470" cy="3662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5693CF1D-DA54-4961-A715-59CF10A5FB4E}"/>
              </a:ext>
            </a:extLst>
          </p:cNvPr>
          <p:cNvSpPr txBox="1"/>
          <p:nvPr/>
        </p:nvSpPr>
        <p:spPr>
          <a:xfrm>
            <a:off x="7948358" y="2085094"/>
            <a:ext cx="1119673" cy="276999"/>
          </a:xfrm>
          <a:prstGeom prst="rect">
            <a:avLst/>
          </a:prstGeom>
          <a:noFill/>
        </p:spPr>
        <p:txBody>
          <a:bodyPr wrap="square" rtlCol="0">
            <a:spAutoFit/>
          </a:bodyPr>
          <a:lstStyle/>
          <a:p>
            <a:pPr fontAlgn="auto">
              <a:spcBef>
                <a:spcPts val="0"/>
              </a:spcBef>
              <a:spcAft>
                <a:spcPts val="0"/>
              </a:spcAft>
            </a:pPr>
            <a:r>
              <a:rPr lang="zh-CN" altLang="en-US" sz="1200" b="1" dirty="0">
                <a:solidFill>
                  <a:srgbClr val="7030A0"/>
                </a:solidFill>
                <a:latin typeface="Consolas" panose="020B0609020204030204" pitchFamily="49" charset="0"/>
              </a:rPr>
              <a:t>猪八戒</a:t>
            </a:r>
          </a:p>
        </p:txBody>
      </p:sp>
      <p:sp>
        <p:nvSpPr>
          <p:cNvPr id="78" name="矩形 77">
            <a:extLst>
              <a:ext uri="{FF2B5EF4-FFF2-40B4-BE49-F238E27FC236}">
                <a16:creationId xmlns:a16="http://schemas.microsoft.com/office/drawing/2014/main" id="{5156BC3D-E08B-4AF6-827C-16BB765EE688}"/>
              </a:ext>
            </a:extLst>
          </p:cNvPr>
          <p:cNvSpPr/>
          <p:nvPr/>
        </p:nvSpPr>
        <p:spPr>
          <a:xfrm>
            <a:off x="571266" y="3741946"/>
            <a:ext cx="3802351" cy="20739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79" name="矩形 78">
            <a:extLst>
              <a:ext uri="{FF2B5EF4-FFF2-40B4-BE49-F238E27FC236}">
                <a16:creationId xmlns:a16="http://schemas.microsoft.com/office/drawing/2014/main" id="{30F5A64C-4CAB-4E81-AFEE-7BCC43544E5C}"/>
              </a:ext>
            </a:extLst>
          </p:cNvPr>
          <p:cNvSpPr/>
          <p:nvPr/>
        </p:nvSpPr>
        <p:spPr>
          <a:xfrm>
            <a:off x="566024" y="4150885"/>
            <a:ext cx="3843308" cy="1506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80" name="矩形 79">
            <a:extLst>
              <a:ext uri="{FF2B5EF4-FFF2-40B4-BE49-F238E27FC236}">
                <a16:creationId xmlns:a16="http://schemas.microsoft.com/office/drawing/2014/main" id="{88678209-DEAA-4819-8371-FAB9AC0662AB}"/>
              </a:ext>
            </a:extLst>
          </p:cNvPr>
          <p:cNvSpPr/>
          <p:nvPr/>
        </p:nvSpPr>
        <p:spPr>
          <a:xfrm>
            <a:off x="501077" y="4657929"/>
            <a:ext cx="3843308" cy="191025"/>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81" name="矩形 80">
            <a:extLst>
              <a:ext uri="{FF2B5EF4-FFF2-40B4-BE49-F238E27FC236}">
                <a16:creationId xmlns:a16="http://schemas.microsoft.com/office/drawing/2014/main" id="{1D8244C5-1108-45F8-9F16-B82839BA4889}"/>
              </a:ext>
            </a:extLst>
          </p:cNvPr>
          <p:cNvSpPr/>
          <p:nvPr/>
        </p:nvSpPr>
        <p:spPr>
          <a:xfrm>
            <a:off x="530309" y="4830212"/>
            <a:ext cx="3843308" cy="356411"/>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82" name="矩形 81">
            <a:extLst>
              <a:ext uri="{FF2B5EF4-FFF2-40B4-BE49-F238E27FC236}">
                <a16:creationId xmlns:a16="http://schemas.microsoft.com/office/drawing/2014/main" id="{156977CC-3B07-41CC-AAA8-FCF713FC3D8D}"/>
              </a:ext>
            </a:extLst>
          </p:cNvPr>
          <p:cNvSpPr/>
          <p:nvPr/>
        </p:nvSpPr>
        <p:spPr>
          <a:xfrm>
            <a:off x="520026" y="5186623"/>
            <a:ext cx="3843308" cy="20929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cxnSp>
        <p:nvCxnSpPr>
          <p:cNvPr id="5" name="直接连接符 4">
            <a:extLst>
              <a:ext uri="{FF2B5EF4-FFF2-40B4-BE49-F238E27FC236}">
                <a16:creationId xmlns:a16="http://schemas.microsoft.com/office/drawing/2014/main" id="{C39D3BF3-5BCE-4F84-9FBF-A93616F51851}"/>
              </a:ext>
            </a:extLst>
          </p:cNvPr>
          <p:cNvCxnSpPr/>
          <p:nvPr/>
        </p:nvCxnSpPr>
        <p:spPr>
          <a:xfrm>
            <a:off x="7787998" y="2856688"/>
            <a:ext cx="163374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882DF6C3-6A27-49CF-A78B-6387637F8246}"/>
              </a:ext>
            </a:extLst>
          </p:cNvPr>
          <p:cNvSpPr txBox="1"/>
          <p:nvPr/>
        </p:nvSpPr>
        <p:spPr>
          <a:xfrm>
            <a:off x="7843344" y="2903468"/>
            <a:ext cx="1119673" cy="276999"/>
          </a:xfrm>
          <a:prstGeom prst="rect">
            <a:avLst/>
          </a:prstGeom>
          <a:noFill/>
        </p:spPr>
        <p:txBody>
          <a:bodyPr wrap="square" rtlCol="0">
            <a:spAutoFit/>
          </a:bodyPr>
          <a:lstStyle/>
          <a:p>
            <a:pPr fontAlgn="auto">
              <a:spcBef>
                <a:spcPts val="0"/>
              </a:spcBef>
              <a:spcAft>
                <a:spcPts val="0"/>
              </a:spcAft>
            </a:pPr>
            <a:r>
              <a:rPr lang="zh-CN" altLang="en-US" sz="1200" b="1" dirty="0">
                <a:solidFill>
                  <a:srgbClr val="7030A0"/>
                </a:solidFill>
                <a:latin typeface="Consolas" panose="020B0609020204030204" pitchFamily="49" charset="0"/>
              </a:rPr>
              <a:t>方法的引用</a:t>
            </a:r>
          </a:p>
        </p:txBody>
      </p:sp>
      <p:sp>
        <p:nvSpPr>
          <p:cNvPr id="95" name="文本框 94">
            <a:extLst>
              <a:ext uri="{FF2B5EF4-FFF2-40B4-BE49-F238E27FC236}">
                <a16:creationId xmlns:a16="http://schemas.microsoft.com/office/drawing/2014/main" id="{0518DE69-EDC1-43AC-BF2E-1EAEB6AA2CA5}"/>
              </a:ext>
            </a:extLst>
          </p:cNvPr>
          <p:cNvSpPr txBox="1"/>
          <p:nvPr/>
        </p:nvSpPr>
        <p:spPr>
          <a:xfrm>
            <a:off x="9088994" y="4802273"/>
            <a:ext cx="1762940" cy="461665"/>
          </a:xfrm>
          <a:prstGeom prst="rect">
            <a:avLst/>
          </a:prstGeom>
          <a:solidFill>
            <a:srgbClr val="FFFFE4"/>
          </a:solidFill>
        </p:spPr>
        <p:txBody>
          <a:bodyPr wrap="square">
            <a:spAutoFit/>
          </a:bodyPr>
          <a:lstStyle/>
          <a:p>
            <a:pPr lvl="0" eaLnBrk="0" fontAlgn="base" hangingPunct="0">
              <a:spcBef>
                <a:spcPct val="0"/>
              </a:spcBef>
              <a:spcAft>
                <a:spcPct val="0"/>
              </a:spcAft>
            </a:pPr>
            <a:r>
              <a:rPr lang="en-US" altLang="zh-CN" sz="1200" dirty="0">
                <a:solidFill>
                  <a:srgbClr val="000000"/>
                </a:solidFill>
                <a:latin typeface="Consolas" panose="020B0609020204030204" pitchFamily="49" charset="0"/>
              </a:rPr>
              <a:t>main</a:t>
            </a:r>
            <a:r>
              <a:rPr lang="zh-CN" altLang="en-US" sz="1200" dirty="0">
                <a:solidFill>
                  <a:srgbClr val="000000"/>
                </a:solidFill>
                <a:latin typeface="Consolas" panose="020B0609020204030204" pitchFamily="49" charset="0"/>
              </a:rPr>
              <a:t>方法（</a:t>
            </a:r>
            <a:r>
              <a:rPr lang="en-US" altLang="zh-CN" sz="1200" dirty="0">
                <a:solidFill>
                  <a:srgbClr val="000000"/>
                </a:solidFill>
                <a:latin typeface="Consolas" panose="020B0609020204030204" pitchFamily="49" charset="0"/>
              </a:rPr>
              <a:t>static</a:t>
            </a:r>
            <a:r>
              <a:rPr lang="zh-CN" altLang="en-US" sz="1200" dirty="0">
                <a:solidFill>
                  <a:srgbClr val="000000"/>
                </a:solidFill>
                <a:latin typeface="Consolas" panose="020B0609020204030204" pitchFamily="49" charset="0"/>
              </a:rPr>
              <a:t>）</a:t>
            </a: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r>
              <a:rPr lang="en-US" altLang="zh-CN" sz="1200" dirty="0" err="1">
                <a:solidFill>
                  <a:srgbClr val="000000"/>
                </a:solidFill>
                <a:latin typeface="Consolas" panose="020B0609020204030204" pitchFamily="49" charset="0"/>
              </a:rPr>
              <a:t>getMax</a:t>
            </a:r>
            <a:r>
              <a:rPr lang="zh-CN" altLang="en-US" sz="1200" dirty="0">
                <a:solidFill>
                  <a:srgbClr val="000000"/>
                </a:solidFill>
                <a:latin typeface="Consolas" panose="020B0609020204030204" pitchFamily="49" charset="0"/>
              </a:rPr>
              <a:t>方法</a:t>
            </a:r>
            <a:r>
              <a:rPr lang="en-US" altLang="zh-CN" sz="1200" dirty="0">
                <a:solidFill>
                  <a:srgbClr val="000000"/>
                </a:solidFill>
                <a:latin typeface="Consolas" panose="020B0609020204030204" pitchFamily="49" charset="0"/>
              </a:rPr>
              <a:t>(static)</a:t>
            </a:r>
          </a:p>
        </p:txBody>
      </p:sp>
      <p:sp>
        <p:nvSpPr>
          <p:cNvPr id="97" name="文本框 96">
            <a:extLst>
              <a:ext uri="{FF2B5EF4-FFF2-40B4-BE49-F238E27FC236}">
                <a16:creationId xmlns:a16="http://schemas.microsoft.com/office/drawing/2014/main" id="{F2AED11A-F8B8-4266-BE5D-4730D701B5D6}"/>
              </a:ext>
            </a:extLst>
          </p:cNvPr>
          <p:cNvSpPr txBox="1"/>
          <p:nvPr/>
        </p:nvSpPr>
        <p:spPr>
          <a:xfrm>
            <a:off x="9088993" y="5469565"/>
            <a:ext cx="1783904" cy="307777"/>
          </a:xfrm>
          <a:prstGeom prst="rect">
            <a:avLst/>
          </a:prstGeom>
          <a:solidFill>
            <a:srgbClr val="FFFFE4"/>
          </a:solidFill>
        </p:spPr>
        <p:txBody>
          <a:bodyPr wrap="square">
            <a:spAutoFit/>
          </a:bodyPr>
          <a:lstStyle/>
          <a:p>
            <a:pPr lvl="0" eaLnBrk="0" fontAlgn="base" hangingPunct="0">
              <a:spcBef>
                <a:spcPct val="0"/>
              </a:spcBef>
              <a:spcAft>
                <a:spcPct val="0"/>
              </a:spcAft>
            </a:pPr>
            <a:r>
              <a:rPr lang="en-US" altLang="zh-CN" sz="1400" dirty="0">
                <a:solidFill>
                  <a:srgbClr val="000000"/>
                </a:solidFill>
                <a:latin typeface="Consolas" panose="020B0609020204030204" pitchFamily="49" charset="0"/>
              </a:rPr>
              <a:t>study</a:t>
            </a:r>
            <a:r>
              <a:rPr lang="zh-CN" altLang="en-US" sz="1400" dirty="0">
                <a:solidFill>
                  <a:srgbClr val="000000"/>
                </a:solidFill>
                <a:latin typeface="Consolas" panose="020B0609020204030204" pitchFamily="49" charset="0"/>
              </a:rPr>
              <a:t>实例方法</a:t>
            </a:r>
            <a:endParaRPr lang="zh-CN" altLang="zh-CN" sz="1400" dirty="0">
              <a:latin typeface="Consolas" panose="020B0609020204030204" pitchFamily="49" charset="0"/>
            </a:endParaRPr>
          </a:p>
        </p:txBody>
      </p:sp>
      <p:sp>
        <p:nvSpPr>
          <p:cNvPr id="98" name="矩形 97">
            <a:extLst>
              <a:ext uri="{FF2B5EF4-FFF2-40B4-BE49-F238E27FC236}">
                <a16:creationId xmlns:a16="http://schemas.microsoft.com/office/drawing/2014/main" id="{39C31D86-D3FC-493F-BDE6-09AE1F2CA942}"/>
              </a:ext>
            </a:extLst>
          </p:cNvPr>
          <p:cNvSpPr/>
          <p:nvPr/>
        </p:nvSpPr>
        <p:spPr>
          <a:xfrm>
            <a:off x="492100" y="5787912"/>
            <a:ext cx="3843308" cy="20929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cxnSp>
        <p:nvCxnSpPr>
          <p:cNvPr id="96" name="直接连接符 95">
            <a:extLst>
              <a:ext uri="{FF2B5EF4-FFF2-40B4-BE49-F238E27FC236}">
                <a16:creationId xmlns:a16="http://schemas.microsoft.com/office/drawing/2014/main" id="{A322A33A-4B63-4A9A-8584-6413A5B6B09E}"/>
              </a:ext>
            </a:extLst>
          </p:cNvPr>
          <p:cNvCxnSpPr>
            <a:cxnSpLocks/>
          </p:cNvCxnSpPr>
          <p:nvPr/>
        </p:nvCxnSpPr>
        <p:spPr>
          <a:xfrm>
            <a:off x="8354291" y="3180467"/>
            <a:ext cx="0" cy="242514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12D4A397-B851-4094-84FC-15E48B9F7344}"/>
              </a:ext>
            </a:extLst>
          </p:cNvPr>
          <p:cNvCxnSpPr/>
          <p:nvPr/>
        </p:nvCxnSpPr>
        <p:spPr>
          <a:xfrm>
            <a:off x="8375073" y="5008418"/>
            <a:ext cx="69295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3D6F0DC3-BB72-46EC-A13F-E937DF90D856}"/>
              </a:ext>
            </a:extLst>
          </p:cNvPr>
          <p:cNvCxnSpPr/>
          <p:nvPr/>
        </p:nvCxnSpPr>
        <p:spPr>
          <a:xfrm>
            <a:off x="8375073" y="5605608"/>
            <a:ext cx="69295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ppt_x"/>
                                          </p:val>
                                        </p:tav>
                                        <p:tav tm="100000">
                                          <p:val>
                                            <p:strVal val="#ppt_x"/>
                                          </p:val>
                                        </p:tav>
                                      </p:tavLst>
                                    </p:anim>
                                    <p:anim calcmode="lin" valueType="num">
                                      <p:cBhvr additive="base">
                                        <p:cTn id="22" dur="500" fill="hold"/>
                                        <p:tgtEl>
                                          <p:spTgt spid="4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anim calcmode="lin" valueType="num">
                                      <p:cBhvr additive="base">
                                        <p:cTn id="25" dur="500" fill="hold"/>
                                        <p:tgtEl>
                                          <p:spTgt spid="95"/>
                                        </p:tgtEl>
                                        <p:attrNameLst>
                                          <p:attrName>ppt_x</p:attrName>
                                        </p:attrNameLst>
                                      </p:cBhvr>
                                      <p:tavLst>
                                        <p:tav tm="0">
                                          <p:val>
                                            <p:strVal val="#ppt_x"/>
                                          </p:val>
                                        </p:tav>
                                        <p:tav tm="100000">
                                          <p:val>
                                            <p:strVal val="#ppt_x"/>
                                          </p:val>
                                        </p:tav>
                                      </p:tavLst>
                                    </p:anim>
                                    <p:anim calcmode="lin" valueType="num">
                                      <p:cBhvr additive="base">
                                        <p:cTn id="26"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500" fill="hold"/>
                                        <p:tgtEl>
                                          <p:spTgt spid="47"/>
                                        </p:tgtEl>
                                        <p:attrNameLst>
                                          <p:attrName>ppt_x</p:attrName>
                                        </p:attrNameLst>
                                      </p:cBhvr>
                                      <p:tavLst>
                                        <p:tav tm="0">
                                          <p:val>
                                            <p:strVal val="#ppt_x"/>
                                          </p:val>
                                        </p:tav>
                                        <p:tav tm="100000">
                                          <p:val>
                                            <p:strVal val="#ppt_x"/>
                                          </p:val>
                                        </p:tav>
                                      </p:tavLst>
                                    </p:anim>
                                    <p:anim calcmode="lin" valueType="num">
                                      <p:cBhvr additive="base">
                                        <p:cTn id="32" dur="500" fill="hold"/>
                                        <p:tgtEl>
                                          <p:spTgt spid="4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 calcmode="lin" valueType="num">
                                      <p:cBhvr additive="base">
                                        <p:cTn id="35" dur="500" fill="hold"/>
                                        <p:tgtEl>
                                          <p:spTgt spid="50"/>
                                        </p:tgtEl>
                                        <p:attrNameLst>
                                          <p:attrName>ppt_x</p:attrName>
                                        </p:attrNameLst>
                                      </p:cBhvr>
                                      <p:tavLst>
                                        <p:tav tm="0">
                                          <p:val>
                                            <p:strVal val="#ppt_x"/>
                                          </p:val>
                                        </p:tav>
                                        <p:tav tm="100000">
                                          <p:val>
                                            <p:strVal val="#ppt_x"/>
                                          </p:val>
                                        </p:tav>
                                      </p:tavLst>
                                    </p:anim>
                                    <p:anim calcmode="lin" valueType="num">
                                      <p:cBhvr additive="base">
                                        <p:cTn id="36"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1" nodeType="click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78"/>
                                        </p:tgtEl>
                                        <p:attrNameLst>
                                          <p:attrName>style.visibility</p:attrName>
                                        </p:attrNameLst>
                                      </p:cBhvr>
                                      <p:to>
                                        <p:strVal val="hidden"/>
                                      </p:to>
                                    </p:set>
                                  </p:childTnLst>
                                </p:cTn>
                              </p:par>
                            </p:childTnLst>
                          </p:cTn>
                        </p:par>
                        <p:par>
                          <p:cTn id="46" fill="hold">
                            <p:stCondLst>
                              <p:cond delay="0"/>
                            </p:stCondLst>
                            <p:childTnLst>
                              <p:par>
                                <p:cTn id="47" presetID="22" presetClass="entr" presetSubtype="8" fill="hold" grpId="0" nodeType="after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wipe(left)">
                                      <p:cBhvr>
                                        <p:cTn id="49" dur="500"/>
                                        <p:tgtEl>
                                          <p:spTgt spid="79"/>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79"/>
                                        </p:tgtEl>
                                        <p:attrNameLst>
                                          <p:attrName>style.visibility</p:attrName>
                                        </p:attrNameLst>
                                      </p:cBhvr>
                                      <p:to>
                                        <p:strVal val="hidden"/>
                                      </p:to>
                                    </p:set>
                                  </p:childTnLst>
                                </p:cTn>
                              </p:par>
                            </p:childTnLst>
                          </p:cTn>
                        </p:par>
                        <p:par>
                          <p:cTn id="54" fill="hold">
                            <p:stCondLst>
                              <p:cond delay="0"/>
                            </p:stCondLst>
                            <p:childTnLst>
                              <p:par>
                                <p:cTn id="55" presetID="22" presetClass="entr" presetSubtype="8" fill="hold" grpId="0" nodeType="after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left)">
                                      <p:cBhvr>
                                        <p:cTn id="57" dur="500"/>
                                        <p:tgtEl>
                                          <p:spTgt spid="80"/>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80"/>
                                        </p:tgtEl>
                                        <p:attrNameLst>
                                          <p:attrName>style.visibility</p:attrName>
                                        </p:attrNameLst>
                                      </p:cBhvr>
                                      <p:to>
                                        <p:strVal val="hidden"/>
                                      </p:to>
                                    </p:set>
                                  </p:childTnLst>
                                </p:cTn>
                              </p:par>
                            </p:childTnLst>
                          </p:cTn>
                        </p:par>
                        <p:par>
                          <p:cTn id="62" fill="hold">
                            <p:stCondLst>
                              <p:cond delay="0"/>
                            </p:stCondLst>
                            <p:childTnLst>
                              <p:par>
                                <p:cTn id="63" presetID="22" presetClass="entr" presetSubtype="8" fill="hold" grpId="0" nodeType="afterEffect">
                                  <p:stCondLst>
                                    <p:cond delay="0"/>
                                  </p:stCondLst>
                                  <p:childTnLst>
                                    <p:set>
                                      <p:cBhvr>
                                        <p:cTn id="64" dur="1" fill="hold">
                                          <p:stCondLst>
                                            <p:cond delay="0"/>
                                          </p:stCondLst>
                                        </p:cTn>
                                        <p:tgtEl>
                                          <p:spTgt spid="81"/>
                                        </p:tgtEl>
                                        <p:attrNameLst>
                                          <p:attrName>style.visibility</p:attrName>
                                        </p:attrNameLst>
                                      </p:cBhvr>
                                      <p:to>
                                        <p:strVal val="visible"/>
                                      </p:to>
                                    </p:set>
                                    <p:animEffect transition="in" filter="wipe(left)">
                                      <p:cBhvr>
                                        <p:cTn id="65" dur="500"/>
                                        <p:tgtEl>
                                          <p:spTgt spid="8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wipe(down)">
                                      <p:cBhvr>
                                        <p:cTn id="70" dur="500"/>
                                        <p:tgtEl>
                                          <p:spTgt spid="48"/>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wipe(down)">
                                      <p:cBhvr>
                                        <p:cTn id="73" dur="500"/>
                                        <p:tgtEl>
                                          <p:spTgt spid="54"/>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wipe(down)">
                                      <p:cBhvr>
                                        <p:cTn id="76" dur="500"/>
                                        <p:tgtEl>
                                          <p:spTgt spid="57"/>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wipe(down)">
                                      <p:cBhvr>
                                        <p:cTn id="79" dur="500"/>
                                        <p:tgtEl>
                                          <p:spTgt spid="58"/>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wipe(down)">
                                      <p:cBhvr>
                                        <p:cTn id="82" dur="500"/>
                                        <p:tgtEl>
                                          <p:spTgt spid="59"/>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91"/>
                                        </p:tgtEl>
                                        <p:attrNameLst>
                                          <p:attrName>style.visibility</p:attrName>
                                        </p:attrNameLst>
                                      </p:cBhvr>
                                      <p:to>
                                        <p:strVal val="visible"/>
                                      </p:to>
                                    </p:set>
                                    <p:animEffect transition="in" filter="wipe(down)">
                                      <p:cBhvr>
                                        <p:cTn id="85" dur="500"/>
                                        <p:tgtEl>
                                          <p:spTgt spid="91"/>
                                        </p:tgtEl>
                                      </p:cBhvr>
                                    </p:animEffect>
                                  </p:childTnLst>
                                </p:cTn>
                              </p:par>
                              <p:par>
                                <p:cTn id="86" presetID="22" presetClass="entr" presetSubtype="4" fill="hold" nodeType="withEffect">
                                  <p:stCondLst>
                                    <p:cond delay="0"/>
                                  </p:stCondLst>
                                  <p:childTnLst>
                                    <p:set>
                                      <p:cBhvr>
                                        <p:cTn id="87" dur="1" fill="hold">
                                          <p:stCondLst>
                                            <p:cond delay="0"/>
                                          </p:stCondLst>
                                        </p:cTn>
                                        <p:tgtEl>
                                          <p:spTgt spid="51"/>
                                        </p:tgtEl>
                                        <p:attrNameLst>
                                          <p:attrName>style.visibility</p:attrName>
                                        </p:attrNameLst>
                                      </p:cBhvr>
                                      <p:to>
                                        <p:strVal val="visible"/>
                                      </p:to>
                                    </p:set>
                                    <p:animEffect transition="in" filter="wipe(down)">
                                      <p:cBhvr>
                                        <p:cTn id="88" dur="500"/>
                                        <p:tgtEl>
                                          <p:spTgt spid="51"/>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wipe(down)">
                                      <p:cBhvr>
                                        <p:cTn id="91" dur="500"/>
                                        <p:tgtEl>
                                          <p:spTgt spid="49"/>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62"/>
                                        </p:tgtEl>
                                        <p:attrNameLst>
                                          <p:attrName>style.visibility</p:attrName>
                                        </p:attrNameLst>
                                      </p:cBhvr>
                                      <p:to>
                                        <p:strVal val="visible"/>
                                      </p:to>
                                    </p:set>
                                    <p:animEffect transition="in" filter="wipe(down)">
                                      <p:cBhvr>
                                        <p:cTn id="94" dur="500"/>
                                        <p:tgtEl>
                                          <p:spTgt spid="62"/>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56"/>
                                        </p:tgtEl>
                                        <p:attrNameLst>
                                          <p:attrName>style.visibility</p:attrName>
                                        </p:attrNameLst>
                                      </p:cBhvr>
                                      <p:to>
                                        <p:strVal val="visible"/>
                                      </p:to>
                                    </p:set>
                                    <p:animEffect transition="in" filter="wipe(down)">
                                      <p:cBhvr>
                                        <p:cTn id="97" dur="500"/>
                                        <p:tgtEl>
                                          <p:spTgt spid="56"/>
                                        </p:tgtEl>
                                      </p:cBhvr>
                                    </p:animEffect>
                                  </p:childTnLst>
                                </p:cTn>
                              </p:par>
                              <p:par>
                                <p:cTn id="98" presetID="22" presetClass="entr" presetSubtype="4" fill="hold" nodeType="withEffect">
                                  <p:stCondLst>
                                    <p:cond delay="0"/>
                                  </p:stCondLst>
                                  <p:childTnLst>
                                    <p:set>
                                      <p:cBhvr>
                                        <p:cTn id="99" dur="1" fill="hold">
                                          <p:stCondLst>
                                            <p:cond delay="0"/>
                                          </p:stCondLst>
                                        </p:cTn>
                                        <p:tgtEl>
                                          <p:spTgt spid="5"/>
                                        </p:tgtEl>
                                        <p:attrNameLst>
                                          <p:attrName>style.visibility</p:attrName>
                                        </p:attrNameLst>
                                      </p:cBhvr>
                                      <p:to>
                                        <p:strVal val="visible"/>
                                      </p:to>
                                    </p:set>
                                    <p:animEffect transition="in" filter="wipe(down)">
                                      <p:cBhvr>
                                        <p:cTn id="100" dur="500"/>
                                        <p:tgtEl>
                                          <p:spTgt spid="5"/>
                                        </p:tgtEl>
                                      </p:cBhvr>
                                    </p:animEffect>
                                  </p:childTnLst>
                                </p:cTn>
                              </p:par>
                              <p:par>
                                <p:cTn id="101" presetID="22" presetClass="entr" presetSubtype="4" fill="hold" nodeType="withEffect">
                                  <p:stCondLst>
                                    <p:cond delay="0"/>
                                  </p:stCondLst>
                                  <p:childTnLst>
                                    <p:set>
                                      <p:cBhvr>
                                        <p:cTn id="102" dur="1" fill="hold">
                                          <p:stCondLst>
                                            <p:cond delay="0"/>
                                          </p:stCondLst>
                                        </p:cTn>
                                        <p:tgtEl>
                                          <p:spTgt spid="96"/>
                                        </p:tgtEl>
                                        <p:attrNameLst>
                                          <p:attrName>style.visibility</p:attrName>
                                        </p:attrNameLst>
                                      </p:cBhvr>
                                      <p:to>
                                        <p:strVal val="visible"/>
                                      </p:to>
                                    </p:set>
                                    <p:animEffect transition="in" filter="wipe(down)">
                                      <p:cBhvr>
                                        <p:cTn id="103" dur="500"/>
                                        <p:tgtEl>
                                          <p:spTgt spid="96"/>
                                        </p:tgtEl>
                                      </p:cBhvr>
                                    </p:animEffect>
                                  </p:childTnLst>
                                </p:cTn>
                              </p:par>
                              <p:par>
                                <p:cTn id="104" presetID="22" presetClass="entr" presetSubtype="4" fill="hold" nodeType="withEffect">
                                  <p:stCondLst>
                                    <p:cond delay="0"/>
                                  </p:stCondLst>
                                  <p:childTnLst>
                                    <p:set>
                                      <p:cBhvr>
                                        <p:cTn id="105" dur="1" fill="hold">
                                          <p:stCondLst>
                                            <p:cond delay="0"/>
                                          </p:stCondLst>
                                        </p:cTn>
                                        <p:tgtEl>
                                          <p:spTgt spid="101"/>
                                        </p:tgtEl>
                                        <p:attrNameLst>
                                          <p:attrName>style.visibility</p:attrName>
                                        </p:attrNameLst>
                                      </p:cBhvr>
                                      <p:to>
                                        <p:strVal val="visible"/>
                                      </p:to>
                                    </p:set>
                                    <p:animEffect transition="in" filter="wipe(down)">
                                      <p:cBhvr>
                                        <p:cTn id="106" dur="500"/>
                                        <p:tgtEl>
                                          <p:spTgt spid="101"/>
                                        </p:tgtEl>
                                      </p:cBhvr>
                                    </p:animEffect>
                                  </p:childTnLst>
                                </p:cTn>
                              </p:par>
                              <p:par>
                                <p:cTn id="107" presetID="22" presetClass="entr" presetSubtype="4" fill="hold" nodeType="withEffect">
                                  <p:stCondLst>
                                    <p:cond delay="0"/>
                                  </p:stCondLst>
                                  <p:childTnLst>
                                    <p:set>
                                      <p:cBhvr>
                                        <p:cTn id="108" dur="1" fill="hold">
                                          <p:stCondLst>
                                            <p:cond delay="0"/>
                                          </p:stCondLst>
                                        </p:cTn>
                                        <p:tgtEl>
                                          <p:spTgt spid="103"/>
                                        </p:tgtEl>
                                        <p:attrNameLst>
                                          <p:attrName>style.visibility</p:attrName>
                                        </p:attrNameLst>
                                      </p:cBhvr>
                                      <p:to>
                                        <p:strVal val="visible"/>
                                      </p:to>
                                    </p:set>
                                    <p:animEffect transition="in" filter="wipe(down)">
                                      <p:cBhvr>
                                        <p:cTn id="109" dur="500"/>
                                        <p:tgtEl>
                                          <p:spTgt spid="103"/>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97"/>
                                        </p:tgtEl>
                                        <p:attrNameLst>
                                          <p:attrName>style.visibility</p:attrName>
                                        </p:attrNameLst>
                                      </p:cBhvr>
                                      <p:to>
                                        <p:strVal val="visible"/>
                                      </p:to>
                                    </p:set>
                                    <p:animEffect transition="in" filter="wipe(down)">
                                      <p:cBhvr>
                                        <p:cTn id="114" dur="500"/>
                                        <p:tgtEl>
                                          <p:spTgt spid="97"/>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81"/>
                                        </p:tgtEl>
                                        <p:attrNameLst>
                                          <p:attrName>style.visibility</p:attrName>
                                        </p:attrNameLst>
                                      </p:cBhvr>
                                      <p:to>
                                        <p:strVal val="hidden"/>
                                      </p:to>
                                    </p:set>
                                  </p:childTnLst>
                                </p:cTn>
                              </p:par>
                            </p:childTnLst>
                          </p:cTn>
                        </p:par>
                        <p:par>
                          <p:cTn id="119" fill="hold">
                            <p:stCondLst>
                              <p:cond delay="0"/>
                            </p:stCondLst>
                            <p:childTnLst>
                              <p:par>
                                <p:cTn id="120" presetID="22" presetClass="entr" presetSubtype="8" fill="hold" grpId="0" nodeType="afterEffect">
                                  <p:stCondLst>
                                    <p:cond delay="0"/>
                                  </p:stCondLst>
                                  <p:childTnLst>
                                    <p:set>
                                      <p:cBhvr>
                                        <p:cTn id="121" dur="1" fill="hold">
                                          <p:stCondLst>
                                            <p:cond delay="0"/>
                                          </p:stCondLst>
                                        </p:cTn>
                                        <p:tgtEl>
                                          <p:spTgt spid="82"/>
                                        </p:tgtEl>
                                        <p:attrNameLst>
                                          <p:attrName>style.visibility</p:attrName>
                                        </p:attrNameLst>
                                      </p:cBhvr>
                                      <p:to>
                                        <p:strVal val="visible"/>
                                      </p:to>
                                    </p:set>
                                    <p:animEffect transition="in" filter="wipe(left)">
                                      <p:cBhvr>
                                        <p:cTn id="122" dur="500"/>
                                        <p:tgtEl>
                                          <p:spTgt spid="82"/>
                                        </p:tgtEl>
                                      </p:cBhvr>
                                    </p:animEffec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82"/>
                                        </p:tgtEl>
                                        <p:attrNameLst>
                                          <p:attrName>style.visibility</p:attrName>
                                        </p:attrNameLst>
                                      </p:cBhvr>
                                      <p:to>
                                        <p:strVal val="hidden"/>
                                      </p:to>
                                    </p:set>
                                  </p:childTnLst>
                                </p:cTn>
                              </p:par>
                            </p:childTnLst>
                          </p:cTn>
                        </p:par>
                        <p:par>
                          <p:cTn id="127" fill="hold">
                            <p:stCondLst>
                              <p:cond delay="0"/>
                            </p:stCondLst>
                            <p:childTnLst>
                              <p:par>
                                <p:cTn id="128" presetID="22" presetClass="entr" presetSubtype="8" fill="hold" grpId="0" nodeType="afterEffect">
                                  <p:stCondLst>
                                    <p:cond delay="0"/>
                                  </p:stCondLst>
                                  <p:childTnLst>
                                    <p:set>
                                      <p:cBhvr>
                                        <p:cTn id="129" dur="1" fill="hold">
                                          <p:stCondLst>
                                            <p:cond delay="0"/>
                                          </p:stCondLst>
                                        </p:cTn>
                                        <p:tgtEl>
                                          <p:spTgt spid="98"/>
                                        </p:tgtEl>
                                        <p:attrNameLst>
                                          <p:attrName>style.visibility</p:attrName>
                                        </p:attrNameLst>
                                      </p:cBhvr>
                                      <p:to>
                                        <p:strVal val="visible"/>
                                      </p:to>
                                    </p:set>
                                    <p:animEffect transition="in" filter="wipe(left)">
                                      <p:cBhvr>
                                        <p:cTn id="130" dur="500"/>
                                        <p:tgtEl>
                                          <p:spTgt spid="98"/>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P spid="48" grpId="0"/>
      <p:bldP spid="49" grpId="0" animBg="1"/>
      <p:bldP spid="50" grpId="0"/>
      <p:bldP spid="54" grpId="0"/>
      <p:bldP spid="56" grpId="0" animBg="1"/>
      <p:bldP spid="57" grpId="0"/>
      <p:bldP spid="58" grpId="0"/>
      <p:bldP spid="59" grpId="0" animBg="1"/>
      <p:bldP spid="62" grpId="0"/>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91" grpId="0"/>
      <p:bldP spid="95" grpId="0" animBg="1"/>
      <p:bldP spid="97" grpId="0" animBg="1"/>
      <p:bldP spid="98" grpId="0" animBg="1"/>
      <p:bldP spid="9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73822" y="449483"/>
            <a:ext cx="6448508" cy="5621572"/>
          </a:xfrm>
        </p:spPr>
        <p:txBody>
          <a:bodyPr/>
          <a:lstStyle/>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的作用、修饰成员变量的用法</a:t>
            </a:r>
            <a:endPar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修饰成员变量的内存原理</a:t>
            </a:r>
            <a:endParaRPr kumimoji="1"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修饰成员方法的基本用法</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修饰成员方法的内存原理</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的注意事项</a:t>
            </a: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拓展</a:t>
            </a: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应用知识：工具类</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a:t>
            </a: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代码块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 </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886641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4">
            <a:extLst>
              <a:ext uri="{FF2B5EF4-FFF2-40B4-BE49-F238E27FC236}">
                <a16:creationId xmlns:a16="http://schemas.microsoft.com/office/drawing/2014/main" id="{79E28A09-B194-4F6B-AEB3-6886FCF1ED81}"/>
              </a:ext>
            </a:extLst>
          </p:cNvPr>
          <p:cNvSpPr txBox="1"/>
          <p:nvPr/>
        </p:nvSpPr>
        <p:spPr>
          <a:xfrm>
            <a:off x="843719" y="1191037"/>
            <a:ext cx="6566074" cy="2526461"/>
          </a:xfrm>
          <a:prstGeom prst="rect">
            <a:avLst/>
          </a:prstGeom>
          <a:noFill/>
        </p:spPr>
        <p:txBody>
          <a:bodyPr wrap="square">
            <a:spAutoFit/>
          </a:bodyPr>
          <a:lstStyle/>
          <a:p>
            <a:pPr>
              <a:lnSpc>
                <a:spcPct val="250000"/>
              </a:lnSpc>
              <a:buFont typeface="Wingdings" panose="05000000000000000000" pitchFamily="2" charset="2"/>
              <a:buNone/>
              <a:defRPr/>
            </a:pPr>
            <a:r>
              <a:rPr lang="en-US" altLang="zh-CN"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zh-CN"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访问注意</a:t>
            </a:r>
            <a:r>
              <a:rPr lang="zh-CN" altLang="en-US"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事项</a:t>
            </a:r>
            <a:r>
              <a:rPr lang="zh-CN" altLang="zh-CN"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228594" indent="-228594">
              <a:lnSpc>
                <a:spcPct val="250000"/>
              </a:lnSpc>
              <a:buFont typeface="Wingdings" panose="05000000000000000000" pitchFamily="2" charset="2"/>
              <a:buChar char="l"/>
              <a:defRPr/>
            </a:pPr>
            <a:r>
              <a:rPr lang="zh-CN" altLang="zh-CN" sz="1600" dirty="0">
                <a:solidFill>
                  <a:srgbClr val="333333"/>
                </a:solidFill>
                <a:latin typeface="Alibaba PuHuiTi R"/>
                <a:ea typeface="微软雅黑" panose="020B0503020204020204" pitchFamily="34" charset="-122"/>
                <a:cs typeface="Open Sans" pitchFamily="34" charset="0"/>
              </a:rPr>
              <a:t>静态方法只能访问静态的成员</a:t>
            </a:r>
            <a:r>
              <a:rPr lang="zh-CN" altLang="en-US" sz="1600" dirty="0">
                <a:solidFill>
                  <a:srgbClr val="333333"/>
                </a:solidFill>
                <a:latin typeface="Alibaba PuHuiTi R"/>
                <a:ea typeface="微软雅黑" panose="020B0503020204020204" pitchFamily="34" charset="-122"/>
                <a:cs typeface="Open Sans" pitchFamily="34" charset="0"/>
              </a:rPr>
              <a:t>，不可以直接访问实例成员。</a:t>
            </a:r>
            <a:endParaRPr lang="en-US" altLang="zh-CN" sz="1600" dirty="0">
              <a:solidFill>
                <a:srgbClr val="333333"/>
              </a:solidFill>
              <a:latin typeface="Alibaba PuHuiTi R"/>
              <a:ea typeface="微软雅黑" panose="020B0503020204020204" pitchFamily="34" charset="-122"/>
              <a:cs typeface="Open Sans" pitchFamily="34" charset="0"/>
            </a:endParaRPr>
          </a:p>
          <a:p>
            <a:pPr marL="228594" indent="-228594">
              <a:lnSpc>
                <a:spcPct val="250000"/>
              </a:lnSpc>
              <a:buFont typeface="Wingdings" panose="05000000000000000000" pitchFamily="2" charset="2"/>
              <a:buChar char="l"/>
              <a:defRPr/>
            </a:pPr>
            <a:r>
              <a:rPr lang="zh-CN" altLang="en-US" sz="1600" dirty="0">
                <a:solidFill>
                  <a:srgbClr val="333333"/>
                </a:solidFill>
                <a:latin typeface="Alibaba PuHuiTi R"/>
                <a:ea typeface="微软雅黑" panose="020B0503020204020204" pitchFamily="34" charset="-122"/>
                <a:cs typeface="Open Sans" pitchFamily="34" charset="0"/>
              </a:rPr>
              <a:t>实例方法</a:t>
            </a:r>
            <a:r>
              <a:rPr lang="zh-CN" altLang="zh-CN" sz="1600" dirty="0">
                <a:solidFill>
                  <a:srgbClr val="333333"/>
                </a:solidFill>
                <a:latin typeface="Alibaba PuHuiTi R"/>
                <a:ea typeface="微软雅黑" panose="020B0503020204020204" pitchFamily="34" charset="-122"/>
                <a:cs typeface="Open Sans" pitchFamily="34" charset="0"/>
              </a:rPr>
              <a:t>可以访问静态的成员，也可以访问</a:t>
            </a:r>
            <a:r>
              <a:rPr lang="zh-CN" altLang="en-US" sz="1600" dirty="0">
                <a:solidFill>
                  <a:srgbClr val="333333"/>
                </a:solidFill>
                <a:latin typeface="Alibaba PuHuiTi R"/>
                <a:ea typeface="微软雅黑" panose="020B0503020204020204" pitchFamily="34" charset="-122"/>
                <a:cs typeface="Open Sans" pitchFamily="34" charset="0"/>
              </a:rPr>
              <a:t>实例</a:t>
            </a:r>
            <a:r>
              <a:rPr lang="zh-CN" altLang="zh-CN" sz="1600" dirty="0">
                <a:solidFill>
                  <a:srgbClr val="333333"/>
                </a:solidFill>
                <a:latin typeface="Alibaba PuHuiTi R"/>
                <a:ea typeface="微软雅黑" panose="020B0503020204020204" pitchFamily="34" charset="-122"/>
                <a:cs typeface="Open Sans" pitchFamily="34" charset="0"/>
              </a:rPr>
              <a:t>成员</a:t>
            </a:r>
            <a:r>
              <a:rPr lang="zh-CN" altLang="en-US" sz="1600" dirty="0">
                <a:solidFill>
                  <a:srgbClr val="333333"/>
                </a:solidFill>
                <a:latin typeface="Alibaba PuHuiTi R"/>
                <a:ea typeface="微软雅黑" panose="020B0503020204020204" pitchFamily="34" charset="-122"/>
                <a:cs typeface="Open Sans" pitchFamily="34" charset="0"/>
              </a:rPr>
              <a:t>。</a:t>
            </a:r>
            <a:endParaRPr lang="zh-CN" altLang="zh-CN" sz="1600" dirty="0">
              <a:latin typeface="Alibaba PuHuiTi R"/>
              <a:ea typeface="微软雅黑" panose="020B0503020204020204" pitchFamily="34" charset="-122"/>
            </a:endParaRPr>
          </a:p>
          <a:p>
            <a:pPr marL="228594" indent="-228594">
              <a:lnSpc>
                <a:spcPct val="250000"/>
              </a:lnSpc>
              <a:buFont typeface="Wingdings" panose="05000000000000000000" pitchFamily="2" charset="2"/>
              <a:buChar char="l"/>
              <a:defRPr/>
            </a:pPr>
            <a:r>
              <a:rPr lang="zh-CN" altLang="zh-CN" sz="1600" dirty="0">
                <a:solidFill>
                  <a:srgbClr val="333333"/>
                </a:solidFill>
                <a:latin typeface="Alibaba PuHuiTi R"/>
                <a:ea typeface="微软雅黑" panose="020B0503020204020204" pitchFamily="34" charset="-122"/>
                <a:cs typeface="Open Sans" pitchFamily="34" charset="0"/>
              </a:rPr>
              <a:t>静态方法中是</a:t>
            </a:r>
            <a:r>
              <a:rPr lang="zh-CN" altLang="en-US" sz="1600" dirty="0">
                <a:solidFill>
                  <a:srgbClr val="333333"/>
                </a:solidFill>
                <a:latin typeface="Alibaba PuHuiTi R"/>
                <a:ea typeface="微软雅黑" panose="020B0503020204020204" pitchFamily="34" charset="-122"/>
                <a:cs typeface="Open Sans" pitchFamily="34" charset="0"/>
              </a:rPr>
              <a:t>不可以出现</a:t>
            </a:r>
            <a:r>
              <a:rPr lang="zh-CN" altLang="zh-CN" sz="1600" dirty="0">
                <a:solidFill>
                  <a:srgbClr val="333333"/>
                </a:solidFill>
                <a:latin typeface="Alibaba PuHuiTi R"/>
                <a:ea typeface="微软雅黑" panose="020B0503020204020204" pitchFamily="34" charset="-122"/>
                <a:cs typeface="Open Sans" pitchFamily="34" charset="0"/>
              </a:rPr>
              <a:t>this关键字</a:t>
            </a:r>
            <a:r>
              <a:rPr lang="zh-CN" altLang="en-US" sz="1600" dirty="0">
                <a:solidFill>
                  <a:srgbClr val="333333"/>
                </a:solidFill>
                <a:latin typeface="Alibaba PuHuiTi R"/>
                <a:ea typeface="微软雅黑" panose="020B0503020204020204" pitchFamily="34" charset="-122"/>
                <a:cs typeface="Open Sans" pitchFamily="34" charset="0"/>
              </a:rPr>
              <a:t>的。</a:t>
            </a:r>
            <a:r>
              <a:rPr lang="zh-CN" altLang="zh-CN" sz="1600" dirty="0">
                <a:latin typeface="Alibaba PuHuiTi R"/>
                <a:ea typeface="微软雅黑" panose="020B0503020204020204" pitchFamily="34" charset="-122"/>
              </a:rPr>
              <a:t> </a:t>
            </a:r>
            <a:endParaRPr lang="en-US" altLang="zh-CN" sz="1600" dirty="0">
              <a:latin typeface="Alibaba PuHuiTi R"/>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5002306" y="573741"/>
            <a:ext cx="6094518" cy="4573950"/>
          </a:xfrm>
        </p:spPr>
        <p:txBody>
          <a:bodyPr/>
          <a:lstStyle/>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应用知识：工具类</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 </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510529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8E691E48-87F2-4B2B-9C31-8677CE783E89}"/>
              </a:ext>
            </a:extLst>
          </p:cNvPr>
          <p:cNvSpPr txBox="1"/>
          <p:nvPr/>
        </p:nvSpPr>
        <p:spPr>
          <a:xfrm>
            <a:off x="719786" y="1064335"/>
            <a:ext cx="11137900" cy="1073435"/>
          </a:xfrm>
          <a:prstGeom prst="rect">
            <a:avLst/>
          </a:prstGeom>
          <a:noFill/>
        </p:spPr>
        <p:txBody>
          <a:bodyPr>
            <a:spAutoFit/>
          </a:bodyPr>
          <a:lstStyle/>
          <a:p>
            <a:pPr>
              <a:lnSpc>
                <a:spcPct val="200000"/>
              </a:lnSpc>
              <a:defRPr/>
            </a:pPr>
            <a:r>
              <a:rPr lang="zh-CN" altLang="en-US"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工具类是什么？</a:t>
            </a:r>
            <a:endParaRPr lang="en-US" altLang="zh-CN"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zh-CN" altLang="en-US"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类中都是一些静态方法，每个方法都是以完成一个共用的功能为目的，这个类用来给系统开发人员共同使用的。</a:t>
            </a:r>
            <a:endParaRPr lang="en-US" altLang="zh-CN"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4">
            <a:extLst>
              <a:ext uri="{FF2B5EF4-FFF2-40B4-BE49-F238E27FC236}">
                <a16:creationId xmlns:a16="http://schemas.microsoft.com/office/drawing/2014/main" id="{69D4CA79-8C64-402B-B413-0ABEF7C24840}"/>
              </a:ext>
            </a:extLst>
          </p:cNvPr>
          <p:cNvSpPr txBox="1"/>
          <p:nvPr/>
        </p:nvSpPr>
        <p:spPr>
          <a:xfrm>
            <a:off x="1030936" y="2869250"/>
            <a:ext cx="8813800" cy="427105"/>
          </a:xfrm>
          <a:prstGeom prst="rect">
            <a:avLst/>
          </a:prstGeom>
          <a:noFill/>
        </p:spPr>
        <p:txBody>
          <a:bodyPr>
            <a:spAutoFit/>
          </a:bodyPr>
          <a:lstStyle/>
          <a:p>
            <a:pPr>
              <a:lnSpc>
                <a:spcPct val="150000"/>
              </a:lnSpc>
              <a:defRPr/>
            </a:pPr>
            <a:endParaRPr lang="en-US" altLang="zh-CN"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文本框 3">
            <a:extLst>
              <a:ext uri="{FF2B5EF4-FFF2-40B4-BE49-F238E27FC236}">
                <a16:creationId xmlns:a16="http://schemas.microsoft.com/office/drawing/2014/main" id="{04F7DDE6-AAA4-42BD-B9CC-B7A5C3757A02}"/>
              </a:ext>
            </a:extLst>
          </p:cNvPr>
          <p:cNvSpPr txBox="1"/>
          <p:nvPr/>
        </p:nvSpPr>
        <p:spPr>
          <a:xfrm>
            <a:off x="1030937" y="5497923"/>
            <a:ext cx="7804151" cy="427105"/>
          </a:xfrm>
          <a:prstGeom prst="rect">
            <a:avLst/>
          </a:prstGeom>
          <a:noFill/>
        </p:spPr>
        <p:txBody>
          <a:bodyPr>
            <a:spAutoFit/>
          </a:bodyPr>
          <a:lstStyle/>
          <a:p>
            <a:pPr>
              <a:lnSpc>
                <a:spcPct val="150000"/>
              </a:lnSpc>
              <a:defRPr/>
            </a:pPr>
            <a:endPar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文本框 4">
            <a:extLst>
              <a:ext uri="{FF2B5EF4-FFF2-40B4-BE49-F238E27FC236}">
                <a16:creationId xmlns:a16="http://schemas.microsoft.com/office/drawing/2014/main" id="{10E2FA37-F600-40E9-B8F2-3F7F5E426715}"/>
              </a:ext>
            </a:extLst>
          </p:cNvPr>
          <p:cNvSpPr txBox="1"/>
          <p:nvPr/>
        </p:nvSpPr>
        <p:spPr>
          <a:xfrm>
            <a:off x="719786" y="2137770"/>
            <a:ext cx="11137900" cy="1073435"/>
          </a:xfrm>
          <a:prstGeom prst="rect">
            <a:avLst/>
          </a:prstGeom>
          <a:noFill/>
        </p:spPr>
        <p:txBody>
          <a:bodyPr>
            <a:spAutoFit/>
          </a:bodyPr>
          <a:lstStyle/>
          <a:p>
            <a:pPr>
              <a:lnSpc>
                <a:spcPct val="200000"/>
              </a:lnSpc>
              <a:defRPr/>
            </a:pPr>
            <a:r>
              <a:rPr lang="zh-CN" altLang="en-US"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案例导学：</a:t>
            </a:r>
          </a:p>
          <a:p>
            <a:pPr marL="228594" indent="-228594">
              <a:lnSpc>
                <a:spcPct val="200000"/>
              </a:lnSpc>
              <a:buFont typeface="Wingdings" panose="05000000000000000000" pitchFamily="2" charset="2"/>
              <a:buChar char="l"/>
              <a:defRPr/>
            </a:pPr>
            <a:r>
              <a:rPr lang="zh-CN" altLang="en-US"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在企业的管理系统中，通常需要在一个系统的很多业务处使用验证码进行防刷新等安全控制</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6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 name="文本框 5">
            <a:extLst>
              <a:ext uri="{FF2B5EF4-FFF2-40B4-BE49-F238E27FC236}">
                <a16:creationId xmlns:a16="http://schemas.microsoft.com/office/drawing/2014/main" id="{5FD8A4DF-B0C8-47A0-AD76-01D032256967}"/>
              </a:ext>
            </a:extLst>
          </p:cNvPr>
          <p:cNvSpPr txBox="1"/>
          <p:nvPr/>
        </p:nvSpPr>
        <p:spPr>
          <a:xfrm>
            <a:off x="5534145" y="3275926"/>
            <a:ext cx="5496859" cy="1134991"/>
          </a:xfrm>
          <a:prstGeom prst="rect">
            <a:avLst/>
          </a:prstGeom>
          <a:noFill/>
        </p:spPr>
        <p:txBody>
          <a:bodyPr wrap="square">
            <a:spAutoFit/>
          </a:bodyPr>
          <a:lstStyle/>
          <a:p>
            <a:pPr>
              <a:lnSpc>
                <a:spcPct val="200000"/>
              </a:lnSpc>
              <a:defRPr/>
            </a:pPr>
            <a:r>
              <a:rPr lang="zh-CN" altLang="en-US"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问题</a:t>
            </a:r>
            <a:r>
              <a:rPr lang="zh-CN" altLang="en-US" sz="2000"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2000"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同一个功能多处开发，会出现代码重复度过高。</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7" name="图片 6">
            <a:extLst>
              <a:ext uri="{FF2B5EF4-FFF2-40B4-BE49-F238E27FC236}">
                <a16:creationId xmlns:a16="http://schemas.microsoft.com/office/drawing/2014/main" id="{0C1406D9-8F6A-45C3-9467-0A14780D495B}"/>
              </a:ext>
            </a:extLst>
          </p:cNvPr>
          <p:cNvPicPr>
            <a:picLocks noChangeAspect="1"/>
          </p:cNvPicPr>
          <p:nvPr/>
        </p:nvPicPr>
        <p:blipFill>
          <a:blip r:embed="rId3"/>
          <a:stretch>
            <a:fillRect/>
          </a:stretch>
        </p:blipFill>
        <p:spPr>
          <a:xfrm>
            <a:off x="875077" y="3336309"/>
            <a:ext cx="1923783" cy="1375129"/>
          </a:xfrm>
          <a:prstGeom prst="rect">
            <a:avLst/>
          </a:prstGeom>
        </p:spPr>
      </p:pic>
      <p:pic>
        <p:nvPicPr>
          <p:cNvPr id="8" name="图片 7">
            <a:extLst>
              <a:ext uri="{FF2B5EF4-FFF2-40B4-BE49-F238E27FC236}">
                <a16:creationId xmlns:a16="http://schemas.microsoft.com/office/drawing/2014/main" id="{73582187-772E-4F31-8B69-7FB66E1FB44C}"/>
              </a:ext>
            </a:extLst>
          </p:cNvPr>
          <p:cNvPicPr>
            <a:picLocks noChangeAspect="1"/>
          </p:cNvPicPr>
          <p:nvPr/>
        </p:nvPicPr>
        <p:blipFill>
          <a:blip r:embed="rId4"/>
          <a:stretch>
            <a:fillRect/>
          </a:stretch>
        </p:blipFill>
        <p:spPr>
          <a:xfrm>
            <a:off x="3175078" y="3336309"/>
            <a:ext cx="2127586" cy="1388552"/>
          </a:xfrm>
          <a:prstGeom prst="rect">
            <a:avLst/>
          </a:prstGeom>
        </p:spPr>
      </p:pic>
      <p:sp>
        <p:nvSpPr>
          <p:cNvPr id="10" name="文本框 9">
            <a:extLst>
              <a:ext uri="{FF2B5EF4-FFF2-40B4-BE49-F238E27FC236}">
                <a16:creationId xmlns:a16="http://schemas.microsoft.com/office/drawing/2014/main" id="{EDE550D3-A87F-4BEA-8FE3-187FFD18D181}"/>
              </a:ext>
            </a:extLst>
          </p:cNvPr>
          <p:cNvSpPr txBox="1"/>
          <p:nvPr/>
        </p:nvSpPr>
        <p:spPr>
          <a:xfrm>
            <a:off x="719786" y="5020480"/>
            <a:ext cx="6962967" cy="1073435"/>
          </a:xfrm>
          <a:prstGeom prst="rect">
            <a:avLst/>
          </a:prstGeom>
          <a:noFill/>
        </p:spPr>
        <p:txBody>
          <a:bodyPr wrap="square">
            <a:spAutoFit/>
          </a:bodyPr>
          <a:lstStyle/>
          <a:p>
            <a:pPr>
              <a:lnSpc>
                <a:spcPct val="200000"/>
              </a:lnSpc>
              <a:defRPr/>
            </a:pPr>
            <a:r>
              <a:rPr lang="zh-CN" altLang="en-US"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使用工具类的好处</a:t>
            </a:r>
            <a:endParaRPr lang="en-US" altLang="zh-CN"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一是调用方便，二是提高了代码复用（</a:t>
            </a:r>
            <a:r>
              <a:rPr lang="zh-CN" altLang="en-US"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一次编写，处处可用</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fade">
                                      <p:cBhvr>
                                        <p:cTn id="25" dur="500"/>
                                        <p:tgtEl>
                                          <p:spTgt spid="10">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xEl>
                                              <p:pRg st="1" end="1"/>
                                            </p:txEl>
                                          </p:spTgt>
                                        </p:tgtEl>
                                        <p:attrNameLst>
                                          <p:attrName>style.visibility</p:attrName>
                                        </p:attrNameLst>
                                      </p:cBhvr>
                                      <p:to>
                                        <p:strVal val="visible"/>
                                      </p:to>
                                    </p:set>
                                    <p:animEffect transition="in" filter="fade">
                                      <p:cBhvr>
                                        <p:cTn id="30"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占位符 3">
            <a:extLst>
              <a:ext uri="{FF2B5EF4-FFF2-40B4-BE49-F238E27FC236}">
                <a16:creationId xmlns:a16="http://schemas.microsoft.com/office/drawing/2014/main" id="{46C6E6F9-642C-4396-BFE1-C71A02976F12}"/>
              </a:ext>
            </a:extLst>
          </p:cNvPr>
          <p:cNvSpPr txBox="1">
            <a:spLocks/>
          </p:cNvSpPr>
          <p:nvPr/>
        </p:nvSpPr>
        <p:spPr>
          <a:xfrm>
            <a:off x="787079" y="1072893"/>
            <a:ext cx="5211700"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dirty="0">
                <a:latin typeface="Consolas" panose="020B0609020204030204" pitchFamily="49" charset="0"/>
              </a:rPr>
              <a:t>面向对象知识的学习建议</a:t>
            </a:r>
          </a:p>
        </p:txBody>
      </p:sp>
      <p:pic>
        <p:nvPicPr>
          <p:cNvPr id="3" name="图片 2">
            <a:extLst>
              <a:ext uri="{FF2B5EF4-FFF2-40B4-BE49-F238E27FC236}">
                <a16:creationId xmlns:a16="http://schemas.microsoft.com/office/drawing/2014/main" id="{8F4A069B-25B8-4AB8-900A-E730114BCF20}"/>
              </a:ext>
            </a:extLst>
          </p:cNvPr>
          <p:cNvPicPr>
            <a:picLocks noChangeAspect="1"/>
          </p:cNvPicPr>
          <p:nvPr/>
        </p:nvPicPr>
        <p:blipFill>
          <a:blip r:embed="rId2"/>
          <a:stretch>
            <a:fillRect/>
          </a:stretch>
        </p:blipFill>
        <p:spPr>
          <a:xfrm>
            <a:off x="8492649" y="1719763"/>
            <a:ext cx="1734241" cy="2373464"/>
          </a:xfrm>
          <a:prstGeom prst="rect">
            <a:avLst/>
          </a:prstGeom>
        </p:spPr>
      </p:pic>
      <p:pic>
        <p:nvPicPr>
          <p:cNvPr id="4" name="Picture 2">
            <a:extLst>
              <a:ext uri="{FF2B5EF4-FFF2-40B4-BE49-F238E27FC236}">
                <a16:creationId xmlns:a16="http://schemas.microsoft.com/office/drawing/2014/main" id="{CE695CC7-3325-42EE-A1F0-DE2A094CB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3814" y="3464549"/>
            <a:ext cx="2424798" cy="14581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725F738-086F-4BDB-8FA7-140B4D79DC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2701" y="1326992"/>
            <a:ext cx="2411874" cy="16829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1B41AB33-EBC6-49CE-A950-802C677CDB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079" y="1719763"/>
            <a:ext cx="3640869" cy="3093549"/>
          </a:xfrm>
          <a:prstGeom prst="rect">
            <a:avLst/>
          </a:prstGeom>
          <a:noFill/>
          <a:extLst>
            <a:ext uri="{909E8E84-426E-40DD-AFC4-6F175D3DCCD1}">
              <a14:hiddenFill xmlns:a14="http://schemas.microsoft.com/office/drawing/2010/main">
                <a:solidFill>
                  <a:srgbClr val="FFFFFF"/>
                </a:solidFill>
              </a14:hiddenFill>
            </a:ext>
          </a:extLst>
        </p:spPr>
      </p:pic>
      <p:sp>
        <p:nvSpPr>
          <p:cNvPr id="22" name="任意形状 4">
            <a:extLst>
              <a:ext uri="{FF2B5EF4-FFF2-40B4-BE49-F238E27FC236}">
                <a16:creationId xmlns:a16="http://schemas.microsoft.com/office/drawing/2014/main" id="{0285A554-E067-430E-AC41-4D16031E5C96}"/>
              </a:ext>
            </a:extLst>
          </p:cNvPr>
          <p:cNvSpPr/>
          <p:nvPr/>
        </p:nvSpPr>
        <p:spPr>
          <a:xfrm>
            <a:off x="1023965" y="5268868"/>
            <a:ext cx="2499942" cy="725981"/>
          </a:xfrm>
          <a:custGeom>
            <a:avLst/>
            <a:gdLst>
              <a:gd name="connsiteX0" fmla="*/ 0 w 2704111"/>
              <a:gd name="connsiteY0" fmla="*/ 0 h 967216"/>
              <a:gd name="connsiteX1" fmla="*/ 2142444 w 2704111"/>
              <a:gd name="connsiteY1" fmla="*/ 0 h 967216"/>
              <a:gd name="connsiteX2" fmla="*/ 2704111 w 2704111"/>
              <a:gd name="connsiteY2" fmla="*/ 494759 h 967216"/>
              <a:gd name="connsiteX3" fmla="*/ 2142444 w 2704111"/>
              <a:gd name="connsiteY3" fmla="*/ 967216 h 967216"/>
              <a:gd name="connsiteX4" fmla="*/ 0 w 2704111"/>
              <a:gd name="connsiteY4" fmla="*/ 967216 h 967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4111" h="967216">
                <a:moveTo>
                  <a:pt x="0" y="0"/>
                </a:moveTo>
                <a:lnTo>
                  <a:pt x="2142444" y="0"/>
                </a:lnTo>
                <a:lnTo>
                  <a:pt x="2704111" y="494759"/>
                </a:lnTo>
                <a:lnTo>
                  <a:pt x="2142444" y="967216"/>
                </a:lnTo>
                <a:lnTo>
                  <a:pt x="0" y="967216"/>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noAutofit/>
          </a:bodyPr>
          <a:lstStyle/>
          <a:p>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任意多边形 3">
            <a:extLst>
              <a:ext uri="{FF2B5EF4-FFF2-40B4-BE49-F238E27FC236}">
                <a16:creationId xmlns:a16="http://schemas.microsoft.com/office/drawing/2014/main" id="{527C1DDB-45CF-4CCE-8E08-B6C24D699CBA}"/>
              </a:ext>
            </a:extLst>
          </p:cNvPr>
          <p:cNvSpPr/>
          <p:nvPr/>
        </p:nvSpPr>
        <p:spPr bwMode="auto">
          <a:xfrm>
            <a:off x="3235601" y="5267917"/>
            <a:ext cx="2645406"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b="1" noProof="1">
              <a:solidFill>
                <a:schemeClr val="bg1"/>
              </a:solidFill>
              <a:latin typeface="Alibaba PuHuiTi B" pitchFamily="18" charset="-122"/>
              <a:ea typeface="Alibaba PuHuiTi B" pitchFamily="18" charset="-122"/>
              <a:cs typeface="Alibaba PuHuiTi B" pitchFamily="18" charset="-122"/>
            </a:endParaRPr>
          </a:p>
        </p:txBody>
      </p:sp>
      <p:sp>
        <p:nvSpPr>
          <p:cNvPr id="24" name="文本框 35">
            <a:extLst>
              <a:ext uri="{FF2B5EF4-FFF2-40B4-BE49-F238E27FC236}">
                <a16:creationId xmlns:a16="http://schemas.microsoft.com/office/drawing/2014/main" id="{2463637B-B849-48D3-9D5F-D86BBE36D4BA}"/>
              </a:ext>
            </a:extLst>
          </p:cNvPr>
          <p:cNvSpPr txBox="1">
            <a:spLocks noChangeArrowheads="1"/>
          </p:cNvSpPr>
          <p:nvPr/>
        </p:nvSpPr>
        <p:spPr bwMode="auto">
          <a:xfrm>
            <a:off x="3604317" y="5489650"/>
            <a:ext cx="2137681"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多进行思考和记忆、练习</a:t>
            </a:r>
          </a:p>
        </p:txBody>
      </p:sp>
      <p:sp>
        <p:nvSpPr>
          <p:cNvPr id="25" name="文本框 43">
            <a:extLst>
              <a:ext uri="{FF2B5EF4-FFF2-40B4-BE49-F238E27FC236}">
                <a16:creationId xmlns:a16="http://schemas.microsoft.com/office/drawing/2014/main" id="{D1A79E4B-7C6B-4B59-8DE9-D901899EDB2F}"/>
              </a:ext>
            </a:extLst>
          </p:cNvPr>
          <p:cNvSpPr txBox="1">
            <a:spLocks noChangeArrowheads="1"/>
          </p:cNvSpPr>
          <p:nvPr/>
        </p:nvSpPr>
        <p:spPr bwMode="auto">
          <a:xfrm>
            <a:off x="961842" y="5469281"/>
            <a:ext cx="2441661"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多关注语法点的基本作用</a:t>
            </a:r>
          </a:p>
        </p:txBody>
      </p:sp>
      <p:sp>
        <p:nvSpPr>
          <p:cNvPr id="26" name="任意多边形 13">
            <a:extLst>
              <a:ext uri="{FF2B5EF4-FFF2-40B4-BE49-F238E27FC236}">
                <a16:creationId xmlns:a16="http://schemas.microsoft.com/office/drawing/2014/main" id="{993F63C2-5752-447C-A4BB-C08B967B8375}"/>
              </a:ext>
            </a:extLst>
          </p:cNvPr>
          <p:cNvSpPr/>
          <p:nvPr/>
        </p:nvSpPr>
        <p:spPr bwMode="auto">
          <a:xfrm>
            <a:off x="5592701" y="5267917"/>
            <a:ext cx="3386994"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lstStyle/>
          <a:p>
            <a:endParaRPr lang="zh-CN" altLang="en-US" noProof="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文本框 49">
            <a:extLst>
              <a:ext uri="{FF2B5EF4-FFF2-40B4-BE49-F238E27FC236}">
                <a16:creationId xmlns:a16="http://schemas.microsoft.com/office/drawing/2014/main" id="{88673A5C-7C4E-4B5D-A6C5-005ABE6E7D58}"/>
              </a:ext>
            </a:extLst>
          </p:cNvPr>
          <p:cNvSpPr txBox="1">
            <a:spLocks noChangeArrowheads="1"/>
          </p:cNvSpPr>
          <p:nvPr/>
        </p:nvSpPr>
        <p:spPr bwMode="auto">
          <a:xfrm>
            <a:off x="6182525" y="5475831"/>
            <a:ext cx="2735047"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要自信，不要在短期想能做什么？</a:t>
            </a:r>
          </a:p>
        </p:txBody>
      </p:sp>
    </p:spTree>
    <p:extLst>
      <p:ext uri="{BB962C8B-B14F-4D97-AF65-F5344CB8AC3E}">
        <p14:creationId xmlns:p14="http://schemas.microsoft.com/office/powerpoint/2010/main" val="224167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down)">
                                      <p:cBhvr>
                                        <p:cTn id="18" dur="500"/>
                                        <p:tgtEl>
                                          <p:spTgt spid="2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down)">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down)">
                                      <p:cBhvr>
                                        <p:cTn id="26" dur="500"/>
                                        <p:tgtEl>
                                          <p:spTgt spid="24"/>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down)">
                                      <p:cBhvr>
                                        <p:cTn id="34" dur="500"/>
                                        <p:tgtEl>
                                          <p:spTgt spid="2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down)">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p:bldP spid="25" grpId="0"/>
      <p:bldP spid="26" grpId="0" animBg="1"/>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553C829-5F14-4899-B8A1-F76F61DEBA84}"/>
              </a:ext>
            </a:extLst>
          </p:cNvPr>
          <p:cNvSpPr txBox="1"/>
          <p:nvPr/>
        </p:nvSpPr>
        <p:spPr>
          <a:xfrm>
            <a:off x="838201" y="4754034"/>
            <a:ext cx="7804151" cy="385298"/>
          </a:xfrm>
          <a:prstGeom prst="rect">
            <a:avLst/>
          </a:prstGeom>
          <a:noFill/>
        </p:spPr>
        <p:txBody>
          <a:bodyPr>
            <a:spAutoFit/>
          </a:bodyPr>
          <a:lstStyle/>
          <a:p>
            <a:pPr>
              <a:lnSpc>
                <a:spcPct val="150000"/>
              </a:lnSpc>
              <a:defRPr/>
            </a:pP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Picture 2">
            <a:extLst>
              <a:ext uri="{FF2B5EF4-FFF2-40B4-BE49-F238E27FC236}">
                <a16:creationId xmlns:a16="http://schemas.microsoft.com/office/drawing/2014/main" id="{F6DECA17-3858-411E-86FA-DD8C92AD52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6750" y="1255702"/>
            <a:ext cx="2422153" cy="2292897"/>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782EC92C-033A-4898-BB5A-7D37739C6A11}"/>
              </a:ext>
            </a:extLst>
          </p:cNvPr>
          <p:cNvSpPr txBox="1"/>
          <p:nvPr/>
        </p:nvSpPr>
        <p:spPr>
          <a:xfrm>
            <a:off x="698406" y="1255702"/>
            <a:ext cx="5364481" cy="1919821"/>
          </a:xfrm>
          <a:prstGeom prst="rect">
            <a:avLst/>
          </a:prstGeom>
          <a:noFill/>
        </p:spPr>
        <p:txBody>
          <a:bodyPr wrap="square">
            <a:spAutoFit/>
          </a:bodyPr>
          <a:lstStyle/>
          <a:p>
            <a:pPr>
              <a:lnSpc>
                <a:spcPct val="250000"/>
              </a:lnSpc>
              <a:defRPr/>
            </a:pPr>
            <a:r>
              <a:rPr lang="zh-CN" altLang="en-US"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为什么工具类中的方法不用实例方法做？ </a:t>
            </a:r>
            <a:endParaRPr lang="en-US" altLang="zh-CN"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8079" indent="-228594">
              <a:lnSpc>
                <a:spcPct val="250000"/>
              </a:lnSpc>
              <a:buFont typeface="Wingdings" panose="05000000000000000000" pitchFamily="2" charset="2"/>
              <a:buChar char="l"/>
              <a:defRPr/>
            </a:pPr>
            <a:r>
              <a:rPr lang="zh-CN" altLang="en-US" sz="1600"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实例方法需要创建对象调用。</a:t>
            </a:r>
            <a:endParaRPr lang="en-US" altLang="zh-CN" sz="1600"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8079" indent="-228594">
              <a:lnSpc>
                <a:spcPct val="250000"/>
              </a:lnSpc>
              <a:buFont typeface="Wingdings" panose="05000000000000000000" pitchFamily="2" charset="2"/>
              <a:buChar char="l"/>
              <a:defRPr/>
            </a:pPr>
            <a:r>
              <a:rPr lang="zh-CN" altLang="en-US" sz="1600"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此时用对象只是为了调用方法，这样只会浪费内存。</a:t>
            </a:r>
            <a:endParaRPr lang="en-US" altLang="zh-CN" sz="1600"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0457B3F8-E03C-4A63-9643-D4F8D4FBDD07}"/>
              </a:ext>
            </a:extLst>
          </p:cNvPr>
          <p:cNvSpPr txBox="1"/>
          <p:nvPr/>
        </p:nvSpPr>
        <p:spPr>
          <a:xfrm>
            <a:off x="698406" y="3308695"/>
            <a:ext cx="10900559" cy="2058320"/>
          </a:xfrm>
          <a:prstGeom prst="rect">
            <a:avLst/>
          </a:prstGeom>
          <a:noFill/>
        </p:spPr>
        <p:txBody>
          <a:bodyPr wrap="square">
            <a:spAutoFit/>
          </a:bodyPr>
          <a:lstStyle/>
          <a:p>
            <a:pPr>
              <a:lnSpc>
                <a:spcPct val="200000"/>
              </a:lnSpc>
              <a:defRPr/>
            </a:pPr>
            <a:endParaRPr lang="en-US" altLang="zh-CN"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zh-CN" altLang="en-US"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工具类定义时的其他要求：</a:t>
            </a:r>
            <a:endParaRPr lang="en-US" altLang="zh-CN"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zh-CN" altLang="en-US"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由于工具里面都是静态方法，直接用类名即可访问，</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因此，工具类无需创建对象，建议将工具类的构造器进行私有。</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endParaRPr lang="en-US" altLang="zh-CN" sz="16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99624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01237" y="1556331"/>
            <a:ext cx="7377690" cy="4511040"/>
          </a:xfrm>
        </p:spPr>
        <p:txBody>
          <a:bodyPr/>
          <a:lstStyle/>
          <a:p>
            <a:pPr>
              <a:lnSpc>
                <a:spcPct val="150000"/>
              </a:lnSpc>
            </a:pPr>
            <a:r>
              <a:rPr lang="zh-CN" altLang="en-US" dirty="0"/>
              <a:t>工具类是什么，有什么好处？</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内部都是一些静态方法，每个方法完成一个功能</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一次编写，处处可用，提高代码的重用性。</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dirty="0"/>
              <a:t>工具类有什么要求？</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建议工具类的构造器私有化处理。</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工具类不需要创建对象。</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endParaRPr lang="en-US" altLang="zh-CN" sz="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70234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9968495A-3E7D-644A-9FE8-5D1024F23EB3}"/>
              </a:ext>
            </a:extLst>
          </p:cNvPr>
          <p:cNvSpPr>
            <a:spLocks noGrp="1"/>
          </p:cNvSpPr>
          <p:nvPr>
            <p:ph type="body" sz="quarter" idx="10"/>
          </p:nvPr>
        </p:nvSpPr>
        <p:spPr>
          <a:xfrm>
            <a:off x="2148926" y="986958"/>
            <a:ext cx="9214230" cy="517190"/>
          </a:xfrm>
        </p:spPr>
        <p:txBody>
          <a:bodyPr/>
          <a:lstStyle/>
          <a:p>
            <a:r>
              <a:rPr lang="zh-CN" altLang="en-US" dirty="0"/>
              <a:t>定义数组工具类</a:t>
            </a:r>
          </a:p>
        </p:txBody>
      </p:sp>
      <p:sp>
        <p:nvSpPr>
          <p:cNvPr id="13" name="TextBox 58">
            <a:extLst>
              <a:ext uri="{FF2B5EF4-FFF2-40B4-BE49-F238E27FC236}">
                <a16:creationId xmlns:a16="http://schemas.microsoft.com/office/drawing/2014/main" id="{4A4C32ED-5A72-445E-ADD5-B15BE2260DB1}"/>
              </a:ext>
            </a:extLst>
          </p:cNvPr>
          <p:cNvSpPr txBox="1"/>
          <p:nvPr/>
        </p:nvSpPr>
        <p:spPr>
          <a:xfrm>
            <a:off x="5773358" y="987798"/>
            <a:ext cx="1176811" cy="418191"/>
          </a:xfrm>
          <a:prstGeom prst="rect">
            <a:avLst/>
          </a:prstGeom>
          <a:noFill/>
        </p:spPr>
        <p:txBody>
          <a:bodyPr wrap="square">
            <a:spAutoFit/>
          </a:bodyPr>
          <a:lstStyle/>
          <a:p>
            <a:pPr eaLnBrk="1" fontAlgn="auto" hangingPunct="1">
              <a:lnSpc>
                <a:spcPct val="150000"/>
              </a:lnSpc>
              <a:spcBef>
                <a:spcPts val="0"/>
              </a:spcBef>
              <a:spcAft>
                <a:spcPts val="0"/>
              </a:spcAft>
              <a:defRPr/>
            </a:pPr>
            <a:r>
              <a:rPr lang="en-US" altLang="zh-CN" sz="1600" dirty="0">
                <a:solidFill>
                  <a:schemeClr val="tx1">
                    <a:lumMod val="85000"/>
                    <a:lumOff val="15000"/>
                  </a:schemeClr>
                </a:solidFill>
                <a:latin typeface="微软雅黑" panose="020B0503020204020204" pitchFamily="34" charset="-122"/>
                <a:ea typeface="Alibaba PuHuiTi R"/>
              </a:rPr>
              <a:t>10 </a:t>
            </a:r>
            <a:r>
              <a:rPr lang="zh-CN" altLang="en-US" sz="1600" dirty="0">
                <a:solidFill>
                  <a:schemeClr val="tx1">
                    <a:lumMod val="85000"/>
                    <a:lumOff val="15000"/>
                  </a:schemeClr>
                </a:solidFill>
                <a:latin typeface="微软雅黑" panose="020B0503020204020204" pitchFamily="34" charset="-122"/>
                <a:ea typeface="Alibaba PuHuiTi R"/>
              </a:rPr>
              <a:t>分钟</a:t>
            </a:r>
          </a:p>
        </p:txBody>
      </p:sp>
      <p:grpSp>
        <p:nvGrpSpPr>
          <p:cNvPr id="14" name="组合 59">
            <a:extLst>
              <a:ext uri="{FF2B5EF4-FFF2-40B4-BE49-F238E27FC236}">
                <a16:creationId xmlns:a16="http://schemas.microsoft.com/office/drawing/2014/main" id="{572FC89D-96B6-42B0-913C-3AB5C388D5ED}"/>
              </a:ext>
            </a:extLst>
          </p:cNvPr>
          <p:cNvGrpSpPr/>
          <p:nvPr/>
        </p:nvGrpSpPr>
        <p:grpSpPr>
          <a:xfrm>
            <a:off x="5575144" y="1158056"/>
            <a:ext cx="168673" cy="171618"/>
            <a:chOff x="2232463" y="1228214"/>
            <a:chExt cx="234702" cy="238800"/>
          </a:xfrm>
          <a:solidFill>
            <a:schemeClr val="tx1">
              <a:lumMod val="75000"/>
              <a:lumOff val="25000"/>
            </a:schemeClr>
          </a:solidFill>
        </p:grpSpPr>
        <p:sp>
          <p:nvSpPr>
            <p:cNvPr id="15" name="Freeform 15">
              <a:extLst>
                <a:ext uri="{FF2B5EF4-FFF2-40B4-BE49-F238E27FC236}">
                  <a16:creationId xmlns:a16="http://schemas.microsoft.com/office/drawing/2014/main" id="{22CC514C-6FDB-4E81-AB9C-B854B06FE604}"/>
                </a:ext>
              </a:extLst>
            </p:cNvPr>
            <p:cNvSpPr/>
            <p:nvPr/>
          </p:nvSpPr>
          <p:spPr bwMode="auto">
            <a:xfrm>
              <a:off x="2232463" y="1232312"/>
              <a:ext cx="234702" cy="234702"/>
            </a:xfrm>
            <a:custGeom>
              <a:avLst/>
              <a:gdLst>
                <a:gd name="T0" fmla="*/ 400 w 800"/>
                <a:gd name="T1" fmla="*/ 800 h 800"/>
                <a:gd name="T2" fmla="*/ 0 w 800"/>
                <a:gd name="T3" fmla="*/ 400 h 800"/>
                <a:gd name="T4" fmla="*/ 400 w 800"/>
                <a:gd name="T5" fmla="*/ 0 h 800"/>
                <a:gd name="T6" fmla="*/ 624 w 800"/>
                <a:gd name="T7" fmla="*/ 69 h 800"/>
                <a:gd name="T8" fmla="*/ 630 w 800"/>
                <a:gd name="T9" fmla="*/ 100 h 800"/>
                <a:gd name="T10" fmla="*/ 599 w 800"/>
                <a:gd name="T11" fmla="*/ 106 h 800"/>
                <a:gd name="T12" fmla="*/ 400 w 800"/>
                <a:gd name="T13" fmla="*/ 45 h 800"/>
                <a:gd name="T14" fmla="*/ 45 w 800"/>
                <a:gd name="T15" fmla="*/ 400 h 800"/>
                <a:gd name="T16" fmla="*/ 400 w 800"/>
                <a:gd name="T17" fmla="*/ 755 h 800"/>
                <a:gd name="T18" fmla="*/ 755 w 800"/>
                <a:gd name="T19" fmla="*/ 400 h 800"/>
                <a:gd name="T20" fmla="*/ 777 w 800"/>
                <a:gd name="T21" fmla="*/ 377 h 800"/>
                <a:gd name="T22" fmla="*/ 800 w 800"/>
                <a:gd name="T23" fmla="*/ 400 h 800"/>
                <a:gd name="T24" fmla="*/ 400 w 800"/>
                <a:gd name="T25"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0" h="800">
                  <a:moveTo>
                    <a:pt x="400" y="800"/>
                  </a:moveTo>
                  <a:cubicBezTo>
                    <a:pt x="179" y="800"/>
                    <a:pt x="0" y="620"/>
                    <a:pt x="0" y="400"/>
                  </a:cubicBezTo>
                  <a:cubicBezTo>
                    <a:pt x="0" y="179"/>
                    <a:pt x="179" y="0"/>
                    <a:pt x="400" y="0"/>
                  </a:cubicBezTo>
                  <a:cubicBezTo>
                    <a:pt x="480" y="0"/>
                    <a:pt x="558" y="24"/>
                    <a:pt x="624" y="69"/>
                  </a:cubicBezTo>
                  <a:cubicBezTo>
                    <a:pt x="635" y="76"/>
                    <a:pt x="637" y="90"/>
                    <a:pt x="630" y="100"/>
                  </a:cubicBezTo>
                  <a:cubicBezTo>
                    <a:pt x="623" y="111"/>
                    <a:pt x="609" y="113"/>
                    <a:pt x="599" y="106"/>
                  </a:cubicBezTo>
                  <a:cubicBezTo>
                    <a:pt x="540" y="66"/>
                    <a:pt x="471" y="45"/>
                    <a:pt x="400" y="45"/>
                  </a:cubicBezTo>
                  <a:cubicBezTo>
                    <a:pt x="204" y="45"/>
                    <a:pt x="45" y="204"/>
                    <a:pt x="45" y="400"/>
                  </a:cubicBezTo>
                  <a:cubicBezTo>
                    <a:pt x="45" y="595"/>
                    <a:pt x="204" y="755"/>
                    <a:pt x="400" y="755"/>
                  </a:cubicBezTo>
                  <a:cubicBezTo>
                    <a:pt x="595" y="755"/>
                    <a:pt x="755" y="595"/>
                    <a:pt x="755" y="400"/>
                  </a:cubicBezTo>
                  <a:cubicBezTo>
                    <a:pt x="755" y="387"/>
                    <a:pt x="765" y="377"/>
                    <a:pt x="777" y="377"/>
                  </a:cubicBezTo>
                  <a:cubicBezTo>
                    <a:pt x="790" y="377"/>
                    <a:pt x="800" y="387"/>
                    <a:pt x="800" y="400"/>
                  </a:cubicBezTo>
                  <a:cubicBezTo>
                    <a:pt x="800" y="620"/>
                    <a:pt x="620" y="800"/>
                    <a:pt x="400" y="800"/>
                  </a:cubicBezTo>
                  <a:close/>
                </a:path>
              </a:pathLst>
            </a:custGeom>
            <a:grpFill/>
            <a:ln>
              <a:noFill/>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16" name="Freeform 16">
              <a:extLst>
                <a:ext uri="{FF2B5EF4-FFF2-40B4-BE49-F238E27FC236}">
                  <a16:creationId xmlns:a16="http://schemas.microsoft.com/office/drawing/2014/main" id="{DF6AD975-8ABE-4CBC-9E7F-D4E03A7EB433}"/>
                </a:ext>
              </a:extLst>
            </p:cNvPr>
            <p:cNvSpPr/>
            <p:nvPr/>
          </p:nvSpPr>
          <p:spPr bwMode="auto">
            <a:xfrm>
              <a:off x="2383219" y="1228214"/>
              <a:ext cx="46692" cy="49051"/>
            </a:xfrm>
            <a:custGeom>
              <a:avLst/>
              <a:gdLst>
                <a:gd name="T0" fmla="*/ 23 w 159"/>
                <a:gd name="T1" fmla="*/ 167 h 167"/>
                <a:gd name="T2" fmla="*/ 1 w 159"/>
                <a:gd name="T3" fmla="*/ 147 h 167"/>
                <a:gd name="T4" fmla="*/ 22 w 159"/>
                <a:gd name="T5" fmla="*/ 122 h 167"/>
                <a:gd name="T6" fmla="*/ 112 w 159"/>
                <a:gd name="T7" fmla="*/ 115 h 167"/>
                <a:gd name="T8" fmla="*/ 105 w 159"/>
                <a:gd name="T9" fmla="*/ 25 h 167"/>
                <a:gd name="T10" fmla="*/ 125 w 159"/>
                <a:gd name="T11" fmla="*/ 1 h 167"/>
                <a:gd name="T12" fmla="*/ 150 w 159"/>
                <a:gd name="T13" fmla="*/ 22 h 167"/>
                <a:gd name="T14" fmla="*/ 158 w 159"/>
                <a:gd name="T15" fmla="*/ 134 h 167"/>
                <a:gd name="T16" fmla="*/ 138 w 159"/>
                <a:gd name="T17" fmla="*/ 159 h 167"/>
                <a:gd name="T18" fmla="*/ 25 w 159"/>
                <a:gd name="T19" fmla="*/ 167 h 167"/>
                <a:gd name="T20" fmla="*/ 23 w 159"/>
                <a:gd name="T2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9" h="167">
                  <a:moveTo>
                    <a:pt x="23" y="167"/>
                  </a:moveTo>
                  <a:cubicBezTo>
                    <a:pt x="12" y="167"/>
                    <a:pt x="2" y="158"/>
                    <a:pt x="1" y="147"/>
                  </a:cubicBezTo>
                  <a:cubicBezTo>
                    <a:pt x="0" y="134"/>
                    <a:pt x="9" y="123"/>
                    <a:pt x="22" y="122"/>
                  </a:cubicBezTo>
                  <a:cubicBezTo>
                    <a:pt x="112" y="115"/>
                    <a:pt x="112" y="115"/>
                    <a:pt x="112" y="115"/>
                  </a:cubicBezTo>
                  <a:cubicBezTo>
                    <a:pt x="105" y="25"/>
                    <a:pt x="105" y="25"/>
                    <a:pt x="105" y="25"/>
                  </a:cubicBezTo>
                  <a:cubicBezTo>
                    <a:pt x="104" y="13"/>
                    <a:pt x="113" y="2"/>
                    <a:pt x="125" y="1"/>
                  </a:cubicBezTo>
                  <a:cubicBezTo>
                    <a:pt x="138" y="0"/>
                    <a:pt x="149" y="10"/>
                    <a:pt x="150" y="22"/>
                  </a:cubicBezTo>
                  <a:cubicBezTo>
                    <a:pt x="158" y="134"/>
                    <a:pt x="158" y="134"/>
                    <a:pt x="158" y="134"/>
                  </a:cubicBezTo>
                  <a:cubicBezTo>
                    <a:pt x="159" y="147"/>
                    <a:pt x="150" y="158"/>
                    <a:pt x="138" y="159"/>
                  </a:cubicBezTo>
                  <a:cubicBezTo>
                    <a:pt x="25" y="167"/>
                    <a:pt x="25" y="167"/>
                    <a:pt x="25" y="167"/>
                  </a:cubicBezTo>
                  <a:cubicBezTo>
                    <a:pt x="24" y="167"/>
                    <a:pt x="24" y="167"/>
                    <a:pt x="23" y="167"/>
                  </a:cubicBezTo>
                  <a:close/>
                </a:path>
              </a:pathLst>
            </a:custGeom>
            <a:grpFill/>
            <a:ln>
              <a:noFill/>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17" name="Oval 17">
              <a:extLst>
                <a:ext uri="{FF2B5EF4-FFF2-40B4-BE49-F238E27FC236}">
                  <a16:creationId xmlns:a16="http://schemas.microsoft.com/office/drawing/2014/main" id="{D07FE00E-43EC-4430-8FA8-EC1E519BBD6D}"/>
                </a:ext>
              </a:extLst>
            </p:cNvPr>
            <p:cNvSpPr>
              <a:spLocks noChangeArrowheads="1"/>
            </p:cNvSpPr>
            <p:nvPr/>
          </p:nvSpPr>
          <p:spPr bwMode="auto">
            <a:xfrm>
              <a:off x="2340501" y="1262240"/>
              <a:ext cx="18130" cy="18255"/>
            </a:xfrm>
            <a:prstGeom prst="ellipse">
              <a:avLst/>
            </a:prstGeom>
            <a:grpFill/>
            <a:ln>
              <a:noFill/>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18" name="Oval 18">
              <a:extLst>
                <a:ext uri="{FF2B5EF4-FFF2-40B4-BE49-F238E27FC236}">
                  <a16:creationId xmlns:a16="http://schemas.microsoft.com/office/drawing/2014/main" id="{A85DC40F-12FF-4600-8469-8B654C2C507D}"/>
                </a:ext>
              </a:extLst>
            </p:cNvPr>
            <p:cNvSpPr>
              <a:spLocks noChangeArrowheads="1"/>
            </p:cNvSpPr>
            <p:nvPr/>
          </p:nvSpPr>
          <p:spPr bwMode="auto">
            <a:xfrm>
              <a:off x="2340501" y="1420446"/>
              <a:ext cx="18130" cy="18130"/>
            </a:xfrm>
            <a:prstGeom prst="ellipse">
              <a:avLst/>
            </a:prstGeom>
            <a:grpFill/>
            <a:ln>
              <a:noFill/>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19" name="Oval 19">
              <a:extLst>
                <a:ext uri="{FF2B5EF4-FFF2-40B4-BE49-F238E27FC236}">
                  <a16:creationId xmlns:a16="http://schemas.microsoft.com/office/drawing/2014/main" id="{55DF047E-6177-4E82-96A4-F8FCFCCCF1A8}"/>
                </a:ext>
              </a:extLst>
            </p:cNvPr>
            <p:cNvSpPr>
              <a:spLocks noChangeArrowheads="1"/>
            </p:cNvSpPr>
            <p:nvPr/>
          </p:nvSpPr>
          <p:spPr bwMode="auto">
            <a:xfrm>
              <a:off x="2419604" y="1342336"/>
              <a:ext cx="18255" cy="18255"/>
            </a:xfrm>
            <a:prstGeom prst="ellipse">
              <a:avLst/>
            </a:prstGeom>
            <a:grpFill/>
            <a:ln>
              <a:noFill/>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20" name="Oval 20">
              <a:extLst>
                <a:ext uri="{FF2B5EF4-FFF2-40B4-BE49-F238E27FC236}">
                  <a16:creationId xmlns:a16="http://schemas.microsoft.com/office/drawing/2014/main" id="{F55923AE-8310-4DC9-BFA2-444B2A6657AB}"/>
                </a:ext>
              </a:extLst>
            </p:cNvPr>
            <p:cNvSpPr>
              <a:spLocks noChangeArrowheads="1"/>
            </p:cNvSpPr>
            <p:nvPr/>
          </p:nvSpPr>
          <p:spPr bwMode="auto">
            <a:xfrm>
              <a:off x="2261522" y="1342336"/>
              <a:ext cx="18255" cy="18255"/>
            </a:xfrm>
            <a:prstGeom prst="ellipse">
              <a:avLst/>
            </a:prstGeom>
            <a:grpFill/>
            <a:ln>
              <a:noFill/>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21" name="Freeform 21">
              <a:extLst>
                <a:ext uri="{FF2B5EF4-FFF2-40B4-BE49-F238E27FC236}">
                  <a16:creationId xmlns:a16="http://schemas.microsoft.com/office/drawing/2014/main" id="{61179663-3123-423F-8356-7BBA066BDBB5}"/>
                </a:ext>
              </a:extLst>
            </p:cNvPr>
            <p:cNvSpPr/>
            <p:nvPr/>
          </p:nvSpPr>
          <p:spPr bwMode="auto">
            <a:xfrm>
              <a:off x="2341867" y="1295396"/>
              <a:ext cx="15647" cy="65195"/>
            </a:xfrm>
            <a:custGeom>
              <a:avLst/>
              <a:gdLst>
                <a:gd name="T0" fmla="*/ 26 w 53"/>
                <a:gd name="T1" fmla="*/ 222 h 222"/>
                <a:gd name="T2" fmla="*/ 26 w 53"/>
                <a:gd name="T3" fmla="*/ 222 h 222"/>
                <a:gd name="T4" fmla="*/ 0 w 53"/>
                <a:gd name="T5" fmla="*/ 195 h 222"/>
                <a:gd name="T6" fmla="*/ 0 w 53"/>
                <a:gd name="T7" fmla="*/ 27 h 222"/>
                <a:gd name="T8" fmla="*/ 26 w 53"/>
                <a:gd name="T9" fmla="*/ 0 h 222"/>
                <a:gd name="T10" fmla="*/ 26 w 53"/>
                <a:gd name="T11" fmla="*/ 0 h 222"/>
                <a:gd name="T12" fmla="*/ 53 w 53"/>
                <a:gd name="T13" fmla="*/ 27 h 222"/>
                <a:gd name="T14" fmla="*/ 53 w 53"/>
                <a:gd name="T15" fmla="*/ 195 h 222"/>
                <a:gd name="T16" fmla="*/ 26 w 53"/>
                <a:gd name="T1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22">
                  <a:moveTo>
                    <a:pt x="26" y="222"/>
                  </a:moveTo>
                  <a:cubicBezTo>
                    <a:pt x="26" y="222"/>
                    <a:pt x="26" y="222"/>
                    <a:pt x="26" y="222"/>
                  </a:cubicBezTo>
                  <a:cubicBezTo>
                    <a:pt x="12" y="222"/>
                    <a:pt x="0" y="210"/>
                    <a:pt x="0" y="195"/>
                  </a:cubicBezTo>
                  <a:cubicBezTo>
                    <a:pt x="0" y="27"/>
                    <a:pt x="0" y="27"/>
                    <a:pt x="0" y="27"/>
                  </a:cubicBezTo>
                  <a:cubicBezTo>
                    <a:pt x="0" y="12"/>
                    <a:pt x="12" y="0"/>
                    <a:pt x="26" y="0"/>
                  </a:cubicBezTo>
                  <a:cubicBezTo>
                    <a:pt x="26" y="0"/>
                    <a:pt x="26" y="0"/>
                    <a:pt x="26" y="0"/>
                  </a:cubicBezTo>
                  <a:cubicBezTo>
                    <a:pt x="41" y="0"/>
                    <a:pt x="53" y="12"/>
                    <a:pt x="53" y="27"/>
                  </a:cubicBezTo>
                  <a:cubicBezTo>
                    <a:pt x="53" y="195"/>
                    <a:pt x="53" y="195"/>
                    <a:pt x="53" y="195"/>
                  </a:cubicBezTo>
                  <a:cubicBezTo>
                    <a:pt x="53" y="210"/>
                    <a:pt x="41" y="222"/>
                    <a:pt x="26" y="222"/>
                  </a:cubicBezTo>
                  <a:close/>
                </a:path>
              </a:pathLst>
            </a:custGeom>
            <a:grpFill/>
            <a:ln>
              <a:noFill/>
            </a:ln>
          </p:spPr>
          <p:txBody>
            <a:bodyPr/>
            <a:lstStyle/>
            <a:p>
              <a:pPr eaLnBrk="1" hangingPunct="1">
                <a:defRPr/>
              </a:pPr>
              <a:endParaRPr lang="zh-CN" altLang="en-US">
                <a:latin typeface="微软雅黑" panose="020B0503020204020204" pitchFamily="34" charset="-122"/>
                <a:ea typeface="微软雅黑" panose="020B0503020204020204" pitchFamily="34" charset="-122"/>
              </a:endParaRPr>
            </a:p>
          </p:txBody>
        </p:sp>
        <p:sp>
          <p:nvSpPr>
            <p:cNvPr id="22" name="Freeform 22">
              <a:extLst>
                <a:ext uri="{FF2B5EF4-FFF2-40B4-BE49-F238E27FC236}">
                  <a16:creationId xmlns:a16="http://schemas.microsoft.com/office/drawing/2014/main" id="{51D8CEB1-4D08-4094-869A-42D51175EA5A}"/>
                </a:ext>
              </a:extLst>
            </p:cNvPr>
            <p:cNvSpPr/>
            <p:nvPr/>
          </p:nvSpPr>
          <p:spPr bwMode="auto">
            <a:xfrm>
              <a:off x="2341867" y="1344696"/>
              <a:ext cx="71652" cy="15895"/>
            </a:xfrm>
            <a:custGeom>
              <a:avLst/>
              <a:gdLst>
                <a:gd name="T0" fmla="*/ 0 w 244"/>
                <a:gd name="T1" fmla="*/ 27 h 54"/>
                <a:gd name="T2" fmla="*/ 0 w 244"/>
                <a:gd name="T3" fmla="*/ 27 h 54"/>
                <a:gd name="T4" fmla="*/ 26 w 244"/>
                <a:gd name="T5" fmla="*/ 0 h 54"/>
                <a:gd name="T6" fmla="*/ 218 w 244"/>
                <a:gd name="T7" fmla="*/ 0 h 54"/>
                <a:gd name="T8" fmla="*/ 244 w 244"/>
                <a:gd name="T9" fmla="*/ 27 h 54"/>
                <a:gd name="T10" fmla="*/ 244 w 244"/>
                <a:gd name="T11" fmla="*/ 27 h 54"/>
                <a:gd name="T12" fmla="*/ 218 w 244"/>
                <a:gd name="T13" fmla="*/ 54 h 54"/>
                <a:gd name="T14" fmla="*/ 26 w 244"/>
                <a:gd name="T15" fmla="*/ 54 h 54"/>
                <a:gd name="T16" fmla="*/ 0 w 244"/>
                <a:gd name="T17" fmla="*/ 2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 h="54">
                  <a:moveTo>
                    <a:pt x="0" y="27"/>
                  </a:moveTo>
                  <a:cubicBezTo>
                    <a:pt x="0" y="27"/>
                    <a:pt x="0" y="27"/>
                    <a:pt x="0" y="27"/>
                  </a:cubicBezTo>
                  <a:cubicBezTo>
                    <a:pt x="0" y="12"/>
                    <a:pt x="12" y="0"/>
                    <a:pt x="26" y="0"/>
                  </a:cubicBezTo>
                  <a:cubicBezTo>
                    <a:pt x="218" y="0"/>
                    <a:pt x="218" y="0"/>
                    <a:pt x="218" y="0"/>
                  </a:cubicBezTo>
                  <a:cubicBezTo>
                    <a:pt x="232" y="0"/>
                    <a:pt x="244" y="12"/>
                    <a:pt x="244" y="27"/>
                  </a:cubicBezTo>
                  <a:cubicBezTo>
                    <a:pt x="244" y="27"/>
                    <a:pt x="244" y="27"/>
                    <a:pt x="244" y="27"/>
                  </a:cubicBezTo>
                  <a:cubicBezTo>
                    <a:pt x="244" y="42"/>
                    <a:pt x="232" y="54"/>
                    <a:pt x="218" y="54"/>
                  </a:cubicBezTo>
                  <a:cubicBezTo>
                    <a:pt x="26" y="54"/>
                    <a:pt x="26" y="54"/>
                    <a:pt x="26" y="54"/>
                  </a:cubicBezTo>
                  <a:cubicBezTo>
                    <a:pt x="12" y="54"/>
                    <a:pt x="0" y="42"/>
                    <a:pt x="0" y="27"/>
                  </a:cubicBezTo>
                  <a:close/>
                </a:path>
              </a:pathLst>
            </a:custGeom>
            <a:grpFill/>
            <a:ln>
              <a:noFill/>
            </a:ln>
          </p:spPr>
          <p:txBody>
            <a:bodyPr/>
            <a:lstStyle/>
            <a:p>
              <a:pPr eaLnBrk="1" hangingPunct="1">
                <a:defRPr/>
              </a:pPr>
              <a:endParaRPr lang="zh-CN" altLang="en-US" dirty="0">
                <a:latin typeface="微软雅黑" panose="020B0503020204020204" pitchFamily="34" charset="-122"/>
                <a:ea typeface="Alibaba PuHuiTi B"/>
              </a:endParaRPr>
            </a:p>
          </p:txBody>
        </p:sp>
      </p:grpSp>
      <p:sp>
        <p:nvSpPr>
          <p:cNvPr id="23" name="文本占位符 6">
            <a:extLst>
              <a:ext uri="{FF2B5EF4-FFF2-40B4-BE49-F238E27FC236}">
                <a16:creationId xmlns:a16="http://schemas.microsoft.com/office/drawing/2014/main" id="{B3286A0D-B573-429C-A997-3713D3A936A0}"/>
              </a:ext>
            </a:extLst>
          </p:cNvPr>
          <p:cNvSpPr>
            <a:spLocks noGrp="1"/>
          </p:cNvSpPr>
          <p:nvPr>
            <p:ph type="body" sz="quarter" idx="11"/>
          </p:nvPr>
        </p:nvSpPr>
        <p:spPr>
          <a:xfrm>
            <a:off x="866974" y="1842247"/>
            <a:ext cx="10752212" cy="4219575"/>
          </a:xfrm>
        </p:spPr>
        <p:txBody>
          <a:bodyPr/>
          <a:lstStyle/>
          <a:p>
            <a:pPr>
              <a:lnSpc>
                <a:spcPct val="200000"/>
              </a:lnSpc>
            </a:pPr>
            <a:r>
              <a:rPr lang="zh-CN" altLang="en-US" dirty="0"/>
              <a:t>需求：在实际开发中，经常会遇到一些数组使用的工具类。请按照如下要求编写一个数组的工具类：</a:t>
            </a:r>
            <a:r>
              <a:rPr lang="en-US" altLang="zh-CN" dirty="0" err="1"/>
              <a:t>ArraysUtils</a:t>
            </a:r>
            <a:endParaRPr lang="en-US" altLang="zh-CN" dirty="0"/>
          </a:p>
          <a:p>
            <a:pPr marL="342900" indent="-342900">
              <a:lnSpc>
                <a:spcPct val="200000"/>
              </a:lnSpc>
              <a:buFont typeface="+mj-ea"/>
              <a:buAutoNum type="circleNumDbPlain"/>
            </a:pPr>
            <a:r>
              <a:rPr lang="zh-CN" altLang="en-US" dirty="0"/>
              <a:t>：我们知道数组对象直接输出的时候是输出对象的地址的，而项目中很多地方都需要返回数组的内容，请在</a:t>
            </a:r>
            <a:r>
              <a:rPr lang="en-US" altLang="zh-CN" dirty="0" err="1"/>
              <a:t>ArraysUtils</a:t>
            </a:r>
            <a:r>
              <a:rPr lang="zh-CN" altLang="en-US" dirty="0"/>
              <a:t>中提供一个工具类方法</a:t>
            </a:r>
            <a:r>
              <a:rPr lang="en-US" altLang="zh-CN" dirty="0" err="1"/>
              <a:t>toString</a:t>
            </a:r>
            <a:r>
              <a:rPr lang="zh-CN" altLang="en-US" dirty="0"/>
              <a:t>，用于返回整数数组的内容，返回的字符串格式如：</a:t>
            </a:r>
            <a:r>
              <a:rPr lang="en-US" altLang="zh-CN" dirty="0"/>
              <a:t>[10, 20, 50, 34, 100]</a:t>
            </a:r>
            <a:r>
              <a:rPr lang="zh-CN" altLang="en-US" dirty="0"/>
              <a:t>（</a:t>
            </a:r>
            <a:r>
              <a:rPr lang="zh-CN" altLang="en-US" b="1" dirty="0">
                <a:solidFill>
                  <a:srgbClr val="C00000"/>
                </a:solidFill>
              </a:rPr>
              <a:t>只考虑整数数组，且只考虑一维数组</a:t>
            </a:r>
            <a:r>
              <a:rPr lang="zh-CN" altLang="en-US" dirty="0"/>
              <a:t>）</a:t>
            </a:r>
            <a:endParaRPr lang="en-US" altLang="zh-CN" dirty="0"/>
          </a:p>
          <a:p>
            <a:pPr marL="342900" indent="-342900">
              <a:lnSpc>
                <a:spcPct val="200000"/>
              </a:lnSpc>
              <a:buFont typeface="+mj-ea"/>
              <a:buAutoNum type="circleNumDbPlain"/>
            </a:pPr>
            <a:r>
              <a:rPr lang="zh-CN" altLang="en-US" dirty="0"/>
              <a:t>：经常需要统计平均值，平均值为去掉最低分和最高分后的分值，请提供这样一个工具方法</a:t>
            </a:r>
            <a:r>
              <a:rPr lang="en-US" altLang="zh-CN" dirty="0" err="1"/>
              <a:t>getAerage</a:t>
            </a:r>
            <a:r>
              <a:rPr lang="zh-CN" altLang="en-US" dirty="0"/>
              <a:t>，用于返回平均分。（</a:t>
            </a:r>
            <a:r>
              <a:rPr lang="zh-CN" altLang="en-US" b="1" dirty="0">
                <a:solidFill>
                  <a:srgbClr val="C00000"/>
                </a:solidFill>
              </a:rPr>
              <a:t>只考虑浮点型数组，且只考虑一维数组</a:t>
            </a:r>
            <a:r>
              <a:rPr lang="zh-CN" altLang="en-US" dirty="0"/>
              <a:t>）</a:t>
            </a:r>
            <a:endParaRPr lang="en-US" altLang="zh-CN" dirty="0"/>
          </a:p>
          <a:p>
            <a:pPr marL="342900" indent="-342900">
              <a:lnSpc>
                <a:spcPct val="200000"/>
              </a:lnSpc>
              <a:buFont typeface="+mj-ea"/>
              <a:buAutoNum type="circleNumDbPlain"/>
            </a:pPr>
            <a:r>
              <a:rPr lang="zh-CN" altLang="en-US" dirty="0"/>
              <a:t>：定义一个测试类</a:t>
            </a:r>
            <a:r>
              <a:rPr lang="en-US" altLang="zh-CN" dirty="0" err="1"/>
              <a:t>TestDemo</a:t>
            </a:r>
            <a:r>
              <a:rPr lang="zh-CN" altLang="en-US" dirty="0"/>
              <a:t>，调用该工具类的工具方法，并返回结果。</a:t>
            </a:r>
            <a:endParaRPr lang="en-US" altLang="zh-CN" dirty="0"/>
          </a:p>
        </p:txBody>
      </p:sp>
    </p:spTree>
    <p:extLst>
      <p:ext uri="{BB962C8B-B14F-4D97-AF65-F5344CB8AC3E}">
        <p14:creationId xmlns:p14="http://schemas.microsoft.com/office/powerpoint/2010/main" val="106478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13889" y="402019"/>
            <a:ext cx="6245064" cy="5025431"/>
          </a:xfrm>
        </p:spPr>
        <p:txBody>
          <a:bodyPr/>
          <a:lstStyle/>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应用知识：工具类</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8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代码块的分类、作用</a:t>
            </a:r>
            <a:endParaRPr kumimoji="1" lang="en-US" altLang="zh-CN" sz="18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静态代码块的应用案例</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 </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274781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Box 2">
            <a:extLst>
              <a:ext uri="{FF2B5EF4-FFF2-40B4-BE49-F238E27FC236}">
                <a16:creationId xmlns:a16="http://schemas.microsoft.com/office/drawing/2014/main" id="{F73F4D34-57AC-4B6A-9398-887DF124C5CF}"/>
              </a:ext>
            </a:extLst>
          </p:cNvPr>
          <p:cNvSpPr txBox="1"/>
          <p:nvPr/>
        </p:nvSpPr>
        <p:spPr>
          <a:xfrm>
            <a:off x="795170" y="1045453"/>
            <a:ext cx="9168637" cy="1211935"/>
          </a:xfrm>
          <a:prstGeom prst="rect">
            <a:avLst/>
          </a:prstGeom>
          <a:noFill/>
          <a:ln w="9525">
            <a:noFill/>
          </a:ln>
        </p:spPr>
        <p:txBody>
          <a:bodyPr wrap="square">
            <a:spAutoFit/>
          </a:bodyPr>
          <a:lstStyle/>
          <a:p>
            <a:pPr eaLnBrk="1" hangingPunct="1">
              <a:lnSpc>
                <a:spcPct val="150000"/>
              </a:lnSpc>
              <a:defRPr/>
            </a:pP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代码块概述</a:t>
            </a:r>
          </a:p>
          <a:p>
            <a:pPr marL="228594" indent="-228594">
              <a:lnSpc>
                <a:spcPct val="150000"/>
              </a:lnSpc>
              <a:buFont typeface="Wingdings" panose="05000000000000000000" charset="0"/>
              <a:buChar char="l"/>
              <a:defRPr/>
            </a:pPr>
            <a:r>
              <a:rPr lang="zh-CN" altLang="en-US" sz="16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代码块是类的</a:t>
            </a:r>
            <a:r>
              <a:rPr lang="en-US" altLang="zh-CN" sz="16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a:t>
            </a:r>
            <a:r>
              <a:rPr lang="zh-CN" altLang="en-US" sz="16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大成分之一（成员变量、构造器，方法，</a:t>
            </a:r>
            <a:r>
              <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代码块</a:t>
            </a:r>
            <a:r>
              <a:rPr lang="zh-CN" altLang="en-US" sz="16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，内部类），定义在类中方法外。</a:t>
            </a:r>
          </a:p>
          <a:p>
            <a:pPr marL="228594" indent="-228594">
              <a:lnSpc>
                <a:spcPct val="150000"/>
              </a:lnSpc>
              <a:buFont typeface="Wingdings" panose="05000000000000000000" charset="0"/>
              <a:buChar char="l"/>
              <a:defRPr/>
            </a:pP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在Java类下，使用</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括起来的代码被称为代码块</a:t>
            </a: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endPar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4" name="TextBox 2">
            <a:extLst>
              <a:ext uri="{FF2B5EF4-FFF2-40B4-BE49-F238E27FC236}">
                <a16:creationId xmlns:a16="http://schemas.microsoft.com/office/drawing/2014/main" id="{019847F5-F0CC-4E76-B1BF-BD7B596A3135}"/>
              </a:ext>
            </a:extLst>
          </p:cNvPr>
          <p:cNvSpPr txBox="1"/>
          <p:nvPr/>
        </p:nvSpPr>
        <p:spPr>
          <a:xfrm>
            <a:off x="795170" y="2516738"/>
            <a:ext cx="10311637" cy="3788345"/>
          </a:xfrm>
          <a:prstGeom prst="rect">
            <a:avLst/>
          </a:prstGeom>
          <a:noFill/>
          <a:ln w="9525">
            <a:noFill/>
          </a:ln>
        </p:spPr>
        <p:txBody>
          <a:bodyPr wrap="square">
            <a:spAutoFit/>
          </a:bodyPr>
          <a:lstStyle/>
          <a:p>
            <a:pPr eaLnBrk="1" hangingPunct="1">
              <a:lnSpc>
                <a:spcPct val="150000"/>
              </a:lnSpc>
              <a:buFont typeface="Wingdings" panose="05000000000000000000" charset="0"/>
              <a:buNone/>
              <a:defRPr/>
            </a:pPr>
            <a:r>
              <a:rPr lang="zh-CN" altLang="en-US"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代码块分为</a:t>
            </a:r>
          </a:p>
          <a:p>
            <a:pPr marL="380990" indent="-380990">
              <a:lnSpc>
                <a:spcPct val="150000"/>
              </a:lnSpc>
              <a:buFont typeface="Wingdings" panose="05000000000000000000" pitchFamily="2" charset="2"/>
              <a:buChar char="l"/>
              <a:defRPr/>
            </a:pPr>
            <a:r>
              <a:rPr lang="zh-CN" altLang="en-US"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静态代码块</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p>
          <a:p>
            <a:pPr marL="838190" lvl="1" indent="-380990">
              <a:lnSpc>
                <a:spcPct val="150000"/>
              </a:lnSpc>
              <a:buFont typeface="Wingdings" panose="05000000000000000000" pitchFamily="2" charset="2"/>
              <a:buChar char="n"/>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格式</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static{}</a:t>
            </a:r>
          </a:p>
          <a:p>
            <a:pPr marL="838190" lvl="1" indent="-380990">
              <a:lnSpc>
                <a:spcPct val="150000"/>
              </a:lnSpc>
              <a:buFont typeface="Wingdings" panose="05000000000000000000" pitchFamily="2" charset="2"/>
              <a:buChar char="n"/>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特点</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：需要通过</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static</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关键字修饰，随着类的加载而加载，并且自动触发、只执行一次</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838190" lvl="1" indent="-380990">
              <a:lnSpc>
                <a:spcPct val="150000"/>
              </a:lnSpc>
              <a:buFont typeface="Wingdings" panose="05000000000000000000" pitchFamily="2" charset="2"/>
              <a:buChar char="n"/>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使用场景</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：在类加载的时候做一些静态数据初始化的操作，以便后续使用。</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380990" indent="-380990">
              <a:lnSpc>
                <a:spcPct val="150000"/>
              </a:lnSpc>
              <a:buFont typeface="Wingdings" panose="05000000000000000000" pitchFamily="2" charset="2"/>
              <a:buChar char="l"/>
              <a:defRPr/>
            </a:pP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85750" indent="-285750">
              <a:lnSpc>
                <a:spcPct val="150000"/>
              </a:lnSpc>
              <a:buFont typeface="Wingdings" panose="05000000000000000000" pitchFamily="2" charset="2"/>
              <a:buChar char="l"/>
              <a:defRPr/>
            </a:pPr>
            <a:r>
              <a:rPr lang="zh-CN" altLang="en-US"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构造代码块</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en-US"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了解，见的少</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742950" lvl="1" indent="-285750">
              <a:lnSpc>
                <a:spcPct val="150000"/>
              </a:lnSpc>
              <a:buFont typeface="Wingdings" panose="05000000000000000000" pitchFamily="2" charset="2"/>
              <a:buChar char="n"/>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格式</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en-US"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endParaRPr lang="en-US"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150000"/>
              </a:lnSpc>
              <a:buFont typeface="Wingdings" panose="05000000000000000000" pitchFamily="2" charset="2"/>
              <a:buChar char="n"/>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特点</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：每次创建对象，调用构造器执行时，都会执行该代码块中的代码，并且在构造器执行前执行</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150000"/>
              </a:lnSpc>
              <a:buFont typeface="Wingdings" panose="05000000000000000000" pitchFamily="2" charset="2"/>
              <a:buChar char="n"/>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使用场景</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：初始化实例资源。</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21466" y="608207"/>
            <a:ext cx="6245064" cy="5025431"/>
          </a:xfrm>
        </p:spPr>
        <p:txBody>
          <a:bodyPr/>
          <a:lstStyle/>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应用知识：工具类</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8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代码块的分类、作用</a:t>
            </a:r>
            <a:endParaRPr kumimoji="1" lang="en-US" altLang="zh-CN" sz="18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静态代码块的应用案例</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 </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883577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斗地主游戏</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4185920" y="1400218"/>
            <a:ext cx="8940799" cy="4219575"/>
          </a:xfrm>
        </p:spPr>
        <p:txBody>
          <a:bodyPr/>
          <a:lstStyle/>
          <a:p>
            <a:pPr>
              <a:lnSpc>
                <a:spcPct val="250000"/>
              </a:lnSpc>
              <a:defRPr/>
            </a:pPr>
            <a:r>
              <a:rPr lang="zh-CN" altLang="en-US" sz="1800" b="1" dirty="0"/>
              <a:t>需求：</a:t>
            </a:r>
            <a:br>
              <a:rPr lang="en-US" altLang="zh-CN" dirty="0"/>
            </a:br>
            <a:r>
              <a:rPr lang="zh-CN" altLang="en-US" sz="1600" dirty="0">
                <a:solidFill>
                  <a:schemeClr val="tx1">
                    <a:lumMod val="95000"/>
                    <a:lumOff val="5000"/>
                  </a:schemeClr>
                </a:solidFill>
              </a:rPr>
              <a:t>在启动游戏房间的时候，应该提前准备好</a:t>
            </a:r>
            <a:r>
              <a:rPr lang="en-US" altLang="zh-CN" sz="1600" dirty="0">
                <a:solidFill>
                  <a:schemeClr val="tx1">
                    <a:lumMod val="95000"/>
                    <a:lumOff val="5000"/>
                  </a:schemeClr>
                </a:solidFill>
              </a:rPr>
              <a:t>54</a:t>
            </a:r>
            <a:r>
              <a:rPr lang="zh-CN" altLang="en-US" sz="1600" dirty="0">
                <a:solidFill>
                  <a:schemeClr val="tx1">
                    <a:lumMod val="95000"/>
                    <a:lumOff val="5000"/>
                  </a:schemeClr>
                </a:solidFill>
              </a:rPr>
              <a:t>张牌，后续才可以直接使用这些牌数据。</a:t>
            </a:r>
            <a:endParaRPr lang="en-US" altLang="zh-CN" dirty="0"/>
          </a:p>
          <a:p>
            <a:pPr>
              <a:lnSpc>
                <a:spcPct val="250000"/>
              </a:lnSpc>
            </a:pPr>
            <a:r>
              <a:rPr lang="zh-CN" altLang="en-US" sz="1800" b="1" dirty="0"/>
              <a:t>分析：</a:t>
            </a:r>
            <a:endParaRPr lang="en-US" altLang="zh-CN" sz="1800" b="1" dirty="0"/>
          </a:p>
          <a:p>
            <a:pPr marL="342900" indent="-342900">
              <a:lnSpc>
                <a:spcPct val="250000"/>
              </a:lnSpc>
              <a:buFont typeface="+mj-ea"/>
              <a:buAutoNum type="circleNumDbPlain"/>
              <a:defRPr/>
            </a:pPr>
            <a:r>
              <a:rPr lang="zh-CN" altLang="en-US" dirty="0">
                <a:solidFill>
                  <a:schemeClr val="tx1">
                    <a:lumMod val="95000"/>
                    <a:lumOff val="5000"/>
                  </a:schemeClr>
                </a:solidFill>
              </a:rPr>
              <a:t>该房间</a:t>
            </a:r>
            <a:r>
              <a:rPr lang="zh-CN" altLang="en-US" sz="1600" dirty="0">
                <a:solidFill>
                  <a:schemeClr val="tx1">
                    <a:lumMod val="95000"/>
                    <a:lumOff val="5000"/>
                  </a:schemeClr>
                </a:solidFill>
              </a:rPr>
              <a:t>只需要一副牌。</a:t>
            </a:r>
            <a:endParaRPr lang="en-US" altLang="zh-CN" sz="1600" dirty="0">
              <a:solidFill>
                <a:schemeClr val="tx1">
                  <a:lumMod val="95000"/>
                  <a:lumOff val="5000"/>
                </a:schemeClr>
              </a:solidFill>
            </a:endParaRPr>
          </a:p>
          <a:p>
            <a:pPr marL="342900" indent="-342900">
              <a:lnSpc>
                <a:spcPct val="250000"/>
              </a:lnSpc>
              <a:buFont typeface="+mj-ea"/>
              <a:buAutoNum type="circleNumDbPlain"/>
              <a:defRPr/>
            </a:pPr>
            <a:r>
              <a:rPr lang="zh-CN" altLang="en-US" sz="1600" dirty="0">
                <a:solidFill>
                  <a:schemeClr val="tx1">
                    <a:lumMod val="95000"/>
                    <a:lumOff val="5000"/>
                  </a:schemeClr>
                </a:solidFill>
              </a:rPr>
              <a:t>定义一个静态的</a:t>
            </a:r>
            <a:r>
              <a:rPr lang="en-US" altLang="zh-CN" sz="1600" dirty="0" err="1">
                <a:solidFill>
                  <a:schemeClr val="tx1">
                    <a:lumMod val="95000"/>
                    <a:lumOff val="5000"/>
                  </a:schemeClr>
                </a:solidFill>
              </a:rPr>
              <a:t>ArrayList</a:t>
            </a:r>
            <a:r>
              <a:rPr lang="zh-CN" altLang="en-US" dirty="0">
                <a:solidFill>
                  <a:schemeClr val="tx1">
                    <a:lumMod val="95000"/>
                    <a:lumOff val="5000"/>
                  </a:schemeClr>
                </a:solidFill>
              </a:rPr>
              <a:t>集合</a:t>
            </a:r>
            <a:r>
              <a:rPr lang="zh-CN" altLang="en-US" sz="1600" dirty="0">
                <a:solidFill>
                  <a:schemeClr val="tx1">
                    <a:lumMod val="95000"/>
                    <a:lumOff val="5000"/>
                  </a:schemeClr>
                </a:solidFill>
              </a:rPr>
              <a:t>存储</a:t>
            </a:r>
            <a:r>
              <a:rPr lang="en-US" altLang="zh-CN" sz="1600" dirty="0">
                <a:solidFill>
                  <a:schemeClr val="tx1">
                    <a:lumMod val="95000"/>
                    <a:lumOff val="5000"/>
                  </a:schemeClr>
                </a:solidFill>
              </a:rPr>
              <a:t>54</a:t>
            </a:r>
            <a:r>
              <a:rPr lang="zh-CN" altLang="en-US" sz="1600" dirty="0">
                <a:solidFill>
                  <a:schemeClr val="tx1">
                    <a:lumMod val="95000"/>
                    <a:lumOff val="5000"/>
                  </a:schemeClr>
                </a:solidFill>
              </a:rPr>
              <a:t>张牌对象，</a:t>
            </a:r>
            <a:r>
              <a:rPr lang="zh-CN" altLang="en-US" sz="1600" dirty="0">
                <a:solidFill>
                  <a:srgbClr val="C00000"/>
                </a:solidFill>
              </a:rPr>
              <a:t>静态的</a:t>
            </a:r>
            <a:r>
              <a:rPr lang="zh-CN" altLang="en-US" dirty="0">
                <a:solidFill>
                  <a:srgbClr val="C00000"/>
                </a:solidFill>
              </a:rPr>
              <a:t>集合</a:t>
            </a:r>
            <a:r>
              <a:rPr lang="zh-CN" altLang="en-US" sz="1600" dirty="0">
                <a:solidFill>
                  <a:srgbClr val="C00000"/>
                </a:solidFill>
              </a:rPr>
              <a:t>只会加载一份</a:t>
            </a:r>
            <a:r>
              <a:rPr lang="zh-CN" altLang="en-US" sz="1600" dirty="0">
                <a:solidFill>
                  <a:srgbClr val="FF0000"/>
                </a:solidFill>
              </a:rPr>
              <a:t>。</a:t>
            </a:r>
            <a:endParaRPr lang="en-US" altLang="zh-CN" sz="1600" dirty="0">
              <a:solidFill>
                <a:srgbClr val="FF0000"/>
              </a:solidFill>
            </a:endParaRPr>
          </a:p>
          <a:p>
            <a:pPr marL="342900" indent="-342900">
              <a:lnSpc>
                <a:spcPct val="250000"/>
              </a:lnSpc>
              <a:buFont typeface="+mj-ea"/>
              <a:buAutoNum type="circleNumDbPlain"/>
              <a:defRPr/>
            </a:pPr>
            <a:r>
              <a:rPr lang="zh-CN" altLang="en-US" sz="1600" dirty="0">
                <a:solidFill>
                  <a:schemeClr val="tx1">
                    <a:lumMod val="95000"/>
                    <a:lumOff val="5000"/>
                  </a:schemeClr>
                </a:solidFill>
              </a:rPr>
              <a:t>在启动游戏房间前，应该将</a:t>
            </a:r>
            <a:r>
              <a:rPr lang="en-US" altLang="zh-CN" sz="1600" dirty="0">
                <a:solidFill>
                  <a:schemeClr val="tx1">
                    <a:lumMod val="95000"/>
                    <a:lumOff val="5000"/>
                  </a:schemeClr>
                </a:solidFill>
              </a:rPr>
              <a:t>54</a:t>
            </a:r>
            <a:r>
              <a:rPr lang="zh-CN" altLang="en-US" sz="1600" dirty="0">
                <a:solidFill>
                  <a:schemeClr val="tx1">
                    <a:lumMod val="95000"/>
                    <a:lumOff val="5000"/>
                  </a:schemeClr>
                </a:solidFill>
              </a:rPr>
              <a:t>张牌初始化好</a:t>
            </a:r>
            <a:endParaRPr lang="en-US" altLang="zh-CN" sz="1600" dirty="0">
              <a:solidFill>
                <a:srgbClr val="FF0000"/>
              </a:solidFill>
            </a:endParaRPr>
          </a:p>
          <a:p>
            <a:pPr marL="342900" indent="-342900">
              <a:lnSpc>
                <a:spcPct val="250000"/>
              </a:lnSpc>
              <a:buFont typeface="+mj-ea"/>
              <a:buAutoNum type="circleNumDbPlain"/>
              <a:defRPr/>
            </a:pPr>
            <a:r>
              <a:rPr lang="zh-CN" altLang="en-US" dirty="0">
                <a:solidFill>
                  <a:srgbClr val="C00000"/>
                </a:solidFill>
              </a:rPr>
              <a:t>当系统启动的同时需要准备好</a:t>
            </a:r>
            <a:r>
              <a:rPr lang="en-US" altLang="zh-CN" dirty="0">
                <a:solidFill>
                  <a:srgbClr val="C00000"/>
                </a:solidFill>
              </a:rPr>
              <a:t>54</a:t>
            </a:r>
            <a:r>
              <a:rPr lang="zh-CN" altLang="en-US" dirty="0">
                <a:solidFill>
                  <a:srgbClr val="C00000"/>
                </a:solidFill>
              </a:rPr>
              <a:t>张牌数据，此时可以用静态代码块完成。</a:t>
            </a:r>
            <a:endParaRPr lang="en-US" altLang="zh-CN" dirty="0">
              <a:solidFill>
                <a:srgbClr val="C00000"/>
              </a:solidFill>
            </a:endParaRPr>
          </a:p>
          <a:p>
            <a:pPr>
              <a:lnSpc>
                <a:spcPct val="250000"/>
              </a:lnSpc>
            </a:pPr>
            <a:endParaRPr lang="zh-CN" altLang="en-US" dirty="0"/>
          </a:p>
        </p:txBody>
      </p:sp>
      <p:pic>
        <p:nvPicPr>
          <p:cNvPr id="7" name="图片 3">
            <a:extLst>
              <a:ext uri="{FF2B5EF4-FFF2-40B4-BE49-F238E27FC236}">
                <a16:creationId xmlns:a16="http://schemas.microsoft.com/office/drawing/2014/main" id="{FCBACACC-42B6-43FB-8548-4BCF891E8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19" y="1791945"/>
            <a:ext cx="3662978" cy="222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93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547464" y="955040"/>
            <a:ext cx="6963816" cy="4511040"/>
          </a:xfrm>
        </p:spPr>
        <p:txBody>
          <a:bodyPr/>
          <a:lstStyle/>
          <a:p>
            <a:pPr>
              <a:lnSpc>
                <a:spcPct val="250000"/>
              </a:lnSpc>
            </a:pPr>
            <a:r>
              <a:rPr lang="zh-CN" altLang="en-US" dirty="0"/>
              <a:t>静态代码块的作用是什么</a:t>
            </a:r>
            <a:r>
              <a:rPr lang="en-US" altLang="zh-CN" dirty="0"/>
              <a:t>?</a:t>
            </a:r>
          </a:p>
          <a:p>
            <a:pPr marL="1162020" lvl="2" indent="-285750">
              <a:lnSpc>
                <a:spcPct val="250000"/>
              </a:lnSpc>
              <a:buFont typeface="Wingdings" panose="05000000000000000000" pitchFamily="2" charset="2"/>
              <a:buChar char="l"/>
            </a:pPr>
            <a:r>
              <a:rPr lang="zh-CN" altLang="en-US" sz="1667" dirty="0">
                <a:latin typeface="阿里巴巴普惠体" panose="00020600040101010101" pitchFamily="18" charset="-122"/>
                <a:ea typeface="阿里巴巴普惠体" panose="00020600040101010101" pitchFamily="18" charset="-122"/>
                <a:cs typeface="阿里巴巴普惠体" panose="00020600040101010101" pitchFamily="18" charset="-122"/>
              </a:rPr>
              <a:t>如果要在启动系统时对静态资源进行初始化，则建议使用静态代码块完成数据的初始化操作。</a:t>
            </a:r>
            <a:endParaRPr lang="en-US" altLang="zh-CN" sz="1667"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indent="0">
              <a:lnSpc>
                <a:spcPct val="250000"/>
              </a:lnSpc>
              <a:buNone/>
            </a:pPr>
            <a:endParaRPr lang="zh-CN" altLang="en-US" dirty="0"/>
          </a:p>
        </p:txBody>
      </p:sp>
    </p:spTree>
    <p:extLst>
      <p:ext uri="{BB962C8B-B14F-4D97-AF65-F5344CB8AC3E}">
        <p14:creationId xmlns:p14="http://schemas.microsoft.com/office/powerpoint/2010/main" val="197388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895193" y="599090"/>
            <a:ext cx="6410602" cy="4954486"/>
          </a:xfrm>
        </p:spPr>
        <p:txBody>
          <a:bodyPr/>
          <a:lstStyle/>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应用知识：工具类</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应用知识：单例设计模式</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设计模式、单例模式介绍、饿汉单例模式</a:t>
            </a:r>
            <a:endParaRPr kumimoji="1" lang="en-US" altLang="zh-CN"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b="0" dirty="0">
                <a:latin typeface="阿里巴巴普惠体" panose="00020600040101010101" pitchFamily="18" charset="-122"/>
                <a:ea typeface="阿里巴巴普惠体" panose="00020600040101010101" pitchFamily="18" charset="-122"/>
                <a:cs typeface="阿里巴巴普惠体" panose="00020600040101010101" pitchFamily="18" charset="-122"/>
              </a:rPr>
              <a:t>懒汉单例模式</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0547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C106626-79E1-4E8B-9D63-F5A9BD3AEBAA}"/>
              </a:ext>
            </a:extLst>
          </p:cNvPr>
          <p:cNvSpPr txBox="1"/>
          <p:nvPr/>
        </p:nvSpPr>
        <p:spPr>
          <a:xfrm>
            <a:off x="625945" y="1170257"/>
            <a:ext cx="10873629" cy="4382033"/>
          </a:xfrm>
          <a:prstGeom prst="rect">
            <a:avLst/>
          </a:prstGeom>
          <a:noFill/>
        </p:spPr>
        <p:txBody>
          <a:bodyPr wrap="square">
            <a:spAutoFit/>
          </a:bodyPr>
          <a:lstStyle/>
          <a:p>
            <a:pPr>
              <a:lnSpc>
                <a:spcPct val="25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a:t>
            </a:r>
            <a:r>
              <a:rPr lang="zh-CN"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设计模式（Design pattern）</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开发中经常遇到一些问题，一个问题通常有</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n</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种解法的，但其中肯定有一种解法是最优的，这个最优的解法被人总结出来了，称之为设计模式。</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设计模式有</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20</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多种，对应</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20</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多种软件开发中会遇到的问题。</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学设计模式主要是学</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点：</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Ø"/>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第一：这种模式用来解决什么问题。</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lvl="1" indent="-285750">
              <a:lnSpc>
                <a:spcPct val="250000"/>
              </a:lnSpc>
              <a:buFont typeface="Wingdings" panose="05000000000000000000" pitchFamily="2" charset="2"/>
              <a:buChar char="Ø"/>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第二：遇到这种问题了，该模式是怎么写的，他是如何解决这个问题的。</a:t>
            </a:r>
          </a:p>
        </p:txBody>
      </p:sp>
    </p:spTree>
    <p:extLst>
      <p:ext uri="{BB962C8B-B14F-4D97-AF65-F5344CB8AC3E}">
        <p14:creationId xmlns:p14="http://schemas.microsoft.com/office/powerpoint/2010/main" val="225293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形状 4">
            <a:extLst>
              <a:ext uri="{FF2B5EF4-FFF2-40B4-BE49-F238E27FC236}">
                <a16:creationId xmlns:a16="http://schemas.microsoft.com/office/drawing/2014/main" id="{86D19A23-4E98-42DE-A0A1-53CB7E5212D0}"/>
              </a:ext>
            </a:extLst>
          </p:cNvPr>
          <p:cNvSpPr/>
          <p:nvPr/>
        </p:nvSpPr>
        <p:spPr>
          <a:xfrm>
            <a:off x="1795242" y="1859504"/>
            <a:ext cx="2499942" cy="725981"/>
          </a:xfrm>
          <a:custGeom>
            <a:avLst/>
            <a:gdLst>
              <a:gd name="connsiteX0" fmla="*/ 0 w 2704111"/>
              <a:gd name="connsiteY0" fmla="*/ 0 h 967216"/>
              <a:gd name="connsiteX1" fmla="*/ 2142444 w 2704111"/>
              <a:gd name="connsiteY1" fmla="*/ 0 h 967216"/>
              <a:gd name="connsiteX2" fmla="*/ 2704111 w 2704111"/>
              <a:gd name="connsiteY2" fmla="*/ 494759 h 967216"/>
              <a:gd name="connsiteX3" fmla="*/ 2142444 w 2704111"/>
              <a:gd name="connsiteY3" fmla="*/ 967216 h 967216"/>
              <a:gd name="connsiteX4" fmla="*/ 0 w 2704111"/>
              <a:gd name="connsiteY4" fmla="*/ 967216 h 967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4111" h="967216">
                <a:moveTo>
                  <a:pt x="0" y="0"/>
                </a:moveTo>
                <a:lnTo>
                  <a:pt x="2142444" y="0"/>
                </a:lnTo>
                <a:lnTo>
                  <a:pt x="2704111" y="494759"/>
                </a:lnTo>
                <a:lnTo>
                  <a:pt x="2142444" y="967216"/>
                </a:lnTo>
                <a:lnTo>
                  <a:pt x="0" y="967216"/>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noAutofit/>
          </a:bodyPr>
          <a:lstStyle/>
          <a:p>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任意多边形 3">
            <a:extLst>
              <a:ext uri="{FF2B5EF4-FFF2-40B4-BE49-F238E27FC236}">
                <a16:creationId xmlns:a16="http://schemas.microsoft.com/office/drawing/2014/main" id="{3E8285E7-93B5-4BB7-8BF3-8EF639C62C44}"/>
              </a:ext>
            </a:extLst>
          </p:cNvPr>
          <p:cNvSpPr/>
          <p:nvPr/>
        </p:nvSpPr>
        <p:spPr bwMode="auto">
          <a:xfrm>
            <a:off x="4098035" y="1866822"/>
            <a:ext cx="2519985"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b="1" noProof="1">
              <a:solidFill>
                <a:schemeClr val="bg1"/>
              </a:solidFill>
              <a:latin typeface="Alibaba PuHuiTi B" pitchFamily="18" charset="-122"/>
              <a:ea typeface="Alibaba PuHuiTi B" pitchFamily="18" charset="-122"/>
              <a:cs typeface="Alibaba PuHuiTi B" pitchFamily="18" charset="-122"/>
            </a:endParaRPr>
          </a:p>
        </p:txBody>
      </p:sp>
      <p:sp>
        <p:nvSpPr>
          <p:cNvPr id="15" name="文本框 35">
            <a:extLst>
              <a:ext uri="{FF2B5EF4-FFF2-40B4-BE49-F238E27FC236}">
                <a16:creationId xmlns:a16="http://schemas.microsoft.com/office/drawing/2014/main" id="{DD33FEA4-3701-4E50-AEC4-9E67669C9C39}"/>
              </a:ext>
            </a:extLst>
          </p:cNvPr>
          <p:cNvSpPr txBox="1">
            <a:spLocks noChangeArrowheads="1"/>
          </p:cNvSpPr>
          <p:nvPr/>
        </p:nvSpPr>
        <p:spPr bwMode="auto">
          <a:xfrm>
            <a:off x="4345795" y="2073735"/>
            <a:ext cx="2131778"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设计模式：单例</a:t>
            </a:r>
          </a:p>
        </p:txBody>
      </p:sp>
      <p:sp>
        <p:nvSpPr>
          <p:cNvPr id="16" name="文本框 43">
            <a:extLst>
              <a:ext uri="{FF2B5EF4-FFF2-40B4-BE49-F238E27FC236}">
                <a16:creationId xmlns:a16="http://schemas.microsoft.com/office/drawing/2014/main" id="{4688DB66-147F-4200-AFB1-74AD5C470F98}"/>
              </a:ext>
            </a:extLst>
          </p:cNvPr>
          <p:cNvSpPr txBox="1">
            <a:spLocks noChangeArrowheads="1"/>
          </p:cNvSpPr>
          <p:nvPr/>
        </p:nvSpPr>
        <p:spPr bwMode="auto">
          <a:xfrm>
            <a:off x="1782855" y="2059917"/>
            <a:ext cx="2391925"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en-US" altLang="zh-CN"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关键字</a:t>
            </a:r>
          </a:p>
        </p:txBody>
      </p:sp>
      <p:sp>
        <p:nvSpPr>
          <p:cNvPr id="20" name="任意多边形 13">
            <a:extLst>
              <a:ext uri="{FF2B5EF4-FFF2-40B4-BE49-F238E27FC236}">
                <a16:creationId xmlns:a16="http://schemas.microsoft.com/office/drawing/2014/main" id="{22B3901B-5F75-4065-A7D7-0704E5248D88}"/>
              </a:ext>
            </a:extLst>
          </p:cNvPr>
          <p:cNvSpPr/>
          <p:nvPr/>
        </p:nvSpPr>
        <p:spPr bwMode="auto">
          <a:xfrm>
            <a:off x="6554504" y="1865662"/>
            <a:ext cx="2517900" cy="725981"/>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lstStyle/>
          <a:p>
            <a:endParaRPr lang="zh-CN" altLang="en-US" noProof="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文本框 49">
            <a:extLst>
              <a:ext uri="{FF2B5EF4-FFF2-40B4-BE49-F238E27FC236}">
                <a16:creationId xmlns:a16="http://schemas.microsoft.com/office/drawing/2014/main" id="{443BDFA3-12C3-4A88-A6A4-AB5390CB7E4D}"/>
              </a:ext>
            </a:extLst>
          </p:cNvPr>
          <p:cNvSpPr txBox="1">
            <a:spLocks noChangeArrowheads="1"/>
          </p:cNvSpPr>
          <p:nvPr/>
        </p:nvSpPr>
        <p:spPr bwMode="auto">
          <a:xfrm>
            <a:off x="6618020" y="2067548"/>
            <a:ext cx="2735047" cy="325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面向对象三大特征：继承</a:t>
            </a:r>
          </a:p>
        </p:txBody>
      </p:sp>
      <p:cxnSp>
        <p:nvCxnSpPr>
          <p:cNvPr id="29" name="直接连接符 8">
            <a:extLst>
              <a:ext uri="{FF2B5EF4-FFF2-40B4-BE49-F238E27FC236}">
                <a16:creationId xmlns:a16="http://schemas.microsoft.com/office/drawing/2014/main" id="{57AE61EC-86A8-476F-AF00-C225F40A8B7E}"/>
              </a:ext>
            </a:extLst>
          </p:cNvPr>
          <p:cNvCxnSpPr>
            <a:cxnSpLocks/>
          </p:cNvCxnSpPr>
          <p:nvPr/>
        </p:nvCxnSpPr>
        <p:spPr>
          <a:xfrm>
            <a:off x="989657" y="4492949"/>
            <a:ext cx="10804514"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文本框 13">
            <a:extLst>
              <a:ext uri="{FF2B5EF4-FFF2-40B4-BE49-F238E27FC236}">
                <a16:creationId xmlns:a16="http://schemas.microsoft.com/office/drawing/2014/main" id="{DF221A37-6F24-4EAD-8A27-C6D16BD6789D}"/>
              </a:ext>
            </a:extLst>
          </p:cNvPr>
          <p:cNvSpPr txBox="1"/>
          <p:nvPr/>
        </p:nvSpPr>
        <p:spPr>
          <a:xfrm>
            <a:off x="6477573" y="2797424"/>
            <a:ext cx="2517900" cy="1553559"/>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系统中很多实体类的属性和行为存在重复代码，如何把这些类信息进行优化，降低代码冗余，提升代码复用呢？</a:t>
            </a:r>
          </a:p>
        </p:txBody>
      </p:sp>
      <p:sp>
        <p:nvSpPr>
          <p:cNvPr id="39" name="文本框 13">
            <a:extLst>
              <a:ext uri="{FF2B5EF4-FFF2-40B4-BE49-F238E27FC236}">
                <a16:creationId xmlns:a16="http://schemas.microsoft.com/office/drawing/2014/main" id="{0ECB7DFD-6B91-4B3F-8C56-00DE13EB96BE}"/>
              </a:ext>
            </a:extLst>
          </p:cNvPr>
          <p:cNvSpPr txBox="1"/>
          <p:nvPr/>
        </p:nvSpPr>
        <p:spPr>
          <a:xfrm>
            <a:off x="1723679" y="2762437"/>
            <a:ext cx="2239277" cy="1258093"/>
          </a:xfrm>
          <a:prstGeom prst="rect">
            <a:avLst/>
          </a:prstGeom>
          <a:noFill/>
        </p:spPr>
        <p:txBody>
          <a:bodyPr wrap="square" lIns="91435" tIns="45716" rIns="91435" bIns="45716" rtlCol="0">
            <a:spAutoFit/>
          </a:bodyPr>
          <a:lstStyle/>
          <a:p>
            <a:pP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之前定义的成员变量：</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name</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age</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属于每个对象的。如何表示共享的信息？如在线人数等</a:t>
            </a:r>
          </a:p>
        </p:txBody>
      </p:sp>
      <p:sp>
        <p:nvSpPr>
          <p:cNvPr id="40" name="文本框 13">
            <a:extLst>
              <a:ext uri="{FF2B5EF4-FFF2-40B4-BE49-F238E27FC236}">
                <a16:creationId xmlns:a16="http://schemas.microsoft.com/office/drawing/2014/main" id="{26B4E691-AB8A-4369-94BF-0387257E2083}"/>
              </a:ext>
            </a:extLst>
          </p:cNvPr>
          <p:cNvSpPr txBox="1"/>
          <p:nvPr/>
        </p:nvSpPr>
        <p:spPr>
          <a:xfrm>
            <a:off x="4098035" y="2785898"/>
            <a:ext cx="2102163" cy="1553559"/>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有些类只需要一个对象就可以了，如任务管理器对象，如何实现一个类只能对外产生一个对象？</a:t>
            </a:r>
          </a:p>
        </p:txBody>
      </p:sp>
      <p:sp>
        <p:nvSpPr>
          <p:cNvPr id="19" name="文本占位符 3">
            <a:extLst>
              <a:ext uri="{FF2B5EF4-FFF2-40B4-BE49-F238E27FC236}">
                <a16:creationId xmlns:a16="http://schemas.microsoft.com/office/drawing/2014/main" id="{46C6E6F9-642C-4396-BFE1-C71A02976F12}"/>
              </a:ext>
            </a:extLst>
          </p:cNvPr>
          <p:cNvSpPr txBox="1">
            <a:spLocks/>
          </p:cNvSpPr>
          <p:nvPr/>
        </p:nvSpPr>
        <p:spPr>
          <a:xfrm>
            <a:off x="787078" y="1072893"/>
            <a:ext cx="5767425"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kumimoji="1" lang="zh-CN" altLang="en-US" dirty="0">
                <a:latin typeface="Consolas" panose="020B0609020204030204" pitchFamily="49" charset="0"/>
              </a:rPr>
              <a:t>面向对象进阶课程：第一天同学们需要学习哪些语法？</a:t>
            </a:r>
          </a:p>
        </p:txBody>
      </p:sp>
    </p:spTree>
    <p:extLst>
      <p:ext uri="{BB962C8B-B14F-4D97-AF65-F5344CB8AC3E}">
        <p14:creationId xmlns:p14="http://schemas.microsoft.com/office/powerpoint/2010/main" val="383288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down)">
                                      <p:cBhvr>
                                        <p:cTn id="29" dur="500"/>
                                        <p:tgtEl>
                                          <p:spTgt spid="2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P spid="20" grpId="0" animBg="1"/>
      <p:bldP spid="21" grpId="0"/>
      <p:bldP spid="33" grpId="0"/>
      <p:bldP spid="39" grpId="0"/>
      <p:bldP spid="4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C106626-79E1-4E8B-9D63-F5A9BD3AEBAA}"/>
              </a:ext>
            </a:extLst>
          </p:cNvPr>
          <p:cNvSpPr txBox="1"/>
          <p:nvPr/>
        </p:nvSpPr>
        <p:spPr>
          <a:xfrm>
            <a:off x="1033449" y="3429000"/>
            <a:ext cx="5470055" cy="2541850"/>
          </a:xfrm>
          <a:prstGeom prst="rect">
            <a:avLst/>
          </a:prstGeom>
          <a:noFill/>
        </p:spPr>
        <p:txBody>
          <a:bodyPr wrap="square">
            <a:spAutoFit/>
          </a:bodyPr>
          <a:lstStyle/>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单例的实现方式很多</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微软雅黑" panose="020B0503020204020204" pitchFamily="34" charset="-122"/>
                <a:ea typeface="Alibaba PuHuiTi R"/>
              </a:rPr>
              <a:t>饿汉单例模式。</a:t>
            </a:r>
            <a:endParaRPr lang="en-US" altLang="zh-CN" sz="1600" dirty="0">
              <a:solidFill>
                <a:schemeClr val="tx1">
                  <a:lumMod val="85000"/>
                  <a:lumOff val="15000"/>
                </a:schemeClr>
              </a:solidFill>
              <a:latin typeface="微软雅黑" panose="020B0503020204020204" pitchFamily="34" charset="-122"/>
              <a:ea typeface="Alibaba PuHuiTi R"/>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微软雅黑" panose="020B0503020204020204" pitchFamily="34" charset="-122"/>
                <a:ea typeface="Alibaba PuHuiTi R"/>
              </a:rPr>
              <a:t>懒汉单例模式。</a:t>
            </a:r>
            <a:endParaRPr lang="en-US" altLang="zh-CN" sz="1600" dirty="0">
              <a:solidFill>
                <a:schemeClr val="tx1">
                  <a:lumMod val="85000"/>
                  <a:lumOff val="15000"/>
                </a:schemeClr>
              </a:solidFill>
              <a:latin typeface="微软雅黑" panose="020B0503020204020204" pitchFamily="34" charset="-122"/>
              <a:ea typeface="Alibaba PuHuiTi R"/>
            </a:endParaRPr>
          </a:p>
          <a:p>
            <a:pPr marL="285750" indent="-285750">
              <a:lnSpc>
                <a:spcPct val="200000"/>
              </a:lnSpc>
              <a:buFont typeface="Wingdings" panose="05000000000000000000" pitchFamily="2" charset="2"/>
              <a:buChar char="l"/>
              <a:defRPr/>
            </a:pPr>
            <a:r>
              <a:rPr lang="en-US" altLang="zh-CN" sz="1600" dirty="0">
                <a:solidFill>
                  <a:schemeClr val="tx1">
                    <a:lumMod val="85000"/>
                    <a:lumOff val="15000"/>
                  </a:schemeClr>
                </a:solidFill>
                <a:latin typeface="微软雅黑" panose="020B0503020204020204" pitchFamily="34" charset="-122"/>
                <a:ea typeface="Alibaba PuHuiTi R"/>
              </a:rPr>
              <a:t>…</a:t>
            </a:r>
          </a:p>
          <a:p>
            <a:pPr marL="285750" indent="-285750">
              <a:lnSpc>
                <a:spcPct val="200000"/>
              </a:lnSpc>
              <a:buFont typeface="Wingdings" panose="05000000000000000000" pitchFamily="2" charset="2"/>
              <a:buChar char="l"/>
              <a:defRPr/>
            </a:pPr>
            <a:r>
              <a:rPr lang="en-US" altLang="zh-CN" sz="1600" dirty="0">
                <a:solidFill>
                  <a:schemeClr val="tx1">
                    <a:lumMod val="85000"/>
                    <a:lumOff val="15000"/>
                  </a:schemeClr>
                </a:solidFill>
                <a:latin typeface="微软雅黑" panose="020B0503020204020204" pitchFamily="34" charset="-122"/>
                <a:ea typeface="Alibaba PuHuiTi R"/>
              </a:rPr>
              <a:t>…</a:t>
            </a:r>
          </a:p>
        </p:txBody>
      </p:sp>
      <p:sp>
        <p:nvSpPr>
          <p:cNvPr id="3" name="TextBox 2">
            <a:extLst>
              <a:ext uri="{FF2B5EF4-FFF2-40B4-BE49-F238E27FC236}">
                <a16:creationId xmlns:a16="http://schemas.microsoft.com/office/drawing/2014/main" id="{B7957584-705F-4484-9F7F-739FAF337DC6}"/>
              </a:ext>
            </a:extLst>
          </p:cNvPr>
          <p:cNvSpPr txBox="1">
            <a:spLocks noChangeArrowheads="1"/>
          </p:cNvSpPr>
          <p:nvPr/>
        </p:nvSpPr>
        <p:spPr bwMode="auto">
          <a:xfrm>
            <a:off x="1033449" y="1379593"/>
            <a:ext cx="10378386" cy="15569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20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单例模式</a:t>
            </a:r>
          </a:p>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可以保证系统中，应用该模式的这个类永远只有一个实例，即一个类永远只能创建一个对象。</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例如任务管理器对象我们只需要一个就可以解决问题了，这样可以节省内存空间。</a:t>
            </a:r>
          </a:p>
        </p:txBody>
      </p:sp>
    </p:spTree>
    <p:extLst>
      <p:ext uri="{BB962C8B-B14F-4D97-AF65-F5344CB8AC3E}">
        <p14:creationId xmlns:p14="http://schemas.microsoft.com/office/powerpoint/2010/main" val="137489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500"/>
                                        <p:tgtEl>
                                          <p:spTgt spid="5">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500"/>
                                        <p:tgtEl>
                                          <p:spTgt spid="5">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A20C37F9-D66A-4A5F-AB23-920E834B7F97}"/>
              </a:ext>
            </a:extLst>
          </p:cNvPr>
          <p:cNvSpPr txBox="1"/>
          <p:nvPr/>
        </p:nvSpPr>
        <p:spPr>
          <a:xfrm>
            <a:off x="590257" y="1125356"/>
            <a:ext cx="6096000" cy="3166316"/>
          </a:xfrm>
          <a:prstGeom prst="rect">
            <a:avLst/>
          </a:prstGeom>
          <a:noFill/>
        </p:spPr>
        <p:txBody>
          <a:bodyPr>
            <a:spAutoFit/>
          </a:bodyPr>
          <a:lstStyle/>
          <a:p>
            <a:pPr>
              <a:lnSpc>
                <a:spcPct val="20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饿汉单例设计模式</a:t>
            </a:r>
          </a:p>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在用类获取对象的时候，对象已经提前为你创建好了。</a:t>
            </a:r>
          </a:p>
          <a:p>
            <a:pPr>
              <a:lnSpc>
                <a:spcPct val="200000"/>
              </a:lnSpc>
              <a:defRPr/>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设计步骤：</a:t>
            </a:r>
          </a:p>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定义一个类，把构造器私有。</a:t>
            </a:r>
          </a:p>
          <a:p>
            <a:pPr marL="285750" indent="-285750">
              <a:lnSpc>
                <a:spcPct val="20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定义一个静态变量存储一个对象。</a:t>
            </a:r>
          </a:p>
        </p:txBody>
      </p:sp>
      <p:sp>
        <p:nvSpPr>
          <p:cNvPr id="2" name="Rectangle 1">
            <a:extLst>
              <a:ext uri="{FF2B5EF4-FFF2-40B4-BE49-F238E27FC236}">
                <a16:creationId xmlns:a16="http://schemas.microsoft.com/office/drawing/2014/main" id="{12AEEF0C-FFA1-480C-AA5C-F700D3AE4B0C}"/>
              </a:ext>
            </a:extLst>
          </p:cNvPr>
          <p:cNvSpPr>
            <a:spLocks noChangeArrowheads="1"/>
          </p:cNvSpPr>
          <p:nvPr/>
        </p:nvSpPr>
        <p:spPr bwMode="auto">
          <a:xfrm>
            <a:off x="4871545" y="2605376"/>
            <a:ext cx="6730198" cy="2246769"/>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a、定义一个单例类 */</a:t>
            </a:r>
            <a:b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br>
            <a:r>
              <a:rPr kumimoji="0" lang="en-US" altLang="zh-CN" sz="1400" b="0" i="0" u="none" strike="noStrike" cap="none" normalizeH="0" baseline="0" dirty="0">
                <a:ln>
                  <a:noFill/>
                </a:ln>
                <a:solidFill>
                  <a:srgbClr val="0033B3"/>
                </a:solidFill>
                <a:effectLst/>
                <a:latin typeface="Consolas" panose="020B0609020204030204" pitchFamily="49" charset="0"/>
                <a:ea typeface="Alibaba PuHuiTi R"/>
              </a:rPr>
              <a:t>public c</a:t>
            </a:r>
            <a:r>
              <a:rPr kumimoji="0" lang="zh-CN" altLang="zh-CN" sz="1400" b="0" i="0" u="none" strike="noStrike" cap="none" normalizeH="0" baseline="0" dirty="0">
                <a:ln>
                  <a:noFill/>
                </a:ln>
                <a:solidFill>
                  <a:srgbClr val="0033B3"/>
                </a:solidFill>
                <a:effectLst/>
                <a:latin typeface="Consolas" panose="020B0609020204030204" pitchFamily="49" charset="0"/>
                <a:ea typeface="Alibaba PuHuiTi R"/>
              </a:rPr>
              <a:t>lass </a:t>
            </a:r>
            <a:r>
              <a:rPr kumimoji="0" lang="zh-CN" altLang="zh-CN" sz="1400" b="0" i="0" u="none" strike="noStrike" cap="none" normalizeH="0" baseline="0" dirty="0">
                <a:ln>
                  <a:noFill/>
                </a:ln>
                <a:solidFill>
                  <a:srgbClr val="000000"/>
                </a:solidFill>
                <a:effectLst/>
                <a:latin typeface="Consolas" panose="020B0609020204030204" pitchFamily="49" charset="0"/>
                <a:ea typeface="Alibaba PuHuiTi R"/>
              </a:rPr>
              <a:t>SingleInstance </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a:t>
            </a: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    </a:t>
            </a: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c.定义一个静态变量存储一个对象即可 :属于类，与类一起加载一次 */</a:t>
            </a:r>
            <a:b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b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a:t>
            </a:r>
            <a:r>
              <a:rPr kumimoji="0" lang="zh-CN" altLang="zh-CN" sz="1400" b="0" i="0" u="none" strike="noStrike" cap="none" normalizeH="0" baseline="0" dirty="0">
                <a:ln>
                  <a:noFill/>
                </a:ln>
                <a:solidFill>
                  <a:srgbClr val="0033B3"/>
                </a:solidFill>
                <a:effectLst/>
                <a:latin typeface="Consolas" panose="020B0609020204030204" pitchFamily="49" charset="0"/>
                <a:ea typeface="Alibaba PuHuiTi R"/>
              </a:rPr>
              <a:t>public static </a:t>
            </a:r>
            <a:r>
              <a:rPr kumimoji="0" lang="zh-CN" altLang="zh-CN" sz="1400" b="0" i="0" u="none" strike="noStrike" cap="none" normalizeH="0" baseline="0" dirty="0">
                <a:ln>
                  <a:noFill/>
                </a:ln>
                <a:solidFill>
                  <a:srgbClr val="000000"/>
                </a:solidFill>
                <a:effectLst/>
                <a:latin typeface="Consolas" panose="020B0609020204030204" pitchFamily="49" charset="0"/>
                <a:ea typeface="Alibaba PuHuiTi R"/>
              </a:rPr>
              <a:t>SingleInstance </a:t>
            </a:r>
            <a:r>
              <a:rPr kumimoji="0" lang="zh-CN" altLang="zh-CN" sz="1400" b="0" i="1" u="none" strike="noStrike" cap="none" normalizeH="0" baseline="0" dirty="0">
                <a:ln>
                  <a:noFill/>
                </a:ln>
                <a:solidFill>
                  <a:srgbClr val="871094"/>
                </a:solidFill>
                <a:effectLst/>
                <a:latin typeface="Consolas" panose="020B0609020204030204" pitchFamily="49" charset="0"/>
                <a:ea typeface="Alibaba PuHuiTi R"/>
              </a:rPr>
              <a:t>instance </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 </a:t>
            </a:r>
            <a:r>
              <a:rPr kumimoji="0" lang="zh-CN" altLang="zh-CN" sz="1400" b="0" i="0" u="none" strike="noStrike" cap="none" normalizeH="0" baseline="0" dirty="0">
                <a:ln>
                  <a:noFill/>
                </a:ln>
                <a:solidFill>
                  <a:srgbClr val="0033B3"/>
                </a:solidFill>
                <a:effectLst/>
                <a:latin typeface="Consolas" panose="020B0609020204030204" pitchFamily="49" charset="0"/>
                <a:ea typeface="Alibaba PuHuiTi R"/>
              </a:rPr>
              <a:t>new </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SingleInstance ();</a:t>
            </a: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    </a:t>
            </a: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b.单例必须私有构造器*/</a:t>
            </a:r>
            <a:b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b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a:t>
            </a:r>
            <a:r>
              <a:rPr kumimoji="0" lang="zh-CN" altLang="zh-CN" sz="1400" b="0" i="0" u="none" strike="noStrike" cap="none" normalizeH="0" baseline="0" dirty="0">
                <a:ln>
                  <a:noFill/>
                </a:ln>
                <a:solidFill>
                  <a:srgbClr val="0033B3"/>
                </a:solidFill>
                <a:effectLst/>
                <a:latin typeface="Consolas" panose="020B0609020204030204" pitchFamily="49" charset="0"/>
                <a:ea typeface="Alibaba PuHuiTi R"/>
              </a:rPr>
              <a:t>private </a:t>
            </a:r>
            <a:r>
              <a:rPr kumimoji="0" lang="zh-CN" altLang="zh-CN" sz="1400" b="0" i="0" u="none" strike="noStrike" cap="none" normalizeH="0" baseline="0" dirty="0">
                <a:ln>
                  <a:noFill/>
                </a:ln>
                <a:solidFill>
                  <a:srgbClr val="00627A"/>
                </a:solidFill>
                <a:effectLst/>
                <a:latin typeface="Consolas" panose="020B0609020204030204" pitchFamily="49" charset="0"/>
                <a:ea typeface="Alibaba PuHuiTi R"/>
              </a:rPr>
              <a:t>SingleInstance </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a:t>
            </a: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        </a:t>
            </a:r>
            <a:r>
              <a:rPr kumimoji="0" lang="zh-CN" altLang="zh-CN" sz="1400" b="0" i="0" u="none" strike="noStrike" cap="none" normalizeH="0" baseline="0" dirty="0">
                <a:ln>
                  <a:noFill/>
                </a:ln>
                <a:solidFill>
                  <a:srgbClr val="000000"/>
                </a:solidFill>
                <a:effectLst/>
                <a:latin typeface="Consolas" panose="020B0609020204030204" pitchFamily="49" charset="0"/>
                <a:ea typeface="Alibaba PuHuiTi R"/>
              </a:rPr>
              <a:t>System</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a:t>
            </a:r>
            <a:r>
              <a:rPr kumimoji="0" lang="zh-CN" altLang="zh-CN" sz="1400" b="0" i="1" u="none" strike="noStrike" cap="none" normalizeH="0" baseline="0" dirty="0">
                <a:ln>
                  <a:noFill/>
                </a:ln>
                <a:solidFill>
                  <a:srgbClr val="871094"/>
                </a:solidFill>
                <a:effectLst/>
                <a:latin typeface="Consolas" panose="020B0609020204030204" pitchFamily="49" charset="0"/>
                <a:ea typeface="Alibaba PuHuiTi R"/>
              </a:rPr>
              <a:t>out</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.println(</a:t>
            </a:r>
            <a:r>
              <a:rPr kumimoji="0" lang="zh-CN" altLang="zh-CN" sz="1400" b="0" i="0" u="none" strike="noStrike" cap="none" normalizeH="0" baseline="0" dirty="0">
                <a:ln>
                  <a:noFill/>
                </a:ln>
                <a:solidFill>
                  <a:srgbClr val="067D17"/>
                </a:solidFill>
                <a:effectLst/>
                <a:latin typeface="Consolas" panose="020B0609020204030204" pitchFamily="49" charset="0"/>
                <a:ea typeface="Alibaba PuHuiTi R"/>
              </a:rPr>
              <a:t>"创建了一个对象"</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a:t>
            </a: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    }</a:t>
            </a: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a:t>
            </a:r>
            <a:endParaRPr kumimoji="0" lang="zh-CN" altLang="zh-CN" sz="1400" b="0" i="0" u="none" strike="noStrike" cap="none" normalizeH="0" baseline="0" dirty="0">
              <a:ln>
                <a:noFill/>
              </a:ln>
              <a:solidFill>
                <a:schemeClr val="tx1"/>
              </a:solidFill>
              <a:effectLst/>
              <a:latin typeface="Consolas" panose="020B0609020204030204" pitchFamily="49" charset="0"/>
              <a:ea typeface="Alibaba PuHuiTi R"/>
            </a:endParaRPr>
          </a:p>
        </p:txBody>
      </p:sp>
    </p:spTree>
    <p:extLst>
      <p:ext uri="{BB962C8B-B14F-4D97-AF65-F5344CB8AC3E}">
        <p14:creationId xmlns:p14="http://schemas.microsoft.com/office/powerpoint/2010/main" val="157840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3" end="3"/>
                                            </p:txEl>
                                          </p:spTgt>
                                        </p:tgtEl>
                                        <p:attrNameLst>
                                          <p:attrName>style.visibility</p:attrName>
                                        </p:attrNameLst>
                                      </p:cBhvr>
                                      <p:to>
                                        <p:strVal val="visible"/>
                                      </p:to>
                                    </p:set>
                                    <p:animEffect transition="in" filter="fade">
                                      <p:cBhvr>
                                        <p:cTn id="17" dur="500"/>
                                        <p:tgtEl>
                                          <p:spTgt spid="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fade">
                                      <p:cBhvr>
                                        <p:cTn id="27" dur="5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xEl>
                                              <p:pRg st="5" end="5"/>
                                            </p:txEl>
                                          </p:spTgt>
                                        </p:tgtEl>
                                        <p:attrNameLst>
                                          <p:attrName>style.visibility</p:attrName>
                                        </p:attrNameLst>
                                      </p:cBhvr>
                                      <p:to>
                                        <p:strVal val="visible"/>
                                      </p:to>
                                    </p:set>
                                    <p:animEffect transition="in" filter="fade">
                                      <p:cBhvr>
                                        <p:cTn id="32"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547464" y="955040"/>
            <a:ext cx="6963816" cy="4511040"/>
          </a:xfrm>
        </p:spPr>
        <p:txBody>
          <a:bodyPr/>
          <a:lstStyle/>
          <a:p>
            <a:pPr>
              <a:lnSpc>
                <a:spcPct val="250000"/>
              </a:lnSpc>
            </a:pPr>
            <a:r>
              <a:rPr lang="zh-CN" altLang="en-US" dirty="0"/>
              <a:t>饿汉单例的实现步骤</a:t>
            </a:r>
            <a:r>
              <a:rPr lang="en-US" altLang="zh-CN" dirty="0"/>
              <a:t>?</a:t>
            </a:r>
          </a:p>
          <a:p>
            <a:pPr marL="1162020" lvl="2" indent="-285750">
              <a:lnSpc>
                <a:spcPct val="200000"/>
              </a:lnSpc>
              <a:buFont typeface="Wingdings" panose="05000000000000000000" pitchFamily="2" charset="2"/>
              <a:buChar char="l"/>
              <a:defRPr/>
            </a:pPr>
            <a:r>
              <a:rPr lang="zh-CN" altLang="en-US" sz="1667"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定义一个类，把构造器私有。</a:t>
            </a:r>
          </a:p>
          <a:p>
            <a:pPr marL="1162020" lvl="2" indent="-285750">
              <a:lnSpc>
                <a:spcPct val="200000"/>
              </a:lnSpc>
              <a:buFont typeface="Wingdings" panose="05000000000000000000" pitchFamily="2" charset="2"/>
              <a:buChar char="l"/>
              <a:defRPr/>
            </a:pPr>
            <a:r>
              <a:rPr lang="zh-CN" altLang="en-US" sz="1667"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定义一个静态变量存储一个对象</a:t>
            </a:r>
          </a:p>
          <a:p>
            <a:pPr marL="0" indent="0">
              <a:lnSpc>
                <a:spcPct val="250000"/>
              </a:lnSpc>
              <a:buNone/>
            </a:pPr>
            <a:endParaRPr lang="zh-CN" altLang="en-US" dirty="0"/>
          </a:p>
        </p:txBody>
      </p:sp>
    </p:spTree>
    <p:extLst>
      <p:ext uri="{BB962C8B-B14F-4D97-AF65-F5344CB8AC3E}">
        <p14:creationId xmlns:p14="http://schemas.microsoft.com/office/powerpoint/2010/main" val="383458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46928" y="341907"/>
            <a:ext cx="6448508" cy="5621572"/>
          </a:xfrm>
        </p:spPr>
        <p:txBody>
          <a:bodyPr/>
          <a:lstStyle/>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应用知识：工具类</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应用知识：单例设计模式</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设计模式、单例模式介绍、饿汉单例模式</a:t>
            </a:r>
            <a:endParaRPr kumimoji="1" lang="en-US" altLang="zh-CN"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懒汉单例模式</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463331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045CA9E7-B31B-42B8-A6A4-3DB3B2109FC8}"/>
              </a:ext>
            </a:extLst>
          </p:cNvPr>
          <p:cNvSpPr txBox="1"/>
          <p:nvPr/>
        </p:nvSpPr>
        <p:spPr>
          <a:xfrm>
            <a:off x="724469" y="1144423"/>
            <a:ext cx="6096000" cy="3988400"/>
          </a:xfrm>
          <a:prstGeom prst="rect">
            <a:avLst/>
          </a:prstGeom>
          <a:noFill/>
        </p:spPr>
        <p:txBody>
          <a:bodyPr>
            <a:spAutoFit/>
          </a:bodyPr>
          <a:lstStyle/>
          <a:p>
            <a:pPr>
              <a:lnSpc>
                <a:spcPct val="20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懒汉单例设计模式</a:t>
            </a:r>
          </a:p>
          <a:p>
            <a:pPr marL="285750" indent="-285750">
              <a:lnSpc>
                <a:spcPct val="200000"/>
              </a:lnSpc>
              <a:buFont typeface="Wingdings" panose="05000000000000000000" pitchFamily="2" charset="2"/>
              <a:buChar char="l"/>
              <a:defRPr/>
            </a:pPr>
            <a:r>
              <a:rPr lang="zh-CN" altLang="en-US" sz="1600" dirty="0">
                <a:latin typeface="微软雅黑" panose="020B0503020204020204" pitchFamily="34" charset="-122"/>
                <a:ea typeface="Alibaba PuHuiTi R"/>
              </a:rPr>
              <a:t>在真正需要该对象的时候，才去创建一个对象(延迟加载对象)。</a:t>
            </a:r>
          </a:p>
          <a:p>
            <a:pPr>
              <a:lnSpc>
                <a:spcPct val="150000"/>
              </a:lnSpc>
              <a:defRPr/>
            </a:pP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设计步骤：</a:t>
            </a:r>
          </a:p>
          <a:p>
            <a:pPr marL="285750" indent="-285750">
              <a:lnSpc>
                <a:spcPct val="250000"/>
              </a:lnSpc>
              <a:buFont typeface="Wingdings" panose="05000000000000000000" pitchFamily="2" charset="2"/>
              <a:buChar char="l"/>
              <a:defRPr/>
            </a:pPr>
            <a:r>
              <a:rPr lang="zh-CN" altLang="en-US" sz="1600" dirty="0">
                <a:latin typeface="微软雅黑" panose="020B0503020204020204" pitchFamily="34" charset="-122"/>
                <a:ea typeface="Alibaba PuHuiTi R"/>
              </a:rPr>
              <a:t>定义一个类，把构造器私有。</a:t>
            </a:r>
          </a:p>
          <a:p>
            <a:pPr marL="285750" indent="-285750">
              <a:lnSpc>
                <a:spcPct val="250000"/>
              </a:lnSpc>
              <a:buFont typeface="Wingdings" panose="05000000000000000000" pitchFamily="2" charset="2"/>
              <a:buChar char="l"/>
              <a:defRPr/>
            </a:pPr>
            <a:r>
              <a:rPr lang="zh-CN" altLang="en-US" sz="1600" dirty="0">
                <a:latin typeface="微软雅黑" panose="020B0503020204020204" pitchFamily="34" charset="-122"/>
                <a:ea typeface="Alibaba PuHuiTi R"/>
              </a:rPr>
              <a:t>定义一个静态变量存储一个对象。</a:t>
            </a:r>
          </a:p>
          <a:p>
            <a:pPr marL="285750" indent="-285750">
              <a:lnSpc>
                <a:spcPct val="250000"/>
              </a:lnSpc>
              <a:buFont typeface="Wingdings" panose="05000000000000000000" pitchFamily="2" charset="2"/>
              <a:buChar char="l"/>
              <a:defRPr/>
            </a:pPr>
            <a:r>
              <a:rPr lang="zh-CN" altLang="en-US" sz="1600" dirty="0">
                <a:latin typeface="微软雅黑" panose="020B0503020204020204" pitchFamily="34" charset="-122"/>
                <a:ea typeface="Alibaba PuHuiTi R"/>
              </a:rPr>
              <a:t>提供一个返回单例对象的方法</a:t>
            </a:r>
          </a:p>
        </p:txBody>
      </p:sp>
      <p:sp>
        <p:nvSpPr>
          <p:cNvPr id="2" name="Rectangle 1">
            <a:extLst>
              <a:ext uri="{FF2B5EF4-FFF2-40B4-BE49-F238E27FC236}">
                <a16:creationId xmlns:a16="http://schemas.microsoft.com/office/drawing/2014/main" id="{7ED6B172-C4E1-48BA-8C96-943E99FF0F2B}"/>
              </a:ext>
            </a:extLst>
          </p:cNvPr>
          <p:cNvSpPr>
            <a:spLocks noChangeArrowheads="1"/>
          </p:cNvSpPr>
          <p:nvPr/>
        </p:nvSpPr>
        <p:spPr bwMode="auto">
          <a:xfrm>
            <a:off x="4339662" y="2699038"/>
            <a:ext cx="6664669" cy="3108543"/>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定义一个单例类 */</a:t>
            </a:r>
            <a:b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033B3"/>
                </a:solidFill>
                <a:effectLst/>
                <a:latin typeface="Consolas" panose="020B0609020204030204" pitchFamily="49" charset="0"/>
                <a:ea typeface="Alibaba PuHuiTi R"/>
              </a:rPr>
              <a:t>class </a:t>
            </a:r>
            <a:r>
              <a:rPr kumimoji="0" lang="zh-CN" altLang="zh-CN" sz="1400" b="0" i="0" u="none" strike="noStrike" cap="none" normalizeH="0" baseline="0" dirty="0">
                <a:ln>
                  <a:noFill/>
                </a:ln>
                <a:solidFill>
                  <a:srgbClr val="000000"/>
                </a:solidFill>
                <a:effectLst/>
                <a:latin typeface="Consolas" panose="020B0609020204030204" pitchFamily="49" charset="0"/>
                <a:ea typeface="Alibaba PuHuiTi R"/>
              </a:rPr>
              <a:t>SingleInstance</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a:t>
            </a: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    </a:t>
            </a: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定义一个静态变量存储一个对象即可 :属于类，与类一起加载一次 */</a:t>
            </a:r>
            <a:b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b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a:t>
            </a:r>
            <a:r>
              <a:rPr kumimoji="0" lang="zh-CN" altLang="zh-CN" sz="1400" b="0" i="0" u="none" strike="noStrike" cap="none" normalizeH="0" baseline="0" dirty="0">
                <a:ln>
                  <a:noFill/>
                </a:ln>
                <a:solidFill>
                  <a:srgbClr val="0033B3"/>
                </a:solidFill>
                <a:effectLst/>
                <a:latin typeface="Consolas" panose="020B0609020204030204" pitchFamily="49" charset="0"/>
                <a:ea typeface="Alibaba PuHuiTi R"/>
              </a:rPr>
              <a:t>public static </a:t>
            </a:r>
            <a:r>
              <a:rPr kumimoji="0" lang="zh-CN" altLang="zh-CN" sz="1400" b="0" i="0" u="none" strike="noStrike" cap="none" normalizeH="0" baseline="0" dirty="0">
                <a:ln>
                  <a:noFill/>
                </a:ln>
                <a:solidFill>
                  <a:srgbClr val="000000"/>
                </a:solidFill>
                <a:effectLst/>
                <a:latin typeface="Consolas" panose="020B0609020204030204" pitchFamily="49" charset="0"/>
                <a:ea typeface="Alibaba PuHuiTi R"/>
              </a:rPr>
              <a:t>SingleInstance </a:t>
            </a:r>
            <a:r>
              <a:rPr kumimoji="0" lang="zh-CN" altLang="zh-CN" sz="1400" b="0" i="1" u="none" strike="noStrike" cap="none" normalizeH="0" baseline="0" dirty="0">
                <a:ln>
                  <a:noFill/>
                </a:ln>
                <a:solidFill>
                  <a:srgbClr val="871094"/>
                </a:solidFill>
                <a:effectLst/>
                <a:latin typeface="Consolas" panose="020B0609020204030204" pitchFamily="49" charset="0"/>
                <a:ea typeface="Alibaba PuHuiTi R"/>
              </a:rPr>
              <a:t>instance </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 </a:t>
            </a: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null</a:t>
            </a:r>
            <a:b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br>
            <a:b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b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a:t>
            </a:r>
            <a:r>
              <a:rPr kumimoji="0" lang="en-US" altLang="zh-CN" sz="1400" b="0" i="1" u="none" strike="noStrike" cap="none" normalizeH="0" baseline="0" dirty="0">
                <a:ln>
                  <a:noFill/>
                </a:ln>
                <a:solidFill>
                  <a:srgbClr val="8C8C8C"/>
                </a:solidFill>
                <a:effectLst/>
                <a:latin typeface="Consolas" panose="020B0609020204030204" pitchFamily="49" charset="0"/>
                <a:ea typeface="Alibaba PuHuiTi R"/>
              </a:rPr>
              <a:t> </a:t>
            </a: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单例必须私有构造器*/</a:t>
            </a:r>
            <a:b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b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a:t>
            </a:r>
            <a:r>
              <a:rPr kumimoji="0" lang="zh-CN" altLang="zh-CN" sz="1400" b="0" i="0" u="none" strike="noStrike" cap="none" normalizeH="0" baseline="0" dirty="0">
                <a:ln>
                  <a:noFill/>
                </a:ln>
                <a:solidFill>
                  <a:srgbClr val="0033B3"/>
                </a:solidFill>
                <a:effectLst/>
                <a:latin typeface="Consolas" panose="020B0609020204030204" pitchFamily="49" charset="0"/>
                <a:ea typeface="Alibaba PuHuiTi R"/>
              </a:rPr>
              <a:t>private </a:t>
            </a:r>
            <a:r>
              <a:rPr kumimoji="0" lang="zh-CN" altLang="zh-CN" sz="1400" b="0" i="0" u="none" strike="noStrike" cap="none" normalizeH="0" baseline="0" dirty="0">
                <a:ln>
                  <a:noFill/>
                </a:ln>
                <a:solidFill>
                  <a:srgbClr val="00627A"/>
                </a:solidFill>
                <a:effectLst/>
                <a:latin typeface="Consolas" panose="020B0609020204030204" pitchFamily="49" charset="0"/>
                <a:ea typeface="Alibaba PuHuiTi R"/>
              </a:rPr>
              <a:t>SingleInstance</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a:t>
            </a: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    </a:t>
            </a: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必须提供一个方法返回一个单例对象  */</a:t>
            </a:r>
            <a:b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br>
            <a:r>
              <a:rPr kumimoji="0" lang="zh-CN" altLang="zh-CN" sz="1400" b="0" i="1" u="none" strike="noStrike" cap="none" normalizeH="0" baseline="0" dirty="0">
                <a:ln>
                  <a:noFill/>
                </a:ln>
                <a:solidFill>
                  <a:srgbClr val="8C8C8C"/>
                </a:solidFill>
                <a:effectLst/>
                <a:latin typeface="Consolas" panose="020B0609020204030204" pitchFamily="49" charset="0"/>
                <a:ea typeface="Alibaba PuHuiTi R"/>
              </a:rPr>
              <a:t>    </a:t>
            </a:r>
            <a:r>
              <a:rPr kumimoji="0" lang="zh-CN" altLang="zh-CN" sz="1400" b="0" i="0" u="none" strike="noStrike" cap="none" normalizeH="0" baseline="0" dirty="0">
                <a:ln>
                  <a:noFill/>
                </a:ln>
                <a:solidFill>
                  <a:srgbClr val="0033B3"/>
                </a:solidFill>
                <a:effectLst/>
                <a:latin typeface="Consolas" panose="020B0609020204030204" pitchFamily="49" charset="0"/>
                <a:ea typeface="Alibaba PuHuiTi R"/>
              </a:rPr>
              <a:t>public static </a:t>
            </a:r>
            <a:r>
              <a:rPr kumimoji="0" lang="zh-CN" altLang="zh-CN" sz="1400" b="0" i="0" u="none" strike="noStrike" cap="none" normalizeH="0" baseline="0" dirty="0">
                <a:ln>
                  <a:noFill/>
                </a:ln>
                <a:solidFill>
                  <a:srgbClr val="000000"/>
                </a:solidFill>
                <a:effectLst/>
                <a:latin typeface="Consolas" panose="020B0609020204030204" pitchFamily="49" charset="0"/>
                <a:ea typeface="Alibaba PuHuiTi R"/>
              </a:rPr>
              <a:t>SingleInstance </a:t>
            </a:r>
            <a:r>
              <a:rPr kumimoji="0" lang="zh-CN" altLang="zh-CN" sz="1400" b="0" i="0" u="none" strike="noStrike" cap="none" normalizeH="0" baseline="0" dirty="0">
                <a:ln>
                  <a:noFill/>
                </a:ln>
                <a:solidFill>
                  <a:srgbClr val="00627A"/>
                </a:solidFill>
                <a:effectLst/>
                <a:latin typeface="Consolas" panose="020B0609020204030204" pitchFamily="49" charset="0"/>
                <a:ea typeface="Alibaba PuHuiTi R"/>
              </a:rPr>
              <a:t>getInstance</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a:t>
            </a: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        ...</a:t>
            </a: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        </a:t>
            </a:r>
            <a:r>
              <a:rPr kumimoji="0" lang="zh-CN" altLang="zh-CN" sz="1400" b="0" i="0" u="none" strike="noStrike" cap="none" normalizeH="0" baseline="0" dirty="0">
                <a:ln>
                  <a:noFill/>
                </a:ln>
                <a:solidFill>
                  <a:srgbClr val="0033B3"/>
                </a:solidFill>
                <a:effectLst/>
                <a:latin typeface="Consolas" panose="020B0609020204030204" pitchFamily="49" charset="0"/>
                <a:ea typeface="Alibaba PuHuiTi R"/>
              </a:rPr>
              <a:t>return </a:t>
            </a: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a:t>
            </a: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    }</a:t>
            </a:r>
            <a:b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br>
            <a:r>
              <a:rPr kumimoji="0" lang="zh-CN" altLang="zh-CN" sz="1400" b="0" i="0" u="none" strike="noStrike" cap="none" normalizeH="0" baseline="0" dirty="0">
                <a:ln>
                  <a:noFill/>
                </a:ln>
                <a:solidFill>
                  <a:srgbClr val="080808"/>
                </a:solidFill>
                <a:effectLst/>
                <a:latin typeface="Consolas" panose="020B0609020204030204" pitchFamily="49" charset="0"/>
                <a:ea typeface="Alibaba PuHuiTi R"/>
              </a:rPr>
              <a:t>}</a:t>
            </a:r>
            <a:endParaRPr kumimoji="0" lang="zh-CN" altLang="zh-CN" sz="1400" b="0" i="0" u="none" strike="noStrike" cap="none" normalizeH="0" baseline="0" dirty="0">
              <a:ln>
                <a:noFill/>
              </a:ln>
              <a:solidFill>
                <a:schemeClr val="tx1"/>
              </a:solidFill>
              <a:effectLst/>
              <a:latin typeface="Consolas" panose="020B0609020204030204" pitchFamily="49" charset="0"/>
              <a:ea typeface="Alibaba PuHuiTi R"/>
            </a:endParaRPr>
          </a:p>
        </p:txBody>
      </p:sp>
    </p:spTree>
    <p:extLst>
      <p:ext uri="{BB962C8B-B14F-4D97-AF65-F5344CB8AC3E}">
        <p14:creationId xmlns:p14="http://schemas.microsoft.com/office/powerpoint/2010/main" val="200065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3" end="3"/>
                                            </p:txEl>
                                          </p:spTgt>
                                        </p:tgtEl>
                                        <p:attrNameLst>
                                          <p:attrName>style.visibility</p:attrName>
                                        </p:attrNameLst>
                                      </p:cBhvr>
                                      <p:to>
                                        <p:strVal val="visible"/>
                                      </p:to>
                                    </p:set>
                                    <p:animEffect transition="in" filter="fade">
                                      <p:cBhvr>
                                        <p:cTn id="7" dur="500"/>
                                        <p:tgtEl>
                                          <p:spTgt spid="2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xEl>
                                              <p:pRg st="4" end="4"/>
                                            </p:txEl>
                                          </p:spTgt>
                                        </p:tgtEl>
                                        <p:attrNameLst>
                                          <p:attrName>style.visibility</p:attrName>
                                        </p:attrNameLst>
                                      </p:cBhvr>
                                      <p:to>
                                        <p:strVal val="visible"/>
                                      </p:to>
                                    </p:set>
                                    <p:animEffect transition="in" filter="fade">
                                      <p:cBhvr>
                                        <p:cTn id="12" dur="500"/>
                                        <p:tgtEl>
                                          <p:spTgt spid="2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xEl>
                                              <p:pRg st="5" end="5"/>
                                            </p:txEl>
                                          </p:spTgt>
                                        </p:tgtEl>
                                        <p:attrNameLst>
                                          <p:attrName>style.visibility</p:attrName>
                                        </p:attrNameLst>
                                      </p:cBhvr>
                                      <p:to>
                                        <p:strVal val="visible"/>
                                      </p:to>
                                    </p:set>
                                    <p:animEffect transition="in" filter="fade">
                                      <p:cBhvr>
                                        <p:cTn id="22" dur="500"/>
                                        <p:tgtEl>
                                          <p:spTgt spid="2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xEl>
                                              <p:pRg st="6" end="6"/>
                                            </p:txEl>
                                          </p:spTgt>
                                        </p:tgtEl>
                                        <p:attrNameLst>
                                          <p:attrName>style.visibility</p:attrName>
                                        </p:attrNameLst>
                                      </p:cBhvr>
                                      <p:to>
                                        <p:strVal val="visible"/>
                                      </p:to>
                                    </p:set>
                                    <p:animEffect transition="in" filter="fade">
                                      <p:cBhvr>
                                        <p:cTn id="27" dur="500"/>
                                        <p:tgtEl>
                                          <p:spTgt spid="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547464" y="955040"/>
            <a:ext cx="6963816" cy="4511040"/>
          </a:xfrm>
        </p:spPr>
        <p:txBody>
          <a:bodyPr/>
          <a:lstStyle/>
          <a:p>
            <a:pPr>
              <a:lnSpc>
                <a:spcPct val="250000"/>
              </a:lnSpc>
            </a:pPr>
            <a:r>
              <a:rPr lang="zh-CN" altLang="en-US" dirty="0"/>
              <a:t>懒汉单例的实现步骤</a:t>
            </a:r>
            <a:r>
              <a:rPr lang="en-US" altLang="zh-CN" dirty="0"/>
              <a:t>?</a:t>
            </a:r>
          </a:p>
          <a:p>
            <a:pPr marL="1162020" lvl="2" indent="-285750">
              <a:lnSpc>
                <a:spcPct val="25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定义一个类，把构造器私有。</a:t>
            </a:r>
          </a:p>
          <a:p>
            <a:pPr marL="1162020" lvl="2" indent="-285750">
              <a:lnSpc>
                <a:spcPct val="25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定义一个静态变量存储一个对象。</a:t>
            </a:r>
          </a:p>
          <a:p>
            <a:pPr marL="1162020" lvl="2" indent="-285750">
              <a:lnSpc>
                <a:spcPct val="250000"/>
              </a:lnSpc>
              <a:buFont typeface="Wingdings" panose="05000000000000000000" pitchFamily="2" charset="2"/>
              <a:buChar char="l"/>
              <a:defRPr/>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提供一个返回单例对象的方法</a:t>
            </a:r>
          </a:p>
          <a:p>
            <a:pPr marL="0" indent="0">
              <a:lnSpc>
                <a:spcPct val="250000"/>
              </a:lnSpc>
              <a:buNone/>
            </a:pPr>
            <a:endParaRPr lang="zh-CN" altLang="en-US" dirty="0"/>
          </a:p>
        </p:txBody>
      </p:sp>
    </p:spTree>
    <p:extLst>
      <p:ext uri="{BB962C8B-B14F-4D97-AF65-F5344CB8AC3E}">
        <p14:creationId xmlns:p14="http://schemas.microsoft.com/office/powerpoint/2010/main" val="43472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15261" y="697042"/>
            <a:ext cx="6448508" cy="5621572"/>
          </a:xfrm>
        </p:spPr>
        <p:txBody>
          <a:bodyPr/>
          <a:lstStyle/>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应用知识：工具类</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应用知识：单例设计模式</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继承概述、使用继承的好处</a:t>
            </a:r>
            <a:endParaRPr kumimoji="1"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继承的设计规范、内存运行原理</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继承的特点</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继承后：成员变量、成员方法的访问特点</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继承后：方法重写</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继承后：子类构造器的特点</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继承后：子类构造器访问父类有参构造器</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使用总结</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361681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EAF05DBC-0507-457C-A6C2-31B520FBCAF3}"/>
              </a:ext>
            </a:extLst>
          </p:cNvPr>
          <p:cNvSpPr txBox="1"/>
          <p:nvPr/>
        </p:nvSpPr>
        <p:spPr>
          <a:xfrm>
            <a:off x="838201" y="1035632"/>
            <a:ext cx="9963151" cy="2412263"/>
          </a:xfrm>
          <a:prstGeom prst="rect">
            <a:avLst/>
          </a:prstGeom>
          <a:noFill/>
        </p:spPr>
        <p:txBody>
          <a:bodyPr>
            <a:spAutoFit/>
          </a:bodyPr>
          <a:lstStyle/>
          <a:p>
            <a:pPr>
              <a:lnSpc>
                <a:spcPct val="150000"/>
              </a:lnSpc>
              <a:defRPr/>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什么是继承？</a:t>
            </a:r>
            <a:endParaRPr lang="en-US" altLang="zh-CN"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charset="0"/>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中提供一个关键字</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extends</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，用这个关键字，我们可以让一个类和另一个类建立起父子关系。</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charset="0"/>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Student</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称为</a:t>
            </a:r>
            <a:r>
              <a:rPr lang="zh-CN"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子类（派生类），</a:t>
            </a: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People</a:t>
            </a:r>
            <a:r>
              <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称为</a:t>
            </a:r>
            <a:r>
              <a:rPr lang="zh-CN"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父类(基类 或超类)</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charset="0"/>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当子类继承父类后，就可以直接使用父类公共的属性和方法了</a:t>
            </a:r>
            <a:endParaRPr lang="zh-CN"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4281" name="图片 3">
            <a:extLst>
              <a:ext uri="{FF2B5EF4-FFF2-40B4-BE49-F238E27FC236}">
                <a16:creationId xmlns:a16="http://schemas.microsoft.com/office/drawing/2014/main" id="{9F595807-E253-46BB-BF5E-7785C133A0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5628" y="1986454"/>
            <a:ext cx="2836370" cy="1218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a:extLst>
              <a:ext uri="{FF2B5EF4-FFF2-40B4-BE49-F238E27FC236}">
                <a16:creationId xmlns:a16="http://schemas.microsoft.com/office/drawing/2014/main" id="{3A485A5A-EE21-4CC4-B7BA-FAFDBDD604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3169" y="3902548"/>
            <a:ext cx="2475793" cy="2292897"/>
          </a:xfrm>
          <a:prstGeom prst="rect">
            <a:avLst/>
          </a:prstGeom>
          <a:noFill/>
          <a:extLst>
            <a:ext uri="{909E8E84-426E-40DD-AFC4-6F175D3DCCD1}">
              <a14:hiddenFill xmlns:a14="http://schemas.microsoft.com/office/drawing/2010/main">
                <a:solidFill>
                  <a:srgbClr val="FFFFFF"/>
                </a:solidFill>
              </a14:hiddenFill>
            </a:ext>
          </a:extLst>
        </p:spPr>
      </p:pic>
      <p:sp>
        <p:nvSpPr>
          <p:cNvPr id="8" name="文本占位符 2">
            <a:extLst>
              <a:ext uri="{FF2B5EF4-FFF2-40B4-BE49-F238E27FC236}">
                <a16:creationId xmlns:a16="http://schemas.microsoft.com/office/drawing/2014/main" id="{DBC6F27B-6597-4EDB-BBF6-BAA6210AD761}"/>
              </a:ext>
            </a:extLst>
          </p:cNvPr>
          <p:cNvSpPr txBox="1">
            <a:spLocks/>
          </p:cNvSpPr>
          <p:nvPr/>
        </p:nvSpPr>
        <p:spPr>
          <a:xfrm>
            <a:off x="838201" y="3804389"/>
            <a:ext cx="7669695" cy="1116934"/>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l"/>
              <a:defRPr/>
            </a:pPr>
            <a:r>
              <a:rPr lang="zh-CN" altLang="en-US" sz="1600" b="0" dirty="0">
                <a:solidFill>
                  <a:schemeClr val="tx1">
                    <a:lumMod val="65000"/>
                    <a:lumOff val="35000"/>
                  </a:schemeClr>
                </a:solidFill>
              </a:rPr>
              <a:t>可以提高代码的复用性。</a:t>
            </a:r>
            <a:endParaRPr lang="zh-CN" altLang="en-US" b="0" dirty="0"/>
          </a:p>
        </p:txBody>
      </p:sp>
      <p:sp>
        <p:nvSpPr>
          <p:cNvPr id="12" name="文本框 11">
            <a:extLst>
              <a:ext uri="{FF2B5EF4-FFF2-40B4-BE49-F238E27FC236}">
                <a16:creationId xmlns:a16="http://schemas.microsoft.com/office/drawing/2014/main" id="{B2BB2C0B-2688-40D7-8578-F3CDE5857ACE}"/>
              </a:ext>
            </a:extLst>
          </p:cNvPr>
          <p:cNvSpPr txBox="1"/>
          <p:nvPr/>
        </p:nvSpPr>
        <p:spPr>
          <a:xfrm>
            <a:off x="8943169" y="3568913"/>
            <a:ext cx="4514289" cy="468975"/>
          </a:xfrm>
          <a:prstGeom prst="rect">
            <a:avLst/>
          </a:prstGeom>
          <a:noFill/>
        </p:spPr>
        <p:txBody>
          <a:bodyPr wrap="square">
            <a:spAutoFit/>
          </a:bodyPr>
          <a:lstStyle/>
          <a:p>
            <a:pPr>
              <a:lnSpc>
                <a:spcPct val="150000"/>
              </a:lnSpc>
              <a:defRPr/>
            </a:pPr>
            <a:r>
              <a:rPr lang="zh-CN" altLang="en-US"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为什么用继承？</a:t>
            </a:r>
            <a:endParaRPr lang="en-US" altLang="zh-CN"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文本框 12">
            <a:extLst>
              <a:ext uri="{FF2B5EF4-FFF2-40B4-BE49-F238E27FC236}">
                <a16:creationId xmlns:a16="http://schemas.microsoft.com/office/drawing/2014/main" id="{19280631-78C7-4245-983E-15B91E0D8417}"/>
              </a:ext>
            </a:extLst>
          </p:cNvPr>
          <p:cNvSpPr txBox="1"/>
          <p:nvPr/>
        </p:nvSpPr>
        <p:spPr>
          <a:xfrm>
            <a:off x="317202" y="3717882"/>
            <a:ext cx="4575056" cy="369332"/>
          </a:xfrm>
          <a:prstGeom prst="rect">
            <a:avLst/>
          </a:prstGeom>
          <a:noFill/>
        </p:spPr>
        <p:txBody>
          <a:bodyPr wrap="square">
            <a:spAutoFit/>
          </a:bodyPr>
          <a:lstStyle/>
          <a:p>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使用继承的</a:t>
            </a:r>
            <a:r>
              <a:rPr lang="zh-CN" altLang="en-US" sz="18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好处</a:t>
            </a:r>
          </a:p>
        </p:txBody>
      </p:sp>
      <p:sp>
        <p:nvSpPr>
          <p:cNvPr id="14" name="TextBox 3">
            <a:extLst>
              <a:ext uri="{FF2B5EF4-FFF2-40B4-BE49-F238E27FC236}">
                <a16:creationId xmlns:a16="http://schemas.microsoft.com/office/drawing/2014/main" id="{65995382-BC29-48E4-A947-1DF36BDA0069}"/>
              </a:ext>
            </a:extLst>
          </p:cNvPr>
          <p:cNvSpPr txBox="1"/>
          <p:nvPr/>
        </p:nvSpPr>
        <p:spPr>
          <a:xfrm>
            <a:off x="1138844" y="2072486"/>
            <a:ext cx="4575057" cy="338554"/>
          </a:xfrm>
          <a:prstGeom prst="rect">
            <a:avLst/>
          </a:prstGeom>
          <a:solidFill>
            <a:srgbClr val="FFFFE4"/>
          </a:solidFill>
          <a:ln w="12700">
            <a:solidFill>
              <a:schemeClr val="tx1"/>
            </a:solidFill>
          </a:ln>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r>
              <a:rPr lang="en-US" altLang="zh-CN" sz="1600" dirty="0">
                <a:solidFill>
                  <a:schemeClr val="tx1">
                    <a:lumMod val="85000"/>
                    <a:lumOff val="15000"/>
                  </a:schemeClr>
                </a:solidFill>
                <a:latin typeface="Consolas" panose="020B0609020204030204" pitchFamily="49" charset="0"/>
                <a:ea typeface="Alibaba PuHuiTi R"/>
              </a:rPr>
              <a:t>public class Student</a:t>
            </a:r>
            <a:r>
              <a:rPr lang="zh-CN" altLang="en-US" sz="1600" dirty="0">
                <a:solidFill>
                  <a:schemeClr val="tx1">
                    <a:lumMod val="85000"/>
                    <a:lumOff val="15000"/>
                  </a:schemeClr>
                </a:solidFill>
                <a:latin typeface="Consolas" panose="020B0609020204030204" pitchFamily="49" charset="0"/>
                <a:ea typeface="Alibaba PuHuiTi R"/>
              </a:rPr>
              <a:t> </a:t>
            </a:r>
            <a:r>
              <a:rPr lang="en-US" altLang="zh-CN" sz="1600" b="1" dirty="0">
                <a:solidFill>
                  <a:srgbClr val="C00000"/>
                </a:solidFill>
                <a:latin typeface="Consolas" panose="020B0609020204030204" pitchFamily="49" charset="0"/>
                <a:ea typeface="Alibaba PuHuiTi R"/>
              </a:rPr>
              <a:t>extends</a:t>
            </a:r>
            <a:r>
              <a:rPr lang="en-US" altLang="zh-CN" sz="1600" dirty="0">
                <a:solidFill>
                  <a:schemeClr val="tx1">
                    <a:lumMod val="85000"/>
                    <a:lumOff val="15000"/>
                  </a:schemeClr>
                </a:solidFill>
                <a:latin typeface="Consolas" panose="020B0609020204030204" pitchFamily="49" charset="0"/>
                <a:ea typeface="Alibaba PuHuiTi R"/>
              </a:rPr>
              <a:t> People</a:t>
            </a:r>
            <a:r>
              <a:rPr lang="zh-CN" altLang="en-US" sz="1600" dirty="0">
                <a:solidFill>
                  <a:schemeClr val="tx1">
                    <a:lumMod val="85000"/>
                    <a:lumOff val="15000"/>
                  </a:schemeClr>
                </a:solidFill>
                <a:latin typeface="Consolas" panose="020B0609020204030204" pitchFamily="49" charset="0"/>
                <a:ea typeface="Alibaba PuHuiTi R"/>
              </a:rPr>
              <a:t> </a:t>
            </a:r>
            <a:r>
              <a:rPr lang="en-US" altLang="zh-CN" sz="1600" dirty="0">
                <a:solidFill>
                  <a:schemeClr val="tx1">
                    <a:lumMod val="85000"/>
                    <a:lumOff val="15000"/>
                  </a:schemeClr>
                </a:solidFill>
                <a:latin typeface="Consolas" panose="020B0609020204030204" pitchFamily="49" charset="0"/>
                <a:ea typeface="Alibaba PuHuiTi R"/>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fade">
                                      <p:cBhvr>
                                        <p:cTn id="7" dur="500"/>
                                        <p:tgtEl>
                                          <p:spTgt spid="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3" end="3"/>
                                            </p:txEl>
                                          </p:spTgt>
                                        </p:tgtEl>
                                        <p:attrNameLst>
                                          <p:attrName>style.visibility</p:attrName>
                                        </p:attrNameLst>
                                      </p:cBhvr>
                                      <p:to>
                                        <p:strVal val="visible"/>
                                      </p:to>
                                    </p:set>
                                    <p:animEffect transition="in" filter="fade">
                                      <p:cBhvr>
                                        <p:cTn id="17" dur="500"/>
                                        <p:tgtEl>
                                          <p:spTgt spid="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xEl>
                                              <p:pRg st="4" end="4"/>
                                            </p:txEl>
                                          </p:spTgt>
                                        </p:tgtEl>
                                        <p:attrNameLst>
                                          <p:attrName>style.visibility</p:attrName>
                                        </p:attrNameLst>
                                      </p:cBhvr>
                                      <p:to>
                                        <p:strVal val="visible"/>
                                      </p:to>
                                    </p:set>
                                    <p:animEffect transition="in" filter="fade">
                                      <p:cBhvr>
                                        <p:cTn id="22" dur="500"/>
                                        <p:tgtEl>
                                          <p:spTgt spid="18">
                                            <p:txEl>
                                              <p:pRg st="4" end="4"/>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54281"/>
                                        </p:tgtEl>
                                        <p:attrNameLst>
                                          <p:attrName>style.visibility</p:attrName>
                                        </p:attrNameLst>
                                      </p:cBhvr>
                                      <p:to>
                                        <p:strVal val="visible"/>
                                      </p:to>
                                    </p:set>
                                    <p:animEffect transition="in" filter="wipe(left)">
                                      <p:cBhvr>
                                        <p:cTn id="25" dur="500"/>
                                        <p:tgtEl>
                                          <p:spTgt spid="54281"/>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par>
                                <p:cTn id="31" presetID="16" presetClass="entr" presetSubtype="21"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Effect transition="in" filter="fade">
                                      <p:cBhvr>
                                        <p:cTn id="4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33786389-19BD-4A92-82AF-2F927A4A3B6A}"/>
              </a:ext>
            </a:extLst>
          </p:cNvPr>
          <p:cNvGrpSpPr>
            <a:grpSpLocks/>
          </p:cNvGrpSpPr>
          <p:nvPr/>
        </p:nvGrpSpPr>
        <p:grpSpPr bwMode="auto">
          <a:xfrm>
            <a:off x="232833" y="1701800"/>
            <a:ext cx="4514851" cy="4644166"/>
            <a:chOff x="755650" y="1707653"/>
            <a:chExt cx="3385269" cy="4431409"/>
          </a:xfrm>
        </p:grpSpPr>
        <p:sp>
          <p:nvSpPr>
            <p:cNvPr id="12" name="矩形 11">
              <a:extLst>
                <a:ext uri="{FF2B5EF4-FFF2-40B4-BE49-F238E27FC236}">
                  <a16:creationId xmlns:a16="http://schemas.microsoft.com/office/drawing/2014/main" id="{322144F9-C0DC-47F4-B57C-8823C3E948AF}"/>
                </a:ext>
              </a:extLst>
            </p:cNvPr>
            <p:cNvSpPr/>
            <p:nvPr/>
          </p:nvSpPr>
          <p:spPr bwMode="auto">
            <a:xfrm>
              <a:off x="755650" y="1707653"/>
              <a:ext cx="3385269" cy="4362549"/>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13" name="TextBox 3">
              <a:extLst>
                <a:ext uri="{FF2B5EF4-FFF2-40B4-BE49-F238E27FC236}">
                  <a16:creationId xmlns:a16="http://schemas.microsoft.com/office/drawing/2014/main" id="{AB9C3DB5-C5F6-4148-ACFC-C5D8399752E8}"/>
                </a:ext>
              </a:extLst>
            </p:cNvPr>
            <p:cNvSpPr txBox="1"/>
            <p:nvPr/>
          </p:nvSpPr>
          <p:spPr>
            <a:xfrm>
              <a:off x="912773" y="1733910"/>
              <a:ext cx="3228146" cy="4405152"/>
            </a:xfrm>
            <a:prstGeom prst="rect">
              <a:avLst/>
            </a:prstGeom>
            <a:noFill/>
          </p:spPr>
          <p:txBody>
            <a:bodyPr>
              <a:spAutoFit/>
            </a:bodyPr>
            <a:lstStyle/>
            <a:p>
              <a:pPr eaLnBrk="1" hangingPunct="1">
                <a:defRPr/>
              </a:pPr>
              <a:r>
                <a:rPr lang="zh-CN" altLang="zh-CN" sz="1400" b="1" dirty="0">
                  <a:solidFill>
                    <a:srgbClr val="000080"/>
                  </a:solidFill>
                  <a:latin typeface="Consolas" panose="020B0609020204030204" pitchFamily="49" charset="0"/>
                </a:rPr>
                <a:t>public class </a:t>
              </a:r>
              <a:r>
                <a:rPr lang="en-US" altLang="zh-CN" sz="1400" b="1" dirty="0">
                  <a:solidFill>
                    <a:srgbClr val="000080"/>
                  </a:solidFill>
                  <a:latin typeface="Consolas" panose="020B0609020204030204" pitchFamily="49" charset="0"/>
                </a:rPr>
                <a:t>Student</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private </a:t>
              </a:r>
              <a:r>
                <a:rPr lang="zh-CN" altLang="zh-CN" sz="1400" dirty="0">
                  <a:solidFill>
                    <a:srgbClr val="000000"/>
                  </a:solidFill>
                  <a:latin typeface="Consolas" panose="020B0609020204030204" pitchFamily="49" charset="0"/>
                </a:rPr>
                <a:t>String </a:t>
              </a:r>
              <a:r>
                <a:rPr lang="zh-CN" altLang="zh-CN" sz="1400" b="1" dirty="0">
                  <a:solidFill>
                    <a:srgbClr val="660E7A"/>
                  </a:solidFill>
                  <a:latin typeface="Consolas" panose="020B0609020204030204" pitchFamily="49" charset="0"/>
                </a:rPr>
                <a:t>name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private int </a:t>
              </a:r>
              <a:r>
                <a:rPr lang="zh-CN" altLang="zh-CN" sz="1400" b="1" dirty="0">
                  <a:solidFill>
                    <a:srgbClr val="660E7A"/>
                  </a:solidFill>
                  <a:latin typeface="Consolas" panose="020B0609020204030204" pitchFamily="49" charset="0"/>
                </a:rPr>
                <a:t>age</a:t>
              </a:r>
              <a:r>
                <a:rPr lang="zh-CN"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eaLnBrk="1" hangingPunct="1">
                <a:defRPr/>
              </a:pP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study(){</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System.</a:t>
              </a:r>
              <a:r>
                <a:rPr lang="zh-CN" altLang="zh-CN" sz="1400" b="1" i="1" dirty="0">
                  <a:solidFill>
                    <a:srgbClr val="660E7A"/>
                  </a:solidFill>
                  <a:latin typeface="Consolas" panose="020B0609020204030204" pitchFamily="49" charset="0"/>
                </a:rPr>
                <a:t>out</a:t>
              </a:r>
              <a:r>
                <a:rPr lang="zh-CN" altLang="zh-CN" sz="1400" dirty="0">
                  <a:solidFill>
                    <a:srgbClr val="000000"/>
                  </a:solidFill>
                  <a:latin typeface="Consolas" panose="020B0609020204030204" pitchFamily="49" charset="0"/>
                </a:rPr>
                <a:t>.println(</a:t>
              </a:r>
              <a:r>
                <a:rPr lang="zh-CN" altLang="zh-CN" sz="1400" b="1" dirty="0">
                  <a:solidFill>
                    <a:srgbClr val="008000"/>
                  </a:solidFill>
                  <a:latin typeface="Consolas" panose="020B0609020204030204" pitchFamily="49" charset="0"/>
                </a:rPr>
                <a:t>"努力学习"</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eaLnBrk="1" hangingPunct="1">
                <a:defRPr/>
              </a:pP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a:t>
              </a:r>
              <a:r>
                <a:rPr lang="zh-CN" altLang="zh-CN" sz="1400" dirty="0">
                  <a:solidFill>
                    <a:srgbClr val="000000"/>
                  </a:solidFill>
                  <a:latin typeface="Consolas" panose="020B0609020204030204" pitchFamily="49" charset="0"/>
                </a:rPr>
                <a:t>String getName()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return </a:t>
              </a:r>
              <a:r>
                <a:rPr lang="zh-CN" altLang="zh-CN" sz="1400" b="1" dirty="0">
                  <a:solidFill>
                    <a:srgbClr val="660E7A"/>
                  </a:solidFill>
                  <a:latin typeface="Consolas" panose="020B0609020204030204" pitchFamily="49" charset="0"/>
                </a:rPr>
                <a:t>name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setName(String name)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this</a:t>
              </a:r>
              <a:r>
                <a:rPr lang="zh-CN" altLang="zh-CN" sz="1400" dirty="0">
                  <a:solidFill>
                    <a:srgbClr val="000000"/>
                  </a:solidFill>
                  <a:latin typeface="Consolas" panose="020B0609020204030204" pitchFamily="49" charset="0"/>
                </a:rPr>
                <a:t>.</a:t>
              </a:r>
              <a:r>
                <a:rPr lang="zh-CN" altLang="zh-CN" sz="1400" b="1" dirty="0">
                  <a:solidFill>
                    <a:srgbClr val="660E7A"/>
                  </a:solidFill>
                  <a:latin typeface="Consolas" panose="020B0609020204030204" pitchFamily="49" charset="0"/>
                </a:rPr>
                <a:t>name </a:t>
              </a:r>
              <a:r>
                <a:rPr lang="zh-CN" altLang="zh-CN" sz="1400" dirty="0">
                  <a:solidFill>
                    <a:srgbClr val="000000"/>
                  </a:solidFill>
                  <a:latin typeface="Consolas" panose="020B0609020204030204" pitchFamily="49" charset="0"/>
                </a:rPr>
                <a:t>= name;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int </a:t>
              </a:r>
              <a:r>
                <a:rPr lang="zh-CN" altLang="zh-CN" sz="1400" dirty="0">
                  <a:solidFill>
                    <a:srgbClr val="000000"/>
                  </a:solidFill>
                  <a:latin typeface="Consolas" panose="020B0609020204030204" pitchFamily="49" charset="0"/>
                </a:rPr>
                <a:t>getAge()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return </a:t>
              </a:r>
              <a:r>
                <a:rPr lang="zh-CN" altLang="zh-CN" sz="1400" b="1" dirty="0">
                  <a:solidFill>
                    <a:srgbClr val="660E7A"/>
                  </a:solidFill>
                  <a:latin typeface="Consolas" panose="020B0609020204030204" pitchFamily="49" charset="0"/>
                </a:rPr>
                <a:t>age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setAge(</a:t>
              </a:r>
              <a:r>
                <a:rPr lang="zh-CN" altLang="zh-CN" sz="1400" b="1" dirty="0">
                  <a:solidFill>
                    <a:srgbClr val="000080"/>
                  </a:solidFill>
                  <a:latin typeface="Consolas" panose="020B0609020204030204" pitchFamily="49" charset="0"/>
                </a:rPr>
                <a:t>int </a:t>
              </a:r>
              <a:r>
                <a:rPr lang="zh-CN" altLang="zh-CN" sz="1400" dirty="0">
                  <a:solidFill>
                    <a:srgbClr val="000000"/>
                  </a:solidFill>
                  <a:latin typeface="Consolas" panose="020B0609020204030204" pitchFamily="49" charset="0"/>
                </a:rPr>
                <a:t>age)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this</a:t>
              </a:r>
              <a:r>
                <a:rPr lang="zh-CN" altLang="zh-CN" sz="1400" dirty="0">
                  <a:solidFill>
                    <a:srgbClr val="000000"/>
                  </a:solidFill>
                  <a:latin typeface="Consolas" panose="020B0609020204030204" pitchFamily="49" charset="0"/>
                </a:rPr>
                <a:t>.</a:t>
              </a:r>
              <a:r>
                <a:rPr lang="zh-CN" altLang="zh-CN" sz="1400" b="1" dirty="0">
                  <a:solidFill>
                    <a:srgbClr val="660E7A"/>
                  </a:solidFill>
                  <a:latin typeface="Consolas" panose="020B0609020204030204" pitchFamily="49" charset="0"/>
                </a:rPr>
                <a:t>age </a:t>
              </a:r>
              <a:r>
                <a:rPr lang="zh-CN" altLang="zh-CN" sz="1400" dirty="0">
                  <a:solidFill>
                    <a:srgbClr val="000000"/>
                  </a:solidFill>
                  <a:latin typeface="Consolas" panose="020B0609020204030204" pitchFamily="49" charset="0"/>
                </a:rPr>
                <a:t>= age;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zh-CN" altLang="zh-CN" sz="1400" dirty="0">
                <a:latin typeface="Consolas" panose="020B0609020204030204" pitchFamily="49" charset="0"/>
              </a:endParaRPr>
            </a:p>
          </p:txBody>
        </p:sp>
      </p:grpSp>
      <p:grpSp>
        <p:nvGrpSpPr>
          <p:cNvPr id="14" name="组合 13">
            <a:extLst>
              <a:ext uri="{FF2B5EF4-FFF2-40B4-BE49-F238E27FC236}">
                <a16:creationId xmlns:a16="http://schemas.microsoft.com/office/drawing/2014/main" id="{B31C7890-FFD7-4099-A141-7CF70438B71E}"/>
              </a:ext>
            </a:extLst>
          </p:cNvPr>
          <p:cNvGrpSpPr>
            <a:grpSpLocks/>
          </p:cNvGrpSpPr>
          <p:nvPr/>
        </p:nvGrpSpPr>
        <p:grpSpPr bwMode="auto">
          <a:xfrm>
            <a:off x="7048500" y="1701801"/>
            <a:ext cx="4514851" cy="4646282"/>
            <a:chOff x="755650" y="1707653"/>
            <a:chExt cx="3385269" cy="4280231"/>
          </a:xfrm>
        </p:grpSpPr>
        <p:sp>
          <p:nvSpPr>
            <p:cNvPr id="15" name="矩形 14">
              <a:extLst>
                <a:ext uri="{FF2B5EF4-FFF2-40B4-BE49-F238E27FC236}">
                  <a16:creationId xmlns:a16="http://schemas.microsoft.com/office/drawing/2014/main" id="{D9977C18-A746-474C-A32F-C671BAC2A07F}"/>
                </a:ext>
              </a:extLst>
            </p:cNvPr>
            <p:cNvSpPr/>
            <p:nvPr/>
          </p:nvSpPr>
          <p:spPr bwMode="auto">
            <a:xfrm>
              <a:off x="755650" y="1707653"/>
              <a:ext cx="3385269" cy="421180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16" name="TextBox 3">
              <a:extLst>
                <a:ext uri="{FF2B5EF4-FFF2-40B4-BE49-F238E27FC236}">
                  <a16:creationId xmlns:a16="http://schemas.microsoft.com/office/drawing/2014/main" id="{22F2A1A5-6718-46A8-9440-752C7F66D2AF}"/>
                </a:ext>
              </a:extLst>
            </p:cNvPr>
            <p:cNvSpPr txBox="1"/>
            <p:nvPr/>
          </p:nvSpPr>
          <p:spPr>
            <a:xfrm>
              <a:off x="912773" y="1734952"/>
              <a:ext cx="3228146" cy="4252932"/>
            </a:xfrm>
            <a:prstGeom prst="rect">
              <a:avLst/>
            </a:prstGeom>
            <a:noFill/>
          </p:spPr>
          <p:txBody>
            <a:bodyPr>
              <a:spAutoFit/>
            </a:bodyPr>
            <a:lstStyle/>
            <a:p>
              <a:pPr eaLnBrk="1" hangingPunct="1">
                <a:defRPr/>
              </a:pPr>
              <a:r>
                <a:rPr lang="zh-CN" altLang="zh-CN" sz="1400" b="1" dirty="0">
                  <a:solidFill>
                    <a:srgbClr val="000080"/>
                  </a:solidFill>
                  <a:latin typeface="Consolas" panose="020B0609020204030204" pitchFamily="49" charset="0"/>
                </a:rPr>
                <a:t>public class </a:t>
              </a:r>
              <a:r>
                <a:rPr lang="en-US" altLang="zh-CN" sz="1400" dirty="0">
                  <a:solidFill>
                    <a:srgbClr val="000000"/>
                  </a:solidFill>
                  <a:latin typeface="Consolas" panose="020B0609020204030204" pitchFamily="49" charset="0"/>
                </a:rPr>
                <a:t>Teacher</a:t>
              </a: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private </a:t>
              </a:r>
              <a:r>
                <a:rPr lang="zh-CN" altLang="zh-CN" sz="1400" dirty="0">
                  <a:solidFill>
                    <a:srgbClr val="000000"/>
                  </a:solidFill>
                  <a:latin typeface="Consolas" panose="020B0609020204030204" pitchFamily="49" charset="0"/>
                </a:rPr>
                <a:t>String </a:t>
              </a:r>
              <a:r>
                <a:rPr lang="zh-CN" altLang="zh-CN" sz="1400" b="1" dirty="0">
                  <a:solidFill>
                    <a:srgbClr val="660E7A"/>
                  </a:solidFill>
                  <a:latin typeface="Consolas" panose="020B0609020204030204" pitchFamily="49" charset="0"/>
                </a:rPr>
                <a:t>name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private int </a:t>
              </a:r>
              <a:r>
                <a:rPr lang="zh-CN" altLang="zh-CN" sz="1400" b="1" dirty="0">
                  <a:solidFill>
                    <a:srgbClr val="660E7A"/>
                  </a:solidFill>
                  <a:latin typeface="Consolas" panose="020B0609020204030204" pitchFamily="49" charset="0"/>
                </a:rPr>
                <a:t>age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endParaRPr lang="en-US" altLang="zh-CN" sz="1400" dirty="0">
                <a:solidFill>
                  <a:srgbClr val="000000"/>
                </a:solidFill>
                <a:latin typeface="Consolas" panose="020B0609020204030204" pitchFamily="49" charset="0"/>
              </a:endParaRPr>
            </a:p>
            <a:p>
              <a:pPr eaLnBrk="1" hangingPunct="1">
                <a:defRPr/>
              </a:pP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teach(){</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System.</a:t>
              </a:r>
              <a:r>
                <a:rPr lang="zh-CN" altLang="zh-CN" sz="1400" b="1" i="1" dirty="0">
                  <a:solidFill>
                    <a:srgbClr val="660E7A"/>
                  </a:solidFill>
                  <a:latin typeface="Consolas" panose="020B0609020204030204" pitchFamily="49" charset="0"/>
                </a:rPr>
                <a:t>out</a:t>
              </a:r>
              <a:r>
                <a:rPr lang="zh-CN" altLang="zh-CN" sz="1400" dirty="0">
                  <a:solidFill>
                    <a:srgbClr val="000000"/>
                  </a:solidFill>
                  <a:latin typeface="Consolas" panose="020B0609020204030204" pitchFamily="49" charset="0"/>
                </a:rPr>
                <a:t>.println(</a:t>
              </a:r>
              <a:r>
                <a:rPr lang="zh-CN" altLang="zh-CN" sz="1400" b="1" dirty="0">
                  <a:solidFill>
                    <a:srgbClr val="008000"/>
                  </a:solidFill>
                  <a:latin typeface="Consolas" panose="020B0609020204030204" pitchFamily="49" charset="0"/>
                </a:rPr>
                <a:t>"教书育人"</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endParaRPr lang="en-US" altLang="zh-CN" sz="1400" dirty="0">
                <a:solidFill>
                  <a:srgbClr val="000000"/>
                </a:solidFill>
                <a:latin typeface="Consolas" panose="020B0609020204030204" pitchFamily="49" charset="0"/>
              </a:endParaRPr>
            </a:p>
            <a:p>
              <a:pPr eaLnBrk="1" hangingPunct="1">
                <a:defRPr/>
              </a:pP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a:t>
              </a:r>
              <a:r>
                <a:rPr lang="zh-CN" altLang="zh-CN" sz="1400" dirty="0">
                  <a:solidFill>
                    <a:srgbClr val="000000"/>
                  </a:solidFill>
                  <a:latin typeface="Consolas" panose="020B0609020204030204" pitchFamily="49" charset="0"/>
                </a:rPr>
                <a:t>String getName()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return </a:t>
              </a:r>
              <a:r>
                <a:rPr lang="zh-CN" altLang="zh-CN" sz="1400" b="1" dirty="0">
                  <a:solidFill>
                    <a:srgbClr val="660E7A"/>
                  </a:solidFill>
                  <a:latin typeface="Consolas" panose="020B0609020204030204" pitchFamily="49" charset="0"/>
                </a:rPr>
                <a:t>name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setName(String name)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this</a:t>
              </a:r>
              <a:r>
                <a:rPr lang="zh-CN" altLang="zh-CN" sz="1400" dirty="0">
                  <a:solidFill>
                    <a:srgbClr val="000000"/>
                  </a:solidFill>
                  <a:latin typeface="Consolas" panose="020B0609020204030204" pitchFamily="49" charset="0"/>
                </a:rPr>
                <a:t>.</a:t>
              </a:r>
              <a:r>
                <a:rPr lang="zh-CN" altLang="zh-CN" sz="1400" b="1" dirty="0">
                  <a:solidFill>
                    <a:srgbClr val="660E7A"/>
                  </a:solidFill>
                  <a:latin typeface="Consolas" panose="020B0609020204030204" pitchFamily="49" charset="0"/>
                </a:rPr>
                <a:t>name </a:t>
              </a:r>
              <a:r>
                <a:rPr lang="zh-CN" altLang="zh-CN" sz="1400" dirty="0">
                  <a:solidFill>
                    <a:srgbClr val="000000"/>
                  </a:solidFill>
                  <a:latin typeface="Consolas" panose="020B0609020204030204" pitchFamily="49" charset="0"/>
                </a:rPr>
                <a:t>= name;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int </a:t>
              </a:r>
              <a:r>
                <a:rPr lang="zh-CN" altLang="zh-CN" sz="1400" dirty="0">
                  <a:solidFill>
                    <a:srgbClr val="000000"/>
                  </a:solidFill>
                  <a:latin typeface="Consolas" panose="020B0609020204030204" pitchFamily="49" charset="0"/>
                </a:rPr>
                <a:t>getAge()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return </a:t>
              </a:r>
              <a:r>
                <a:rPr lang="zh-CN" altLang="zh-CN" sz="1400" b="1" dirty="0">
                  <a:solidFill>
                    <a:srgbClr val="660E7A"/>
                  </a:solidFill>
                  <a:latin typeface="Consolas" panose="020B0609020204030204" pitchFamily="49" charset="0"/>
                </a:rPr>
                <a:t>age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setAge(</a:t>
              </a:r>
              <a:r>
                <a:rPr lang="zh-CN" altLang="zh-CN" sz="1400" b="1" dirty="0">
                  <a:solidFill>
                    <a:srgbClr val="000080"/>
                  </a:solidFill>
                  <a:latin typeface="Consolas" panose="020B0609020204030204" pitchFamily="49" charset="0"/>
                </a:rPr>
                <a:t>int </a:t>
              </a:r>
              <a:r>
                <a:rPr lang="zh-CN" altLang="zh-CN" sz="1400" dirty="0">
                  <a:solidFill>
                    <a:srgbClr val="000000"/>
                  </a:solidFill>
                  <a:latin typeface="Consolas" panose="020B0609020204030204" pitchFamily="49" charset="0"/>
                </a:rPr>
                <a:t>age)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this</a:t>
              </a:r>
              <a:r>
                <a:rPr lang="zh-CN" altLang="zh-CN" sz="1400" dirty="0">
                  <a:solidFill>
                    <a:srgbClr val="000000"/>
                  </a:solidFill>
                  <a:latin typeface="Consolas" panose="020B0609020204030204" pitchFamily="49" charset="0"/>
                </a:rPr>
                <a:t>.</a:t>
              </a:r>
              <a:r>
                <a:rPr lang="zh-CN" altLang="zh-CN" sz="1400" b="1" dirty="0">
                  <a:solidFill>
                    <a:srgbClr val="660E7A"/>
                  </a:solidFill>
                  <a:latin typeface="Consolas" panose="020B0609020204030204" pitchFamily="49" charset="0"/>
                </a:rPr>
                <a:t>age </a:t>
              </a:r>
              <a:r>
                <a:rPr lang="zh-CN" altLang="zh-CN" sz="1400" dirty="0">
                  <a:solidFill>
                    <a:srgbClr val="000000"/>
                  </a:solidFill>
                  <a:latin typeface="Consolas" panose="020B0609020204030204" pitchFamily="49" charset="0"/>
                </a:rPr>
                <a:t>= age;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zh-CN" altLang="zh-CN" sz="2000" dirty="0">
                <a:latin typeface="Consolas" panose="020B0609020204030204" pitchFamily="49" charset="0"/>
              </a:endParaRPr>
            </a:p>
          </p:txBody>
        </p:sp>
      </p:grpSp>
      <p:sp>
        <p:nvSpPr>
          <p:cNvPr id="20" name="矩形 19">
            <a:extLst>
              <a:ext uri="{FF2B5EF4-FFF2-40B4-BE49-F238E27FC236}">
                <a16:creationId xmlns:a16="http://schemas.microsoft.com/office/drawing/2014/main" id="{CEF8DE84-EC24-4D02-80C9-128F67699895}"/>
              </a:ext>
            </a:extLst>
          </p:cNvPr>
          <p:cNvSpPr/>
          <p:nvPr/>
        </p:nvSpPr>
        <p:spPr>
          <a:xfrm>
            <a:off x="838201" y="1986039"/>
            <a:ext cx="2133600" cy="4275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2" name="矩形 21">
            <a:extLst>
              <a:ext uri="{FF2B5EF4-FFF2-40B4-BE49-F238E27FC236}">
                <a16:creationId xmlns:a16="http://schemas.microsoft.com/office/drawing/2014/main" id="{82BF6A13-CA68-45AA-A7C4-A16AFF9DE166}"/>
              </a:ext>
            </a:extLst>
          </p:cNvPr>
          <p:cNvSpPr/>
          <p:nvPr/>
        </p:nvSpPr>
        <p:spPr>
          <a:xfrm>
            <a:off x="827617" y="3464984"/>
            <a:ext cx="3511118" cy="2616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3" name="矩形 22">
            <a:extLst>
              <a:ext uri="{FF2B5EF4-FFF2-40B4-BE49-F238E27FC236}">
                <a16:creationId xmlns:a16="http://schemas.microsoft.com/office/drawing/2014/main" id="{D857A6B0-6A6F-4B7C-AF96-1614FF19095F}"/>
              </a:ext>
            </a:extLst>
          </p:cNvPr>
          <p:cNvSpPr/>
          <p:nvPr/>
        </p:nvSpPr>
        <p:spPr>
          <a:xfrm>
            <a:off x="7624234" y="2027767"/>
            <a:ext cx="2163578" cy="4275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4" name="矩形 23">
            <a:extLst>
              <a:ext uri="{FF2B5EF4-FFF2-40B4-BE49-F238E27FC236}">
                <a16:creationId xmlns:a16="http://schemas.microsoft.com/office/drawing/2014/main" id="{DE07F4EA-F09D-4B9A-B9CB-5075E2EAC442}"/>
              </a:ext>
            </a:extLst>
          </p:cNvPr>
          <p:cNvSpPr/>
          <p:nvPr/>
        </p:nvSpPr>
        <p:spPr>
          <a:xfrm>
            <a:off x="7624233" y="3464984"/>
            <a:ext cx="3553840" cy="2616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5" name="TextBox 2">
            <a:extLst>
              <a:ext uri="{FF2B5EF4-FFF2-40B4-BE49-F238E27FC236}">
                <a16:creationId xmlns:a16="http://schemas.microsoft.com/office/drawing/2014/main" id="{0FAA555A-FD6A-43B0-87DF-4075113B9159}"/>
              </a:ext>
            </a:extLst>
          </p:cNvPr>
          <p:cNvSpPr txBox="1">
            <a:spLocks noChangeArrowheads="1"/>
          </p:cNvSpPr>
          <p:nvPr/>
        </p:nvSpPr>
        <p:spPr bwMode="auto">
          <a:xfrm>
            <a:off x="5195379" y="1945625"/>
            <a:ext cx="1820333"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相同的属性</a:t>
            </a:r>
          </a:p>
        </p:txBody>
      </p:sp>
      <p:sp>
        <p:nvSpPr>
          <p:cNvPr id="36" name="TextBox 2">
            <a:extLst>
              <a:ext uri="{FF2B5EF4-FFF2-40B4-BE49-F238E27FC236}">
                <a16:creationId xmlns:a16="http://schemas.microsoft.com/office/drawing/2014/main" id="{8A8F412E-CEE4-42F3-AD25-E766663FC5F7}"/>
              </a:ext>
            </a:extLst>
          </p:cNvPr>
          <p:cNvSpPr txBox="1">
            <a:spLocks noChangeArrowheads="1"/>
          </p:cNvSpPr>
          <p:nvPr/>
        </p:nvSpPr>
        <p:spPr bwMode="auto">
          <a:xfrm>
            <a:off x="4936067" y="4548717"/>
            <a:ext cx="1820333"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相同的方法</a:t>
            </a:r>
          </a:p>
        </p:txBody>
      </p:sp>
      <p:sp>
        <p:nvSpPr>
          <p:cNvPr id="38" name="矩形 37">
            <a:extLst>
              <a:ext uri="{FF2B5EF4-FFF2-40B4-BE49-F238E27FC236}">
                <a16:creationId xmlns:a16="http://schemas.microsoft.com/office/drawing/2014/main" id="{074179CF-4C2A-4BE7-B021-EFCA48040D00}"/>
              </a:ext>
            </a:extLst>
          </p:cNvPr>
          <p:cNvSpPr/>
          <p:nvPr/>
        </p:nvSpPr>
        <p:spPr>
          <a:xfrm>
            <a:off x="4936067" y="1972734"/>
            <a:ext cx="1915584" cy="531284"/>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9" name="矩形 38">
            <a:extLst>
              <a:ext uri="{FF2B5EF4-FFF2-40B4-BE49-F238E27FC236}">
                <a16:creationId xmlns:a16="http://schemas.microsoft.com/office/drawing/2014/main" id="{F8C0E654-C4ED-46BE-9E05-A3532F78157B}"/>
              </a:ext>
            </a:extLst>
          </p:cNvPr>
          <p:cNvSpPr/>
          <p:nvPr/>
        </p:nvSpPr>
        <p:spPr>
          <a:xfrm>
            <a:off x="4887384" y="4548717"/>
            <a:ext cx="1947333" cy="531283"/>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0" name="虚尾箭头 39">
            <a:extLst>
              <a:ext uri="{FF2B5EF4-FFF2-40B4-BE49-F238E27FC236}">
                <a16:creationId xmlns:a16="http://schemas.microsoft.com/office/drawing/2014/main" id="{43E3EA47-B3D4-4C28-8574-035C89E4BA64}"/>
              </a:ext>
            </a:extLst>
          </p:cNvPr>
          <p:cNvSpPr/>
          <p:nvPr/>
        </p:nvSpPr>
        <p:spPr>
          <a:xfrm rot="5400000">
            <a:off x="5701242" y="2481793"/>
            <a:ext cx="385233" cy="480483"/>
          </a:xfrm>
          <a:prstGeom prst="striped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C00000"/>
              </a:solidFill>
            </a:endParaRPr>
          </a:p>
        </p:txBody>
      </p:sp>
      <p:sp>
        <p:nvSpPr>
          <p:cNvPr id="41" name="虚尾箭头 40">
            <a:extLst>
              <a:ext uri="{FF2B5EF4-FFF2-40B4-BE49-F238E27FC236}">
                <a16:creationId xmlns:a16="http://schemas.microsoft.com/office/drawing/2014/main" id="{DB5E4E41-B3BA-4F27-8624-E7791DA13578}"/>
              </a:ext>
            </a:extLst>
          </p:cNvPr>
          <p:cNvSpPr/>
          <p:nvPr/>
        </p:nvSpPr>
        <p:spPr>
          <a:xfrm rot="16200000">
            <a:off x="5700184" y="3922183"/>
            <a:ext cx="383117" cy="480484"/>
          </a:xfrm>
          <a:prstGeom prst="striped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C00000"/>
              </a:solidFill>
            </a:endParaRPr>
          </a:p>
        </p:txBody>
      </p:sp>
      <p:sp>
        <p:nvSpPr>
          <p:cNvPr id="42" name="矩形 41">
            <a:extLst>
              <a:ext uri="{FF2B5EF4-FFF2-40B4-BE49-F238E27FC236}">
                <a16:creationId xmlns:a16="http://schemas.microsoft.com/office/drawing/2014/main" id="{EB736FAA-BEBB-4605-96AF-C1E7C7A571BA}"/>
              </a:ext>
            </a:extLst>
          </p:cNvPr>
          <p:cNvSpPr/>
          <p:nvPr/>
        </p:nvSpPr>
        <p:spPr>
          <a:xfrm>
            <a:off x="5470525" y="2934758"/>
            <a:ext cx="855133" cy="1016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相同特征</a:t>
            </a:r>
          </a:p>
        </p:txBody>
      </p:sp>
      <p:sp>
        <p:nvSpPr>
          <p:cNvPr id="2" name="文本框 1">
            <a:extLst>
              <a:ext uri="{FF2B5EF4-FFF2-40B4-BE49-F238E27FC236}">
                <a16:creationId xmlns:a16="http://schemas.microsoft.com/office/drawing/2014/main" id="{769EBAC8-4A33-430C-9257-9C95F3FE4969}"/>
              </a:ext>
            </a:extLst>
          </p:cNvPr>
          <p:cNvSpPr txBox="1"/>
          <p:nvPr/>
        </p:nvSpPr>
        <p:spPr>
          <a:xfrm>
            <a:off x="469900" y="1011935"/>
            <a:ext cx="10363200" cy="418191"/>
          </a:xfrm>
          <a:prstGeom prst="rect">
            <a:avLst/>
          </a:prstGeom>
          <a:noFill/>
        </p:spPr>
        <p:txBody>
          <a:bodyPr>
            <a:spAutoFit/>
          </a:bodyPr>
          <a:lstStyle/>
          <a:p>
            <a:pPr eaLnBrk="1" hangingPunct="1">
              <a:lnSpc>
                <a:spcPct val="150000"/>
              </a:lnSpc>
              <a:buFont typeface="Arial" panose="020B0604020202020204" pitchFamily="34" charset="0"/>
              <a:buNone/>
              <a:defRPr/>
            </a:pPr>
            <a:r>
              <a:rPr lang="zh-CN" altLang="en-US" sz="1600" b="1" dirty="0">
                <a:solidFill>
                  <a:srgbClr val="404040"/>
                </a:solidFill>
                <a:latin typeface="微软雅黑" panose="020B0503020204020204" pitchFamily="34" charset="-122"/>
                <a:ea typeface="阿里巴巴普惠体" panose="00020600040101010101"/>
                <a:sym typeface="+mn-ea"/>
              </a:rPr>
              <a:t>案例练习：请阅读以下代码存在的问题，并使用继承这个技术进行优化</a:t>
            </a:r>
            <a:endParaRPr lang="en-US" altLang="zh-CN" sz="1600" b="1" dirty="0">
              <a:solidFill>
                <a:srgbClr val="C00000"/>
              </a:solidFill>
              <a:latin typeface="微软雅黑" panose="020B0503020204020204" pitchFamily="34" charset="-122"/>
              <a:ea typeface="阿里巴巴普惠体" panose="00020600040101010101"/>
              <a:sym typeface="+mn-ea"/>
            </a:endParaRPr>
          </a:p>
        </p:txBody>
      </p:sp>
      <p:cxnSp>
        <p:nvCxnSpPr>
          <p:cNvPr id="8" name="直接箭头连接符 7">
            <a:extLst>
              <a:ext uri="{FF2B5EF4-FFF2-40B4-BE49-F238E27FC236}">
                <a16:creationId xmlns:a16="http://schemas.microsoft.com/office/drawing/2014/main" id="{13C69D56-8B9F-419F-A586-A23294CF7F7F}"/>
              </a:ext>
            </a:extLst>
          </p:cNvPr>
          <p:cNvCxnSpPr>
            <a:cxnSpLocks/>
            <a:stCxn id="38" idx="1"/>
          </p:cNvCxnSpPr>
          <p:nvPr/>
        </p:nvCxnSpPr>
        <p:spPr>
          <a:xfrm flipH="1">
            <a:off x="2971801" y="2238376"/>
            <a:ext cx="1964266" cy="105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直接箭头连接符 20">
            <a:extLst>
              <a:ext uri="{FF2B5EF4-FFF2-40B4-BE49-F238E27FC236}">
                <a16:creationId xmlns:a16="http://schemas.microsoft.com/office/drawing/2014/main" id="{D4CAFF92-4CFF-4F75-A5A7-66D6716A4334}"/>
              </a:ext>
            </a:extLst>
          </p:cNvPr>
          <p:cNvCxnSpPr>
            <a:cxnSpLocks/>
            <a:stCxn id="38" idx="3"/>
            <a:endCxn id="23" idx="1"/>
          </p:cNvCxnSpPr>
          <p:nvPr/>
        </p:nvCxnSpPr>
        <p:spPr>
          <a:xfrm>
            <a:off x="6851651" y="2238376"/>
            <a:ext cx="772583" cy="3175"/>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33" name="直接箭头连接符 32">
            <a:extLst>
              <a:ext uri="{FF2B5EF4-FFF2-40B4-BE49-F238E27FC236}">
                <a16:creationId xmlns:a16="http://schemas.microsoft.com/office/drawing/2014/main" id="{FEF39FB5-3ECC-42D9-B836-5E5B61104FF9}"/>
              </a:ext>
            </a:extLst>
          </p:cNvPr>
          <p:cNvCxnSpPr>
            <a:cxnSpLocks/>
            <a:stCxn id="39" idx="1"/>
          </p:cNvCxnSpPr>
          <p:nvPr/>
        </p:nvCxnSpPr>
        <p:spPr>
          <a:xfrm flipH="1">
            <a:off x="4338735" y="4814359"/>
            <a:ext cx="548649" cy="1058"/>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37" name="直接箭头连接符 36">
            <a:extLst>
              <a:ext uri="{FF2B5EF4-FFF2-40B4-BE49-F238E27FC236}">
                <a16:creationId xmlns:a16="http://schemas.microsoft.com/office/drawing/2014/main" id="{BCE33FC0-EE6D-4D87-9206-A4B820EEC21A}"/>
              </a:ext>
            </a:extLst>
          </p:cNvPr>
          <p:cNvCxnSpPr>
            <a:stCxn id="39" idx="3"/>
          </p:cNvCxnSpPr>
          <p:nvPr/>
        </p:nvCxnSpPr>
        <p:spPr>
          <a:xfrm flipV="1">
            <a:off x="6834718" y="4815417"/>
            <a:ext cx="789516"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par>
                          <p:cTn id="26" fill="hold" nodeType="afterGroup">
                            <p:stCondLst>
                              <p:cond delay="500"/>
                            </p:stCondLst>
                            <p:childTnLst>
                              <p:par>
                                <p:cTn id="27" presetID="16" presetClass="entr" presetSubtype="21"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barn(inVertical)">
                                      <p:cBhvr>
                                        <p:cTn id="29" dur="500"/>
                                        <p:tgtEl>
                                          <p:spTgt spid="2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par>
                                <p:cTn id="34" presetID="10" presetClass="entr" presetSubtype="0"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par>
                          <p:cTn id="43" fill="hold" nodeType="afterGroup">
                            <p:stCondLst>
                              <p:cond delay="500"/>
                            </p:stCondLst>
                            <p:childTnLst>
                              <p:par>
                                <p:cTn id="44" presetID="16" presetClass="entr" presetSubtype="21"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barn(inVertical)">
                                      <p:cBhvr>
                                        <p:cTn id="46" dur="500"/>
                                        <p:tgtEl>
                                          <p:spTgt spid="3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circle(in)">
                                      <p:cBhvr>
                                        <p:cTn id="51" dur="500"/>
                                        <p:tgtEl>
                                          <p:spTgt spid="38"/>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circle(in)">
                                      <p:cBhvr>
                                        <p:cTn id="54" dur="500"/>
                                        <p:tgtEl>
                                          <p:spTgt spid="39"/>
                                        </p:tgtEl>
                                      </p:cBhvr>
                                    </p:animEffect>
                                  </p:childTnLst>
                                </p:cTn>
                              </p:par>
                            </p:childTnLst>
                          </p:cTn>
                        </p:par>
                        <p:par>
                          <p:cTn id="55" fill="hold" nodeType="afterGroup">
                            <p:stCondLst>
                              <p:cond delay="500"/>
                            </p:stCondLst>
                            <p:childTnLst>
                              <p:par>
                                <p:cTn id="56" presetID="22" presetClass="entr" presetSubtype="1" fill="hold"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up)">
                                      <p:cBhvr>
                                        <p:cTn id="58" dur="500"/>
                                        <p:tgtEl>
                                          <p:spTgt spid="40"/>
                                        </p:tgtEl>
                                      </p:cBhvr>
                                    </p:animEffect>
                                  </p:childTnLst>
                                </p:cTn>
                              </p:par>
                              <p:par>
                                <p:cTn id="59" presetID="22" presetClass="entr" presetSubtype="4"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wipe(down)">
                                      <p:cBhvr>
                                        <p:cTn id="61" dur="500"/>
                                        <p:tgtEl>
                                          <p:spTgt spid="41"/>
                                        </p:tgtEl>
                                      </p:cBhvr>
                                    </p:animEffect>
                                  </p:childTnLst>
                                </p:cTn>
                              </p:par>
                            </p:childTnLst>
                          </p:cTn>
                        </p:par>
                        <p:par>
                          <p:cTn id="62" fill="hold" nodeType="afterGroup">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fade">
                                      <p:cBhvr>
                                        <p:cTn id="65" dur="500"/>
                                        <p:tgtEl>
                                          <p:spTgt spid="4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wipe(down)">
                                      <p:cBhvr>
                                        <p:cTn id="7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2" grpId="0" bldLvl="0" animBg="1"/>
      <p:bldP spid="23" grpId="0" bldLvl="0" animBg="1"/>
      <p:bldP spid="24" grpId="0" bldLvl="0" animBg="1"/>
      <p:bldP spid="25" grpId="0"/>
      <p:bldP spid="36" grpId="0"/>
      <p:bldP spid="38" grpId="0" bldLvl="0" animBg="1"/>
      <p:bldP spid="39" grpId="0" bldLvl="0" animBg="1"/>
      <p:bldP spid="42" grpId="0" bldLvl="0" animBg="1"/>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9" name="组合 9">
            <a:extLst>
              <a:ext uri="{FF2B5EF4-FFF2-40B4-BE49-F238E27FC236}">
                <a16:creationId xmlns:a16="http://schemas.microsoft.com/office/drawing/2014/main" id="{80089D05-2122-4189-A0A2-827C105FA2C2}"/>
              </a:ext>
            </a:extLst>
          </p:cNvPr>
          <p:cNvGrpSpPr>
            <a:grpSpLocks/>
          </p:cNvGrpSpPr>
          <p:nvPr/>
        </p:nvGrpSpPr>
        <p:grpSpPr bwMode="auto">
          <a:xfrm>
            <a:off x="431800" y="2120900"/>
            <a:ext cx="4514851" cy="4644165"/>
            <a:chOff x="755650" y="1707653"/>
            <a:chExt cx="3385269" cy="4432142"/>
          </a:xfrm>
        </p:grpSpPr>
        <p:sp>
          <p:nvSpPr>
            <p:cNvPr id="12" name="矩形 11">
              <a:extLst>
                <a:ext uri="{FF2B5EF4-FFF2-40B4-BE49-F238E27FC236}">
                  <a16:creationId xmlns:a16="http://schemas.microsoft.com/office/drawing/2014/main" id="{B7BD7D72-1D27-4990-9E01-976E7A05D981}"/>
                </a:ext>
              </a:extLst>
            </p:cNvPr>
            <p:cNvSpPr/>
            <p:nvPr/>
          </p:nvSpPr>
          <p:spPr bwMode="auto">
            <a:xfrm>
              <a:off x="755650" y="1707653"/>
              <a:ext cx="3385269" cy="43632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13" name="TextBox 3">
              <a:extLst>
                <a:ext uri="{FF2B5EF4-FFF2-40B4-BE49-F238E27FC236}">
                  <a16:creationId xmlns:a16="http://schemas.microsoft.com/office/drawing/2014/main" id="{5AAF49B7-96FB-44CC-8143-76896A3CF78C}"/>
                </a:ext>
              </a:extLst>
            </p:cNvPr>
            <p:cNvSpPr txBox="1"/>
            <p:nvPr/>
          </p:nvSpPr>
          <p:spPr>
            <a:xfrm>
              <a:off x="912773" y="1733914"/>
              <a:ext cx="3228146" cy="4405881"/>
            </a:xfrm>
            <a:prstGeom prst="rect">
              <a:avLst/>
            </a:prstGeom>
            <a:noFill/>
          </p:spPr>
          <p:txBody>
            <a:bodyPr>
              <a:spAutoFit/>
            </a:bodyPr>
            <a:lstStyle/>
            <a:p>
              <a:pPr eaLnBrk="1" hangingPunct="1">
                <a:defRPr/>
              </a:pPr>
              <a:r>
                <a:rPr lang="zh-CN" altLang="zh-CN" sz="1400" b="1" dirty="0">
                  <a:solidFill>
                    <a:srgbClr val="000080"/>
                  </a:solidFill>
                  <a:latin typeface="Consolas" panose="020B0609020204030204" pitchFamily="49" charset="0"/>
                </a:rPr>
                <a:t>public class </a:t>
              </a:r>
              <a:r>
                <a:rPr lang="zh-CN" altLang="zh-CN" sz="1400" dirty="0">
                  <a:solidFill>
                    <a:srgbClr val="000000"/>
                  </a:solidFill>
                  <a:latin typeface="Consolas" panose="020B0609020204030204" pitchFamily="49" charset="0"/>
                </a:rPr>
                <a:t>Student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private </a:t>
              </a:r>
              <a:r>
                <a:rPr lang="zh-CN" altLang="zh-CN" sz="1400" dirty="0">
                  <a:solidFill>
                    <a:srgbClr val="000000"/>
                  </a:solidFill>
                  <a:latin typeface="Consolas" panose="020B0609020204030204" pitchFamily="49" charset="0"/>
                </a:rPr>
                <a:t>String </a:t>
              </a:r>
              <a:r>
                <a:rPr lang="zh-CN" altLang="zh-CN" sz="1400" b="1" dirty="0">
                  <a:solidFill>
                    <a:srgbClr val="660E7A"/>
                  </a:solidFill>
                  <a:latin typeface="Consolas" panose="020B0609020204030204" pitchFamily="49" charset="0"/>
                </a:rPr>
                <a:t>name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private int </a:t>
              </a:r>
              <a:r>
                <a:rPr lang="zh-CN" altLang="zh-CN" sz="1400" b="1" dirty="0">
                  <a:solidFill>
                    <a:srgbClr val="660E7A"/>
                  </a:solidFill>
                  <a:latin typeface="Consolas" panose="020B0609020204030204" pitchFamily="49" charset="0"/>
                </a:rPr>
                <a:t>age</a:t>
              </a:r>
              <a:r>
                <a:rPr lang="zh-CN" altLang="zh-CN" sz="1400"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a:p>
              <a:pPr eaLnBrk="1" hangingPunct="1">
                <a:defRPr/>
              </a:pP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study(){</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System.</a:t>
              </a:r>
              <a:r>
                <a:rPr lang="zh-CN" altLang="zh-CN" sz="1400" b="1" i="1" dirty="0">
                  <a:solidFill>
                    <a:srgbClr val="660E7A"/>
                  </a:solidFill>
                  <a:latin typeface="Consolas" panose="020B0609020204030204" pitchFamily="49" charset="0"/>
                </a:rPr>
                <a:t>out</a:t>
              </a:r>
              <a:r>
                <a:rPr lang="zh-CN" altLang="zh-CN" sz="1400" dirty="0">
                  <a:solidFill>
                    <a:srgbClr val="000000"/>
                  </a:solidFill>
                  <a:latin typeface="Consolas" panose="020B0609020204030204" pitchFamily="49" charset="0"/>
                </a:rPr>
                <a:t>.println(</a:t>
              </a:r>
              <a:r>
                <a:rPr lang="zh-CN" altLang="zh-CN" sz="1400" b="1" dirty="0">
                  <a:solidFill>
                    <a:srgbClr val="008000"/>
                  </a:solidFill>
                  <a:latin typeface="Consolas" panose="020B0609020204030204" pitchFamily="49" charset="0"/>
                </a:rPr>
                <a:t>"努力学习"</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eaLnBrk="1" hangingPunct="1">
                <a:defRPr/>
              </a:pP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a:t>
              </a:r>
              <a:r>
                <a:rPr lang="zh-CN" altLang="zh-CN" sz="1400" dirty="0">
                  <a:solidFill>
                    <a:srgbClr val="000000"/>
                  </a:solidFill>
                  <a:latin typeface="Consolas" panose="020B0609020204030204" pitchFamily="49" charset="0"/>
                </a:rPr>
                <a:t>String getName()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return </a:t>
              </a:r>
              <a:r>
                <a:rPr lang="zh-CN" altLang="zh-CN" sz="1400" b="1" dirty="0">
                  <a:solidFill>
                    <a:srgbClr val="660E7A"/>
                  </a:solidFill>
                  <a:latin typeface="Consolas" panose="020B0609020204030204" pitchFamily="49" charset="0"/>
                </a:rPr>
                <a:t>name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setName(String name)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this</a:t>
              </a:r>
              <a:r>
                <a:rPr lang="zh-CN" altLang="zh-CN" sz="1400" dirty="0">
                  <a:solidFill>
                    <a:srgbClr val="000000"/>
                  </a:solidFill>
                  <a:latin typeface="Consolas" panose="020B0609020204030204" pitchFamily="49" charset="0"/>
                </a:rPr>
                <a:t>.</a:t>
              </a:r>
              <a:r>
                <a:rPr lang="zh-CN" altLang="zh-CN" sz="1400" b="1" dirty="0">
                  <a:solidFill>
                    <a:srgbClr val="660E7A"/>
                  </a:solidFill>
                  <a:latin typeface="Consolas" panose="020B0609020204030204" pitchFamily="49" charset="0"/>
                </a:rPr>
                <a:t>name </a:t>
              </a:r>
              <a:r>
                <a:rPr lang="zh-CN" altLang="zh-CN" sz="1400" dirty="0">
                  <a:solidFill>
                    <a:srgbClr val="000000"/>
                  </a:solidFill>
                  <a:latin typeface="Consolas" panose="020B0609020204030204" pitchFamily="49" charset="0"/>
                </a:rPr>
                <a:t>= name;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int </a:t>
              </a:r>
              <a:r>
                <a:rPr lang="zh-CN" altLang="zh-CN" sz="1400" dirty="0">
                  <a:solidFill>
                    <a:srgbClr val="000000"/>
                  </a:solidFill>
                  <a:latin typeface="Consolas" panose="020B0609020204030204" pitchFamily="49" charset="0"/>
                </a:rPr>
                <a:t>getAge()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return </a:t>
              </a:r>
              <a:r>
                <a:rPr lang="zh-CN" altLang="zh-CN" sz="1400" b="1" dirty="0">
                  <a:solidFill>
                    <a:srgbClr val="660E7A"/>
                  </a:solidFill>
                  <a:latin typeface="Consolas" panose="020B0609020204030204" pitchFamily="49" charset="0"/>
                </a:rPr>
                <a:t>age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setAge(</a:t>
              </a:r>
              <a:r>
                <a:rPr lang="zh-CN" altLang="zh-CN" sz="1400" b="1" dirty="0">
                  <a:solidFill>
                    <a:srgbClr val="000080"/>
                  </a:solidFill>
                  <a:latin typeface="Consolas" panose="020B0609020204030204" pitchFamily="49" charset="0"/>
                </a:rPr>
                <a:t>int </a:t>
              </a:r>
              <a:r>
                <a:rPr lang="zh-CN" altLang="zh-CN" sz="1400" dirty="0">
                  <a:solidFill>
                    <a:srgbClr val="000000"/>
                  </a:solidFill>
                  <a:latin typeface="Consolas" panose="020B0609020204030204" pitchFamily="49" charset="0"/>
                </a:rPr>
                <a:t>age)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this</a:t>
              </a:r>
              <a:r>
                <a:rPr lang="zh-CN" altLang="zh-CN" sz="1400" dirty="0">
                  <a:solidFill>
                    <a:srgbClr val="000000"/>
                  </a:solidFill>
                  <a:latin typeface="Consolas" panose="020B0609020204030204" pitchFamily="49" charset="0"/>
                </a:rPr>
                <a:t>.</a:t>
              </a:r>
              <a:r>
                <a:rPr lang="zh-CN" altLang="zh-CN" sz="1400" b="1" dirty="0">
                  <a:solidFill>
                    <a:srgbClr val="660E7A"/>
                  </a:solidFill>
                  <a:latin typeface="Consolas" panose="020B0609020204030204" pitchFamily="49" charset="0"/>
                </a:rPr>
                <a:t>age </a:t>
              </a:r>
              <a:r>
                <a:rPr lang="zh-CN" altLang="zh-CN" sz="1400" dirty="0">
                  <a:solidFill>
                    <a:srgbClr val="000000"/>
                  </a:solidFill>
                  <a:latin typeface="Consolas" panose="020B0609020204030204" pitchFamily="49" charset="0"/>
                </a:rPr>
                <a:t>= age;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zh-CN" altLang="zh-CN" sz="1867" dirty="0">
                <a:latin typeface="Consolas" panose="020B0609020204030204" pitchFamily="49" charset="0"/>
              </a:endParaRPr>
            </a:p>
          </p:txBody>
        </p:sp>
      </p:grpSp>
      <p:grpSp>
        <p:nvGrpSpPr>
          <p:cNvPr id="50180" name="组合 13">
            <a:extLst>
              <a:ext uri="{FF2B5EF4-FFF2-40B4-BE49-F238E27FC236}">
                <a16:creationId xmlns:a16="http://schemas.microsoft.com/office/drawing/2014/main" id="{CE3E929D-D1F0-41E8-9054-0E8D70D7E07A}"/>
              </a:ext>
            </a:extLst>
          </p:cNvPr>
          <p:cNvGrpSpPr>
            <a:grpSpLocks/>
          </p:cNvGrpSpPr>
          <p:nvPr/>
        </p:nvGrpSpPr>
        <p:grpSpPr bwMode="auto">
          <a:xfrm>
            <a:off x="7247467" y="2120901"/>
            <a:ext cx="4514851" cy="4646282"/>
            <a:chOff x="755650" y="1707653"/>
            <a:chExt cx="3385269" cy="4280231"/>
          </a:xfrm>
        </p:grpSpPr>
        <p:sp>
          <p:nvSpPr>
            <p:cNvPr id="15" name="矩形 14">
              <a:extLst>
                <a:ext uri="{FF2B5EF4-FFF2-40B4-BE49-F238E27FC236}">
                  <a16:creationId xmlns:a16="http://schemas.microsoft.com/office/drawing/2014/main" id="{A05F31FC-9B89-4214-88AB-C30FF0118DDB}"/>
                </a:ext>
              </a:extLst>
            </p:cNvPr>
            <p:cNvSpPr/>
            <p:nvPr/>
          </p:nvSpPr>
          <p:spPr bwMode="auto">
            <a:xfrm>
              <a:off x="755650" y="1707653"/>
              <a:ext cx="3385269" cy="421180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16" name="TextBox 3">
              <a:extLst>
                <a:ext uri="{FF2B5EF4-FFF2-40B4-BE49-F238E27FC236}">
                  <a16:creationId xmlns:a16="http://schemas.microsoft.com/office/drawing/2014/main" id="{4C4411F3-AC5D-4DD1-BCE9-31823F9FB08B}"/>
                </a:ext>
              </a:extLst>
            </p:cNvPr>
            <p:cNvSpPr txBox="1"/>
            <p:nvPr/>
          </p:nvSpPr>
          <p:spPr>
            <a:xfrm>
              <a:off x="912773" y="1734952"/>
              <a:ext cx="3228146" cy="4252932"/>
            </a:xfrm>
            <a:prstGeom prst="rect">
              <a:avLst/>
            </a:prstGeom>
            <a:noFill/>
          </p:spPr>
          <p:txBody>
            <a:bodyPr>
              <a:spAutoFit/>
            </a:bodyPr>
            <a:lstStyle/>
            <a:p>
              <a:pPr eaLnBrk="1" hangingPunct="1">
                <a:defRPr/>
              </a:pPr>
              <a:r>
                <a:rPr lang="zh-CN" altLang="zh-CN" sz="1400" b="1" dirty="0">
                  <a:solidFill>
                    <a:srgbClr val="000080"/>
                  </a:solidFill>
                  <a:latin typeface="Consolas" panose="020B0609020204030204" pitchFamily="49" charset="0"/>
                </a:rPr>
                <a:t>public class </a:t>
              </a:r>
              <a:r>
                <a:rPr lang="en-US" altLang="zh-CN" sz="1400" dirty="0">
                  <a:solidFill>
                    <a:srgbClr val="000000"/>
                  </a:solidFill>
                  <a:latin typeface="Consolas" panose="020B0609020204030204" pitchFamily="49" charset="0"/>
                </a:rPr>
                <a:t>Teacher</a:t>
              </a: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private </a:t>
              </a:r>
              <a:r>
                <a:rPr lang="zh-CN" altLang="zh-CN" sz="1400" dirty="0">
                  <a:solidFill>
                    <a:srgbClr val="000000"/>
                  </a:solidFill>
                  <a:latin typeface="Consolas" panose="020B0609020204030204" pitchFamily="49" charset="0"/>
                </a:rPr>
                <a:t>String </a:t>
              </a:r>
              <a:r>
                <a:rPr lang="zh-CN" altLang="zh-CN" sz="1400" b="1" dirty="0">
                  <a:solidFill>
                    <a:srgbClr val="660E7A"/>
                  </a:solidFill>
                  <a:latin typeface="Consolas" panose="020B0609020204030204" pitchFamily="49" charset="0"/>
                </a:rPr>
                <a:t>name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private int </a:t>
              </a:r>
              <a:r>
                <a:rPr lang="zh-CN" altLang="zh-CN" sz="1400" b="1" dirty="0">
                  <a:solidFill>
                    <a:srgbClr val="660E7A"/>
                  </a:solidFill>
                  <a:latin typeface="Consolas" panose="020B0609020204030204" pitchFamily="49" charset="0"/>
                </a:rPr>
                <a:t>age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endParaRPr lang="en-US" altLang="zh-CN" sz="1400" dirty="0">
                <a:solidFill>
                  <a:srgbClr val="000000"/>
                </a:solidFill>
                <a:latin typeface="Consolas" panose="020B0609020204030204" pitchFamily="49" charset="0"/>
              </a:endParaRPr>
            </a:p>
            <a:p>
              <a:pPr eaLnBrk="1" hangingPunct="1">
                <a:defRPr/>
              </a:pP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teach(){</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System.</a:t>
              </a:r>
              <a:r>
                <a:rPr lang="zh-CN" altLang="zh-CN" sz="1400" b="1" i="1" dirty="0">
                  <a:solidFill>
                    <a:srgbClr val="660E7A"/>
                  </a:solidFill>
                  <a:latin typeface="Consolas" panose="020B0609020204030204" pitchFamily="49" charset="0"/>
                </a:rPr>
                <a:t>out</a:t>
              </a:r>
              <a:r>
                <a:rPr lang="zh-CN" altLang="zh-CN" sz="1400" dirty="0">
                  <a:solidFill>
                    <a:srgbClr val="000000"/>
                  </a:solidFill>
                  <a:latin typeface="Consolas" panose="020B0609020204030204" pitchFamily="49" charset="0"/>
                </a:rPr>
                <a:t>.println(</a:t>
              </a:r>
              <a:r>
                <a:rPr lang="zh-CN" altLang="zh-CN" sz="1400" b="1" dirty="0">
                  <a:solidFill>
                    <a:srgbClr val="008000"/>
                  </a:solidFill>
                  <a:latin typeface="Consolas" panose="020B0609020204030204" pitchFamily="49" charset="0"/>
                </a:rPr>
                <a:t>"教书育人"</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endParaRPr lang="en-US" altLang="zh-CN" sz="1400" dirty="0">
                <a:solidFill>
                  <a:srgbClr val="000000"/>
                </a:solidFill>
                <a:latin typeface="Consolas" panose="020B0609020204030204" pitchFamily="49" charset="0"/>
              </a:endParaRPr>
            </a:p>
            <a:p>
              <a:pPr eaLnBrk="1" hangingPunct="1">
                <a:defRPr/>
              </a:pP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a:t>
              </a:r>
              <a:r>
                <a:rPr lang="zh-CN" altLang="zh-CN" sz="1400" dirty="0">
                  <a:solidFill>
                    <a:srgbClr val="000000"/>
                  </a:solidFill>
                  <a:latin typeface="Consolas" panose="020B0609020204030204" pitchFamily="49" charset="0"/>
                </a:rPr>
                <a:t>String getName()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return </a:t>
              </a:r>
              <a:r>
                <a:rPr lang="zh-CN" altLang="zh-CN" sz="1400" b="1" dirty="0">
                  <a:solidFill>
                    <a:srgbClr val="660E7A"/>
                  </a:solidFill>
                  <a:latin typeface="Consolas" panose="020B0609020204030204" pitchFamily="49" charset="0"/>
                </a:rPr>
                <a:t>name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setName(String name)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this</a:t>
              </a:r>
              <a:r>
                <a:rPr lang="zh-CN" altLang="zh-CN" sz="1400" dirty="0">
                  <a:solidFill>
                    <a:srgbClr val="000000"/>
                  </a:solidFill>
                  <a:latin typeface="Consolas" panose="020B0609020204030204" pitchFamily="49" charset="0"/>
                </a:rPr>
                <a:t>.</a:t>
              </a:r>
              <a:r>
                <a:rPr lang="zh-CN" altLang="zh-CN" sz="1400" b="1" dirty="0">
                  <a:solidFill>
                    <a:srgbClr val="660E7A"/>
                  </a:solidFill>
                  <a:latin typeface="Consolas" panose="020B0609020204030204" pitchFamily="49" charset="0"/>
                </a:rPr>
                <a:t>name </a:t>
              </a:r>
              <a:r>
                <a:rPr lang="zh-CN" altLang="zh-CN" sz="1400" dirty="0">
                  <a:solidFill>
                    <a:srgbClr val="000000"/>
                  </a:solidFill>
                  <a:latin typeface="Consolas" panose="020B0609020204030204" pitchFamily="49" charset="0"/>
                </a:rPr>
                <a:t>= name;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int </a:t>
              </a:r>
              <a:r>
                <a:rPr lang="zh-CN" altLang="zh-CN" sz="1400" dirty="0">
                  <a:solidFill>
                    <a:srgbClr val="000000"/>
                  </a:solidFill>
                  <a:latin typeface="Consolas" panose="020B0609020204030204" pitchFamily="49" charset="0"/>
                </a:rPr>
                <a:t>getAge()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return </a:t>
              </a:r>
              <a:r>
                <a:rPr lang="zh-CN" altLang="zh-CN" sz="1400" b="1" dirty="0">
                  <a:solidFill>
                    <a:srgbClr val="660E7A"/>
                  </a:solidFill>
                  <a:latin typeface="Consolas" panose="020B0609020204030204" pitchFamily="49" charset="0"/>
                </a:rPr>
                <a:t>age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setAge(</a:t>
              </a:r>
              <a:r>
                <a:rPr lang="zh-CN" altLang="zh-CN" sz="1400" b="1" dirty="0">
                  <a:solidFill>
                    <a:srgbClr val="000080"/>
                  </a:solidFill>
                  <a:latin typeface="Consolas" panose="020B0609020204030204" pitchFamily="49" charset="0"/>
                </a:rPr>
                <a:t>int </a:t>
              </a:r>
              <a:r>
                <a:rPr lang="zh-CN" altLang="zh-CN" sz="1400" dirty="0">
                  <a:solidFill>
                    <a:srgbClr val="000000"/>
                  </a:solidFill>
                  <a:latin typeface="Consolas" panose="020B0609020204030204" pitchFamily="49" charset="0"/>
                </a:rPr>
                <a:t>age)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this</a:t>
              </a:r>
              <a:r>
                <a:rPr lang="zh-CN" altLang="zh-CN" sz="1400" dirty="0">
                  <a:solidFill>
                    <a:srgbClr val="000000"/>
                  </a:solidFill>
                  <a:latin typeface="Consolas" panose="020B0609020204030204" pitchFamily="49" charset="0"/>
                </a:rPr>
                <a:t>.</a:t>
              </a:r>
              <a:r>
                <a:rPr lang="zh-CN" altLang="zh-CN" sz="1400" b="1" dirty="0">
                  <a:solidFill>
                    <a:srgbClr val="660E7A"/>
                  </a:solidFill>
                  <a:latin typeface="Consolas" panose="020B0609020204030204" pitchFamily="49" charset="0"/>
                </a:rPr>
                <a:t>age </a:t>
              </a:r>
              <a:r>
                <a:rPr lang="zh-CN" altLang="zh-CN" sz="1400" dirty="0">
                  <a:solidFill>
                    <a:srgbClr val="000000"/>
                  </a:solidFill>
                  <a:latin typeface="Consolas" panose="020B0609020204030204" pitchFamily="49" charset="0"/>
                </a:rPr>
                <a:t>= age;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zh-CN" altLang="zh-CN" sz="1867" dirty="0">
                <a:latin typeface="Consolas" panose="020B0609020204030204" pitchFamily="49" charset="0"/>
              </a:endParaRPr>
            </a:p>
          </p:txBody>
        </p:sp>
      </p:grpSp>
      <p:sp>
        <p:nvSpPr>
          <p:cNvPr id="20" name="矩形 19">
            <a:extLst>
              <a:ext uri="{FF2B5EF4-FFF2-40B4-BE49-F238E27FC236}">
                <a16:creationId xmlns:a16="http://schemas.microsoft.com/office/drawing/2014/main" id="{642ACA46-A4E6-456E-A5EE-BCC0ABC4CF56}"/>
              </a:ext>
            </a:extLst>
          </p:cNvPr>
          <p:cNvSpPr/>
          <p:nvPr/>
        </p:nvSpPr>
        <p:spPr>
          <a:xfrm>
            <a:off x="1028701" y="2446867"/>
            <a:ext cx="1919817" cy="4275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2" name="矩形 21">
            <a:extLst>
              <a:ext uri="{FF2B5EF4-FFF2-40B4-BE49-F238E27FC236}">
                <a16:creationId xmlns:a16="http://schemas.microsoft.com/office/drawing/2014/main" id="{8C2CFD47-8029-4D2D-A096-D99D0A17311E}"/>
              </a:ext>
            </a:extLst>
          </p:cNvPr>
          <p:cNvSpPr/>
          <p:nvPr/>
        </p:nvSpPr>
        <p:spPr>
          <a:xfrm>
            <a:off x="1026584" y="3884084"/>
            <a:ext cx="3149600" cy="2616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3" name="矩形 22">
            <a:extLst>
              <a:ext uri="{FF2B5EF4-FFF2-40B4-BE49-F238E27FC236}">
                <a16:creationId xmlns:a16="http://schemas.microsoft.com/office/drawing/2014/main" id="{CC251225-75E7-478F-8F78-C6234B303D3B}"/>
              </a:ext>
            </a:extLst>
          </p:cNvPr>
          <p:cNvSpPr/>
          <p:nvPr/>
        </p:nvSpPr>
        <p:spPr>
          <a:xfrm>
            <a:off x="7823200" y="2446867"/>
            <a:ext cx="1921933" cy="4275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4" name="矩形 23">
            <a:extLst>
              <a:ext uri="{FF2B5EF4-FFF2-40B4-BE49-F238E27FC236}">
                <a16:creationId xmlns:a16="http://schemas.microsoft.com/office/drawing/2014/main" id="{03B48092-4491-4134-8B24-4217940668DE}"/>
              </a:ext>
            </a:extLst>
          </p:cNvPr>
          <p:cNvSpPr/>
          <p:nvPr/>
        </p:nvSpPr>
        <p:spPr>
          <a:xfrm>
            <a:off x="7823200" y="3884084"/>
            <a:ext cx="3149600" cy="26162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25" name="TextBox 2">
            <a:extLst>
              <a:ext uri="{FF2B5EF4-FFF2-40B4-BE49-F238E27FC236}">
                <a16:creationId xmlns:a16="http://schemas.microsoft.com/office/drawing/2014/main" id="{86FC6A92-3709-4E72-8D5B-53339A53F89A}"/>
              </a:ext>
            </a:extLst>
          </p:cNvPr>
          <p:cNvSpPr txBox="1">
            <a:spLocks noChangeArrowheads="1"/>
          </p:cNvSpPr>
          <p:nvPr/>
        </p:nvSpPr>
        <p:spPr bwMode="auto">
          <a:xfrm>
            <a:off x="5232400" y="2298700"/>
            <a:ext cx="1820333"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相同的属性</a:t>
            </a:r>
          </a:p>
        </p:txBody>
      </p:sp>
      <p:cxnSp>
        <p:nvCxnSpPr>
          <p:cNvPr id="28" name="直接箭头连接符 27">
            <a:extLst>
              <a:ext uri="{FF2B5EF4-FFF2-40B4-BE49-F238E27FC236}">
                <a16:creationId xmlns:a16="http://schemas.microsoft.com/office/drawing/2014/main" id="{43C1EA7F-C555-4287-91C5-E25453C78ED9}"/>
              </a:ext>
            </a:extLst>
          </p:cNvPr>
          <p:cNvCxnSpPr>
            <a:stCxn id="20" idx="3"/>
          </p:cNvCxnSpPr>
          <p:nvPr/>
        </p:nvCxnSpPr>
        <p:spPr>
          <a:xfrm>
            <a:off x="2948518" y="2660651"/>
            <a:ext cx="2186516" cy="0"/>
          </a:xfrm>
          <a:prstGeom prst="straightConnector1">
            <a:avLst/>
          </a:prstGeom>
          <a:ln w="19050">
            <a:solidFill>
              <a:srgbClr val="FD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5BAC165B-752F-4EE9-8772-19225E96CF90}"/>
              </a:ext>
            </a:extLst>
          </p:cNvPr>
          <p:cNvCxnSpPr>
            <a:stCxn id="20" idx="3"/>
          </p:cNvCxnSpPr>
          <p:nvPr/>
        </p:nvCxnSpPr>
        <p:spPr>
          <a:xfrm flipH="1">
            <a:off x="7052733" y="2660651"/>
            <a:ext cx="770467" cy="0"/>
          </a:xfrm>
          <a:prstGeom prst="straightConnector1">
            <a:avLst/>
          </a:prstGeom>
          <a:ln w="19050">
            <a:solidFill>
              <a:srgbClr val="FD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2D836BAB-16E4-498C-9175-3DCABBDEB6C0}"/>
              </a:ext>
            </a:extLst>
          </p:cNvPr>
          <p:cNvCxnSpPr>
            <a:stCxn id="20" idx="3"/>
          </p:cNvCxnSpPr>
          <p:nvPr/>
        </p:nvCxnSpPr>
        <p:spPr>
          <a:xfrm>
            <a:off x="4176185" y="5060951"/>
            <a:ext cx="958849" cy="0"/>
          </a:xfrm>
          <a:prstGeom prst="straightConnector1">
            <a:avLst/>
          </a:prstGeom>
          <a:ln w="19050">
            <a:solidFill>
              <a:srgbClr val="FD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BF6238FE-EF3B-40CA-A198-D239697D3D4E}"/>
              </a:ext>
            </a:extLst>
          </p:cNvPr>
          <p:cNvCxnSpPr>
            <a:stCxn id="20" idx="3"/>
          </p:cNvCxnSpPr>
          <p:nvPr/>
        </p:nvCxnSpPr>
        <p:spPr>
          <a:xfrm flipH="1">
            <a:off x="7082368" y="5048251"/>
            <a:ext cx="740833" cy="8467"/>
          </a:xfrm>
          <a:prstGeom prst="straightConnector1">
            <a:avLst/>
          </a:prstGeom>
          <a:ln w="19050">
            <a:solidFill>
              <a:srgbClr val="FD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2">
            <a:extLst>
              <a:ext uri="{FF2B5EF4-FFF2-40B4-BE49-F238E27FC236}">
                <a16:creationId xmlns:a16="http://schemas.microsoft.com/office/drawing/2014/main" id="{81D9F2E4-3EF7-4A8E-8A0A-A0BA8C05246A}"/>
              </a:ext>
            </a:extLst>
          </p:cNvPr>
          <p:cNvSpPr txBox="1">
            <a:spLocks noChangeArrowheads="1"/>
          </p:cNvSpPr>
          <p:nvPr/>
        </p:nvSpPr>
        <p:spPr bwMode="auto">
          <a:xfrm>
            <a:off x="5230284" y="4707467"/>
            <a:ext cx="1820333" cy="4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buFont typeface="Arial" panose="020B0604020202020204" pitchFamily="34" charset="0"/>
              <a:buNone/>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相同的方法</a:t>
            </a:r>
          </a:p>
        </p:txBody>
      </p:sp>
      <p:sp>
        <p:nvSpPr>
          <p:cNvPr id="38" name="矩形 37">
            <a:extLst>
              <a:ext uri="{FF2B5EF4-FFF2-40B4-BE49-F238E27FC236}">
                <a16:creationId xmlns:a16="http://schemas.microsoft.com/office/drawing/2014/main" id="{9D3C70B3-FE93-4747-91C6-029CE29636A5}"/>
              </a:ext>
            </a:extLst>
          </p:cNvPr>
          <p:cNvSpPr/>
          <p:nvPr/>
        </p:nvSpPr>
        <p:spPr>
          <a:xfrm>
            <a:off x="5135033" y="2391834"/>
            <a:ext cx="1915584" cy="531284"/>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9" name="矩形 38">
            <a:extLst>
              <a:ext uri="{FF2B5EF4-FFF2-40B4-BE49-F238E27FC236}">
                <a16:creationId xmlns:a16="http://schemas.microsoft.com/office/drawing/2014/main" id="{1E1F0DBB-933D-4058-BB09-AFC3A6337399}"/>
              </a:ext>
            </a:extLst>
          </p:cNvPr>
          <p:cNvSpPr/>
          <p:nvPr/>
        </p:nvSpPr>
        <p:spPr>
          <a:xfrm>
            <a:off x="5135034" y="4792134"/>
            <a:ext cx="1947333" cy="531284"/>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0" name="虚尾箭头 39">
            <a:extLst>
              <a:ext uri="{FF2B5EF4-FFF2-40B4-BE49-F238E27FC236}">
                <a16:creationId xmlns:a16="http://schemas.microsoft.com/office/drawing/2014/main" id="{5F812D4B-8FFF-4A66-8C15-ECD461B2A80A}"/>
              </a:ext>
            </a:extLst>
          </p:cNvPr>
          <p:cNvSpPr/>
          <p:nvPr/>
        </p:nvSpPr>
        <p:spPr>
          <a:xfrm rot="5400000">
            <a:off x="5900209" y="2900893"/>
            <a:ext cx="385233" cy="480483"/>
          </a:xfrm>
          <a:prstGeom prst="striped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虚尾箭头 40">
            <a:extLst>
              <a:ext uri="{FF2B5EF4-FFF2-40B4-BE49-F238E27FC236}">
                <a16:creationId xmlns:a16="http://schemas.microsoft.com/office/drawing/2014/main" id="{E5C3F8F1-F914-44E1-9BB7-1D1A66BCC9CE}"/>
              </a:ext>
            </a:extLst>
          </p:cNvPr>
          <p:cNvSpPr/>
          <p:nvPr/>
        </p:nvSpPr>
        <p:spPr>
          <a:xfrm rot="16200000">
            <a:off x="5899151" y="4341283"/>
            <a:ext cx="383117" cy="480484"/>
          </a:xfrm>
          <a:prstGeom prst="stripedRightArrow">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2" name="矩形 41">
            <a:extLst>
              <a:ext uri="{FF2B5EF4-FFF2-40B4-BE49-F238E27FC236}">
                <a16:creationId xmlns:a16="http://schemas.microsoft.com/office/drawing/2014/main" id="{0CEDC00B-E6FA-4252-B853-F5DD8445257D}"/>
              </a:ext>
            </a:extLst>
          </p:cNvPr>
          <p:cNvSpPr/>
          <p:nvPr/>
        </p:nvSpPr>
        <p:spPr>
          <a:xfrm>
            <a:off x="5662084" y="3352800"/>
            <a:ext cx="855133" cy="1016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相同特征</a:t>
            </a:r>
          </a:p>
        </p:txBody>
      </p:sp>
      <p:sp>
        <p:nvSpPr>
          <p:cNvPr id="26" name="矩形 25">
            <a:extLst>
              <a:ext uri="{FF2B5EF4-FFF2-40B4-BE49-F238E27FC236}">
                <a16:creationId xmlns:a16="http://schemas.microsoft.com/office/drawing/2014/main" id="{85FCBFB5-5786-4466-BAA7-8B0CC93255B8}"/>
              </a:ext>
            </a:extLst>
          </p:cNvPr>
          <p:cNvSpPr/>
          <p:nvPr/>
        </p:nvSpPr>
        <p:spPr bwMode="auto">
          <a:xfrm>
            <a:off x="880534" y="2429933"/>
            <a:ext cx="2578100" cy="53340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30" name="矩形 29">
            <a:extLst>
              <a:ext uri="{FF2B5EF4-FFF2-40B4-BE49-F238E27FC236}">
                <a16:creationId xmlns:a16="http://schemas.microsoft.com/office/drawing/2014/main" id="{3ADC42AE-6242-4E09-A6AB-E1F70F8FE0D5}"/>
              </a:ext>
            </a:extLst>
          </p:cNvPr>
          <p:cNvSpPr/>
          <p:nvPr/>
        </p:nvSpPr>
        <p:spPr bwMode="auto">
          <a:xfrm>
            <a:off x="7694085" y="2429933"/>
            <a:ext cx="2578100" cy="533400"/>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33" name="矩形 32">
            <a:extLst>
              <a:ext uri="{FF2B5EF4-FFF2-40B4-BE49-F238E27FC236}">
                <a16:creationId xmlns:a16="http://schemas.microsoft.com/office/drawing/2014/main" id="{697A76FE-5285-4EC2-9B9B-3CDCBC81AC12}"/>
              </a:ext>
            </a:extLst>
          </p:cNvPr>
          <p:cNvSpPr/>
          <p:nvPr/>
        </p:nvSpPr>
        <p:spPr bwMode="auto">
          <a:xfrm>
            <a:off x="7672918" y="3810001"/>
            <a:ext cx="3490383" cy="282575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35" name="矩形 34">
            <a:extLst>
              <a:ext uri="{FF2B5EF4-FFF2-40B4-BE49-F238E27FC236}">
                <a16:creationId xmlns:a16="http://schemas.microsoft.com/office/drawing/2014/main" id="{C4487DD7-69E0-450A-8298-ACD2BB888AEE}"/>
              </a:ext>
            </a:extLst>
          </p:cNvPr>
          <p:cNvSpPr/>
          <p:nvPr/>
        </p:nvSpPr>
        <p:spPr bwMode="auto">
          <a:xfrm>
            <a:off x="954618" y="3839634"/>
            <a:ext cx="3492500" cy="282363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3" name="文本框 2">
            <a:extLst>
              <a:ext uri="{FF2B5EF4-FFF2-40B4-BE49-F238E27FC236}">
                <a16:creationId xmlns:a16="http://schemas.microsoft.com/office/drawing/2014/main" id="{FF856186-8F0A-475C-8976-C0E4B0200247}"/>
              </a:ext>
            </a:extLst>
          </p:cNvPr>
          <p:cNvSpPr txBox="1"/>
          <p:nvPr/>
        </p:nvSpPr>
        <p:spPr>
          <a:xfrm>
            <a:off x="673378" y="1033799"/>
            <a:ext cx="8465779" cy="427105"/>
          </a:xfrm>
          <a:prstGeom prst="rect">
            <a:avLst/>
          </a:prstGeom>
          <a:noFill/>
        </p:spPr>
        <p:txBody>
          <a:bodyPr wrap="none">
            <a:spAutoFit/>
          </a:bodyPr>
          <a:lstStyle/>
          <a:p>
            <a:pPr eaLnBrk="1" hangingPunct="1">
              <a:lnSpc>
                <a:spcPct val="150000"/>
              </a:lnSpc>
              <a:buFont typeface="Arial" panose="020B0604020202020204" pitchFamily="34" charset="0"/>
              <a:buNone/>
              <a:defRPr/>
            </a:pP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解决方案</a:t>
            </a:r>
            <a:r>
              <a:rPr lang="zh-CN" altLang="en-US" sz="1600" b="1"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：把相同的属性和行为抽离出来，可以降低重复代码的书写，抽取出来放到何处呢？</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grpId="0" nodeType="with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2"/>
                                        </p:tgtEl>
                                      </p:cBhvr>
                                    </p:animEffect>
                                    <p:set>
                                      <p:cBhvr>
                                        <p:cTn id="10" dur="1" fill="hold">
                                          <p:stCondLst>
                                            <p:cond delay="499"/>
                                          </p:stCondLst>
                                        </p:cTn>
                                        <p:tgtEl>
                                          <p:spTgt spid="2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3"/>
                                        </p:tgtEl>
                                      </p:cBhvr>
                                    </p:animEffect>
                                    <p:set>
                                      <p:cBhvr>
                                        <p:cTn id="13" dur="1" fill="hold">
                                          <p:stCondLst>
                                            <p:cond delay="499"/>
                                          </p:stCondLst>
                                        </p:cTn>
                                        <p:tgtEl>
                                          <p:spTgt spid="23"/>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4"/>
                                        </p:tgtEl>
                                      </p:cBhvr>
                                    </p:animEffect>
                                    <p:set>
                                      <p:cBhvr>
                                        <p:cTn id="16" dur="1" fill="hold">
                                          <p:stCondLst>
                                            <p:cond delay="499"/>
                                          </p:stCondLst>
                                        </p:cTn>
                                        <p:tgtEl>
                                          <p:spTgt spid="24"/>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25"/>
                                        </p:tgtEl>
                                      </p:cBhvr>
                                    </p:animEffect>
                                    <p:set>
                                      <p:cBhvr>
                                        <p:cTn id="19" dur="1" fill="hold">
                                          <p:stCondLst>
                                            <p:cond delay="499"/>
                                          </p:stCondLst>
                                        </p:cTn>
                                        <p:tgtEl>
                                          <p:spTgt spid="25"/>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8"/>
                                        </p:tgtEl>
                                      </p:cBhvr>
                                    </p:animEffect>
                                    <p:set>
                                      <p:cBhvr>
                                        <p:cTn id="22" dur="1" fill="hold">
                                          <p:stCondLst>
                                            <p:cond delay="499"/>
                                          </p:stCondLst>
                                        </p:cTn>
                                        <p:tgtEl>
                                          <p:spTgt spid="28"/>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9"/>
                                        </p:tgtEl>
                                      </p:cBhvr>
                                    </p:animEffect>
                                    <p:set>
                                      <p:cBhvr>
                                        <p:cTn id="25" dur="1" fill="hold">
                                          <p:stCondLst>
                                            <p:cond delay="499"/>
                                          </p:stCondLst>
                                        </p:cTn>
                                        <p:tgtEl>
                                          <p:spTgt spid="29"/>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4"/>
                                        </p:tgtEl>
                                      </p:cBhvr>
                                    </p:animEffect>
                                    <p:set>
                                      <p:cBhvr>
                                        <p:cTn id="31" dur="1" fill="hold">
                                          <p:stCondLst>
                                            <p:cond delay="499"/>
                                          </p:stCondLst>
                                        </p:cTn>
                                        <p:tgtEl>
                                          <p:spTgt spid="34"/>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6"/>
                                        </p:tgtEl>
                                      </p:cBhvr>
                                    </p:animEffect>
                                    <p:set>
                                      <p:cBhvr>
                                        <p:cTn id="34" dur="1" fill="hold">
                                          <p:stCondLst>
                                            <p:cond delay="499"/>
                                          </p:stCondLst>
                                        </p:cTn>
                                        <p:tgtEl>
                                          <p:spTgt spid="36"/>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38"/>
                                        </p:tgtEl>
                                      </p:cBhvr>
                                    </p:animEffect>
                                    <p:set>
                                      <p:cBhvr>
                                        <p:cTn id="37" dur="1" fill="hold">
                                          <p:stCondLst>
                                            <p:cond delay="499"/>
                                          </p:stCondLst>
                                        </p:cTn>
                                        <p:tgtEl>
                                          <p:spTgt spid="38"/>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39"/>
                                        </p:tgtEl>
                                      </p:cBhvr>
                                    </p:animEffect>
                                    <p:set>
                                      <p:cBhvr>
                                        <p:cTn id="40" dur="1" fill="hold">
                                          <p:stCondLst>
                                            <p:cond delay="499"/>
                                          </p:stCondLst>
                                        </p:cTn>
                                        <p:tgtEl>
                                          <p:spTgt spid="39"/>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40"/>
                                        </p:tgtEl>
                                      </p:cBhvr>
                                    </p:animEffect>
                                    <p:set>
                                      <p:cBhvr>
                                        <p:cTn id="43" dur="1" fill="hold">
                                          <p:stCondLst>
                                            <p:cond delay="499"/>
                                          </p:stCondLst>
                                        </p:cTn>
                                        <p:tgtEl>
                                          <p:spTgt spid="40"/>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41"/>
                                        </p:tgtEl>
                                      </p:cBhvr>
                                    </p:animEffect>
                                    <p:set>
                                      <p:cBhvr>
                                        <p:cTn id="46" dur="1" fill="hold">
                                          <p:stCondLst>
                                            <p:cond delay="499"/>
                                          </p:stCondLst>
                                        </p:cTn>
                                        <p:tgtEl>
                                          <p:spTgt spid="41"/>
                                        </p:tgtEl>
                                        <p:attrNameLst>
                                          <p:attrName>style.visibility</p:attrName>
                                        </p:attrNameLst>
                                      </p:cBhvr>
                                      <p:to>
                                        <p:strVal val="hidden"/>
                                      </p:to>
                                    </p:set>
                                  </p:childTnLst>
                                </p:cTn>
                              </p:par>
                            </p:childTnLst>
                          </p:cTn>
                        </p:par>
                        <p:par>
                          <p:cTn id="47" fill="hold" nodeType="afterGroup">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blinds(horizontal)">
                                      <p:cBhvr>
                                        <p:cTn id="6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2" grpId="0" bldLvl="0" animBg="1"/>
      <p:bldP spid="23" grpId="0" bldLvl="0" animBg="1"/>
      <p:bldP spid="24" grpId="0" bldLvl="0" animBg="1"/>
      <p:bldP spid="25" grpId="0"/>
      <p:bldP spid="36" grpId="0"/>
      <p:bldP spid="38" grpId="0" bldLvl="0" animBg="1"/>
      <p:bldP spid="39" grpId="0" bldLvl="0" animBg="1"/>
      <p:bldP spid="26" grpId="0" bldLvl="0" animBg="1"/>
      <p:bldP spid="30" grpId="0" bldLvl="0" animBg="1"/>
      <p:bldP spid="33" grpId="0" bldLvl="0" animBg="1"/>
      <p:bldP spid="35" grpId="0" bldLvl="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73822" y="449483"/>
            <a:ext cx="6448508" cy="5621572"/>
          </a:xfrm>
        </p:spPr>
        <p:txBody>
          <a:bodyPr/>
          <a:lstStyle/>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是什么，</a:t>
            </a: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修饰成员变量的用法</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修饰成员变量的应用：在线人数统计</a:t>
            </a:r>
            <a:endParaRPr kumimoji="1"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修饰成员方法的用法</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修饰成员方法的应用：工具类</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的注意事项</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a:t>
            </a: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代码块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 </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2300882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061E76F9-6C9B-411E-AE11-6103C03E8BAA}"/>
              </a:ext>
            </a:extLst>
          </p:cNvPr>
          <p:cNvSpPr/>
          <p:nvPr/>
        </p:nvSpPr>
        <p:spPr bwMode="auto">
          <a:xfrm>
            <a:off x="3888318" y="1316567"/>
            <a:ext cx="4514849" cy="3532717"/>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31" name="TextBox 3">
            <a:extLst>
              <a:ext uri="{FF2B5EF4-FFF2-40B4-BE49-F238E27FC236}">
                <a16:creationId xmlns:a16="http://schemas.microsoft.com/office/drawing/2014/main" id="{ECCD86BA-CF2F-43D3-9594-94EDCBBDD40B}"/>
              </a:ext>
            </a:extLst>
          </p:cNvPr>
          <p:cNvSpPr txBox="1"/>
          <p:nvPr/>
        </p:nvSpPr>
        <p:spPr bwMode="auto">
          <a:xfrm>
            <a:off x="4097868" y="1339851"/>
            <a:ext cx="4305299" cy="3539430"/>
          </a:xfrm>
          <a:prstGeom prst="rect">
            <a:avLst/>
          </a:prstGeom>
          <a:noFill/>
        </p:spPr>
        <p:txBody>
          <a:bodyPr>
            <a:spAutoFit/>
          </a:bodyPr>
          <a:lstStyle/>
          <a:p>
            <a:pPr>
              <a:defRPr/>
            </a:pPr>
            <a:r>
              <a:rPr lang="zh-CN" altLang="zh-CN" sz="1400" b="1" dirty="0">
                <a:solidFill>
                  <a:srgbClr val="000080"/>
                </a:solidFill>
                <a:latin typeface="Consolas" panose="020B0609020204030204" pitchFamily="49" charset="0"/>
              </a:rPr>
              <a:t>public class </a:t>
            </a:r>
            <a:r>
              <a:rPr lang="en-US" altLang="zh-CN" sz="1400" dirty="0">
                <a:solidFill>
                  <a:srgbClr val="000000"/>
                </a:solidFill>
                <a:latin typeface="Consolas" panose="020B0609020204030204" pitchFamily="49" charset="0"/>
              </a:rPr>
              <a:t>People</a:t>
            </a: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private </a:t>
            </a:r>
            <a:r>
              <a:rPr lang="zh-CN" altLang="zh-CN" sz="1400" dirty="0">
                <a:solidFill>
                  <a:srgbClr val="000000"/>
                </a:solidFill>
                <a:latin typeface="Consolas" panose="020B0609020204030204" pitchFamily="49" charset="0"/>
              </a:rPr>
              <a:t>String </a:t>
            </a:r>
            <a:r>
              <a:rPr lang="zh-CN" altLang="zh-CN" sz="1400" b="1" dirty="0">
                <a:solidFill>
                  <a:srgbClr val="660E7A"/>
                </a:solidFill>
                <a:latin typeface="Consolas" panose="020B0609020204030204" pitchFamily="49" charset="0"/>
              </a:rPr>
              <a:t>name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private int </a:t>
            </a:r>
            <a:r>
              <a:rPr lang="zh-CN" altLang="zh-CN" sz="1400" b="1" dirty="0">
                <a:solidFill>
                  <a:srgbClr val="660E7A"/>
                </a:solidFill>
                <a:latin typeface="Consolas" panose="020B0609020204030204" pitchFamily="49" charset="0"/>
              </a:rPr>
              <a:t>age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en-US"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a:t>
            </a:r>
            <a:r>
              <a:rPr lang="zh-CN" altLang="zh-CN" sz="1400" dirty="0">
                <a:solidFill>
                  <a:srgbClr val="000000"/>
                </a:solidFill>
                <a:latin typeface="Consolas" panose="020B0609020204030204" pitchFamily="49" charset="0"/>
              </a:rPr>
              <a:t>String getName()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return </a:t>
            </a:r>
            <a:r>
              <a:rPr lang="zh-CN" altLang="zh-CN" sz="1400" b="1" dirty="0">
                <a:solidFill>
                  <a:srgbClr val="660E7A"/>
                </a:solidFill>
                <a:latin typeface="Consolas" panose="020B0609020204030204" pitchFamily="49" charset="0"/>
              </a:rPr>
              <a:t>name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setName(String name)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this</a:t>
            </a:r>
            <a:r>
              <a:rPr lang="zh-CN" altLang="zh-CN" sz="1400" dirty="0">
                <a:solidFill>
                  <a:srgbClr val="000000"/>
                </a:solidFill>
                <a:latin typeface="Consolas" panose="020B0609020204030204" pitchFamily="49" charset="0"/>
              </a:rPr>
              <a:t>.</a:t>
            </a:r>
            <a:r>
              <a:rPr lang="zh-CN" altLang="zh-CN" sz="1400" b="1" dirty="0">
                <a:solidFill>
                  <a:srgbClr val="660E7A"/>
                </a:solidFill>
                <a:latin typeface="Consolas" panose="020B0609020204030204" pitchFamily="49" charset="0"/>
              </a:rPr>
              <a:t>name </a:t>
            </a:r>
            <a:r>
              <a:rPr lang="zh-CN" altLang="zh-CN" sz="1400" dirty="0">
                <a:solidFill>
                  <a:srgbClr val="000000"/>
                </a:solidFill>
                <a:latin typeface="Consolas" panose="020B0609020204030204" pitchFamily="49" charset="0"/>
              </a:rPr>
              <a:t>= name;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int </a:t>
            </a:r>
            <a:r>
              <a:rPr lang="zh-CN" altLang="zh-CN" sz="1400" dirty="0">
                <a:solidFill>
                  <a:srgbClr val="000000"/>
                </a:solidFill>
                <a:latin typeface="Consolas" panose="020B0609020204030204" pitchFamily="49" charset="0"/>
              </a:rPr>
              <a:t>getAge()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return </a:t>
            </a:r>
            <a:r>
              <a:rPr lang="zh-CN" altLang="zh-CN" sz="1400" b="1" dirty="0">
                <a:solidFill>
                  <a:srgbClr val="660E7A"/>
                </a:solidFill>
                <a:latin typeface="Consolas" panose="020B0609020204030204" pitchFamily="49" charset="0"/>
              </a:rPr>
              <a:t>age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setAge(</a:t>
            </a:r>
            <a:r>
              <a:rPr lang="zh-CN" altLang="zh-CN" sz="1400" b="1" dirty="0">
                <a:solidFill>
                  <a:srgbClr val="000080"/>
                </a:solidFill>
                <a:latin typeface="Consolas" panose="020B0609020204030204" pitchFamily="49" charset="0"/>
              </a:rPr>
              <a:t>int </a:t>
            </a:r>
            <a:r>
              <a:rPr lang="zh-CN" altLang="zh-CN" sz="1400" dirty="0">
                <a:solidFill>
                  <a:srgbClr val="000000"/>
                </a:solidFill>
                <a:latin typeface="Consolas" panose="020B0609020204030204" pitchFamily="49" charset="0"/>
              </a:rPr>
              <a:t>age)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this</a:t>
            </a:r>
            <a:r>
              <a:rPr lang="zh-CN" altLang="zh-CN" sz="1400" dirty="0">
                <a:solidFill>
                  <a:srgbClr val="000000"/>
                </a:solidFill>
                <a:latin typeface="Consolas" panose="020B0609020204030204" pitchFamily="49" charset="0"/>
              </a:rPr>
              <a:t>.</a:t>
            </a:r>
            <a:r>
              <a:rPr lang="zh-CN" altLang="zh-CN" sz="1400" b="1" dirty="0">
                <a:solidFill>
                  <a:srgbClr val="660E7A"/>
                </a:solidFill>
                <a:latin typeface="Consolas" panose="020B0609020204030204" pitchFamily="49" charset="0"/>
              </a:rPr>
              <a:t>age </a:t>
            </a:r>
            <a:r>
              <a:rPr lang="zh-CN" altLang="zh-CN" sz="1400" dirty="0">
                <a:solidFill>
                  <a:srgbClr val="000000"/>
                </a:solidFill>
                <a:latin typeface="Consolas" panose="020B0609020204030204" pitchFamily="49" charset="0"/>
              </a:rPr>
              <a:t>= age;</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zh-CN" altLang="zh-CN" sz="1867" dirty="0">
              <a:latin typeface="Consolas" panose="020B0609020204030204" pitchFamily="49" charset="0"/>
            </a:endParaRPr>
          </a:p>
        </p:txBody>
      </p:sp>
      <p:grpSp>
        <p:nvGrpSpPr>
          <p:cNvPr id="32" name="组合 31">
            <a:extLst>
              <a:ext uri="{FF2B5EF4-FFF2-40B4-BE49-F238E27FC236}">
                <a16:creationId xmlns:a16="http://schemas.microsoft.com/office/drawing/2014/main" id="{47C98AA3-5DDB-4C2C-978D-79541F8DF47F}"/>
              </a:ext>
            </a:extLst>
          </p:cNvPr>
          <p:cNvGrpSpPr>
            <a:grpSpLocks/>
          </p:cNvGrpSpPr>
          <p:nvPr/>
        </p:nvGrpSpPr>
        <p:grpSpPr bwMode="auto">
          <a:xfrm>
            <a:off x="431800" y="2120901"/>
            <a:ext cx="4514851" cy="4644166"/>
            <a:chOff x="755650" y="1707653"/>
            <a:chExt cx="3385269" cy="4431372"/>
          </a:xfrm>
        </p:grpSpPr>
        <p:sp>
          <p:nvSpPr>
            <p:cNvPr id="33" name="矩形 32">
              <a:extLst>
                <a:ext uri="{FF2B5EF4-FFF2-40B4-BE49-F238E27FC236}">
                  <a16:creationId xmlns:a16="http://schemas.microsoft.com/office/drawing/2014/main" id="{355FD7C2-69A0-4804-A1A6-DC3056313C54}"/>
                </a:ext>
              </a:extLst>
            </p:cNvPr>
            <p:cNvSpPr/>
            <p:nvPr/>
          </p:nvSpPr>
          <p:spPr bwMode="auto">
            <a:xfrm>
              <a:off x="755650" y="1707653"/>
              <a:ext cx="3385269" cy="436251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34" name="TextBox 3">
              <a:extLst>
                <a:ext uri="{FF2B5EF4-FFF2-40B4-BE49-F238E27FC236}">
                  <a16:creationId xmlns:a16="http://schemas.microsoft.com/office/drawing/2014/main" id="{7196FAE6-9F77-49BA-905C-1F19C78299D2}"/>
                </a:ext>
              </a:extLst>
            </p:cNvPr>
            <p:cNvSpPr txBox="1"/>
            <p:nvPr/>
          </p:nvSpPr>
          <p:spPr>
            <a:xfrm>
              <a:off x="912773" y="1733910"/>
              <a:ext cx="3228146" cy="4405115"/>
            </a:xfrm>
            <a:prstGeom prst="rect">
              <a:avLst/>
            </a:prstGeom>
            <a:noFill/>
          </p:spPr>
          <p:txBody>
            <a:bodyPr>
              <a:spAutoFit/>
            </a:bodyPr>
            <a:lstStyle/>
            <a:p>
              <a:pPr>
                <a:defRPr/>
              </a:pPr>
              <a:r>
                <a:rPr lang="zh-CN" altLang="zh-CN" sz="1400" b="1" dirty="0">
                  <a:solidFill>
                    <a:srgbClr val="000080"/>
                  </a:solidFill>
                  <a:latin typeface="Consolas" panose="020B0609020204030204" pitchFamily="49" charset="0"/>
                </a:rPr>
                <a:t>public class </a:t>
              </a:r>
              <a:r>
                <a:rPr lang="zh-CN" altLang="zh-CN" sz="1400" dirty="0">
                  <a:solidFill>
                    <a:srgbClr val="000000"/>
                  </a:solidFill>
                  <a:latin typeface="Consolas" panose="020B0609020204030204" pitchFamily="49" charset="0"/>
                </a:rPr>
                <a:t>Student {</a:t>
              </a:r>
              <a:br>
                <a:rPr lang="zh-CN" altLang="zh-CN" sz="1400" dirty="0">
                  <a:solidFill>
                    <a:srgbClr val="000000"/>
                  </a:solidFill>
                  <a:latin typeface="Consolas" panose="020B0609020204030204" pitchFamily="49" charset="0"/>
                </a:rPr>
              </a:b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study(){</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System.</a:t>
              </a:r>
              <a:r>
                <a:rPr lang="zh-CN" altLang="zh-CN" sz="1400" b="1" i="1" dirty="0">
                  <a:solidFill>
                    <a:srgbClr val="660E7A"/>
                  </a:solidFill>
                  <a:latin typeface="Consolas" panose="020B0609020204030204" pitchFamily="49" charset="0"/>
                </a:rPr>
                <a:t>out</a:t>
              </a:r>
              <a:r>
                <a:rPr lang="zh-CN" altLang="zh-CN" sz="1400" dirty="0">
                  <a:solidFill>
                    <a:srgbClr val="000000"/>
                  </a:solidFill>
                  <a:latin typeface="Consolas" panose="020B0609020204030204" pitchFamily="49" charset="0"/>
                </a:rPr>
                <a:t>.println(</a:t>
              </a:r>
              <a:r>
                <a:rPr lang="zh-CN" altLang="zh-CN" sz="1400" b="1" dirty="0">
                  <a:solidFill>
                    <a:srgbClr val="008000"/>
                  </a:solidFill>
                  <a:latin typeface="Consolas" panose="020B0609020204030204" pitchFamily="49" charset="0"/>
                </a:rPr>
                <a:t>"努力学习"</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defRPr/>
              </a:pPr>
              <a:br>
                <a:rPr lang="zh-CN" altLang="zh-CN" sz="1400" dirty="0">
                  <a:solidFill>
                    <a:srgbClr val="000000"/>
                  </a:solidFill>
                  <a:latin typeface="Consolas" panose="020B0609020204030204" pitchFamily="49" charset="0"/>
                </a:rPr>
              </a:b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zh-CN" altLang="zh-CN" sz="1867" dirty="0">
                <a:latin typeface="Consolas" panose="020B0609020204030204" pitchFamily="49" charset="0"/>
              </a:endParaRPr>
            </a:p>
          </p:txBody>
        </p:sp>
      </p:grpSp>
      <p:grpSp>
        <p:nvGrpSpPr>
          <p:cNvPr id="35" name="组合 34">
            <a:extLst>
              <a:ext uri="{FF2B5EF4-FFF2-40B4-BE49-F238E27FC236}">
                <a16:creationId xmlns:a16="http://schemas.microsoft.com/office/drawing/2014/main" id="{B9B6193D-7CAF-4A30-96B7-8EA37F63144E}"/>
              </a:ext>
            </a:extLst>
          </p:cNvPr>
          <p:cNvGrpSpPr>
            <a:grpSpLocks/>
          </p:cNvGrpSpPr>
          <p:nvPr/>
        </p:nvGrpSpPr>
        <p:grpSpPr bwMode="auto">
          <a:xfrm>
            <a:off x="7247467" y="2120900"/>
            <a:ext cx="4514851" cy="4646282"/>
            <a:chOff x="755650" y="1707653"/>
            <a:chExt cx="3385269" cy="4280230"/>
          </a:xfrm>
        </p:grpSpPr>
        <p:sp>
          <p:nvSpPr>
            <p:cNvPr id="36" name="矩形 35">
              <a:extLst>
                <a:ext uri="{FF2B5EF4-FFF2-40B4-BE49-F238E27FC236}">
                  <a16:creationId xmlns:a16="http://schemas.microsoft.com/office/drawing/2014/main" id="{D1D2BE8C-4600-4E4E-BDB3-F5103296BA92}"/>
                </a:ext>
              </a:extLst>
            </p:cNvPr>
            <p:cNvSpPr/>
            <p:nvPr/>
          </p:nvSpPr>
          <p:spPr bwMode="auto">
            <a:xfrm>
              <a:off x="755650" y="1707653"/>
              <a:ext cx="3385269" cy="421180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38" name="TextBox 3">
              <a:extLst>
                <a:ext uri="{FF2B5EF4-FFF2-40B4-BE49-F238E27FC236}">
                  <a16:creationId xmlns:a16="http://schemas.microsoft.com/office/drawing/2014/main" id="{5758ACEF-AFC9-4F14-BCDC-310099884139}"/>
                </a:ext>
              </a:extLst>
            </p:cNvPr>
            <p:cNvSpPr txBox="1"/>
            <p:nvPr/>
          </p:nvSpPr>
          <p:spPr>
            <a:xfrm>
              <a:off x="912773" y="1734952"/>
              <a:ext cx="3228146" cy="4252931"/>
            </a:xfrm>
            <a:prstGeom prst="rect">
              <a:avLst/>
            </a:prstGeom>
            <a:noFill/>
          </p:spPr>
          <p:txBody>
            <a:bodyPr>
              <a:spAutoFit/>
            </a:bodyPr>
            <a:lstStyle/>
            <a:p>
              <a:pPr>
                <a:defRPr/>
              </a:pPr>
              <a:r>
                <a:rPr lang="zh-CN" altLang="zh-CN" sz="1400" b="1" dirty="0">
                  <a:solidFill>
                    <a:srgbClr val="000080"/>
                  </a:solidFill>
                  <a:latin typeface="Consolas" panose="020B0609020204030204" pitchFamily="49" charset="0"/>
                </a:rPr>
                <a:t>public class </a:t>
              </a:r>
              <a:r>
                <a:rPr lang="en-US" altLang="zh-CN" sz="1400" dirty="0">
                  <a:solidFill>
                    <a:srgbClr val="000000"/>
                  </a:solidFill>
                  <a:latin typeface="Consolas" panose="020B0609020204030204" pitchFamily="49" charset="0"/>
                </a:rPr>
                <a:t>Teacher</a:t>
              </a: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teach(){</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System.</a:t>
              </a:r>
              <a:r>
                <a:rPr lang="zh-CN" altLang="zh-CN" sz="1400" b="1" i="1" dirty="0">
                  <a:solidFill>
                    <a:srgbClr val="660E7A"/>
                  </a:solidFill>
                  <a:latin typeface="Consolas" panose="020B0609020204030204" pitchFamily="49" charset="0"/>
                </a:rPr>
                <a:t>out</a:t>
              </a:r>
              <a:r>
                <a:rPr lang="zh-CN" altLang="zh-CN" sz="1400" dirty="0">
                  <a:solidFill>
                    <a:srgbClr val="000000"/>
                  </a:solidFill>
                  <a:latin typeface="Consolas" panose="020B0609020204030204" pitchFamily="49" charset="0"/>
                </a:rPr>
                <a:t>.println(</a:t>
              </a:r>
              <a:r>
                <a:rPr lang="zh-CN" altLang="zh-CN" sz="1400" b="1" dirty="0">
                  <a:solidFill>
                    <a:srgbClr val="008000"/>
                  </a:solidFill>
                  <a:latin typeface="Consolas" panose="020B0609020204030204" pitchFamily="49" charset="0"/>
                </a:rPr>
                <a:t>"教书育人"</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endParaRPr lang="en-US" altLang="zh-CN" sz="1400" dirty="0">
                <a:solidFill>
                  <a:srgbClr val="000000"/>
                </a:solidFill>
                <a:latin typeface="Consolas" panose="020B0609020204030204" pitchFamily="49" charset="0"/>
              </a:endParaRPr>
            </a:p>
            <a:p>
              <a:pPr>
                <a:defRPr/>
              </a:pPr>
              <a:r>
                <a:rPr lang="zh-CN" altLang="zh-CN" sz="1400" dirty="0">
                  <a:solidFill>
                    <a:srgbClr val="000000"/>
                  </a:solidFill>
                  <a:latin typeface="Consolas" panose="020B0609020204030204" pitchFamily="49" charset="0"/>
                </a:rPr>
                <a:t>}</a:t>
              </a:r>
              <a:endParaRPr lang="zh-CN" altLang="zh-CN" sz="1867" dirty="0">
                <a:latin typeface="Consolas" panose="020B0609020204030204" pitchFamily="49" charset="0"/>
              </a:endParaRPr>
            </a:p>
          </p:txBody>
        </p:sp>
      </p:grpSp>
      <p:grpSp>
        <p:nvGrpSpPr>
          <p:cNvPr id="41" name="组合 40">
            <a:extLst>
              <a:ext uri="{FF2B5EF4-FFF2-40B4-BE49-F238E27FC236}">
                <a16:creationId xmlns:a16="http://schemas.microsoft.com/office/drawing/2014/main" id="{795E99B0-3868-42E2-8130-BA583738E0CC}"/>
              </a:ext>
            </a:extLst>
          </p:cNvPr>
          <p:cNvGrpSpPr>
            <a:grpSpLocks/>
          </p:cNvGrpSpPr>
          <p:nvPr/>
        </p:nvGrpSpPr>
        <p:grpSpPr bwMode="auto">
          <a:xfrm>
            <a:off x="431800" y="5348818"/>
            <a:ext cx="4514851" cy="1231900"/>
            <a:chOff x="755650" y="1707653"/>
            <a:chExt cx="3385269" cy="4363271"/>
          </a:xfrm>
        </p:grpSpPr>
        <p:sp>
          <p:nvSpPr>
            <p:cNvPr id="50" name="矩形 49">
              <a:extLst>
                <a:ext uri="{FF2B5EF4-FFF2-40B4-BE49-F238E27FC236}">
                  <a16:creationId xmlns:a16="http://schemas.microsoft.com/office/drawing/2014/main" id="{4D967AAC-66BB-452F-AB8C-B673BDE4BF7C}"/>
                </a:ext>
              </a:extLst>
            </p:cNvPr>
            <p:cNvSpPr/>
            <p:nvPr/>
          </p:nvSpPr>
          <p:spPr bwMode="auto">
            <a:xfrm>
              <a:off x="755650" y="1707653"/>
              <a:ext cx="3385269" cy="4363271"/>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51" name="TextBox 3">
              <a:extLst>
                <a:ext uri="{FF2B5EF4-FFF2-40B4-BE49-F238E27FC236}">
                  <a16:creationId xmlns:a16="http://schemas.microsoft.com/office/drawing/2014/main" id="{813877A3-68FD-4CBD-B479-FC9D8E049A44}"/>
                </a:ext>
              </a:extLst>
            </p:cNvPr>
            <p:cNvSpPr txBox="1"/>
            <p:nvPr/>
          </p:nvSpPr>
          <p:spPr>
            <a:xfrm>
              <a:off x="912773" y="1737642"/>
              <a:ext cx="3228146" cy="4142436"/>
            </a:xfrm>
            <a:prstGeom prst="rect">
              <a:avLst/>
            </a:prstGeom>
            <a:noFill/>
          </p:spPr>
          <p:txBody>
            <a:bodyPr>
              <a:spAutoFit/>
            </a:bodyPr>
            <a:lstStyle/>
            <a:p>
              <a:pPr>
                <a:defRPr/>
              </a:pPr>
              <a:r>
                <a:rPr lang="zh-CN" altLang="zh-CN" sz="1400" b="1" dirty="0">
                  <a:solidFill>
                    <a:srgbClr val="000080"/>
                  </a:solidFill>
                  <a:latin typeface="Consolas" panose="020B0609020204030204" pitchFamily="49" charset="0"/>
                </a:rPr>
                <a:t>public class </a:t>
              </a:r>
              <a:r>
                <a:rPr lang="zh-CN" altLang="zh-CN" sz="1400" dirty="0">
                  <a:solidFill>
                    <a:srgbClr val="000000"/>
                  </a:solidFill>
                  <a:latin typeface="Consolas" panose="020B0609020204030204" pitchFamily="49" charset="0"/>
                </a:rPr>
                <a:t>Student </a:t>
              </a:r>
              <a:r>
                <a:rPr lang="en-US" altLang="zh-CN" sz="1400" dirty="0">
                  <a:solidFill>
                    <a:srgbClr val="000000"/>
                  </a:solidFill>
                  <a:latin typeface="Consolas" panose="020B0609020204030204" pitchFamily="49" charset="0"/>
                </a:rPr>
                <a:t>extends People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study(){</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System.</a:t>
              </a:r>
              <a:r>
                <a:rPr lang="zh-CN" altLang="zh-CN" sz="1400" b="1" i="1" dirty="0">
                  <a:solidFill>
                    <a:srgbClr val="660E7A"/>
                  </a:solidFill>
                  <a:latin typeface="Consolas" panose="020B0609020204030204" pitchFamily="49" charset="0"/>
                </a:rPr>
                <a:t>out</a:t>
              </a:r>
              <a:r>
                <a:rPr lang="zh-CN" altLang="zh-CN" sz="1400" dirty="0">
                  <a:solidFill>
                    <a:srgbClr val="000000"/>
                  </a:solidFill>
                  <a:latin typeface="Consolas" panose="020B0609020204030204" pitchFamily="49" charset="0"/>
                </a:rPr>
                <a:t>.println(</a:t>
              </a:r>
              <a:r>
                <a:rPr lang="zh-CN" altLang="zh-CN" sz="1400" b="1" dirty="0">
                  <a:solidFill>
                    <a:srgbClr val="008000"/>
                  </a:solidFill>
                  <a:latin typeface="Consolas" panose="020B0609020204030204" pitchFamily="49" charset="0"/>
                </a:rPr>
                <a:t>"努力学习"</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defRPr/>
              </a:pPr>
              <a:r>
                <a:rPr lang="zh-CN" altLang="zh-CN" sz="1400" dirty="0">
                  <a:solidFill>
                    <a:srgbClr val="000000"/>
                  </a:solidFill>
                  <a:latin typeface="Consolas" panose="020B0609020204030204" pitchFamily="49" charset="0"/>
                </a:rPr>
                <a:t>}</a:t>
              </a:r>
              <a:endParaRPr lang="zh-CN" altLang="zh-CN" sz="1867" dirty="0">
                <a:latin typeface="Consolas" panose="020B0609020204030204" pitchFamily="49" charset="0"/>
              </a:endParaRPr>
            </a:p>
          </p:txBody>
        </p:sp>
      </p:grpSp>
      <p:grpSp>
        <p:nvGrpSpPr>
          <p:cNvPr id="52" name="组合 51">
            <a:extLst>
              <a:ext uri="{FF2B5EF4-FFF2-40B4-BE49-F238E27FC236}">
                <a16:creationId xmlns:a16="http://schemas.microsoft.com/office/drawing/2014/main" id="{AC6B3DFB-EDDB-4E5C-AF79-AADEAAC08AA3}"/>
              </a:ext>
            </a:extLst>
          </p:cNvPr>
          <p:cNvGrpSpPr>
            <a:grpSpLocks/>
          </p:cNvGrpSpPr>
          <p:nvPr/>
        </p:nvGrpSpPr>
        <p:grpSpPr bwMode="auto">
          <a:xfrm>
            <a:off x="7247467" y="5348818"/>
            <a:ext cx="4514851" cy="1231900"/>
            <a:chOff x="755650" y="1707653"/>
            <a:chExt cx="3385269" cy="4211626"/>
          </a:xfrm>
        </p:grpSpPr>
        <p:sp>
          <p:nvSpPr>
            <p:cNvPr id="53" name="矩形 52">
              <a:extLst>
                <a:ext uri="{FF2B5EF4-FFF2-40B4-BE49-F238E27FC236}">
                  <a16:creationId xmlns:a16="http://schemas.microsoft.com/office/drawing/2014/main" id="{161F5511-457D-4A0E-804F-9AF324852617}"/>
                </a:ext>
              </a:extLst>
            </p:cNvPr>
            <p:cNvSpPr/>
            <p:nvPr/>
          </p:nvSpPr>
          <p:spPr bwMode="auto">
            <a:xfrm>
              <a:off x="755650" y="1707653"/>
              <a:ext cx="3385269" cy="4211626"/>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2400">
                <a:solidFill>
                  <a:schemeClr val="tx1"/>
                </a:solidFill>
                <a:latin typeface="Courier New" panose="02070309020205020404" pitchFamily="49" charset="0"/>
              </a:endParaRPr>
            </a:p>
          </p:txBody>
        </p:sp>
        <p:sp>
          <p:nvSpPr>
            <p:cNvPr id="54" name="TextBox 3">
              <a:extLst>
                <a:ext uri="{FF2B5EF4-FFF2-40B4-BE49-F238E27FC236}">
                  <a16:creationId xmlns:a16="http://schemas.microsoft.com/office/drawing/2014/main" id="{7CAE8C5E-7D6A-47EE-AF7D-3CE0F626C440}"/>
                </a:ext>
              </a:extLst>
            </p:cNvPr>
            <p:cNvSpPr txBox="1"/>
            <p:nvPr/>
          </p:nvSpPr>
          <p:spPr>
            <a:xfrm>
              <a:off x="912773" y="1736600"/>
              <a:ext cx="3228146" cy="3998467"/>
            </a:xfrm>
            <a:prstGeom prst="rect">
              <a:avLst/>
            </a:prstGeom>
            <a:noFill/>
          </p:spPr>
          <p:txBody>
            <a:bodyPr>
              <a:spAutoFit/>
            </a:bodyPr>
            <a:lstStyle/>
            <a:p>
              <a:pPr>
                <a:defRPr/>
              </a:pPr>
              <a:r>
                <a:rPr lang="zh-CN" altLang="zh-CN" sz="1400" b="1" dirty="0">
                  <a:solidFill>
                    <a:srgbClr val="000080"/>
                  </a:solidFill>
                  <a:latin typeface="Consolas" panose="020B0609020204030204" pitchFamily="49" charset="0"/>
                </a:rPr>
                <a:t>public class </a:t>
              </a:r>
              <a:r>
                <a:rPr lang="en-US" altLang="zh-CN" sz="1400" dirty="0">
                  <a:solidFill>
                    <a:srgbClr val="000000"/>
                  </a:solidFill>
                  <a:latin typeface="Consolas" panose="020B0609020204030204" pitchFamily="49" charset="0"/>
                </a:rPr>
                <a:t>Teacher</a:t>
              </a:r>
              <a:r>
                <a:rPr lang="zh-CN" altLang="zh-CN"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extends People</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teach(){</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System.</a:t>
              </a:r>
              <a:r>
                <a:rPr lang="zh-CN" altLang="zh-CN" sz="1400" b="1" i="1" dirty="0">
                  <a:solidFill>
                    <a:srgbClr val="660E7A"/>
                  </a:solidFill>
                  <a:latin typeface="Consolas" panose="020B0609020204030204" pitchFamily="49" charset="0"/>
                </a:rPr>
                <a:t>out</a:t>
              </a:r>
              <a:r>
                <a:rPr lang="zh-CN" altLang="zh-CN" sz="1400" dirty="0">
                  <a:solidFill>
                    <a:srgbClr val="000000"/>
                  </a:solidFill>
                  <a:latin typeface="Consolas" panose="020B0609020204030204" pitchFamily="49" charset="0"/>
                </a:rPr>
                <a:t>.println(</a:t>
              </a:r>
              <a:r>
                <a:rPr lang="zh-CN" altLang="zh-CN" sz="1400" b="1" dirty="0">
                  <a:solidFill>
                    <a:srgbClr val="008000"/>
                  </a:solidFill>
                  <a:latin typeface="Consolas" panose="020B0609020204030204" pitchFamily="49" charset="0"/>
                </a:rPr>
                <a:t>"教书育人"</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zh-CN" altLang="zh-CN" sz="1867" dirty="0">
                <a:latin typeface="Consolas" panose="020B0609020204030204" pitchFamily="49" charset="0"/>
              </a:endParaRPr>
            </a:p>
          </p:txBody>
        </p:sp>
      </p:grpSp>
      <p:sp>
        <p:nvSpPr>
          <p:cNvPr id="59" name="对话气泡: 椭圆形 58">
            <a:extLst>
              <a:ext uri="{FF2B5EF4-FFF2-40B4-BE49-F238E27FC236}">
                <a16:creationId xmlns:a16="http://schemas.microsoft.com/office/drawing/2014/main" id="{F3721E25-2C9D-4026-9384-C9444CE4229E}"/>
              </a:ext>
            </a:extLst>
          </p:cNvPr>
          <p:cNvSpPr/>
          <p:nvPr/>
        </p:nvSpPr>
        <p:spPr>
          <a:xfrm>
            <a:off x="641351" y="4235451"/>
            <a:ext cx="1591733" cy="1047749"/>
          </a:xfrm>
          <a:prstGeom prst="wedgeEllipseCallout">
            <a:avLst>
              <a:gd name="adj1" fmla="val 61518"/>
              <a:gd name="adj2" fmla="val 76308"/>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0" name="文本框 59">
            <a:extLst>
              <a:ext uri="{FF2B5EF4-FFF2-40B4-BE49-F238E27FC236}">
                <a16:creationId xmlns:a16="http://schemas.microsoft.com/office/drawing/2014/main" id="{60B388DA-5D1E-47C5-91CB-3FC1320CA6A8}"/>
              </a:ext>
            </a:extLst>
          </p:cNvPr>
          <p:cNvSpPr txBox="1"/>
          <p:nvPr/>
        </p:nvSpPr>
        <p:spPr>
          <a:xfrm>
            <a:off x="954618" y="4572000"/>
            <a:ext cx="1145116" cy="307777"/>
          </a:xfrm>
          <a:prstGeom prst="rect">
            <a:avLst/>
          </a:prstGeom>
          <a:noFill/>
        </p:spPr>
        <p:txBody>
          <a:bodyPr>
            <a:spAutoFit/>
          </a:bodyPr>
          <a:lstStyle/>
          <a:p>
            <a:pPr>
              <a:defRPr/>
            </a:pPr>
            <a:r>
              <a:rPr lang="zh-CN" altLang="en-US" sz="1400" b="1" dirty="0">
                <a:solidFill>
                  <a:srgbClr val="C00000"/>
                </a:solidFill>
                <a:latin typeface="微软雅黑" panose="020B0503020204020204" pitchFamily="34" charset="-122"/>
                <a:ea typeface="微软雅黑" panose="020B0503020204020204" pitchFamily="34" charset="-122"/>
              </a:rPr>
              <a:t>爸爸！！！</a:t>
            </a:r>
          </a:p>
        </p:txBody>
      </p:sp>
      <p:sp>
        <p:nvSpPr>
          <p:cNvPr id="61" name="对话气泡: 椭圆形 36">
            <a:extLst>
              <a:ext uri="{FF2B5EF4-FFF2-40B4-BE49-F238E27FC236}">
                <a16:creationId xmlns:a16="http://schemas.microsoft.com/office/drawing/2014/main" id="{41A57096-609D-4BEB-B6F8-07DBDE94BD62}"/>
              </a:ext>
            </a:extLst>
          </p:cNvPr>
          <p:cNvSpPr/>
          <p:nvPr/>
        </p:nvSpPr>
        <p:spPr>
          <a:xfrm>
            <a:off x="9671051" y="3996267"/>
            <a:ext cx="1784349" cy="1047751"/>
          </a:xfrm>
          <a:prstGeom prst="wedgeEllipseCallout">
            <a:avLst>
              <a:gd name="adj1" fmla="val -76443"/>
              <a:gd name="adj2" fmla="val 76308"/>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2" name="文本框 61">
            <a:extLst>
              <a:ext uri="{FF2B5EF4-FFF2-40B4-BE49-F238E27FC236}">
                <a16:creationId xmlns:a16="http://schemas.microsoft.com/office/drawing/2014/main" id="{E7711D58-F910-4D39-BDCB-7AE5E8B6876B}"/>
              </a:ext>
            </a:extLst>
          </p:cNvPr>
          <p:cNvSpPr txBox="1"/>
          <p:nvPr/>
        </p:nvSpPr>
        <p:spPr>
          <a:xfrm>
            <a:off x="10310284" y="4351868"/>
            <a:ext cx="1082348" cy="307777"/>
          </a:xfrm>
          <a:prstGeom prst="rect">
            <a:avLst/>
          </a:prstGeom>
          <a:noFill/>
        </p:spPr>
        <p:txBody>
          <a:bodyPr wrap="none">
            <a:spAutoFit/>
          </a:bodyPr>
          <a:lstStyle/>
          <a:p>
            <a:pPr>
              <a:defRPr/>
            </a:pPr>
            <a:r>
              <a:rPr lang="zh-CN" altLang="en-US" sz="1400" b="1" dirty="0">
                <a:solidFill>
                  <a:srgbClr val="C00000"/>
                </a:solidFill>
                <a:latin typeface="微软雅黑" panose="020B0503020204020204" pitchFamily="34" charset="-122"/>
                <a:ea typeface="微软雅黑" panose="020B0503020204020204" pitchFamily="34" charset="-122"/>
              </a:rPr>
              <a:t>爸爸！！！</a:t>
            </a:r>
          </a:p>
        </p:txBody>
      </p:sp>
      <p:cxnSp>
        <p:nvCxnSpPr>
          <p:cNvPr id="63" name="连接符: 肘形 4">
            <a:extLst>
              <a:ext uri="{FF2B5EF4-FFF2-40B4-BE49-F238E27FC236}">
                <a16:creationId xmlns:a16="http://schemas.microsoft.com/office/drawing/2014/main" id="{2455D289-8262-4FCC-BCCC-76D43057FFB3}"/>
              </a:ext>
            </a:extLst>
          </p:cNvPr>
          <p:cNvCxnSpPr/>
          <p:nvPr/>
        </p:nvCxnSpPr>
        <p:spPr>
          <a:xfrm rot="16200000">
            <a:off x="1949451" y="1985434"/>
            <a:ext cx="3996267" cy="3103033"/>
          </a:xfrm>
          <a:prstGeom prst="bentConnector3">
            <a:avLst>
              <a:gd name="adj1" fmla="val 9683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2D236AEC-5DAA-4612-9BA3-F0E9410EE0FD}"/>
              </a:ext>
            </a:extLst>
          </p:cNvPr>
          <p:cNvCxnSpPr/>
          <p:nvPr/>
        </p:nvCxnSpPr>
        <p:spPr>
          <a:xfrm rot="16200000" flipV="1">
            <a:off x="5626101" y="1731435"/>
            <a:ext cx="3746500" cy="3361267"/>
          </a:xfrm>
          <a:prstGeom prst="bentConnector3">
            <a:avLst>
              <a:gd name="adj1" fmla="val 9628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对话气泡: 椭圆形 15">
            <a:extLst>
              <a:ext uri="{FF2B5EF4-FFF2-40B4-BE49-F238E27FC236}">
                <a16:creationId xmlns:a16="http://schemas.microsoft.com/office/drawing/2014/main" id="{68F91898-2CC3-40B7-9656-E14F1677E581}"/>
              </a:ext>
            </a:extLst>
          </p:cNvPr>
          <p:cNvSpPr/>
          <p:nvPr/>
        </p:nvSpPr>
        <p:spPr>
          <a:xfrm flipV="1">
            <a:off x="6929968" y="421218"/>
            <a:ext cx="2250017" cy="1032933"/>
          </a:xfrm>
          <a:prstGeom prst="wedgeEllipseCallout">
            <a:avLst>
              <a:gd name="adj1" fmla="val -103069"/>
              <a:gd name="adj2" fmla="val -4273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66" name="文本框 65">
            <a:extLst>
              <a:ext uri="{FF2B5EF4-FFF2-40B4-BE49-F238E27FC236}">
                <a16:creationId xmlns:a16="http://schemas.microsoft.com/office/drawing/2014/main" id="{EF6287CC-2E7C-41AD-8C7F-6BB82EF89463}"/>
              </a:ext>
            </a:extLst>
          </p:cNvPr>
          <p:cNvSpPr txBox="1"/>
          <p:nvPr/>
        </p:nvSpPr>
        <p:spPr>
          <a:xfrm>
            <a:off x="7137402" y="548656"/>
            <a:ext cx="2042583" cy="708464"/>
          </a:xfrm>
          <a:prstGeom prst="rect">
            <a:avLst/>
          </a:prstGeom>
          <a:noFill/>
        </p:spPr>
        <p:txBody>
          <a:bodyPr>
            <a:spAutoFit/>
          </a:bodyPr>
          <a:lstStyle/>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你俩什么身份啊</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我的东西你俩说用就用</a:t>
            </a:r>
          </a:p>
        </p:txBody>
      </p:sp>
      <p:sp>
        <p:nvSpPr>
          <p:cNvPr id="67" name="文本框 66">
            <a:extLst>
              <a:ext uri="{FF2B5EF4-FFF2-40B4-BE49-F238E27FC236}">
                <a16:creationId xmlns:a16="http://schemas.microsoft.com/office/drawing/2014/main" id="{599B38C7-263C-474C-9C13-254A5993E9BF}"/>
              </a:ext>
            </a:extLst>
          </p:cNvPr>
          <p:cNvSpPr txBox="1">
            <a:spLocks noChangeArrowheads="1"/>
          </p:cNvSpPr>
          <p:nvPr/>
        </p:nvSpPr>
        <p:spPr bwMode="auto">
          <a:xfrm>
            <a:off x="715434" y="848784"/>
            <a:ext cx="48734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解决：</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extends</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）关系， 好处：提高代码复用</a:t>
            </a:r>
          </a:p>
        </p:txBody>
      </p:sp>
    </p:spTree>
    <p:extLst>
      <p:ext uri="{BB962C8B-B14F-4D97-AF65-F5344CB8AC3E}">
        <p14:creationId xmlns:p14="http://schemas.microsoft.com/office/powerpoint/2010/main" val="568488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500"/>
                                        <p:tgtEl>
                                          <p:spTgt spid="32"/>
                                        </p:tgtEl>
                                      </p:cBhvr>
                                    </p:animEffect>
                                    <p:set>
                                      <p:cBhvr>
                                        <p:cTn id="7" dur="1" fill="hold">
                                          <p:stCondLst>
                                            <p:cond delay="499"/>
                                          </p:stCondLst>
                                        </p:cTn>
                                        <p:tgtEl>
                                          <p:spTgt spid="3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5"/>
                                        </p:tgtEl>
                                      </p:cBhvr>
                                    </p:animEffect>
                                    <p:set>
                                      <p:cBhvr>
                                        <p:cTn id="10" dur="1" fill="hold">
                                          <p:stCondLst>
                                            <p:cond delay="499"/>
                                          </p:stCondLst>
                                        </p:cTn>
                                        <p:tgtEl>
                                          <p:spTgt spid="35"/>
                                        </p:tgtEl>
                                        <p:attrNameLst>
                                          <p:attrName>style.visibility</p:attrName>
                                        </p:attrNameLst>
                                      </p:cBhvr>
                                      <p:to>
                                        <p:strVal val="hidden"/>
                                      </p:to>
                                    </p:se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500"/>
                                        <p:tgtEl>
                                          <p:spTgt spid="41"/>
                                        </p:tgtEl>
                                      </p:cBhvr>
                                    </p:animEffect>
                                  </p:childTnLst>
                                </p:cTn>
                              </p:par>
                              <p:par>
                                <p:cTn id="15" presetID="10"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fade">
                                      <p:cBhvr>
                                        <p:cTn id="33" dur="500"/>
                                        <p:tgtEl>
                                          <p:spTgt spid="6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2"/>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down)">
                                      <p:cBhvr>
                                        <p:cTn id="48" dur="500"/>
                                        <p:tgtEl>
                                          <p:spTgt spid="63"/>
                                        </p:tgtEl>
                                      </p:cBhvr>
                                    </p:animEffect>
                                  </p:childTnLst>
                                </p:cTn>
                              </p:par>
                              <p:par>
                                <p:cTn id="49" presetID="22" presetClass="entr" presetSubtype="4"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wipe(down)">
                                      <p:cBhvr>
                                        <p:cTn id="51" dur="500"/>
                                        <p:tgtEl>
                                          <p:spTgt spid="6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67"/>
                                        </p:tgtEl>
                                        <p:attrNameLst>
                                          <p:attrName>style.visibility</p:attrName>
                                        </p:attrNameLst>
                                      </p:cBhvr>
                                      <p:to>
                                        <p:strVal val="visible"/>
                                      </p:to>
                                    </p:set>
                                    <p:anim calcmode="lin" valueType="num">
                                      <p:cBhvr additive="base">
                                        <p:cTn id="56" dur="500" fill="hold"/>
                                        <p:tgtEl>
                                          <p:spTgt spid="67"/>
                                        </p:tgtEl>
                                        <p:attrNameLst>
                                          <p:attrName>ppt_x</p:attrName>
                                        </p:attrNameLst>
                                      </p:cBhvr>
                                      <p:tavLst>
                                        <p:tav tm="0">
                                          <p:val>
                                            <p:strVal val="#ppt_x"/>
                                          </p:val>
                                        </p:tav>
                                        <p:tav tm="100000">
                                          <p:val>
                                            <p:strVal val="#ppt_x"/>
                                          </p:val>
                                        </p:tav>
                                      </p:tavLst>
                                    </p:anim>
                                    <p:anim calcmode="lin" valueType="num">
                                      <p:cBhvr additive="base">
                                        <p:cTn id="57"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59" grpId="0" bldLvl="0" animBg="1"/>
      <p:bldP spid="60" grpId="0"/>
      <p:bldP spid="61" grpId="0" bldLvl="0" animBg="1"/>
      <p:bldP spid="62" grpId="0"/>
      <p:bldP spid="65" grpId="0" bldLvl="0" animBg="1"/>
      <p:bldP spid="66" grpId="0"/>
      <p:bldP spid="6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78714" y="1463040"/>
            <a:ext cx="7367106" cy="4511040"/>
          </a:xfrm>
        </p:spPr>
        <p:txBody>
          <a:bodyPr/>
          <a:lstStyle/>
          <a:p>
            <a:r>
              <a:rPr lang="zh-CN" altLang="en-US" dirty="0"/>
              <a:t>什么是继承</a:t>
            </a:r>
            <a:r>
              <a:rPr lang="en-US" altLang="zh-CN" dirty="0"/>
              <a:t>? </a:t>
            </a:r>
            <a:r>
              <a:rPr lang="zh-CN" altLang="en-US" dirty="0"/>
              <a:t>继承的好处是啥？</a:t>
            </a:r>
            <a:endParaRPr lang="en-US" altLang="zh-CN" dirty="0"/>
          </a:p>
          <a:p>
            <a:pPr marL="895335" lvl="1" indent="-285750">
              <a:lnSpc>
                <a:spcPct val="1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继承就是</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允许我们用</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extends</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关键字，让一个类和另一个类建立起一种父子关系。</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提高代码复用性，减少代码冗余，增强类的功能扩展性。</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t>继承的格式</a:t>
            </a:r>
          </a:p>
          <a:p>
            <a:pPr marL="895335" lvl="1" indent="-285750">
              <a:lnSpc>
                <a:spcPct val="1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子类 </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extends</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父类</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dirty="0"/>
              <a:t>继承后子类的特点？</a:t>
            </a:r>
          </a:p>
          <a:p>
            <a:pPr marL="895335" lvl="1" indent="-285750">
              <a:lnSpc>
                <a:spcPct val="15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子类 继承父类，子类可以得到父类的属性和行为，子类可以使用。</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中子类更强大</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150000"/>
              </a:lnSpc>
              <a:buFont typeface="Wingdings" panose="05000000000000000000" pitchFamily="2" charset="2"/>
              <a:buChar char="l"/>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51846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15261" y="697042"/>
            <a:ext cx="6448508" cy="5621572"/>
          </a:xfrm>
        </p:spPr>
        <p:txBody>
          <a:bodyPr/>
          <a:lstStyle/>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应用知识：工具类</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应用知识：单例设计模式</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继承概述、使用继承的好处</a:t>
            </a:r>
            <a:endParaRPr kumimoji="1"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继承的设计规范、内存运行原理</a:t>
            </a:r>
            <a:endParaRPr kumimoji="1"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继承的特点</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继承后：成员变量、成员方法的访问特点</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继承后：方法重写</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继承后：子类构造器的特点</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继承后：子类构造器访问父类有参构造器</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使用总结</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281458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81F0F4D1-0F9F-4CB8-85F1-3A210116D6E4}"/>
              </a:ext>
            </a:extLst>
          </p:cNvPr>
          <p:cNvSpPr txBox="1"/>
          <p:nvPr/>
        </p:nvSpPr>
        <p:spPr>
          <a:xfrm>
            <a:off x="496528" y="873546"/>
            <a:ext cx="11608882" cy="4236416"/>
          </a:xfrm>
          <a:prstGeom prst="rect">
            <a:avLst/>
          </a:prstGeom>
          <a:noFill/>
        </p:spPr>
        <p:txBody>
          <a:bodyPr wrap="square">
            <a:spAutoFit/>
          </a:bodyPr>
          <a:lstStyle/>
          <a:p>
            <a:pPr>
              <a:lnSpc>
                <a:spcPct val="250000"/>
              </a:lnSpc>
              <a:defRPr/>
            </a:pPr>
            <a:endParaRPr lang="en-US" altLang="zh-CN" sz="1333" dirty="0">
              <a:latin typeface="微软雅黑" panose="020B0503020204020204" pitchFamily="34" charset="-122"/>
              <a:ea typeface="微软雅黑" panose="020B0503020204020204" pitchFamily="34" charset="-122"/>
            </a:endParaRPr>
          </a:p>
          <a:p>
            <a:pPr>
              <a:lnSpc>
                <a:spcPct val="250000"/>
              </a:lnSpc>
              <a:defRPr/>
            </a:pPr>
            <a:r>
              <a:rPr lang="zh-CN" altLang="en-US" sz="1600" b="1" dirty="0">
                <a:latin typeface="微软雅黑" panose="020B0503020204020204" pitchFamily="34" charset="-122"/>
                <a:ea typeface="微软雅黑" panose="020B0503020204020204" pitchFamily="34" charset="-122"/>
              </a:rPr>
              <a:t>继承设计规范：</a:t>
            </a:r>
            <a:endParaRPr lang="en-US" altLang="zh-CN" sz="1600" b="1" dirty="0">
              <a:latin typeface="微软雅黑" panose="020B0503020204020204" pitchFamily="34" charset="-122"/>
              <a:ea typeface="微软雅黑" panose="020B0503020204020204" pitchFamily="34" charset="-122"/>
            </a:endParaRPr>
          </a:p>
          <a:p>
            <a:pPr marL="228594" indent="-228594">
              <a:lnSpc>
                <a:spcPct val="250000"/>
              </a:lnSpc>
              <a:buFont typeface="Wingdings" panose="05000000000000000000" pitchFamily="2" charset="2"/>
              <a:buChar char="l"/>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子类们相同特征（共性属性，共性方法）放在父类中定义，子类独有的的属性和行为应该定义在子类自己里面。</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defRPr/>
            </a:pPr>
            <a:endParaRPr lang="en-US" altLang="zh-CN" sz="1333" dirty="0">
              <a:latin typeface="微软雅黑" panose="020B0503020204020204" pitchFamily="34" charset="-122"/>
              <a:ea typeface="微软雅黑" panose="020B0503020204020204" pitchFamily="34" charset="-122"/>
            </a:endParaRPr>
          </a:p>
          <a:p>
            <a:pPr>
              <a:lnSpc>
                <a:spcPct val="25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为什么？</a:t>
            </a: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marL="228594" indent="-228594">
              <a:lnSpc>
                <a:spcPct val="250000"/>
              </a:lnSpc>
              <a:buFont typeface="Wingdings" panose="05000000000000000000" pitchFamily="2" charset="2"/>
              <a:buChar char="l"/>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如果子类的独有属性、行为定义在父类中，会导致其它子类也会得到这些属性和行为，这不符合面向对象逻辑。</a:t>
            </a:r>
            <a:endParaRPr lang="zh-CN"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defRPr/>
            </a:pPr>
            <a:endParaRPr lang="zh-CN" altLang="zh-CN" sz="1333"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1674917-1B20-2E40-8226-8EC87787CE99}"/>
              </a:ext>
            </a:extLst>
          </p:cNvPr>
          <p:cNvSpPr>
            <a:spLocks noGrp="1"/>
          </p:cNvSpPr>
          <p:nvPr>
            <p:ph type="body" sz="quarter" idx="10"/>
          </p:nvPr>
        </p:nvSpPr>
        <p:spPr/>
        <p:txBody>
          <a:bodyPr/>
          <a:lstStyle/>
          <a:p>
            <a:r>
              <a:rPr lang="zh-CN" altLang="en-US" dirty="0"/>
              <a:t>继承的设计规范</a:t>
            </a:r>
          </a:p>
        </p:txBody>
      </p:sp>
      <p:sp>
        <p:nvSpPr>
          <p:cNvPr id="6" name="文本占位符 5">
            <a:extLst>
              <a:ext uri="{FF2B5EF4-FFF2-40B4-BE49-F238E27FC236}">
                <a16:creationId xmlns:a16="http://schemas.microsoft.com/office/drawing/2014/main" id="{E8F29E90-DAAD-4D46-ABD2-A6B8BF98C43D}"/>
              </a:ext>
            </a:extLst>
          </p:cNvPr>
          <p:cNvSpPr>
            <a:spLocks noGrp="1"/>
          </p:cNvSpPr>
          <p:nvPr>
            <p:ph type="body" sz="quarter" idx="11"/>
          </p:nvPr>
        </p:nvSpPr>
        <p:spPr>
          <a:xfrm>
            <a:off x="4430110" y="1533350"/>
            <a:ext cx="7701456" cy="5088167"/>
          </a:xfrm>
        </p:spPr>
        <p:txBody>
          <a:bodyPr/>
          <a:lstStyle/>
          <a:p>
            <a:pPr>
              <a:lnSpc>
                <a:spcPct val="200000"/>
              </a:lnSpc>
              <a:defRPr/>
            </a:pPr>
            <a:r>
              <a:rPr lang="zh-CN" altLang="en-US" sz="1800" b="1" dirty="0"/>
              <a:t>需求：</a:t>
            </a:r>
            <a:br>
              <a:rPr lang="en-US" altLang="zh-CN" dirty="0">
                <a:latin typeface="Alibaba PuHuiTi R" pitchFamily="18" charset="-122"/>
                <a:ea typeface="Alibaba PuHuiTi R" pitchFamily="18" charset="-122"/>
                <a:cs typeface="Alibaba PuHuiTi R" pitchFamily="18" charset="-122"/>
              </a:rPr>
            </a:br>
            <a:r>
              <a:rPr lang="zh-CN" altLang="en-US" dirty="0">
                <a:latin typeface="微软雅黑" panose="020B0503020204020204" pitchFamily="34" charset="-122"/>
                <a:ea typeface="微软雅黑" panose="020B0503020204020204" pitchFamily="34" charset="-122"/>
              </a:rPr>
              <a:t>在传智教育的</a:t>
            </a:r>
            <a:r>
              <a:rPr lang="en-US" altLang="zh-CN" dirty="0" err="1">
                <a:latin typeface="微软雅黑" panose="020B0503020204020204" pitchFamily="34" charset="-122"/>
                <a:ea typeface="微软雅黑" panose="020B0503020204020204" pitchFamily="34" charset="-122"/>
              </a:rPr>
              <a:t>tlias</a:t>
            </a:r>
            <a:r>
              <a:rPr lang="zh-CN" altLang="en-US" dirty="0">
                <a:latin typeface="微软雅黑" panose="020B0503020204020204" pitchFamily="34" charset="-122"/>
                <a:ea typeface="微软雅黑" panose="020B0503020204020204" pitchFamily="34" charset="-122"/>
              </a:rPr>
              <a:t>教学资源管理系统中，存在学生、老师角色会进入系统。</a:t>
            </a:r>
            <a:endParaRPr lang="en-US" altLang="zh-CN" dirty="0">
              <a:latin typeface="微软雅黑" panose="020B0503020204020204" pitchFamily="34" charset="-122"/>
              <a:ea typeface="微软雅黑" panose="020B0503020204020204" pitchFamily="34" charset="-122"/>
            </a:endParaRPr>
          </a:p>
          <a:p>
            <a:pPr>
              <a:lnSpc>
                <a:spcPct val="200000"/>
              </a:lnSpc>
              <a:defRPr/>
            </a:pPr>
            <a:r>
              <a:rPr lang="zh-CN" altLang="en-US" sz="1800" b="1" dirty="0"/>
              <a:t>分析：</a:t>
            </a:r>
            <a:endParaRPr lang="en-US" altLang="zh-CN" sz="1800" b="1" dirty="0"/>
          </a:p>
          <a:p>
            <a:pPr marL="228594" indent="-228594">
              <a:lnSpc>
                <a:spcPct val="200000"/>
              </a:lnSpc>
              <a:buFont typeface="Wingdings" panose="05000000000000000000" pitchFamily="2" charset="2"/>
              <a:buChar char="l"/>
              <a:defRPr/>
            </a:pPr>
            <a:r>
              <a:rPr lang="zh-CN" altLang="en-US" dirty="0">
                <a:latin typeface="微软雅黑" panose="020B0503020204020204" pitchFamily="34" charset="-122"/>
                <a:ea typeface="微软雅黑" panose="020B0503020204020204" pitchFamily="34" charset="-122"/>
              </a:rPr>
              <a:t>学生信息和行为（</a:t>
            </a:r>
            <a:r>
              <a:rPr lang="zh-CN" altLang="en-US" dirty="0">
                <a:solidFill>
                  <a:srgbClr val="FF0000"/>
                </a:solidFill>
                <a:latin typeface="微软雅黑" panose="020B0503020204020204" pitchFamily="34" charset="-122"/>
                <a:ea typeface="微软雅黑" panose="020B0503020204020204" pitchFamily="34" charset="-122"/>
              </a:rPr>
              <a:t>名称，年龄</a:t>
            </a:r>
            <a:r>
              <a:rPr lang="zh-CN" altLang="en-US" dirty="0">
                <a:latin typeface="微软雅黑" panose="020B0503020204020204" pitchFamily="34" charset="-122"/>
                <a:ea typeface="微软雅黑" panose="020B0503020204020204" pitchFamily="34" charset="-122"/>
              </a:rPr>
              <a:t>，</a:t>
            </a:r>
            <a:r>
              <a:rPr lang="zh-CN" altLang="en-US" dirty="0">
                <a:solidFill>
                  <a:srgbClr val="00B0F0"/>
                </a:solidFill>
                <a:latin typeface="微软雅黑" panose="020B0503020204020204" pitchFamily="34" charset="-122"/>
                <a:ea typeface="微软雅黑" panose="020B0503020204020204" pitchFamily="34" charset="-122"/>
              </a:rPr>
              <a:t>所在班级</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查看课表</a:t>
            </a:r>
            <a:r>
              <a:rPr lang="zh-CN" altLang="en-US" dirty="0">
                <a:latin typeface="微软雅黑" panose="020B0503020204020204" pitchFamily="34" charset="-122"/>
                <a:ea typeface="微软雅黑" panose="020B0503020204020204" pitchFamily="34" charset="-122"/>
              </a:rPr>
              <a:t>，</a:t>
            </a:r>
            <a:r>
              <a:rPr lang="zh-CN" altLang="en-US" dirty="0">
                <a:solidFill>
                  <a:srgbClr val="00B0F0"/>
                </a:solidFill>
                <a:latin typeface="微软雅黑" panose="020B0503020204020204" pitchFamily="34" charset="-122"/>
                <a:ea typeface="微软雅黑" panose="020B0503020204020204" pitchFamily="34" charset="-122"/>
              </a:rPr>
              <a:t>填写听课反馈</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28594" indent="-228594">
              <a:lnSpc>
                <a:spcPct val="200000"/>
              </a:lnSpc>
              <a:buFont typeface="Wingdings" panose="05000000000000000000" pitchFamily="2" charset="2"/>
              <a:buChar char="l"/>
              <a:defRPr/>
            </a:pPr>
            <a:r>
              <a:rPr lang="zh-CN" altLang="en-US" dirty="0">
                <a:latin typeface="微软雅黑" panose="020B0503020204020204" pitchFamily="34" charset="-122"/>
                <a:ea typeface="微软雅黑" panose="020B0503020204020204" pitchFamily="34" charset="-122"/>
              </a:rPr>
              <a:t>老师信息和行为（</a:t>
            </a:r>
            <a:r>
              <a:rPr lang="zh-CN" altLang="en-US" dirty="0">
                <a:solidFill>
                  <a:srgbClr val="FF0000"/>
                </a:solidFill>
                <a:latin typeface="微软雅黑" panose="020B0503020204020204" pitchFamily="34" charset="-122"/>
                <a:ea typeface="微软雅黑" panose="020B0503020204020204" pitchFamily="34" charset="-122"/>
              </a:rPr>
              <a:t>名称，年龄</a:t>
            </a:r>
            <a:r>
              <a:rPr lang="zh-CN" altLang="en-US" dirty="0">
                <a:latin typeface="微软雅黑" panose="020B0503020204020204" pitchFamily="34" charset="-122"/>
                <a:ea typeface="微软雅黑" panose="020B0503020204020204" pitchFamily="34" charset="-122"/>
              </a:rPr>
              <a:t>，</a:t>
            </a:r>
            <a:r>
              <a:rPr lang="zh-CN" altLang="en-US" dirty="0">
                <a:solidFill>
                  <a:srgbClr val="00B0F0"/>
                </a:solidFill>
                <a:latin typeface="微软雅黑" panose="020B0503020204020204" pitchFamily="34" charset="-122"/>
                <a:ea typeface="微软雅黑" panose="020B0503020204020204" pitchFamily="34" charset="-122"/>
              </a:rPr>
              <a:t>部门名称</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查看课表</a:t>
            </a:r>
            <a:r>
              <a:rPr lang="zh-CN" altLang="en-US" dirty="0">
                <a:latin typeface="微软雅黑" panose="020B0503020204020204" pitchFamily="34" charset="-122"/>
                <a:ea typeface="微软雅黑" panose="020B0503020204020204" pitchFamily="34" charset="-122"/>
              </a:rPr>
              <a:t>，</a:t>
            </a:r>
            <a:r>
              <a:rPr lang="zh-CN" altLang="en-US" dirty="0">
                <a:solidFill>
                  <a:srgbClr val="00B0F0"/>
                </a:solidFill>
                <a:latin typeface="微软雅黑" panose="020B0503020204020204" pitchFamily="34" charset="-122"/>
                <a:ea typeface="微软雅黑" panose="020B0503020204020204" pitchFamily="34" charset="-122"/>
              </a:rPr>
              <a:t>发布问题</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28594" indent="-228594">
              <a:lnSpc>
                <a:spcPct val="200000"/>
              </a:lnSpc>
              <a:buFont typeface="Wingdings" panose="05000000000000000000" pitchFamily="2" charset="2"/>
              <a:buChar char="l"/>
              <a:defRPr/>
            </a:pPr>
            <a:r>
              <a:rPr lang="zh-CN" altLang="en-US" dirty="0">
                <a:latin typeface="微软雅黑" panose="020B0503020204020204" pitchFamily="34" charset="-122"/>
                <a:ea typeface="微软雅黑" panose="020B0503020204020204" pitchFamily="34" charset="-122"/>
              </a:rPr>
              <a:t>定义角色类作为父类包含属性（</a:t>
            </a:r>
            <a:r>
              <a:rPr lang="zh-CN" altLang="en-US" dirty="0">
                <a:solidFill>
                  <a:srgbClr val="FF0000"/>
                </a:solidFill>
                <a:latin typeface="微软雅黑" panose="020B0503020204020204" pitchFamily="34" charset="-122"/>
                <a:ea typeface="微软雅黑" panose="020B0503020204020204" pitchFamily="34" charset="-122"/>
              </a:rPr>
              <a:t>名称，年龄</a:t>
            </a:r>
            <a:r>
              <a:rPr lang="zh-CN" altLang="en-US" dirty="0">
                <a:latin typeface="微软雅黑" panose="020B0503020204020204" pitchFamily="34" charset="-122"/>
                <a:ea typeface="微软雅黑" panose="020B0503020204020204" pitchFamily="34" charset="-122"/>
              </a:rPr>
              <a:t>），行为（</a:t>
            </a:r>
            <a:r>
              <a:rPr lang="zh-CN" altLang="en-US" dirty="0">
                <a:solidFill>
                  <a:srgbClr val="FF0000"/>
                </a:solidFill>
                <a:latin typeface="微软雅黑" panose="020B0503020204020204" pitchFamily="34" charset="-122"/>
                <a:ea typeface="微软雅黑" panose="020B0503020204020204" pitchFamily="34" charset="-122"/>
              </a:rPr>
              <a:t>查看课表</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28594" indent="-228594">
              <a:lnSpc>
                <a:spcPct val="200000"/>
              </a:lnSpc>
              <a:buFont typeface="Wingdings" panose="05000000000000000000" pitchFamily="2" charset="2"/>
              <a:buChar char="l"/>
              <a:defRPr/>
            </a:pPr>
            <a:r>
              <a:rPr lang="zh-CN" altLang="en-US" dirty="0">
                <a:latin typeface="微软雅黑" panose="020B0503020204020204" pitchFamily="34" charset="-122"/>
                <a:ea typeface="微软雅黑" panose="020B0503020204020204" pitchFamily="34" charset="-122"/>
              </a:rPr>
              <a:t>定义子类：学生类包含属性（</a:t>
            </a:r>
            <a:r>
              <a:rPr lang="zh-CN" altLang="en-US" dirty="0">
                <a:solidFill>
                  <a:srgbClr val="00B0F0"/>
                </a:solidFill>
                <a:latin typeface="微软雅黑" panose="020B0503020204020204" pitchFamily="34" charset="-122"/>
                <a:ea typeface="微软雅黑" panose="020B0503020204020204" pitchFamily="34" charset="-122"/>
              </a:rPr>
              <a:t>所在班级</a:t>
            </a:r>
            <a:r>
              <a:rPr lang="zh-CN" altLang="en-US" dirty="0">
                <a:latin typeface="微软雅黑" panose="020B0503020204020204" pitchFamily="34" charset="-122"/>
                <a:ea typeface="微软雅黑" panose="020B0503020204020204" pitchFamily="34" charset="-122"/>
              </a:rPr>
              <a:t>），行为（</a:t>
            </a:r>
            <a:r>
              <a:rPr lang="zh-CN" altLang="en-US" dirty="0">
                <a:solidFill>
                  <a:srgbClr val="00B0F0"/>
                </a:solidFill>
                <a:latin typeface="微软雅黑" panose="020B0503020204020204" pitchFamily="34" charset="-122"/>
                <a:ea typeface="微软雅黑" panose="020B0503020204020204" pitchFamily="34" charset="-122"/>
              </a:rPr>
              <a:t>填写听课反馈</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28594" indent="-228594">
              <a:lnSpc>
                <a:spcPct val="200000"/>
              </a:lnSpc>
              <a:buFont typeface="Wingdings" panose="05000000000000000000" pitchFamily="2" charset="2"/>
              <a:buChar char="l"/>
              <a:defRPr/>
            </a:pPr>
            <a:r>
              <a:rPr lang="zh-CN" altLang="en-US" dirty="0">
                <a:latin typeface="微软雅黑" panose="020B0503020204020204" pitchFamily="34" charset="-122"/>
                <a:ea typeface="微软雅黑" panose="020B0503020204020204" pitchFamily="34" charset="-122"/>
              </a:rPr>
              <a:t>定义子类：老师类包含属性（</a:t>
            </a:r>
            <a:r>
              <a:rPr lang="zh-CN" altLang="en-US" dirty="0">
                <a:solidFill>
                  <a:srgbClr val="00B0F0"/>
                </a:solidFill>
                <a:latin typeface="微软雅黑" panose="020B0503020204020204" pitchFamily="34" charset="-122"/>
                <a:ea typeface="微软雅黑" panose="020B0503020204020204" pitchFamily="34" charset="-122"/>
              </a:rPr>
              <a:t>部门名称</a:t>
            </a:r>
            <a:r>
              <a:rPr lang="zh-CN" altLang="en-US" dirty="0">
                <a:latin typeface="微软雅黑" panose="020B0503020204020204" pitchFamily="34" charset="-122"/>
                <a:ea typeface="微软雅黑" panose="020B0503020204020204" pitchFamily="34" charset="-122"/>
              </a:rPr>
              <a:t>），行为（发布问题）</a:t>
            </a:r>
            <a:endParaRPr lang="en-US" altLang="zh-CN" dirty="0">
              <a:latin typeface="微软雅黑" panose="020B0503020204020204" pitchFamily="34" charset="-122"/>
              <a:ea typeface="微软雅黑" panose="020B0503020204020204" pitchFamily="34" charset="-122"/>
            </a:endParaRPr>
          </a:p>
          <a:p>
            <a:pPr>
              <a:lnSpc>
                <a:spcPct val="200000"/>
              </a:lnSpc>
            </a:pPr>
            <a:endParaRPr lang="zh-CN" altLang="en-US" dirty="0"/>
          </a:p>
        </p:txBody>
      </p:sp>
      <p:pic>
        <p:nvPicPr>
          <p:cNvPr id="8" name="图片 14">
            <a:extLst>
              <a:ext uri="{FF2B5EF4-FFF2-40B4-BE49-F238E27FC236}">
                <a16:creationId xmlns:a16="http://schemas.microsoft.com/office/drawing/2014/main" id="{73F7DD9E-1830-4474-B1ED-BE9A0C96C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763" y="2025650"/>
            <a:ext cx="3399367"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832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3">
            <a:extLst>
              <a:ext uri="{FF2B5EF4-FFF2-40B4-BE49-F238E27FC236}">
                <a16:creationId xmlns:a16="http://schemas.microsoft.com/office/drawing/2014/main" id="{97D65D9E-E8F3-49D8-AD5C-1DCA81E0F253}"/>
              </a:ext>
            </a:extLst>
          </p:cNvPr>
          <p:cNvSpPr txBox="1"/>
          <p:nvPr/>
        </p:nvSpPr>
        <p:spPr>
          <a:xfrm>
            <a:off x="182033" y="1136754"/>
            <a:ext cx="5525084" cy="2192908"/>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public class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People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private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String </a:t>
            </a:r>
            <a:r>
              <a:rPr kumimoji="0" lang="zh-CN" altLang="zh-CN" sz="1050" b="0" i="0" u="none" strike="noStrike" cap="none" normalizeH="0" baseline="0" dirty="0">
                <a:ln>
                  <a:noFill/>
                </a:ln>
                <a:solidFill>
                  <a:srgbClr val="871094"/>
                </a:solidFill>
                <a:effectLst/>
                <a:latin typeface="Consolas" panose="020B0609020204030204" pitchFamily="49" charset="0"/>
                <a:ea typeface="JetBrains Mono"/>
              </a:rPr>
              <a:t>name</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private int </a:t>
            </a:r>
            <a:r>
              <a:rPr kumimoji="0" lang="zh-CN" altLang="zh-CN" sz="1050" b="0" i="0" u="none" strike="noStrike" cap="none" normalizeH="0" baseline="0" dirty="0">
                <a:ln>
                  <a:noFill/>
                </a:ln>
                <a:solidFill>
                  <a:srgbClr val="871094"/>
                </a:solidFill>
                <a:effectLst/>
                <a:latin typeface="Consolas" panose="020B0609020204030204" pitchFamily="49" charset="0"/>
                <a:ea typeface="JetBrains Mono"/>
              </a:rPr>
              <a:t>age</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t>/**</a:t>
            </a:r>
            <a:b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br>
            <a: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t>      </a:t>
            </a:r>
            <a:r>
              <a:rPr kumimoji="0" lang="zh-CN" altLang="zh-CN" sz="1050" b="0" i="1" u="none" strike="noStrike" cap="none" normalizeH="0" baseline="0" dirty="0">
                <a:ln>
                  <a:noFill/>
                </a:ln>
                <a:solidFill>
                  <a:srgbClr val="8C8C8C"/>
                </a:solidFill>
                <a:effectLst/>
                <a:latin typeface="Consolas" panose="020B0609020204030204" pitchFamily="49" charset="0"/>
              </a:rPr>
              <a:t>共同行为</a:t>
            </a:r>
            <a:br>
              <a:rPr kumimoji="0" lang="zh-CN" altLang="zh-CN" sz="1050" b="0" i="1" u="none" strike="noStrike" cap="none" normalizeH="0" baseline="0" dirty="0">
                <a:ln>
                  <a:noFill/>
                </a:ln>
                <a:solidFill>
                  <a:srgbClr val="8C8C8C"/>
                </a:solidFill>
                <a:effectLst/>
                <a:latin typeface="Consolas" panose="020B0609020204030204" pitchFamily="49" charset="0"/>
              </a:rPr>
            </a:br>
            <a:r>
              <a:rPr kumimoji="0" lang="zh-CN" altLang="zh-CN" sz="1050" b="0" i="1" u="none" strike="noStrike" cap="none" normalizeH="0" baseline="0" dirty="0">
                <a:ln>
                  <a:noFill/>
                </a:ln>
                <a:solidFill>
                  <a:srgbClr val="8C8C8C"/>
                </a:solidFill>
                <a:effectLst/>
                <a:latin typeface="Consolas" panose="020B0609020204030204" pitchFamily="49" charset="0"/>
              </a:rPr>
              <a:t>     </a:t>
            </a:r>
            <a: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t>*/</a:t>
            </a:r>
            <a:b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br>
            <a: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public void </a:t>
            </a:r>
            <a:r>
              <a:rPr kumimoji="0" lang="zh-CN" altLang="zh-CN" sz="1050" b="0" i="0" u="none" strike="noStrike" cap="none" normalizeH="0" baseline="0" dirty="0">
                <a:ln>
                  <a:noFill/>
                </a:ln>
                <a:solidFill>
                  <a:srgbClr val="00627A"/>
                </a:solidFill>
                <a:effectLst/>
                <a:latin typeface="Consolas" panose="020B0609020204030204" pitchFamily="49" charset="0"/>
                <a:ea typeface="JetBrains Mono"/>
              </a:rPr>
              <a:t>queryCourse</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05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.println(</a:t>
            </a:r>
            <a:r>
              <a:rPr kumimoji="0" lang="zh-CN" altLang="zh-CN" sz="1050" b="0" i="0" u="none" strike="noStrike" cap="none" normalizeH="0" baseline="0" dirty="0">
                <a:ln>
                  <a:noFill/>
                </a:ln>
                <a:solidFill>
                  <a:srgbClr val="871094"/>
                </a:solidFill>
                <a:effectLst/>
                <a:latin typeface="Consolas" panose="020B0609020204030204" pitchFamily="49" charset="0"/>
                <a:ea typeface="JetBrains Mono"/>
              </a:rPr>
              <a:t>name  </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1050" b="0" i="0" u="none" strike="noStrike" cap="none" normalizeH="0" baseline="0" dirty="0">
                <a:ln>
                  <a:noFill/>
                </a:ln>
                <a:solidFill>
                  <a:srgbClr val="067D17"/>
                </a:solidFill>
                <a:effectLst/>
                <a:latin typeface="Consolas" panose="020B0609020204030204" pitchFamily="49" charset="0"/>
              </a:rPr>
              <a:t>，您可以开始查看您的课表信息了</a:t>
            </a:r>
            <a:r>
              <a:rPr kumimoji="0" lang="zh-CN" altLang="zh-CN" sz="105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t>// getter + setter</a:t>
            </a:r>
            <a:b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endParaRPr kumimoji="0" lang="zh-CN" altLang="zh-CN" sz="2000" b="0" i="0" u="none" strike="noStrike" cap="none" normalizeH="0" baseline="0" dirty="0">
              <a:ln>
                <a:noFill/>
              </a:ln>
              <a:solidFill>
                <a:schemeClr val="tx1"/>
              </a:solidFill>
              <a:effectLst/>
              <a:latin typeface="Consolas" panose="020B0609020204030204" pitchFamily="49" charset="0"/>
            </a:endParaRPr>
          </a:p>
        </p:txBody>
      </p:sp>
      <p:sp>
        <p:nvSpPr>
          <p:cNvPr id="29" name="TextBox 3">
            <a:extLst>
              <a:ext uri="{FF2B5EF4-FFF2-40B4-BE49-F238E27FC236}">
                <a16:creationId xmlns:a16="http://schemas.microsoft.com/office/drawing/2014/main" id="{232E1D7B-D8E9-4C38-A32B-697BF1B92FD5}"/>
              </a:ext>
            </a:extLst>
          </p:cNvPr>
          <p:cNvSpPr txBox="1"/>
          <p:nvPr/>
        </p:nvSpPr>
        <p:spPr>
          <a:xfrm>
            <a:off x="5959147" y="1136754"/>
            <a:ext cx="5600772" cy="203132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public class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Student </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extends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People</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private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String </a:t>
            </a:r>
            <a:r>
              <a:rPr kumimoji="0" lang="zh-CN" altLang="zh-CN" sz="1050" b="0" i="0" u="none" strike="noStrike" cap="none" normalizeH="0" baseline="0" dirty="0">
                <a:ln>
                  <a:noFill/>
                </a:ln>
                <a:solidFill>
                  <a:srgbClr val="871094"/>
                </a:solidFill>
                <a:effectLst/>
                <a:latin typeface="Consolas" panose="020B0609020204030204" pitchFamily="49" charset="0"/>
                <a:ea typeface="JetBrains Mono"/>
              </a:rPr>
              <a:t>className</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t>/**</a:t>
            </a:r>
            <a:b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br>
            <a: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t>        </a:t>
            </a:r>
            <a:r>
              <a:rPr kumimoji="0" lang="zh-CN" altLang="zh-CN" sz="1050" b="0" i="1" u="none" strike="noStrike" cap="none" normalizeH="0" baseline="0" dirty="0">
                <a:ln>
                  <a:noFill/>
                </a:ln>
                <a:solidFill>
                  <a:srgbClr val="8C8C8C"/>
                </a:solidFill>
                <a:effectLst/>
                <a:latin typeface="Consolas" panose="020B0609020204030204" pitchFamily="49" charset="0"/>
              </a:rPr>
              <a:t>独有行为</a:t>
            </a:r>
            <a:br>
              <a:rPr kumimoji="0" lang="zh-CN" altLang="zh-CN" sz="1050" b="0" i="1" u="none" strike="noStrike" cap="none" normalizeH="0" baseline="0" dirty="0">
                <a:ln>
                  <a:noFill/>
                </a:ln>
                <a:solidFill>
                  <a:srgbClr val="8C8C8C"/>
                </a:solidFill>
                <a:effectLst/>
                <a:latin typeface="Consolas" panose="020B0609020204030204" pitchFamily="49" charset="0"/>
              </a:rPr>
            </a:br>
            <a:r>
              <a:rPr kumimoji="0" lang="zh-CN" altLang="zh-CN" sz="1050" b="0" i="1" u="none" strike="noStrike" cap="none" normalizeH="0" baseline="0" dirty="0">
                <a:ln>
                  <a:noFill/>
                </a:ln>
                <a:solidFill>
                  <a:srgbClr val="8C8C8C"/>
                </a:solidFill>
                <a:effectLst/>
                <a:latin typeface="Consolas" panose="020B0609020204030204" pitchFamily="49" charset="0"/>
              </a:rPr>
              <a:t>     </a:t>
            </a:r>
            <a: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t>*/</a:t>
            </a:r>
            <a:b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br>
            <a: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33B3"/>
                </a:solidFill>
                <a:effectLst/>
                <a:latin typeface="Consolas" panose="020B0609020204030204" pitchFamily="49" charset="0"/>
                <a:ea typeface="JetBrains Mono"/>
              </a:rPr>
              <a:t>public void </a:t>
            </a:r>
            <a:r>
              <a:rPr kumimoji="0" lang="zh-CN" altLang="zh-CN" sz="1050" b="0" i="0" u="none" strike="noStrike" cap="none" normalizeH="0" baseline="0" dirty="0">
                <a:ln>
                  <a:noFill/>
                </a:ln>
                <a:solidFill>
                  <a:srgbClr val="00627A"/>
                </a:solidFill>
                <a:effectLst/>
                <a:latin typeface="Consolas" panose="020B0609020204030204" pitchFamily="49" charset="0"/>
                <a:ea typeface="JetBrains Mono"/>
              </a:rPr>
              <a:t>writeInfo</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05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.println(getName() + </a:t>
            </a:r>
            <a:r>
              <a:rPr kumimoji="0" lang="zh-CN" altLang="zh-CN" sz="105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1050" b="0" i="0" u="none" strike="noStrike" cap="none" normalizeH="0" baseline="0" dirty="0">
                <a:ln>
                  <a:noFill/>
                </a:ln>
                <a:solidFill>
                  <a:srgbClr val="067D17"/>
                </a:solidFill>
                <a:effectLst/>
                <a:latin typeface="Consolas" panose="020B0609020204030204" pitchFamily="49" charset="0"/>
              </a:rPr>
              <a:t>今天自己棒棒的，老师也是</a:t>
            </a:r>
            <a:r>
              <a:rPr kumimoji="0" lang="zh-CN" altLang="zh-CN" sz="1050" b="0" i="0" u="none" strike="noStrike" cap="none" normalizeH="0" baseline="0" dirty="0">
                <a:ln>
                  <a:noFill/>
                </a:ln>
                <a:solidFill>
                  <a:srgbClr val="067D17"/>
                </a:solidFill>
                <a:effectLst/>
                <a:latin typeface="Consolas" panose="020B0609020204030204" pitchFamily="49" charset="0"/>
                <a:ea typeface="JetBrains Mono"/>
              </a:rPr>
              <a:t>666~~~"</a:t>
            </a: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    }</a:t>
            </a: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b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br>
            <a:r>
              <a:rPr kumimoji="0" lang="en-US" altLang="zh-CN" sz="105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050" b="0" i="1" u="none" strike="noStrike" cap="none" normalizeH="0" baseline="0" dirty="0">
                <a:ln>
                  <a:noFill/>
                </a:ln>
                <a:solidFill>
                  <a:srgbClr val="8C8C8C"/>
                </a:solidFill>
                <a:effectLst/>
                <a:latin typeface="Consolas" panose="020B0609020204030204" pitchFamily="49" charset="0"/>
                <a:ea typeface="JetBrains Mono"/>
              </a:rPr>
              <a:t>// getter + setter</a:t>
            </a:r>
            <a:endParaRPr kumimoji="0" lang="en-US" altLang="zh-CN" sz="1050" b="0" i="1" u="none" strike="noStrike" cap="none" normalizeH="0" baseline="0" dirty="0">
              <a:ln>
                <a:noFill/>
              </a:ln>
              <a:solidFill>
                <a:srgbClr val="8C8C8C"/>
              </a:solidFill>
              <a:effectLst/>
              <a:latin typeface="Consolas" panose="020B0609020204030204" pitchFamily="49" charset="0"/>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050" i="1" dirty="0">
              <a:solidFill>
                <a:srgbClr val="8C8C8C"/>
              </a:solidFill>
              <a:latin typeface="Consolas" panose="020B0609020204030204" pitchFamily="49" charset="0"/>
              <a:ea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50" b="0" i="0" u="none" strike="noStrike" cap="none" normalizeH="0" baseline="0" dirty="0">
                <a:ln>
                  <a:noFill/>
                </a:ln>
                <a:solidFill>
                  <a:srgbClr val="080808"/>
                </a:solidFill>
                <a:effectLst/>
                <a:latin typeface="Consolas" panose="020B0609020204030204" pitchFamily="49" charset="0"/>
                <a:ea typeface="JetBrains Mono"/>
              </a:rPr>
              <a:t>}</a:t>
            </a:r>
            <a:endParaRPr kumimoji="0" lang="zh-CN" altLang="zh-CN" sz="2000" b="0" i="0" u="none" strike="noStrike" cap="none" normalizeH="0" baseline="0" dirty="0">
              <a:ln>
                <a:noFill/>
              </a:ln>
              <a:solidFill>
                <a:schemeClr val="tx1"/>
              </a:solidFill>
              <a:effectLst/>
              <a:latin typeface="Consolas" panose="020B0609020204030204" pitchFamily="49" charset="0"/>
            </a:endParaRPr>
          </a:p>
        </p:txBody>
      </p:sp>
      <p:sp>
        <p:nvSpPr>
          <p:cNvPr id="33" name="TextBox 3">
            <a:extLst>
              <a:ext uri="{FF2B5EF4-FFF2-40B4-BE49-F238E27FC236}">
                <a16:creationId xmlns:a16="http://schemas.microsoft.com/office/drawing/2014/main" id="{771108FD-15B7-42A7-9916-D2FBE29568A8}"/>
              </a:ext>
            </a:extLst>
          </p:cNvPr>
          <p:cNvSpPr txBox="1"/>
          <p:nvPr/>
        </p:nvSpPr>
        <p:spPr>
          <a:xfrm>
            <a:off x="238892" y="3748574"/>
            <a:ext cx="4025680" cy="229293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dirty="0">
                <a:ln>
                  <a:noFill/>
                </a:ln>
                <a:solidFill>
                  <a:srgbClr val="0033B3"/>
                </a:solidFill>
                <a:effectLst/>
                <a:latin typeface="Consolas" panose="020B0609020204030204" pitchFamily="49" charset="0"/>
                <a:ea typeface="JetBrains Mono"/>
              </a:rPr>
              <a:t>public class </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Test </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100" b="0" i="0" u="none" strike="noStrike" cap="none" normalizeH="0" baseline="0" dirty="0">
                <a:ln>
                  <a:noFill/>
                </a:ln>
                <a:solidFill>
                  <a:srgbClr val="0033B3"/>
                </a:solidFill>
                <a:effectLst/>
                <a:latin typeface="Consolas" panose="020B0609020204030204" pitchFamily="49" charset="0"/>
                <a:ea typeface="JetBrains Mono"/>
              </a:rPr>
              <a:t>public static void </a:t>
            </a:r>
            <a:r>
              <a:rPr kumimoji="0" lang="zh-CN" altLang="zh-CN" sz="1100" b="0" i="0" u="none" strike="noStrike" cap="none" normalizeH="0" baseline="0" dirty="0">
                <a:ln>
                  <a:noFill/>
                </a:ln>
                <a:solidFill>
                  <a:srgbClr val="00627A"/>
                </a:solidFill>
                <a:effectLst/>
                <a:latin typeface="Consolas" panose="020B0609020204030204" pitchFamily="49" charset="0"/>
                <a:ea typeface="JetBrains Mono"/>
              </a:rPr>
              <a:t>main</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String</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 args) {</a:t>
            </a:r>
            <a:b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Student s </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100" b="0" i="0" u="none" strike="noStrike" cap="none" normalizeH="0" baseline="0" dirty="0">
                <a:ln>
                  <a:noFill/>
                </a:ln>
                <a:solidFill>
                  <a:srgbClr val="0033B3"/>
                </a:solidFill>
                <a:effectLst/>
                <a:latin typeface="Consolas" panose="020B0609020204030204" pitchFamily="49" charset="0"/>
                <a:ea typeface="JetBrains Mono"/>
              </a:rPr>
              <a:t>new </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Student();</a:t>
            </a:r>
            <a:b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.setName(</a:t>
            </a:r>
            <a:r>
              <a:rPr kumimoji="0" lang="zh-CN" altLang="zh-CN" sz="11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1100" b="0" i="0" u="none" strike="noStrike" cap="none" normalizeH="0" baseline="0" dirty="0">
                <a:ln>
                  <a:noFill/>
                </a:ln>
                <a:solidFill>
                  <a:srgbClr val="067D17"/>
                </a:solidFill>
                <a:effectLst/>
                <a:latin typeface="Consolas" panose="020B0609020204030204" pitchFamily="49" charset="0"/>
              </a:rPr>
              <a:t>翠花</a:t>
            </a:r>
            <a:r>
              <a:rPr kumimoji="0" lang="zh-CN" altLang="zh-CN" sz="11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100" b="0" i="1" u="none" strike="noStrike" cap="none" normalizeH="0" baseline="0" dirty="0">
                <a:ln>
                  <a:noFill/>
                </a:ln>
                <a:solidFill>
                  <a:srgbClr val="8C8C8C"/>
                </a:solidFill>
                <a:effectLst/>
                <a:latin typeface="Consolas" panose="020B0609020204030204" pitchFamily="49" charset="0"/>
                <a:ea typeface="JetBrains Mono"/>
              </a:rPr>
              <a:t>// </a:t>
            </a:r>
            <a:r>
              <a:rPr kumimoji="0" lang="zh-CN" altLang="zh-CN" sz="1100" b="0" i="1" u="none" strike="noStrike" cap="none" normalizeH="0" baseline="0" dirty="0">
                <a:ln>
                  <a:noFill/>
                </a:ln>
                <a:solidFill>
                  <a:srgbClr val="8C8C8C"/>
                </a:solidFill>
                <a:effectLst/>
                <a:latin typeface="Consolas" panose="020B0609020204030204" pitchFamily="49" charset="0"/>
              </a:rPr>
              <a:t>父类的</a:t>
            </a:r>
            <a:br>
              <a:rPr kumimoji="0" lang="zh-CN" altLang="zh-CN" sz="1100" b="0" i="1" u="none" strike="noStrike" cap="none" normalizeH="0" baseline="0" dirty="0">
                <a:ln>
                  <a:noFill/>
                </a:ln>
                <a:solidFill>
                  <a:srgbClr val="8C8C8C"/>
                </a:solidFill>
                <a:effectLst/>
                <a:latin typeface="Consolas" panose="020B0609020204030204" pitchFamily="49" charset="0"/>
              </a:rPr>
            </a:br>
            <a:r>
              <a:rPr kumimoji="0" lang="zh-CN" altLang="zh-CN" sz="1100" b="0" i="1" u="none" strike="noStrike" cap="none" normalizeH="0" baseline="0" dirty="0">
                <a:ln>
                  <a:noFill/>
                </a:ln>
                <a:solidFill>
                  <a:srgbClr val="8C8C8C"/>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.setAge(</a:t>
            </a:r>
            <a:r>
              <a:rPr kumimoji="0" lang="zh-CN" altLang="zh-CN" sz="1100" b="0" i="0" u="none" strike="noStrike" cap="none" normalizeH="0" baseline="0" dirty="0">
                <a:ln>
                  <a:noFill/>
                </a:ln>
                <a:solidFill>
                  <a:srgbClr val="1750EB"/>
                </a:solidFill>
                <a:effectLst/>
                <a:latin typeface="Consolas" panose="020B0609020204030204" pitchFamily="49" charset="0"/>
                <a:ea typeface="JetBrains Mono"/>
              </a:rPr>
              <a:t>22</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100" b="0" i="1" u="none" strike="noStrike" cap="none" normalizeH="0" baseline="0" dirty="0">
                <a:ln>
                  <a:noFill/>
                </a:ln>
                <a:solidFill>
                  <a:srgbClr val="8C8C8C"/>
                </a:solidFill>
                <a:effectLst/>
                <a:latin typeface="Consolas" panose="020B0609020204030204" pitchFamily="49" charset="0"/>
                <a:ea typeface="JetBrains Mono"/>
              </a:rPr>
              <a:t>// </a:t>
            </a:r>
            <a:r>
              <a:rPr kumimoji="0" lang="zh-CN" altLang="zh-CN" sz="1100" b="0" i="1" u="none" strike="noStrike" cap="none" normalizeH="0" baseline="0" dirty="0">
                <a:ln>
                  <a:noFill/>
                </a:ln>
                <a:solidFill>
                  <a:srgbClr val="8C8C8C"/>
                </a:solidFill>
                <a:effectLst/>
                <a:latin typeface="Consolas" panose="020B0609020204030204" pitchFamily="49" charset="0"/>
              </a:rPr>
              <a:t>父类的</a:t>
            </a:r>
            <a:br>
              <a:rPr kumimoji="0" lang="zh-CN" altLang="zh-CN" sz="1100" b="0" i="1" u="none" strike="noStrike" cap="none" normalizeH="0" baseline="0" dirty="0">
                <a:ln>
                  <a:noFill/>
                </a:ln>
                <a:solidFill>
                  <a:srgbClr val="8C8C8C"/>
                </a:solidFill>
                <a:effectLst/>
                <a:latin typeface="Consolas" panose="020B0609020204030204" pitchFamily="49" charset="0"/>
              </a:rPr>
            </a:br>
            <a:r>
              <a:rPr kumimoji="0" lang="zh-CN" altLang="zh-CN" sz="1100" b="0" i="1" u="none" strike="noStrike" cap="none" normalizeH="0" baseline="0" dirty="0">
                <a:ln>
                  <a:noFill/>
                </a:ln>
                <a:solidFill>
                  <a:srgbClr val="8C8C8C"/>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.setClassName(</a:t>
            </a:r>
            <a:r>
              <a:rPr kumimoji="0" lang="zh-CN" altLang="zh-CN" sz="1100" b="0" i="0" u="none" strike="noStrike" cap="none" normalizeH="0" baseline="0" dirty="0">
                <a:ln>
                  <a:noFill/>
                </a:ln>
                <a:solidFill>
                  <a:srgbClr val="067D17"/>
                </a:solidFill>
                <a:effectLst/>
                <a:latin typeface="Consolas" panose="020B0609020204030204" pitchFamily="49" charset="0"/>
                <a:ea typeface="JetBrains Mono"/>
              </a:rPr>
              <a:t>"Java</a:t>
            </a:r>
            <a:r>
              <a:rPr kumimoji="0" lang="zh-CN" altLang="zh-CN" sz="1100" b="0" i="0" u="none" strike="noStrike" cap="none" normalizeH="0" baseline="0" dirty="0">
                <a:ln>
                  <a:noFill/>
                </a:ln>
                <a:solidFill>
                  <a:srgbClr val="067D17"/>
                </a:solidFill>
                <a:effectLst/>
                <a:latin typeface="Consolas" panose="020B0609020204030204" pitchFamily="49" charset="0"/>
              </a:rPr>
              <a:t>就业</a:t>
            </a:r>
            <a:r>
              <a:rPr kumimoji="0" lang="zh-CN" altLang="zh-CN" sz="1100" b="0" i="0" u="none" strike="noStrike" cap="none" normalizeH="0" baseline="0" dirty="0">
                <a:ln>
                  <a:noFill/>
                </a:ln>
                <a:solidFill>
                  <a:srgbClr val="067D17"/>
                </a:solidFill>
                <a:effectLst/>
                <a:latin typeface="Consolas" panose="020B0609020204030204" pitchFamily="49" charset="0"/>
                <a:ea typeface="JetBrains Mono"/>
              </a:rPr>
              <a:t>999</a:t>
            </a:r>
            <a:r>
              <a:rPr kumimoji="0" lang="zh-CN" altLang="zh-CN" sz="1100" b="0" i="0" u="none" strike="noStrike" cap="none" normalizeH="0" baseline="0" dirty="0">
                <a:ln>
                  <a:noFill/>
                </a:ln>
                <a:solidFill>
                  <a:srgbClr val="067D17"/>
                </a:solidFill>
                <a:effectLst/>
                <a:latin typeface="Consolas" panose="020B0609020204030204" pitchFamily="49" charset="0"/>
              </a:rPr>
              <a:t>期</a:t>
            </a:r>
            <a:r>
              <a:rPr kumimoji="0" lang="zh-CN" altLang="zh-CN" sz="1100" b="0" i="0" u="none" strike="noStrike" cap="none" normalizeH="0" baseline="0" dirty="0">
                <a:ln>
                  <a:noFill/>
                </a:ln>
                <a:solidFill>
                  <a:srgbClr val="067D17"/>
                </a:solidFill>
                <a:effectLst/>
                <a:latin typeface="Consolas" panose="020B0609020204030204" pitchFamily="49" charset="0"/>
                <a:ea typeface="JetBrains Mono"/>
              </a:rPr>
              <a:t>"</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100" b="0" i="1" u="none" strike="noStrike" cap="none" normalizeH="0" baseline="0" dirty="0">
                <a:ln>
                  <a:noFill/>
                </a:ln>
                <a:solidFill>
                  <a:srgbClr val="8C8C8C"/>
                </a:solidFill>
                <a:effectLst/>
                <a:latin typeface="Consolas" panose="020B0609020204030204" pitchFamily="49" charset="0"/>
                <a:ea typeface="JetBrains Mono"/>
              </a:rPr>
              <a:t>// </a:t>
            </a:r>
            <a:r>
              <a:rPr kumimoji="0" lang="zh-CN" altLang="zh-CN" sz="1100" b="0" i="1" u="none" strike="noStrike" cap="none" normalizeH="0" baseline="0" dirty="0">
                <a:ln>
                  <a:noFill/>
                </a:ln>
                <a:solidFill>
                  <a:srgbClr val="8C8C8C"/>
                </a:solidFill>
                <a:effectLst/>
                <a:latin typeface="Consolas" panose="020B0609020204030204" pitchFamily="49" charset="0"/>
              </a:rPr>
              <a:t>子类的</a:t>
            </a:r>
            <a:br>
              <a:rPr kumimoji="0" lang="zh-CN" altLang="zh-CN" sz="1100" b="0" i="1" u="none" strike="noStrike" cap="none" normalizeH="0" baseline="0" dirty="0">
                <a:ln>
                  <a:noFill/>
                </a:ln>
                <a:solidFill>
                  <a:srgbClr val="8C8C8C"/>
                </a:solidFill>
                <a:effectLst/>
                <a:latin typeface="Consolas" panose="020B0609020204030204" pitchFamily="49" charset="0"/>
              </a:rPr>
            </a:br>
            <a:r>
              <a:rPr kumimoji="0" lang="zh-CN" altLang="zh-CN" sz="1100" b="0" i="1" u="none" strike="noStrike" cap="none" normalizeH="0" baseline="0" dirty="0">
                <a:ln>
                  <a:noFill/>
                </a:ln>
                <a:solidFill>
                  <a:srgbClr val="8C8C8C"/>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10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.println(</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.getName());</a:t>
            </a:r>
            <a:b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10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.println(</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.getAge());</a:t>
            </a:r>
            <a:b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a:t>
            </a:r>
            <a:r>
              <a:rPr kumimoji="0" lang="zh-CN" altLang="zh-CN" sz="1100" b="0" i="1" u="none" strike="noStrike" cap="none" normalizeH="0" baseline="0" dirty="0">
                <a:ln>
                  <a:noFill/>
                </a:ln>
                <a:solidFill>
                  <a:srgbClr val="871094"/>
                </a:solidFill>
                <a:effectLst/>
                <a:latin typeface="Consolas" panose="020B0609020204030204" pitchFamily="49" charset="0"/>
                <a:ea typeface="JetBrains Mono"/>
              </a:rPr>
              <a:t>out</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.println(</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.getClassName());</a:t>
            </a:r>
            <a:b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        </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.queryCourse(); </a:t>
            </a:r>
            <a:r>
              <a:rPr kumimoji="0" lang="zh-CN" altLang="zh-CN" sz="1100" b="0" i="1" u="none" strike="noStrike" cap="none" normalizeH="0" baseline="0" dirty="0">
                <a:ln>
                  <a:noFill/>
                </a:ln>
                <a:solidFill>
                  <a:srgbClr val="8C8C8C"/>
                </a:solidFill>
                <a:effectLst/>
                <a:latin typeface="Consolas" panose="020B0609020204030204" pitchFamily="49" charset="0"/>
                <a:ea typeface="JetBrains Mono"/>
              </a:rPr>
              <a:t>// </a:t>
            </a:r>
            <a:r>
              <a:rPr kumimoji="0" lang="zh-CN" altLang="zh-CN" sz="1100" b="0" i="1" u="none" strike="noStrike" cap="none" normalizeH="0" baseline="0" dirty="0">
                <a:ln>
                  <a:noFill/>
                </a:ln>
                <a:solidFill>
                  <a:srgbClr val="8C8C8C"/>
                </a:solidFill>
                <a:effectLst/>
                <a:latin typeface="Consolas" panose="020B0609020204030204" pitchFamily="49" charset="0"/>
              </a:rPr>
              <a:t>父类的</a:t>
            </a:r>
            <a:br>
              <a:rPr kumimoji="0" lang="zh-CN" altLang="zh-CN" sz="1100" b="0" i="1" u="none" strike="noStrike" cap="none" normalizeH="0" baseline="0" dirty="0">
                <a:ln>
                  <a:noFill/>
                </a:ln>
                <a:solidFill>
                  <a:srgbClr val="8C8C8C"/>
                </a:solidFill>
                <a:effectLst/>
                <a:latin typeface="Consolas" panose="020B0609020204030204" pitchFamily="49" charset="0"/>
              </a:rPr>
            </a:br>
            <a:r>
              <a:rPr kumimoji="0" lang="zh-CN" altLang="zh-CN" sz="1100" b="0" i="1" u="none" strike="noStrike" cap="none" normalizeH="0" baseline="0" dirty="0">
                <a:ln>
                  <a:noFill/>
                </a:ln>
                <a:solidFill>
                  <a:srgbClr val="8C8C8C"/>
                </a:solidFill>
                <a:effectLst/>
                <a:latin typeface="Consolas" panose="020B0609020204030204" pitchFamily="49" charset="0"/>
              </a:rPr>
              <a:t>        </a:t>
            </a:r>
            <a:r>
              <a:rPr kumimoji="0" lang="zh-CN" altLang="zh-CN" sz="1100" b="0" i="0" u="none" strike="noStrike" cap="none" normalizeH="0" baseline="0" dirty="0">
                <a:ln>
                  <a:noFill/>
                </a:ln>
                <a:solidFill>
                  <a:srgbClr val="000000"/>
                </a:solidFill>
                <a:effectLst/>
                <a:latin typeface="Consolas" panose="020B0609020204030204" pitchFamily="49" charset="0"/>
                <a:ea typeface="JetBrains Mono"/>
              </a:rPr>
              <a:t>s</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.writeInfo(); </a:t>
            </a:r>
            <a:r>
              <a:rPr kumimoji="0" lang="zh-CN" altLang="zh-CN" sz="1100" b="0" i="1" u="none" strike="noStrike" cap="none" normalizeH="0" baseline="0" dirty="0">
                <a:ln>
                  <a:noFill/>
                </a:ln>
                <a:solidFill>
                  <a:srgbClr val="8C8C8C"/>
                </a:solidFill>
                <a:effectLst/>
                <a:latin typeface="Consolas" panose="020B0609020204030204" pitchFamily="49" charset="0"/>
                <a:ea typeface="JetBrains Mono"/>
              </a:rPr>
              <a:t>// </a:t>
            </a:r>
            <a:r>
              <a:rPr kumimoji="0" lang="zh-CN" altLang="zh-CN" sz="1100" b="0" i="1" u="none" strike="noStrike" cap="none" normalizeH="0" baseline="0" dirty="0">
                <a:ln>
                  <a:noFill/>
                </a:ln>
                <a:solidFill>
                  <a:srgbClr val="8C8C8C"/>
                </a:solidFill>
                <a:effectLst/>
                <a:latin typeface="Consolas" panose="020B0609020204030204" pitchFamily="49" charset="0"/>
              </a:rPr>
              <a:t>子类的</a:t>
            </a:r>
            <a:br>
              <a:rPr kumimoji="0" lang="zh-CN" altLang="zh-CN" sz="1100" b="0" i="1" u="none" strike="noStrike" cap="none" normalizeH="0" baseline="0" dirty="0">
                <a:ln>
                  <a:noFill/>
                </a:ln>
                <a:solidFill>
                  <a:srgbClr val="8C8C8C"/>
                </a:solidFill>
                <a:effectLst/>
                <a:latin typeface="Consolas" panose="020B0609020204030204" pitchFamily="49" charset="0"/>
              </a:rPr>
            </a:br>
            <a:r>
              <a:rPr kumimoji="0" lang="zh-CN" altLang="zh-CN" sz="1100" b="0" i="1" u="none" strike="noStrike" cap="none" normalizeH="0" baseline="0" dirty="0">
                <a:ln>
                  <a:noFill/>
                </a:ln>
                <a:solidFill>
                  <a:srgbClr val="8C8C8C"/>
                </a:solidFill>
                <a:effectLst/>
                <a:latin typeface="Consolas" panose="020B0609020204030204" pitchFamily="49" charset="0"/>
              </a:rPr>
              <a:t>    </a:t>
            </a: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a:t>
            </a:r>
            <a:b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br>
            <a:r>
              <a:rPr kumimoji="0" lang="zh-CN" altLang="zh-CN" sz="1100" b="0" i="0" u="none" strike="noStrike" cap="none" normalizeH="0" baseline="0" dirty="0">
                <a:ln>
                  <a:noFill/>
                </a:ln>
                <a:solidFill>
                  <a:srgbClr val="080808"/>
                </a:solidFill>
                <a:effectLst/>
                <a:latin typeface="Consolas" panose="020B0609020204030204" pitchFamily="49" charset="0"/>
                <a:ea typeface="JetBrains Mono"/>
              </a:rPr>
              <a:t>}</a:t>
            </a:r>
            <a:endParaRPr kumimoji="0" lang="zh-CN" altLang="zh-CN" sz="2400" b="0" i="0" u="none" strike="noStrike" cap="none" normalizeH="0" baseline="0" dirty="0">
              <a:ln>
                <a:noFill/>
              </a:ln>
              <a:solidFill>
                <a:schemeClr val="tx1"/>
              </a:solidFill>
              <a:effectLst/>
              <a:latin typeface="Consolas" panose="020B0609020204030204" pitchFamily="49" charset="0"/>
            </a:endParaRPr>
          </a:p>
        </p:txBody>
      </p:sp>
      <p:sp>
        <p:nvSpPr>
          <p:cNvPr id="34" name="矩形 33">
            <a:extLst>
              <a:ext uri="{FF2B5EF4-FFF2-40B4-BE49-F238E27FC236}">
                <a16:creationId xmlns:a16="http://schemas.microsoft.com/office/drawing/2014/main" id="{0E3206F0-6F3B-4E34-B4DF-EE7AB9FE7F77}"/>
              </a:ext>
            </a:extLst>
          </p:cNvPr>
          <p:cNvSpPr/>
          <p:nvPr/>
        </p:nvSpPr>
        <p:spPr>
          <a:xfrm>
            <a:off x="378701" y="4073022"/>
            <a:ext cx="3802351" cy="20739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5" name="矩形 34">
            <a:extLst>
              <a:ext uri="{FF2B5EF4-FFF2-40B4-BE49-F238E27FC236}">
                <a16:creationId xmlns:a16="http://schemas.microsoft.com/office/drawing/2014/main" id="{A0852096-6D5B-49DA-A429-04300B979F1B}"/>
              </a:ext>
            </a:extLst>
          </p:cNvPr>
          <p:cNvSpPr/>
          <p:nvPr/>
        </p:nvSpPr>
        <p:spPr>
          <a:xfrm>
            <a:off x="378701" y="4322621"/>
            <a:ext cx="3843308" cy="1506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7" name="矩形 36">
            <a:extLst>
              <a:ext uri="{FF2B5EF4-FFF2-40B4-BE49-F238E27FC236}">
                <a16:creationId xmlns:a16="http://schemas.microsoft.com/office/drawing/2014/main" id="{60EC1632-5930-41BC-A56A-79D77A4A138C}"/>
              </a:ext>
            </a:extLst>
          </p:cNvPr>
          <p:cNvSpPr/>
          <p:nvPr/>
        </p:nvSpPr>
        <p:spPr>
          <a:xfrm>
            <a:off x="378701" y="4482390"/>
            <a:ext cx="3843308" cy="191025"/>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8" name="矩形 37">
            <a:extLst>
              <a:ext uri="{FF2B5EF4-FFF2-40B4-BE49-F238E27FC236}">
                <a16:creationId xmlns:a16="http://schemas.microsoft.com/office/drawing/2014/main" id="{27ABDF32-2C31-4C21-BC18-A739A5C915CE}"/>
              </a:ext>
            </a:extLst>
          </p:cNvPr>
          <p:cNvSpPr/>
          <p:nvPr/>
        </p:nvSpPr>
        <p:spPr>
          <a:xfrm>
            <a:off x="378701" y="4668733"/>
            <a:ext cx="3843308" cy="185734"/>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9" name="矩形 38">
            <a:extLst>
              <a:ext uri="{FF2B5EF4-FFF2-40B4-BE49-F238E27FC236}">
                <a16:creationId xmlns:a16="http://schemas.microsoft.com/office/drawing/2014/main" id="{D3B47252-4E87-409B-8315-712B56E85321}"/>
              </a:ext>
            </a:extLst>
          </p:cNvPr>
          <p:cNvSpPr/>
          <p:nvPr/>
        </p:nvSpPr>
        <p:spPr>
          <a:xfrm>
            <a:off x="378701" y="4787517"/>
            <a:ext cx="3843308" cy="20929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40" name="矩形 39">
            <a:extLst>
              <a:ext uri="{FF2B5EF4-FFF2-40B4-BE49-F238E27FC236}">
                <a16:creationId xmlns:a16="http://schemas.microsoft.com/office/drawing/2014/main" id="{654C7E3F-A11A-4A45-90DA-849E8EFDDCC1}"/>
              </a:ext>
            </a:extLst>
          </p:cNvPr>
          <p:cNvSpPr/>
          <p:nvPr/>
        </p:nvSpPr>
        <p:spPr>
          <a:xfrm>
            <a:off x="378701" y="4942652"/>
            <a:ext cx="3843308" cy="20929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41" name="矩形 40">
            <a:extLst>
              <a:ext uri="{FF2B5EF4-FFF2-40B4-BE49-F238E27FC236}">
                <a16:creationId xmlns:a16="http://schemas.microsoft.com/office/drawing/2014/main" id="{A6123271-44AB-4062-B1B5-39ED2D436148}"/>
              </a:ext>
            </a:extLst>
          </p:cNvPr>
          <p:cNvSpPr/>
          <p:nvPr/>
        </p:nvSpPr>
        <p:spPr>
          <a:xfrm>
            <a:off x="378701" y="5118659"/>
            <a:ext cx="3843308" cy="20929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42" name="矩形 41">
            <a:extLst>
              <a:ext uri="{FF2B5EF4-FFF2-40B4-BE49-F238E27FC236}">
                <a16:creationId xmlns:a16="http://schemas.microsoft.com/office/drawing/2014/main" id="{C073C303-2025-49D5-AD23-1BD26E278E58}"/>
              </a:ext>
            </a:extLst>
          </p:cNvPr>
          <p:cNvSpPr/>
          <p:nvPr/>
        </p:nvSpPr>
        <p:spPr>
          <a:xfrm>
            <a:off x="378701" y="5299428"/>
            <a:ext cx="3843308" cy="20929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43" name="矩形 42">
            <a:extLst>
              <a:ext uri="{FF2B5EF4-FFF2-40B4-BE49-F238E27FC236}">
                <a16:creationId xmlns:a16="http://schemas.microsoft.com/office/drawing/2014/main" id="{67138B01-F745-4854-A96D-CFE859E1629F}"/>
              </a:ext>
            </a:extLst>
          </p:cNvPr>
          <p:cNvSpPr/>
          <p:nvPr/>
        </p:nvSpPr>
        <p:spPr>
          <a:xfrm>
            <a:off x="378701" y="5461171"/>
            <a:ext cx="3843308" cy="209297"/>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grpSp>
        <p:nvGrpSpPr>
          <p:cNvPr id="44" name="组合 43">
            <a:extLst>
              <a:ext uri="{FF2B5EF4-FFF2-40B4-BE49-F238E27FC236}">
                <a16:creationId xmlns:a16="http://schemas.microsoft.com/office/drawing/2014/main" id="{AA80FAAE-6EB5-41B1-8BF2-8B0052B34052}"/>
              </a:ext>
            </a:extLst>
          </p:cNvPr>
          <p:cNvGrpSpPr>
            <a:grpSpLocks/>
          </p:cNvGrpSpPr>
          <p:nvPr/>
        </p:nvGrpSpPr>
        <p:grpSpPr bwMode="auto">
          <a:xfrm>
            <a:off x="5100146" y="3294031"/>
            <a:ext cx="3925614" cy="2941129"/>
            <a:chOff x="6552698" y="776412"/>
            <a:chExt cx="2398614" cy="4193940"/>
          </a:xfrm>
        </p:grpSpPr>
        <p:sp>
          <p:nvSpPr>
            <p:cNvPr id="45" name="矩形 44">
              <a:extLst>
                <a:ext uri="{FF2B5EF4-FFF2-40B4-BE49-F238E27FC236}">
                  <a16:creationId xmlns:a16="http://schemas.microsoft.com/office/drawing/2014/main" id="{E53B286C-CE26-4AD2-8B7F-47B749B03064}"/>
                </a:ext>
              </a:extLst>
            </p:cNvPr>
            <p:cNvSpPr/>
            <p:nvPr/>
          </p:nvSpPr>
          <p:spPr bwMode="auto">
            <a:xfrm>
              <a:off x="6552698" y="1032717"/>
              <a:ext cx="2398614" cy="3937635"/>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46" name="TextBox 2">
              <a:extLst>
                <a:ext uri="{FF2B5EF4-FFF2-40B4-BE49-F238E27FC236}">
                  <a16:creationId xmlns:a16="http://schemas.microsoft.com/office/drawing/2014/main" id="{D8377A47-F240-4609-B98F-086E19FD6A27}"/>
                </a:ext>
              </a:extLst>
            </p:cNvPr>
            <p:cNvSpPr txBox="1">
              <a:spLocks noChangeArrowheads="1"/>
            </p:cNvSpPr>
            <p:nvPr/>
          </p:nvSpPr>
          <p:spPr bwMode="auto">
            <a:xfrm>
              <a:off x="7937224" y="776412"/>
              <a:ext cx="936625" cy="44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dirty="0">
                  <a:solidFill>
                    <a:srgbClr val="047FFD"/>
                  </a:solidFill>
                  <a:latin typeface="Consolas" panose="020B0609020204030204" pitchFamily="49" charset="0"/>
                  <a:ea typeface="阿里巴巴普惠体" panose="00020600040101010101" pitchFamily="18" charset="-122"/>
                  <a:cs typeface="阿里巴巴普惠体" panose="00020600040101010101" pitchFamily="18" charset="-122"/>
                </a:rPr>
                <a:t>堆内存</a:t>
              </a:r>
            </a:p>
          </p:txBody>
        </p:sp>
      </p:grpSp>
      <p:sp>
        <p:nvSpPr>
          <p:cNvPr id="47" name="矩形 46">
            <a:extLst>
              <a:ext uri="{FF2B5EF4-FFF2-40B4-BE49-F238E27FC236}">
                <a16:creationId xmlns:a16="http://schemas.microsoft.com/office/drawing/2014/main" id="{B8AD015F-35FE-4D84-9F57-988D9919F8CB}"/>
              </a:ext>
            </a:extLst>
          </p:cNvPr>
          <p:cNvSpPr/>
          <p:nvPr/>
        </p:nvSpPr>
        <p:spPr>
          <a:xfrm>
            <a:off x="5381842" y="3858837"/>
            <a:ext cx="1684284" cy="1811631"/>
          </a:xfrm>
          <a:prstGeom prst="rect">
            <a:avLst/>
          </a:prstGeom>
          <a:solidFill>
            <a:schemeClr val="accent6">
              <a:lumMod val="20000"/>
              <a:lumOff val="8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0" name="矩形 49">
            <a:extLst>
              <a:ext uri="{FF2B5EF4-FFF2-40B4-BE49-F238E27FC236}">
                <a16:creationId xmlns:a16="http://schemas.microsoft.com/office/drawing/2014/main" id="{83A77560-5CD5-4DEA-AA00-84582592CCE7}"/>
              </a:ext>
            </a:extLst>
          </p:cNvPr>
          <p:cNvSpPr/>
          <p:nvPr/>
        </p:nvSpPr>
        <p:spPr>
          <a:xfrm>
            <a:off x="7062953" y="3858837"/>
            <a:ext cx="1615964" cy="1811631"/>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1" name="文本框 50">
            <a:extLst>
              <a:ext uri="{FF2B5EF4-FFF2-40B4-BE49-F238E27FC236}">
                <a16:creationId xmlns:a16="http://schemas.microsoft.com/office/drawing/2014/main" id="{346D547C-8BFC-4097-97F9-E952A149E657}"/>
              </a:ext>
            </a:extLst>
          </p:cNvPr>
          <p:cNvSpPr txBox="1"/>
          <p:nvPr/>
        </p:nvSpPr>
        <p:spPr>
          <a:xfrm>
            <a:off x="5433245" y="3847837"/>
            <a:ext cx="1371600" cy="261610"/>
          </a:xfrm>
          <a:prstGeom prst="rect">
            <a:avLst/>
          </a:prstGeom>
          <a:noFill/>
        </p:spPr>
        <p:txBody>
          <a:bodyPr wrap="square">
            <a:spAutoFit/>
          </a:bodyPr>
          <a:lstStyle/>
          <a:p>
            <a:r>
              <a:rPr lang="zh-CN" altLang="en-US" sz="1100" dirty="0">
                <a:solidFill>
                  <a:srgbClr val="871094"/>
                </a:solidFill>
                <a:latin typeface="Consolas" panose="020B0609020204030204" pitchFamily="49" charset="0"/>
              </a:rPr>
              <a:t>父类空间（</a:t>
            </a:r>
            <a:r>
              <a:rPr lang="en-US" altLang="zh-CN" sz="1100" dirty="0">
                <a:solidFill>
                  <a:srgbClr val="FF0000"/>
                </a:solidFill>
                <a:latin typeface="Consolas" panose="020B0609020204030204" pitchFamily="49" charset="0"/>
              </a:rPr>
              <a:t>super</a:t>
            </a:r>
            <a:r>
              <a:rPr lang="zh-CN" altLang="en-US" sz="1100" dirty="0">
                <a:solidFill>
                  <a:srgbClr val="871094"/>
                </a:solidFill>
                <a:latin typeface="Consolas" panose="020B0609020204030204" pitchFamily="49" charset="0"/>
              </a:rPr>
              <a:t>）</a:t>
            </a:r>
            <a:endParaRPr lang="zh-CN" altLang="en-US" sz="1100" dirty="0"/>
          </a:p>
        </p:txBody>
      </p:sp>
      <p:sp>
        <p:nvSpPr>
          <p:cNvPr id="52" name="文本框 51">
            <a:extLst>
              <a:ext uri="{FF2B5EF4-FFF2-40B4-BE49-F238E27FC236}">
                <a16:creationId xmlns:a16="http://schemas.microsoft.com/office/drawing/2014/main" id="{B6AC5D90-31F4-452E-94FC-CD8B95602CC8}"/>
              </a:ext>
            </a:extLst>
          </p:cNvPr>
          <p:cNvSpPr txBox="1"/>
          <p:nvPr/>
        </p:nvSpPr>
        <p:spPr>
          <a:xfrm>
            <a:off x="7039850" y="3858836"/>
            <a:ext cx="1371600" cy="261610"/>
          </a:xfrm>
          <a:prstGeom prst="rect">
            <a:avLst/>
          </a:prstGeom>
          <a:noFill/>
        </p:spPr>
        <p:txBody>
          <a:bodyPr wrap="square">
            <a:spAutoFit/>
          </a:bodyPr>
          <a:lstStyle/>
          <a:p>
            <a:r>
              <a:rPr lang="zh-CN" altLang="en-US" sz="1100" dirty="0">
                <a:solidFill>
                  <a:schemeClr val="tx1">
                    <a:lumMod val="85000"/>
                    <a:lumOff val="15000"/>
                  </a:schemeClr>
                </a:solidFill>
                <a:latin typeface="Consolas" panose="020B0609020204030204" pitchFamily="49" charset="0"/>
              </a:rPr>
              <a:t>子类空间（</a:t>
            </a:r>
            <a:r>
              <a:rPr lang="en-US" altLang="zh-CN" sz="1100" dirty="0">
                <a:solidFill>
                  <a:srgbClr val="FF0000"/>
                </a:solidFill>
                <a:latin typeface="Consolas" panose="020B0609020204030204" pitchFamily="49" charset="0"/>
              </a:rPr>
              <a:t>this</a:t>
            </a:r>
            <a:r>
              <a:rPr lang="zh-CN" altLang="en-US" sz="1100" dirty="0">
                <a:solidFill>
                  <a:schemeClr val="tx1">
                    <a:lumMod val="85000"/>
                    <a:lumOff val="15000"/>
                  </a:schemeClr>
                </a:solidFill>
                <a:latin typeface="Consolas" panose="020B0609020204030204" pitchFamily="49" charset="0"/>
              </a:rPr>
              <a:t>）</a:t>
            </a:r>
            <a:endParaRPr lang="zh-CN" altLang="en-US" sz="1100" dirty="0">
              <a:solidFill>
                <a:schemeClr val="tx1">
                  <a:lumMod val="85000"/>
                  <a:lumOff val="15000"/>
                </a:schemeClr>
              </a:solidFill>
            </a:endParaRPr>
          </a:p>
        </p:txBody>
      </p:sp>
      <p:sp>
        <p:nvSpPr>
          <p:cNvPr id="53" name="文本框 52">
            <a:extLst>
              <a:ext uri="{FF2B5EF4-FFF2-40B4-BE49-F238E27FC236}">
                <a16:creationId xmlns:a16="http://schemas.microsoft.com/office/drawing/2014/main" id="{C855CE86-34F0-4781-9DA5-6B56CBE6F196}"/>
              </a:ext>
            </a:extLst>
          </p:cNvPr>
          <p:cNvSpPr txBox="1"/>
          <p:nvPr/>
        </p:nvSpPr>
        <p:spPr>
          <a:xfrm>
            <a:off x="5306384" y="3542143"/>
            <a:ext cx="1615964" cy="369332"/>
          </a:xfrm>
          <a:prstGeom prst="rect">
            <a:avLst/>
          </a:prstGeom>
          <a:noFill/>
        </p:spPr>
        <p:txBody>
          <a:bodyPr wrap="square">
            <a:spAutoFit/>
          </a:bodyPr>
          <a:lstStyle/>
          <a:p>
            <a:r>
              <a:rPr kumimoji="0" lang="en-US" altLang="zh-CN" sz="1800" b="0" i="0" u="none" strike="noStrike" cap="none" normalizeH="0" baseline="0" dirty="0">
                <a:ln>
                  <a:noFill/>
                </a:ln>
                <a:solidFill>
                  <a:srgbClr val="0033B3"/>
                </a:solidFill>
                <a:effectLst/>
                <a:latin typeface="Consolas" panose="020B0609020204030204" pitchFamily="49" charset="0"/>
                <a:ea typeface="JetBrains Mono"/>
              </a:rPr>
              <a:t>eeff7730a</a:t>
            </a:r>
            <a:endParaRPr lang="zh-CN" altLang="en-US" dirty="0"/>
          </a:p>
        </p:txBody>
      </p:sp>
      <p:sp>
        <p:nvSpPr>
          <p:cNvPr id="54" name="文本框 53">
            <a:extLst>
              <a:ext uri="{FF2B5EF4-FFF2-40B4-BE49-F238E27FC236}">
                <a16:creationId xmlns:a16="http://schemas.microsoft.com/office/drawing/2014/main" id="{26A5120E-96E7-473D-8FA3-A489CE8819A2}"/>
              </a:ext>
            </a:extLst>
          </p:cNvPr>
          <p:cNvSpPr txBox="1"/>
          <p:nvPr/>
        </p:nvSpPr>
        <p:spPr>
          <a:xfrm>
            <a:off x="5479414" y="4108003"/>
            <a:ext cx="893193" cy="253916"/>
          </a:xfrm>
          <a:prstGeom prst="rect">
            <a:avLst/>
          </a:prstGeom>
          <a:noFill/>
        </p:spPr>
        <p:txBody>
          <a:bodyPr wrap="none" rtlCol="0">
            <a:spAutoFit/>
          </a:bodyPr>
          <a:lstStyle/>
          <a:p>
            <a:pPr fontAlgn="auto">
              <a:spcBef>
                <a:spcPts val="0"/>
              </a:spcBef>
              <a:spcAft>
                <a:spcPts val="0"/>
              </a:spcAft>
            </a:pPr>
            <a:r>
              <a:rPr lang="en-US" altLang="zh-CN"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kumimoji="0" lang="zh-CN" altLang="zh-CN" sz="1050" b="0" i="0" u="none" strike="noStrike" cap="none" normalizeH="0" baseline="0" dirty="0">
                <a:ln>
                  <a:noFill/>
                </a:ln>
                <a:solidFill>
                  <a:srgbClr val="871094"/>
                </a:solidFill>
                <a:effectLst/>
                <a:latin typeface="Consolas" panose="020B0609020204030204" pitchFamily="49" charset="0"/>
                <a:ea typeface="JetBrains Mono"/>
              </a:rPr>
              <a:t>name</a:t>
            </a:r>
            <a:endParaRPr lang="zh-CN" altLang="en-US"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5" name="矩形 54">
            <a:extLst>
              <a:ext uri="{FF2B5EF4-FFF2-40B4-BE49-F238E27FC236}">
                <a16:creationId xmlns:a16="http://schemas.microsoft.com/office/drawing/2014/main" id="{824714FD-315D-46D8-A7D1-4D419657BDFF}"/>
              </a:ext>
            </a:extLst>
          </p:cNvPr>
          <p:cNvSpPr/>
          <p:nvPr/>
        </p:nvSpPr>
        <p:spPr>
          <a:xfrm>
            <a:off x="5499705" y="4313630"/>
            <a:ext cx="1419470" cy="26161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FD232082-CAC9-4DF3-A28F-721D81FB3025}"/>
              </a:ext>
            </a:extLst>
          </p:cNvPr>
          <p:cNvSpPr txBox="1"/>
          <p:nvPr/>
        </p:nvSpPr>
        <p:spPr>
          <a:xfrm>
            <a:off x="5418381" y="4600551"/>
            <a:ext cx="774571" cy="253916"/>
          </a:xfrm>
          <a:prstGeom prst="rect">
            <a:avLst/>
          </a:prstGeom>
          <a:noFill/>
        </p:spPr>
        <p:txBody>
          <a:bodyPr wrap="none" rtlCol="0">
            <a:spAutoFit/>
          </a:bodyPr>
          <a:lstStyle/>
          <a:p>
            <a:pPr fontAlgn="auto">
              <a:spcBef>
                <a:spcPts val="0"/>
              </a:spcBef>
              <a:spcAft>
                <a:spcPts val="0"/>
              </a:spcAft>
            </a:pPr>
            <a:r>
              <a:rPr lang="en-US" altLang="zh-CN" sz="1050" dirty="0">
                <a:solidFill>
                  <a:srgbClr val="0033B3"/>
                </a:solidFill>
                <a:latin typeface="Consolas" panose="020B0609020204030204" pitchFamily="49" charset="0"/>
                <a:ea typeface="JetBrains Mono"/>
              </a:rPr>
              <a:t>int </a:t>
            </a:r>
            <a:r>
              <a:rPr kumimoji="0" lang="en-US" altLang="zh-CN" sz="1050" b="0" i="0" u="none" strike="noStrike" cap="none" normalizeH="0" baseline="0" dirty="0">
                <a:ln>
                  <a:noFill/>
                </a:ln>
                <a:solidFill>
                  <a:srgbClr val="0033B3"/>
                </a:solidFill>
                <a:effectLst/>
                <a:latin typeface="Consolas" panose="020B0609020204030204" pitchFamily="49" charset="0"/>
                <a:ea typeface="JetBrains Mono"/>
              </a:rPr>
              <a:t> </a:t>
            </a:r>
            <a:r>
              <a:rPr lang="en-US" altLang="zh-CN" sz="1050" dirty="0">
                <a:solidFill>
                  <a:srgbClr val="871094"/>
                </a:solidFill>
                <a:latin typeface="Consolas" panose="020B0609020204030204" pitchFamily="49" charset="0"/>
                <a:ea typeface="JetBrains Mono"/>
              </a:rPr>
              <a:t>age</a:t>
            </a:r>
            <a:endParaRPr lang="zh-CN" altLang="en-US"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7" name="矩形 56">
            <a:extLst>
              <a:ext uri="{FF2B5EF4-FFF2-40B4-BE49-F238E27FC236}">
                <a16:creationId xmlns:a16="http://schemas.microsoft.com/office/drawing/2014/main" id="{C7EBFA69-D129-4EB9-A139-88416C5D52D9}"/>
              </a:ext>
            </a:extLst>
          </p:cNvPr>
          <p:cNvSpPr/>
          <p:nvPr/>
        </p:nvSpPr>
        <p:spPr>
          <a:xfrm>
            <a:off x="5507369" y="4849109"/>
            <a:ext cx="1419470" cy="26955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A6D05A7A-E009-4709-9261-CDD1A89C8FF5}"/>
              </a:ext>
            </a:extLst>
          </p:cNvPr>
          <p:cNvSpPr txBox="1"/>
          <p:nvPr/>
        </p:nvSpPr>
        <p:spPr>
          <a:xfrm>
            <a:off x="7093273" y="4108003"/>
            <a:ext cx="1261884" cy="253916"/>
          </a:xfrm>
          <a:prstGeom prst="rect">
            <a:avLst/>
          </a:prstGeom>
          <a:noFill/>
        </p:spPr>
        <p:txBody>
          <a:bodyPr wrap="none" rtlCol="0">
            <a:spAutoFit/>
          </a:bodyPr>
          <a:lstStyle/>
          <a:p>
            <a:pPr fontAlgn="auto">
              <a:spcBef>
                <a:spcPts val="0"/>
              </a:spcBef>
              <a:spcAft>
                <a:spcPts val="0"/>
              </a:spcAft>
            </a:pPr>
            <a:r>
              <a:rPr lang="en-US" altLang="zh-CN"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String </a:t>
            </a:r>
            <a:r>
              <a:rPr kumimoji="0" lang="en-US" altLang="zh-CN" sz="1050" b="0" i="0" u="none" strike="noStrike" cap="none" normalizeH="0" baseline="0" dirty="0" err="1">
                <a:ln>
                  <a:noFill/>
                </a:ln>
                <a:solidFill>
                  <a:srgbClr val="871094"/>
                </a:solidFill>
                <a:effectLst/>
                <a:latin typeface="Consolas" panose="020B0609020204030204" pitchFamily="49" charset="0"/>
                <a:ea typeface="JetBrains Mono"/>
              </a:rPr>
              <a:t>className</a:t>
            </a:r>
            <a:endParaRPr lang="zh-CN" altLang="en-US"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5" name="矩形 64">
            <a:extLst>
              <a:ext uri="{FF2B5EF4-FFF2-40B4-BE49-F238E27FC236}">
                <a16:creationId xmlns:a16="http://schemas.microsoft.com/office/drawing/2014/main" id="{12AEFC92-A0B4-40E9-86BA-A35577B55F7F}"/>
              </a:ext>
            </a:extLst>
          </p:cNvPr>
          <p:cNvSpPr/>
          <p:nvPr/>
        </p:nvSpPr>
        <p:spPr>
          <a:xfrm>
            <a:off x="7113564" y="4313630"/>
            <a:ext cx="1419470" cy="26161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14" name="直接连接符 13">
            <a:extLst>
              <a:ext uri="{FF2B5EF4-FFF2-40B4-BE49-F238E27FC236}">
                <a16:creationId xmlns:a16="http://schemas.microsoft.com/office/drawing/2014/main" id="{D3C27BA2-2F38-4611-BDBE-25805B27085F}"/>
              </a:ext>
            </a:extLst>
          </p:cNvPr>
          <p:cNvCxnSpPr>
            <a:cxnSpLocks/>
          </p:cNvCxnSpPr>
          <p:nvPr/>
        </p:nvCxnSpPr>
        <p:spPr>
          <a:xfrm>
            <a:off x="5381842" y="5218386"/>
            <a:ext cx="16811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DFDF5F7D-5726-46DB-836A-B150F611720C}"/>
              </a:ext>
            </a:extLst>
          </p:cNvPr>
          <p:cNvCxnSpPr>
            <a:cxnSpLocks/>
          </p:cNvCxnSpPr>
          <p:nvPr/>
        </p:nvCxnSpPr>
        <p:spPr>
          <a:xfrm>
            <a:off x="7062953" y="5218386"/>
            <a:ext cx="161596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1D0A363F-F755-4289-A948-B5AB8907C4E3}"/>
              </a:ext>
            </a:extLst>
          </p:cNvPr>
          <p:cNvSpPr txBox="1"/>
          <p:nvPr/>
        </p:nvSpPr>
        <p:spPr>
          <a:xfrm>
            <a:off x="5428565" y="5261723"/>
            <a:ext cx="1586949" cy="430887"/>
          </a:xfrm>
          <a:prstGeom prst="rect">
            <a:avLst/>
          </a:prstGeom>
          <a:noFill/>
        </p:spPr>
        <p:txBody>
          <a:bodyPr wrap="square">
            <a:spAutoFit/>
          </a:bodyPr>
          <a:lstStyle/>
          <a:p>
            <a:r>
              <a:rPr lang="en-US" altLang="zh-CN" sz="1100" dirty="0">
                <a:solidFill>
                  <a:srgbClr val="871094"/>
                </a:solidFill>
                <a:latin typeface="Consolas" panose="020B0609020204030204" pitchFamily="49" charset="0"/>
              </a:rPr>
              <a:t>getter + setter</a:t>
            </a:r>
          </a:p>
          <a:p>
            <a:r>
              <a:rPr lang="en-US" altLang="zh-CN" sz="1100" dirty="0" err="1">
                <a:solidFill>
                  <a:srgbClr val="871094"/>
                </a:solidFill>
                <a:latin typeface="Consolas" panose="020B0609020204030204" pitchFamily="49" charset="0"/>
              </a:rPr>
              <a:t>queryCourse</a:t>
            </a:r>
            <a:r>
              <a:rPr lang="zh-CN" altLang="en-US" sz="1100" dirty="0">
                <a:solidFill>
                  <a:srgbClr val="871094"/>
                </a:solidFill>
                <a:latin typeface="Consolas" panose="020B0609020204030204" pitchFamily="49" charset="0"/>
              </a:rPr>
              <a:t>方法引用</a:t>
            </a:r>
            <a:endParaRPr lang="zh-CN" altLang="en-US" sz="1100" dirty="0"/>
          </a:p>
        </p:txBody>
      </p:sp>
      <p:sp>
        <p:nvSpPr>
          <p:cNvPr id="68" name="文本框 67">
            <a:extLst>
              <a:ext uri="{FF2B5EF4-FFF2-40B4-BE49-F238E27FC236}">
                <a16:creationId xmlns:a16="http://schemas.microsoft.com/office/drawing/2014/main" id="{584CCDD6-4398-433C-AB8B-3D8A8E3036CD}"/>
              </a:ext>
            </a:extLst>
          </p:cNvPr>
          <p:cNvSpPr txBox="1"/>
          <p:nvPr/>
        </p:nvSpPr>
        <p:spPr>
          <a:xfrm>
            <a:off x="7086056" y="5217054"/>
            <a:ext cx="1586949" cy="430887"/>
          </a:xfrm>
          <a:prstGeom prst="rect">
            <a:avLst/>
          </a:prstGeom>
          <a:noFill/>
        </p:spPr>
        <p:txBody>
          <a:bodyPr wrap="square">
            <a:spAutoFit/>
          </a:bodyPr>
          <a:lstStyle/>
          <a:p>
            <a:r>
              <a:rPr lang="en-US" altLang="zh-CN" sz="1100" dirty="0">
                <a:solidFill>
                  <a:schemeClr val="tx1">
                    <a:lumMod val="85000"/>
                    <a:lumOff val="15000"/>
                  </a:schemeClr>
                </a:solidFill>
                <a:latin typeface="Consolas" panose="020B0609020204030204" pitchFamily="49" charset="0"/>
              </a:rPr>
              <a:t>getter + setter</a:t>
            </a:r>
          </a:p>
          <a:p>
            <a:r>
              <a:rPr lang="en-US" altLang="zh-CN" sz="1100" dirty="0" err="1">
                <a:solidFill>
                  <a:schemeClr val="tx1">
                    <a:lumMod val="85000"/>
                    <a:lumOff val="15000"/>
                  </a:schemeClr>
                </a:solidFill>
                <a:latin typeface="Consolas" panose="020B0609020204030204" pitchFamily="49" charset="0"/>
              </a:rPr>
              <a:t>writeInfo</a:t>
            </a:r>
            <a:r>
              <a:rPr lang="zh-CN" altLang="en-US" sz="1100" dirty="0">
                <a:solidFill>
                  <a:schemeClr val="tx1">
                    <a:lumMod val="85000"/>
                    <a:lumOff val="15000"/>
                  </a:schemeClr>
                </a:solidFill>
                <a:latin typeface="Consolas" panose="020B0609020204030204" pitchFamily="49" charset="0"/>
              </a:rPr>
              <a:t>方法引用</a:t>
            </a:r>
            <a:endParaRPr lang="zh-CN" altLang="en-US" sz="1100" dirty="0">
              <a:solidFill>
                <a:schemeClr val="tx1">
                  <a:lumMod val="85000"/>
                  <a:lumOff val="15000"/>
                </a:schemeClr>
              </a:solidFill>
            </a:endParaRPr>
          </a:p>
        </p:txBody>
      </p:sp>
      <p:sp>
        <p:nvSpPr>
          <p:cNvPr id="69" name="文本框 68">
            <a:extLst>
              <a:ext uri="{FF2B5EF4-FFF2-40B4-BE49-F238E27FC236}">
                <a16:creationId xmlns:a16="http://schemas.microsoft.com/office/drawing/2014/main" id="{B026B632-9249-4F07-9AF6-D84CF8A1ED03}"/>
              </a:ext>
            </a:extLst>
          </p:cNvPr>
          <p:cNvSpPr txBox="1"/>
          <p:nvPr/>
        </p:nvSpPr>
        <p:spPr>
          <a:xfrm>
            <a:off x="5560039" y="4296539"/>
            <a:ext cx="632914"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7030A0"/>
                </a:solidFill>
                <a:latin typeface="Consolas" panose="020B0609020204030204" pitchFamily="49" charset="0"/>
              </a:rPr>
              <a:t>null</a:t>
            </a:r>
            <a:endParaRPr lang="zh-CN" altLang="en-US" sz="1200" b="1" dirty="0">
              <a:solidFill>
                <a:srgbClr val="7030A0"/>
              </a:solidFill>
              <a:latin typeface="Consolas" panose="020B0609020204030204" pitchFamily="49" charset="0"/>
            </a:endParaRPr>
          </a:p>
        </p:txBody>
      </p:sp>
      <p:sp>
        <p:nvSpPr>
          <p:cNvPr id="70" name="文本框 69">
            <a:extLst>
              <a:ext uri="{FF2B5EF4-FFF2-40B4-BE49-F238E27FC236}">
                <a16:creationId xmlns:a16="http://schemas.microsoft.com/office/drawing/2014/main" id="{C15D4625-DFBF-4FA9-8D68-00E5B26E78C7}"/>
              </a:ext>
            </a:extLst>
          </p:cNvPr>
          <p:cNvSpPr txBox="1"/>
          <p:nvPr/>
        </p:nvSpPr>
        <p:spPr>
          <a:xfrm>
            <a:off x="7310029" y="4299168"/>
            <a:ext cx="632914"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7030A0"/>
                </a:solidFill>
                <a:latin typeface="Consolas" panose="020B0609020204030204" pitchFamily="49" charset="0"/>
              </a:rPr>
              <a:t>null</a:t>
            </a:r>
            <a:endParaRPr lang="zh-CN" altLang="en-US" sz="1200" b="1" dirty="0">
              <a:solidFill>
                <a:srgbClr val="7030A0"/>
              </a:solidFill>
              <a:latin typeface="Consolas" panose="020B0609020204030204" pitchFamily="49" charset="0"/>
            </a:endParaRPr>
          </a:p>
        </p:txBody>
      </p:sp>
      <p:sp>
        <p:nvSpPr>
          <p:cNvPr id="71" name="文本框 70">
            <a:extLst>
              <a:ext uri="{FF2B5EF4-FFF2-40B4-BE49-F238E27FC236}">
                <a16:creationId xmlns:a16="http://schemas.microsoft.com/office/drawing/2014/main" id="{71C4B741-4E73-4843-8B14-2BC6A105CB9D}"/>
              </a:ext>
            </a:extLst>
          </p:cNvPr>
          <p:cNvSpPr txBox="1"/>
          <p:nvPr/>
        </p:nvSpPr>
        <p:spPr>
          <a:xfrm>
            <a:off x="5629226" y="4862021"/>
            <a:ext cx="632914"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7030A0"/>
                </a:solidFill>
                <a:latin typeface="Consolas" panose="020B0609020204030204" pitchFamily="49" charset="0"/>
              </a:rPr>
              <a:t>0</a:t>
            </a:r>
            <a:endParaRPr lang="zh-CN" altLang="en-US" sz="1200" b="1" dirty="0">
              <a:solidFill>
                <a:srgbClr val="7030A0"/>
              </a:solidFill>
              <a:latin typeface="Consolas" panose="020B0609020204030204" pitchFamily="49" charset="0"/>
            </a:endParaRPr>
          </a:p>
        </p:txBody>
      </p:sp>
      <p:sp>
        <p:nvSpPr>
          <p:cNvPr id="72" name="文本框 71">
            <a:extLst>
              <a:ext uri="{FF2B5EF4-FFF2-40B4-BE49-F238E27FC236}">
                <a16:creationId xmlns:a16="http://schemas.microsoft.com/office/drawing/2014/main" id="{7A373C0C-B413-480F-838A-782A69484999}"/>
              </a:ext>
            </a:extLst>
          </p:cNvPr>
          <p:cNvSpPr txBox="1"/>
          <p:nvPr/>
        </p:nvSpPr>
        <p:spPr>
          <a:xfrm>
            <a:off x="5969445" y="4297941"/>
            <a:ext cx="632914" cy="276999"/>
          </a:xfrm>
          <a:prstGeom prst="rect">
            <a:avLst/>
          </a:prstGeom>
          <a:noFill/>
        </p:spPr>
        <p:txBody>
          <a:bodyPr wrap="square" rtlCol="0">
            <a:spAutoFit/>
          </a:bodyPr>
          <a:lstStyle/>
          <a:p>
            <a:pPr fontAlgn="auto">
              <a:spcBef>
                <a:spcPts val="0"/>
              </a:spcBef>
              <a:spcAft>
                <a:spcPts val="0"/>
              </a:spcAft>
            </a:pPr>
            <a:r>
              <a:rPr lang="zh-CN" altLang="en-US" sz="1200" b="1" dirty="0">
                <a:solidFill>
                  <a:srgbClr val="00B050"/>
                </a:solidFill>
                <a:latin typeface="Consolas" panose="020B0609020204030204" pitchFamily="49" charset="0"/>
              </a:rPr>
              <a:t>翠花</a:t>
            </a:r>
          </a:p>
        </p:txBody>
      </p:sp>
      <p:sp>
        <p:nvSpPr>
          <p:cNvPr id="73" name="文本框 72">
            <a:extLst>
              <a:ext uri="{FF2B5EF4-FFF2-40B4-BE49-F238E27FC236}">
                <a16:creationId xmlns:a16="http://schemas.microsoft.com/office/drawing/2014/main" id="{CA5EC8CF-08C4-4225-B258-1C52061E6370}"/>
              </a:ext>
            </a:extLst>
          </p:cNvPr>
          <p:cNvSpPr txBox="1"/>
          <p:nvPr/>
        </p:nvSpPr>
        <p:spPr>
          <a:xfrm>
            <a:off x="7194166" y="4287640"/>
            <a:ext cx="1451178"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00B050"/>
                </a:solidFill>
                <a:latin typeface="Consolas" panose="020B0609020204030204" pitchFamily="49" charset="0"/>
              </a:rPr>
              <a:t>Java</a:t>
            </a:r>
            <a:r>
              <a:rPr lang="zh-CN" altLang="en-US" sz="1200" b="1" dirty="0">
                <a:solidFill>
                  <a:srgbClr val="00B050"/>
                </a:solidFill>
                <a:latin typeface="Consolas" panose="020B0609020204030204" pitchFamily="49" charset="0"/>
              </a:rPr>
              <a:t>就业</a:t>
            </a:r>
            <a:r>
              <a:rPr lang="en-US" altLang="zh-CN" sz="1200" b="1" dirty="0">
                <a:solidFill>
                  <a:srgbClr val="00B050"/>
                </a:solidFill>
                <a:latin typeface="Consolas" panose="020B0609020204030204" pitchFamily="49" charset="0"/>
              </a:rPr>
              <a:t>999</a:t>
            </a:r>
            <a:r>
              <a:rPr lang="zh-CN" altLang="en-US" sz="1200" b="1" dirty="0">
                <a:solidFill>
                  <a:srgbClr val="00B050"/>
                </a:solidFill>
                <a:latin typeface="Consolas" panose="020B0609020204030204" pitchFamily="49" charset="0"/>
              </a:rPr>
              <a:t>期</a:t>
            </a:r>
          </a:p>
        </p:txBody>
      </p:sp>
      <p:sp>
        <p:nvSpPr>
          <p:cNvPr id="74" name="文本框 73">
            <a:extLst>
              <a:ext uri="{FF2B5EF4-FFF2-40B4-BE49-F238E27FC236}">
                <a16:creationId xmlns:a16="http://schemas.microsoft.com/office/drawing/2014/main" id="{9503B4FD-F756-48C8-912D-7643090023CD}"/>
              </a:ext>
            </a:extLst>
          </p:cNvPr>
          <p:cNvSpPr txBox="1"/>
          <p:nvPr/>
        </p:nvSpPr>
        <p:spPr>
          <a:xfrm>
            <a:off x="6047349" y="4862021"/>
            <a:ext cx="1451178"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1F08A8"/>
                </a:solidFill>
                <a:latin typeface="Consolas" panose="020B0609020204030204" pitchFamily="49" charset="0"/>
              </a:rPr>
              <a:t>22</a:t>
            </a:r>
            <a:endParaRPr lang="zh-CN" altLang="en-US" sz="1200" b="1" dirty="0">
              <a:solidFill>
                <a:srgbClr val="1F08A8"/>
              </a:solidFill>
              <a:latin typeface="Consolas" panose="020B0609020204030204" pitchFamily="49" charset="0"/>
            </a:endParaRPr>
          </a:p>
        </p:txBody>
      </p:sp>
      <p:pic>
        <p:nvPicPr>
          <p:cNvPr id="18" name="图片 17">
            <a:extLst>
              <a:ext uri="{FF2B5EF4-FFF2-40B4-BE49-F238E27FC236}">
                <a16:creationId xmlns:a16="http://schemas.microsoft.com/office/drawing/2014/main" id="{0D5692F6-3D14-4E52-B258-551BE3A82ADD}"/>
              </a:ext>
            </a:extLst>
          </p:cNvPr>
          <p:cNvPicPr>
            <a:picLocks noChangeAspect="1"/>
          </p:cNvPicPr>
          <p:nvPr/>
        </p:nvPicPr>
        <p:blipFill>
          <a:blip r:embed="rId3"/>
          <a:stretch>
            <a:fillRect/>
          </a:stretch>
        </p:blipFill>
        <p:spPr>
          <a:xfrm>
            <a:off x="9258623" y="3490570"/>
            <a:ext cx="2523495" cy="1120017"/>
          </a:xfrm>
          <a:prstGeom prst="rect">
            <a:avLst/>
          </a:prstGeom>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down)">
                                      <p:cBhvr>
                                        <p:cTn id="12" dur="500"/>
                                        <p:tgtEl>
                                          <p:spTgt spid="5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down)">
                                      <p:cBhvr>
                                        <p:cTn id="15" dur="500"/>
                                        <p:tgtEl>
                                          <p:spTgt spid="5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wipe(down)">
                                      <p:cBhvr>
                                        <p:cTn id="18" dur="500"/>
                                        <p:tgtEl>
                                          <p:spTgt spid="5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down)">
                                      <p:cBhvr>
                                        <p:cTn id="21" dur="500"/>
                                        <p:tgtEl>
                                          <p:spTgt spid="47"/>
                                        </p:tgtEl>
                                      </p:cBhvr>
                                    </p:animEffect>
                                  </p:childTnLst>
                                </p:cTn>
                              </p:par>
                              <p:par>
                                <p:cTn id="22" presetID="22" presetClass="entr" presetSubtype="4"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down)">
                                      <p:cBhvr>
                                        <p:cTn id="27" dur="500"/>
                                        <p:tgtEl>
                                          <p:spTgt spid="67"/>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wipe(down)">
                                      <p:cBhvr>
                                        <p:cTn id="30" dur="500"/>
                                        <p:tgtEl>
                                          <p:spTgt spid="6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down)">
                                      <p:cBhvr>
                                        <p:cTn id="33" dur="500"/>
                                        <p:tgtEl>
                                          <p:spTgt spid="5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wipe(down)">
                                      <p:cBhvr>
                                        <p:cTn id="36" dur="500"/>
                                        <p:tgtEl>
                                          <p:spTgt spid="5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wipe(down)">
                                      <p:cBhvr>
                                        <p:cTn id="39" dur="500"/>
                                        <p:tgtEl>
                                          <p:spTgt spid="64"/>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wipe(down)">
                                      <p:cBhvr>
                                        <p:cTn id="42" dur="500"/>
                                        <p:tgtEl>
                                          <p:spTgt spid="65"/>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down)">
                                      <p:cBhvr>
                                        <p:cTn id="45" dur="500"/>
                                        <p:tgtEl>
                                          <p:spTgt spid="57"/>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wipe(down)">
                                      <p:cBhvr>
                                        <p:cTn id="48" dur="500"/>
                                        <p:tgtEl>
                                          <p:spTgt spid="56"/>
                                        </p:tgtEl>
                                      </p:cBhvr>
                                    </p:animEffect>
                                  </p:childTnLst>
                                </p:cTn>
                              </p:par>
                              <p:par>
                                <p:cTn id="49" presetID="22" presetClass="entr" presetSubtype="4"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wipe(down)">
                                      <p:cBhvr>
                                        <p:cTn id="51" dur="500"/>
                                        <p:tgtEl>
                                          <p:spTgt spid="66"/>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wipe(down)">
                                      <p:cBhvr>
                                        <p:cTn id="54" dur="500"/>
                                        <p:tgtEl>
                                          <p:spTgt spid="5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wipe(down)">
                                      <p:cBhvr>
                                        <p:cTn id="59" dur="500"/>
                                        <p:tgtEl>
                                          <p:spTgt spid="6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down)">
                                      <p:cBhvr>
                                        <p:cTn id="62" dur="500"/>
                                        <p:tgtEl>
                                          <p:spTgt spid="71"/>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wipe(down)">
                                      <p:cBhvr>
                                        <p:cTn id="65" dur="500"/>
                                        <p:tgtEl>
                                          <p:spTgt spid="70"/>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34"/>
                                        </p:tgtEl>
                                        <p:attrNameLst>
                                          <p:attrName>style.visibility</p:attrName>
                                        </p:attrNameLst>
                                      </p:cBhvr>
                                      <p:to>
                                        <p:strVal val="hidden"/>
                                      </p:to>
                                    </p:set>
                                  </p:childTnLst>
                                </p:cTn>
                              </p:par>
                            </p:childTnLst>
                          </p:cTn>
                        </p:par>
                        <p:par>
                          <p:cTn id="70" fill="hold">
                            <p:stCondLst>
                              <p:cond delay="0"/>
                            </p:stCondLst>
                            <p:childTnLst>
                              <p:par>
                                <p:cTn id="71" presetID="22" presetClass="entr" presetSubtype="8" fill="hold" grpId="0" nodeType="after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left)">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wipe(down)">
                                      <p:cBhvr>
                                        <p:cTn id="78" dur="500"/>
                                        <p:tgtEl>
                                          <p:spTgt spid="72"/>
                                        </p:tgtEl>
                                      </p:cBhvr>
                                    </p:animEffect>
                                  </p:childTnLst>
                                </p:cTn>
                              </p:par>
                              <p:par>
                                <p:cTn id="79" presetID="1" presetClass="exit" presetSubtype="0" fill="hold" grpId="1" nodeType="withEffect">
                                  <p:stCondLst>
                                    <p:cond delay="0"/>
                                  </p:stCondLst>
                                  <p:childTnLst>
                                    <p:set>
                                      <p:cBhvr>
                                        <p:cTn id="80" dur="1" fill="hold">
                                          <p:stCondLst>
                                            <p:cond delay="0"/>
                                          </p:stCondLst>
                                        </p:cTn>
                                        <p:tgtEl>
                                          <p:spTgt spid="6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35"/>
                                        </p:tgtEl>
                                        <p:attrNameLst>
                                          <p:attrName>style.visibility</p:attrName>
                                        </p:attrNameLst>
                                      </p:cBhvr>
                                      <p:to>
                                        <p:strVal val="hidden"/>
                                      </p:to>
                                    </p:set>
                                  </p:childTnLst>
                                </p:cTn>
                              </p:par>
                            </p:childTnLst>
                          </p:cTn>
                        </p:par>
                        <p:par>
                          <p:cTn id="85" fill="hold">
                            <p:stCondLst>
                              <p:cond delay="0"/>
                            </p:stCondLst>
                            <p:childTnLst>
                              <p:par>
                                <p:cTn id="86" presetID="22" presetClass="entr" presetSubtype="8"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wipe(left)">
                                      <p:cBhvr>
                                        <p:cTn id="88" dur="500"/>
                                        <p:tgtEl>
                                          <p:spTgt spid="37"/>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74"/>
                                        </p:tgtEl>
                                        <p:attrNameLst>
                                          <p:attrName>style.visibility</p:attrName>
                                        </p:attrNameLst>
                                      </p:cBhvr>
                                      <p:to>
                                        <p:strVal val="visible"/>
                                      </p:to>
                                    </p:set>
                                    <p:animEffect transition="in" filter="wipe(down)">
                                      <p:cBhvr>
                                        <p:cTn id="93" dur="500"/>
                                        <p:tgtEl>
                                          <p:spTgt spid="74"/>
                                        </p:tgtEl>
                                      </p:cBhvr>
                                    </p:animEffect>
                                  </p:childTnLst>
                                </p:cTn>
                              </p:par>
                              <p:par>
                                <p:cTn id="94" presetID="1" presetClass="exit" presetSubtype="0" fill="hold" grpId="1" nodeType="withEffect">
                                  <p:stCondLst>
                                    <p:cond delay="0"/>
                                  </p:stCondLst>
                                  <p:childTnLst>
                                    <p:set>
                                      <p:cBhvr>
                                        <p:cTn id="95" dur="1" fill="hold">
                                          <p:stCondLst>
                                            <p:cond delay="0"/>
                                          </p:stCondLst>
                                        </p:cTn>
                                        <p:tgtEl>
                                          <p:spTgt spid="71"/>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37"/>
                                        </p:tgtEl>
                                        <p:attrNameLst>
                                          <p:attrName>style.visibility</p:attrName>
                                        </p:attrNameLst>
                                      </p:cBhvr>
                                      <p:to>
                                        <p:strVal val="hidden"/>
                                      </p:to>
                                    </p:set>
                                  </p:childTnLst>
                                </p:cTn>
                              </p:par>
                            </p:childTnLst>
                          </p:cTn>
                        </p:par>
                        <p:par>
                          <p:cTn id="100" fill="hold">
                            <p:stCondLst>
                              <p:cond delay="0"/>
                            </p:stCondLst>
                            <p:childTnLst>
                              <p:par>
                                <p:cTn id="101" presetID="22" presetClass="entr" presetSubtype="8" fill="hold" grpId="0" nodeType="after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wipe(left)">
                                      <p:cBhvr>
                                        <p:cTn id="103" dur="500"/>
                                        <p:tgtEl>
                                          <p:spTgt spid="38"/>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73"/>
                                        </p:tgtEl>
                                        <p:attrNameLst>
                                          <p:attrName>style.visibility</p:attrName>
                                        </p:attrNameLst>
                                      </p:cBhvr>
                                      <p:to>
                                        <p:strVal val="visible"/>
                                      </p:to>
                                    </p:set>
                                    <p:animEffect transition="in" filter="wipe(down)">
                                      <p:cBhvr>
                                        <p:cTn id="108" dur="500"/>
                                        <p:tgtEl>
                                          <p:spTgt spid="73"/>
                                        </p:tgtEl>
                                      </p:cBhvr>
                                    </p:animEffect>
                                  </p:childTnLst>
                                </p:cTn>
                              </p:par>
                              <p:par>
                                <p:cTn id="109" presetID="1" presetClass="exit" presetSubtype="0" fill="hold" grpId="1" nodeType="withEffect">
                                  <p:stCondLst>
                                    <p:cond delay="0"/>
                                  </p:stCondLst>
                                  <p:childTnLst>
                                    <p:set>
                                      <p:cBhvr>
                                        <p:cTn id="110" dur="1" fill="hold">
                                          <p:stCondLst>
                                            <p:cond delay="0"/>
                                          </p:stCondLst>
                                        </p:cTn>
                                        <p:tgtEl>
                                          <p:spTgt spid="70"/>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38"/>
                                        </p:tgtEl>
                                        <p:attrNameLst>
                                          <p:attrName>style.visibility</p:attrName>
                                        </p:attrNameLst>
                                      </p:cBhvr>
                                      <p:to>
                                        <p:strVal val="hidden"/>
                                      </p:to>
                                    </p:set>
                                  </p:childTnLst>
                                </p:cTn>
                              </p:par>
                            </p:childTnLst>
                          </p:cTn>
                        </p:par>
                        <p:par>
                          <p:cTn id="115" fill="hold">
                            <p:stCondLst>
                              <p:cond delay="0"/>
                            </p:stCondLst>
                            <p:childTnLst>
                              <p:par>
                                <p:cTn id="116" presetID="22" presetClass="entr" presetSubtype="8" fill="hold" grpId="0" nodeType="afterEffect">
                                  <p:stCondLst>
                                    <p:cond delay="0"/>
                                  </p:stCondLst>
                                  <p:childTnLst>
                                    <p:set>
                                      <p:cBhvr>
                                        <p:cTn id="117" dur="1" fill="hold">
                                          <p:stCondLst>
                                            <p:cond delay="0"/>
                                          </p:stCondLst>
                                        </p:cTn>
                                        <p:tgtEl>
                                          <p:spTgt spid="39"/>
                                        </p:tgtEl>
                                        <p:attrNameLst>
                                          <p:attrName>style.visibility</p:attrName>
                                        </p:attrNameLst>
                                      </p:cBhvr>
                                      <p:to>
                                        <p:strVal val="visible"/>
                                      </p:to>
                                    </p:set>
                                    <p:animEffect transition="in" filter="wipe(left)">
                                      <p:cBhvr>
                                        <p:cTn id="118" dur="500"/>
                                        <p:tgtEl>
                                          <p:spTgt spid="39"/>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39"/>
                                        </p:tgtEl>
                                        <p:attrNameLst>
                                          <p:attrName>style.visibility</p:attrName>
                                        </p:attrNameLst>
                                      </p:cBhvr>
                                      <p:to>
                                        <p:strVal val="hidden"/>
                                      </p:to>
                                    </p:set>
                                  </p:childTnLst>
                                </p:cTn>
                              </p:par>
                            </p:childTnLst>
                          </p:cTn>
                        </p:par>
                        <p:par>
                          <p:cTn id="123" fill="hold">
                            <p:stCondLst>
                              <p:cond delay="0"/>
                            </p:stCondLst>
                            <p:childTnLst>
                              <p:par>
                                <p:cTn id="124" presetID="22" presetClass="entr" presetSubtype="8" fill="hold" grpId="0" nodeType="afterEffect">
                                  <p:stCondLst>
                                    <p:cond delay="0"/>
                                  </p:stCondLst>
                                  <p:childTnLst>
                                    <p:set>
                                      <p:cBhvr>
                                        <p:cTn id="125" dur="1" fill="hold">
                                          <p:stCondLst>
                                            <p:cond delay="0"/>
                                          </p:stCondLst>
                                        </p:cTn>
                                        <p:tgtEl>
                                          <p:spTgt spid="40"/>
                                        </p:tgtEl>
                                        <p:attrNameLst>
                                          <p:attrName>style.visibility</p:attrName>
                                        </p:attrNameLst>
                                      </p:cBhvr>
                                      <p:to>
                                        <p:strVal val="visible"/>
                                      </p:to>
                                    </p:set>
                                    <p:animEffect transition="in" filter="wipe(left)">
                                      <p:cBhvr>
                                        <p:cTn id="126" dur="500"/>
                                        <p:tgtEl>
                                          <p:spTgt spid="40"/>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1" nodeType="clickEffect">
                                  <p:stCondLst>
                                    <p:cond delay="0"/>
                                  </p:stCondLst>
                                  <p:childTnLst>
                                    <p:set>
                                      <p:cBhvr>
                                        <p:cTn id="130" dur="1" fill="hold">
                                          <p:stCondLst>
                                            <p:cond delay="0"/>
                                          </p:stCondLst>
                                        </p:cTn>
                                        <p:tgtEl>
                                          <p:spTgt spid="40"/>
                                        </p:tgtEl>
                                        <p:attrNameLst>
                                          <p:attrName>style.visibility</p:attrName>
                                        </p:attrNameLst>
                                      </p:cBhvr>
                                      <p:to>
                                        <p:strVal val="hidden"/>
                                      </p:to>
                                    </p:set>
                                  </p:childTnLst>
                                </p:cTn>
                              </p:par>
                            </p:childTnLst>
                          </p:cTn>
                        </p:par>
                        <p:par>
                          <p:cTn id="131" fill="hold">
                            <p:stCondLst>
                              <p:cond delay="0"/>
                            </p:stCondLst>
                            <p:childTnLst>
                              <p:par>
                                <p:cTn id="132" presetID="22" presetClass="entr" presetSubtype="8" fill="hold" grpId="0" nodeType="afterEffect">
                                  <p:stCondLst>
                                    <p:cond delay="0"/>
                                  </p:stCondLst>
                                  <p:childTnLst>
                                    <p:set>
                                      <p:cBhvr>
                                        <p:cTn id="133" dur="1" fill="hold">
                                          <p:stCondLst>
                                            <p:cond delay="0"/>
                                          </p:stCondLst>
                                        </p:cTn>
                                        <p:tgtEl>
                                          <p:spTgt spid="41"/>
                                        </p:tgtEl>
                                        <p:attrNameLst>
                                          <p:attrName>style.visibility</p:attrName>
                                        </p:attrNameLst>
                                      </p:cBhvr>
                                      <p:to>
                                        <p:strVal val="visible"/>
                                      </p:to>
                                    </p:set>
                                    <p:animEffect transition="in" filter="wipe(left)">
                                      <p:cBhvr>
                                        <p:cTn id="134" dur="500"/>
                                        <p:tgtEl>
                                          <p:spTgt spid="41"/>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41"/>
                                        </p:tgtEl>
                                        <p:attrNameLst>
                                          <p:attrName>style.visibility</p:attrName>
                                        </p:attrNameLst>
                                      </p:cBhvr>
                                      <p:to>
                                        <p:strVal val="hidden"/>
                                      </p:to>
                                    </p:set>
                                  </p:childTnLst>
                                </p:cTn>
                              </p:par>
                            </p:childTnLst>
                          </p:cTn>
                        </p:par>
                        <p:par>
                          <p:cTn id="139" fill="hold">
                            <p:stCondLst>
                              <p:cond delay="0"/>
                            </p:stCondLst>
                            <p:childTnLst>
                              <p:par>
                                <p:cTn id="140" presetID="22" presetClass="entr" presetSubtype="8" fill="hold" grpId="0" nodeType="afterEffect">
                                  <p:stCondLst>
                                    <p:cond delay="0"/>
                                  </p:stCondLst>
                                  <p:childTnLst>
                                    <p:set>
                                      <p:cBhvr>
                                        <p:cTn id="141" dur="1" fill="hold">
                                          <p:stCondLst>
                                            <p:cond delay="0"/>
                                          </p:stCondLst>
                                        </p:cTn>
                                        <p:tgtEl>
                                          <p:spTgt spid="42"/>
                                        </p:tgtEl>
                                        <p:attrNameLst>
                                          <p:attrName>style.visibility</p:attrName>
                                        </p:attrNameLst>
                                      </p:cBhvr>
                                      <p:to>
                                        <p:strVal val="visible"/>
                                      </p:to>
                                    </p:set>
                                    <p:animEffect transition="in" filter="wipe(left)">
                                      <p:cBhvr>
                                        <p:cTn id="142" dur="500"/>
                                        <p:tgtEl>
                                          <p:spTgt spid="42"/>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42"/>
                                        </p:tgtEl>
                                        <p:attrNameLst>
                                          <p:attrName>style.visibility</p:attrName>
                                        </p:attrNameLst>
                                      </p:cBhvr>
                                      <p:to>
                                        <p:strVal val="hidden"/>
                                      </p:to>
                                    </p:set>
                                  </p:childTnLst>
                                </p:cTn>
                              </p:par>
                            </p:childTnLst>
                          </p:cTn>
                        </p:par>
                        <p:par>
                          <p:cTn id="147" fill="hold">
                            <p:stCondLst>
                              <p:cond delay="0"/>
                            </p:stCondLst>
                            <p:childTnLst>
                              <p:par>
                                <p:cTn id="148" presetID="22" presetClass="entr" presetSubtype="8" fill="hold" grpId="0" nodeType="afterEffect">
                                  <p:stCondLst>
                                    <p:cond delay="0"/>
                                  </p:stCondLst>
                                  <p:childTnLst>
                                    <p:set>
                                      <p:cBhvr>
                                        <p:cTn id="149" dur="1" fill="hold">
                                          <p:stCondLst>
                                            <p:cond delay="0"/>
                                          </p:stCondLst>
                                        </p:cTn>
                                        <p:tgtEl>
                                          <p:spTgt spid="43"/>
                                        </p:tgtEl>
                                        <p:attrNameLst>
                                          <p:attrName>style.visibility</p:attrName>
                                        </p:attrNameLst>
                                      </p:cBhvr>
                                      <p:to>
                                        <p:strVal val="visible"/>
                                      </p:to>
                                    </p:set>
                                    <p:animEffect transition="in" filter="wipe(left)">
                                      <p:cBhvr>
                                        <p:cTn id="150" dur="500"/>
                                        <p:tgtEl>
                                          <p:spTgt spid="43"/>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7" grpId="0" animBg="1"/>
      <p:bldP spid="50" grpId="0" animBg="1"/>
      <p:bldP spid="51" grpId="0"/>
      <p:bldP spid="52" grpId="0"/>
      <p:bldP spid="53" grpId="0"/>
      <p:bldP spid="54" grpId="0"/>
      <p:bldP spid="55" grpId="0" animBg="1"/>
      <p:bldP spid="56" grpId="0"/>
      <p:bldP spid="57" grpId="0" animBg="1"/>
      <p:bldP spid="64" grpId="0"/>
      <p:bldP spid="65" grpId="0" animBg="1"/>
      <p:bldP spid="67" grpId="0"/>
      <p:bldP spid="68" grpId="0"/>
      <p:bldP spid="69" grpId="0"/>
      <p:bldP spid="69" grpId="1"/>
      <p:bldP spid="70" grpId="0"/>
      <p:bldP spid="70" grpId="1"/>
      <p:bldP spid="71" grpId="0"/>
      <p:bldP spid="71" grpId="1"/>
      <p:bldP spid="72" grpId="0"/>
      <p:bldP spid="73" grpId="0"/>
      <p:bldP spid="7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78714" y="1463040"/>
            <a:ext cx="7367106" cy="4511040"/>
          </a:xfrm>
        </p:spPr>
        <p:txBody>
          <a:bodyPr/>
          <a:lstStyle/>
          <a:p>
            <a:r>
              <a:rPr lang="zh-CN" altLang="en-US" dirty="0"/>
              <a:t>继承需要满足什么样的设计规范？</a:t>
            </a:r>
            <a:endParaRPr lang="en-US" altLang="zh-CN" dirty="0"/>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子类们相同特征（共性属性，共性方法）放在父类中定义。</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子类独有的的属性和行为应该定义在子类自己里面。</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buFont typeface="Wingdings" panose="05000000000000000000" pitchFamily="2" charset="2"/>
              <a:buChar char="l"/>
            </a:pPr>
            <a:endParaRPr lang="en-US" altLang="zh-CN" dirty="0"/>
          </a:p>
          <a:p>
            <a:pPr marL="895335" lvl="1" indent="-285750">
              <a:lnSpc>
                <a:spcPct val="150000"/>
              </a:lnSpc>
              <a:buFont typeface="Wingdings" panose="05000000000000000000" pitchFamily="2" charset="2"/>
              <a:buChar char="l"/>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63787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15261" y="697042"/>
            <a:ext cx="6448508" cy="5621572"/>
          </a:xfrm>
        </p:spPr>
        <p:txBody>
          <a:bodyPr/>
          <a:lstStyle/>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应用知识：工具类</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应用知识：单例设计模式</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继承概述、使用继承的好处</a:t>
            </a:r>
            <a:endParaRPr kumimoji="1"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继承的设计规范、内存运行原理</a:t>
            </a:r>
            <a:endParaRPr kumimoji="1"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继承的特点</a:t>
            </a:r>
            <a:endParaRPr kumimoji="1"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继承后：成员变量、成员方法的访问特点</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继承后：方法重写</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继承后：子类构造器的特点</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继承后：子类构造器访问父类有参构造器</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使用总结</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291213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9C5E448E-B127-46D3-9247-A5E30A2DD317}"/>
              </a:ext>
            </a:extLst>
          </p:cNvPr>
          <p:cNvSpPr txBox="1"/>
          <p:nvPr/>
        </p:nvSpPr>
        <p:spPr>
          <a:xfrm>
            <a:off x="174047" y="1365730"/>
            <a:ext cx="8252979" cy="3150927"/>
          </a:xfrm>
          <a:prstGeom prst="rect">
            <a:avLst/>
          </a:prstGeom>
          <a:noFill/>
        </p:spPr>
        <p:txBody>
          <a:bodyPr wrap="square">
            <a:spAutoFit/>
          </a:bodyPr>
          <a:lstStyle/>
          <a:p>
            <a:pPr marL="609585" lvl="1">
              <a:lnSpc>
                <a:spcPct val="250000"/>
              </a:lnSpc>
            </a:pPr>
            <a:r>
              <a:rPr kumimoji="1"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继承的特点</a:t>
            </a:r>
            <a:endParaRPr kumimoji="1" lang="en-US" altLang="zh-CN"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lnSpc>
                <a:spcPct val="250000"/>
              </a:lnSpc>
              <a:buFont typeface="+mj-ea"/>
              <a:buAutoNum type="circleNumDbPlain"/>
            </a:pPr>
            <a:r>
              <a:rPr kumimoji="1"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子类可以继承父类的属性和行为，但是子类不能继承父类的构造器。</a:t>
            </a:r>
            <a:endParaRPr kumimoji="1"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lnSpc>
                <a:spcPct val="250000"/>
              </a:lnSpc>
              <a:buFont typeface="+mj-ea"/>
              <a:buAutoNum type="circleNumDbPlain"/>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是单继承模式：一个类只能继承一个直接父类。</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lnSpc>
                <a:spcPct val="250000"/>
              </a:lnSpc>
              <a:buFont typeface="+mj-ea"/>
              <a:buAutoNum type="circleNumDbPlain"/>
            </a:pPr>
            <a:r>
              <a:rPr kumimoji="1"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kumimoji="1"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不支持多继承、但是支持多层继承。</a:t>
            </a:r>
            <a:endParaRPr kumimoji="1"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lnSpc>
                <a:spcPct val="250000"/>
              </a:lnSpc>
              <a:buFont typeface="+mj-ea"/>
              <a:buAutoNum type="circleNumDbPlain"/>
            </a:pPr>
            <a:r>
              <a:rPr kumimoji="1"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kumimoji="1"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中所有的类都是</a:t>
            </a:r>
            <a:r>
              <a:rPr kumimoji="1"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Object</a:t>
            </a:r>
            <a:r>
              <a:rPr kumimoji="1"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类的子类。</a:t>
            </a:r>
            <a:endParaRPr kumimoji="1"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8523229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6B23885-64C5-4606-A4E4-F59699F3A84D}"/>
              </a:ext>
            </a:extLst>
          </p:cNvPr>
          <p:cNvSpPr txBox="1"/>
          <p:nvPr/>
        </p:nvSpPr>
        <p:spPr>
          <a:xfrm>
            <a:off x="599789" y="959115"/>
            <a:ext cx="6756975" cy="2735429"/>
          </a:xfrm>
          <a:prstGeom prst="rect">
            <a:avLst/>
          </a:prstGeom>
          <a:noFill/>
        </p:spPr>
        <p:txBody>
          <a:bodyPr wrap="square">
            <a:spAutoFit/>
          </a:bodyPr>
          <a:lstStyle/>
          <a:p>
            <a:pPr>
              <a:lnSpc>
                <a:spcPct val="200000"/>
              </a:lnSpc>
              <a:defRPr/>
            </a:pPr>
            <a:r>
              <a:rPr lang="en-US" altLang="zh-CN"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、子类是否可以继承父类的构造器？</a:t>
            </a:r>
            <a:endParaRPr lang="en-US" altLang="zh-CN"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不可以的，子类有自己的构造器，父类构造器用于初始化父类对象。</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en-US" altLang="zh-CN"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、子类是否可以继承父类的私有成员？</a:t>
            </a:r>
            <a:endParaRPr lang="en-US" altLang="zh-CN"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可以的，只是不能直接访问。</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4581" name="Picture 2" descr="https://timgsa.baidu.com/timg?image&amp;quality=80&amp;size=b9999_10000&amp;sec=1608037026256&amp;di=881992ffb997916577fc9c73430ded13&amp;imgtype=0&amp;src=http%3A%2F%2Frizhao.dzwww.com%2Fyl%2F201912%2FW020191212554515041344.jpg">
            <a:extLst>
              <a:ext uri="{FF2B5EF4-FFF2-40B4-BE49-F238E27FC236}">
                <a16:creationId xmlns:a16="http://schemas.microsoft.com/office/drawing/2014/main" id="{56569EF0-875F-45AF-9749-6CB6BBB46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6324" y="3838477"/>
            <a:ext cx="2523024" cy="203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图片 2">
            <a:extLst>
              <a:ext uri="{FF2B5EF4-FFF2-40B4-BE49-F238E27FC236}">
                <a16:creationId xmlns:a16="http://schemas.microsoft.com/office/drawing/2014/main" id="{03E6CBD1-CFAC-4E0F-BD3B-7CF53E9519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0340" y="3009801"/>
            <a:ext cx="3456517" cy="314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图片 4">
            <a:extLst>
              <a:ext uri="{FF2B5EF4-FFF2-40B4-BE49-F238E27FC236}">
                <a16:creationId xmlns:a16="http://schemas.microsoft.com/office/drawing/2014/main" id="{01B0DE60-B793-461E-8E98-16FA72D1FB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9965" y="1978883"/>
            <a:ext cx="2586567" cy="929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a:extLst>
              <a:ext uri="{FF2B5EF4-FFF2-40B4-BE49-F238E27FC236}">
                <a16:creationId xmlns:a16="http://schemas.microsoft.com/office/drawing/2014/main" id="{A511DC88-4DE7-497F-B1DC-E441987DCC08}"/>
              </a:ext>
            </a:extLst>
          </p:cNvPr>
          <p:cNvSpPr/>
          <p:nvPr/>
        </p:nvSpPr>
        <p:spPr>
          <a:xfrm>
            <a:off x="579489" y="4356473"/>
            <a:ext cx="4006849" cy="2211916"/>
          </a:xfrm>
          <a:prstGeom prst="rect">
            <a:avLst/>
          </a:prstGeom>
          <a:noFill/>
          <a:ln>
            <a:solidFill>
              <a:schemeClr val="tx1"/>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sz="2400"/>
          </a:p>
        </p:txBody>
      </p:sp>
      <p:sp>
        <p:nvSpPr>
          <p:cNvPr id="21" name="矩形 20">
            <a:extLst>
              <a:ext uri="{FF2B5EF4-FFF2-40B4-BE49-F238E27FC236}">
                <a16:creationId xmlns:a16="http://schemas.microsoft.com/office/drawing/2014/main" id="{C6B1BEEF-0E82-49EF-B303-8F94F7F2B724}"/>
              </a:ext>
            </a:extLst>
          </p:cNvPr>
          <p:cNvSpPr/>
          <p:nvPr/>
        </p:nvSpPr>
        <p:spPr>
          <a:xfrm>
            <a:off x="818245" y="4561701"/>
            <a:ext cx="1606549" cy="1841500"/>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sz="2400" dirty="0"/>
          </a:p>
        </p:txBody>
      </p:sp>
      <p:sp>
        <p:nvSpPr>
          <p:cNvPr id="28" name="矩形 27">
            <a:extLst>
              <a:ext uri="{FF2B5EF4-FFF2-40B4-BE49-F238E27FC236}">
                <a16:creationId xmlns:a16="http://schemas.microsoft.com/office/drawing/2014/main" id="{458B9E1D-9C6C-4C61-82CB-47AC41909027}"/>
              </a:ext>
            </a:extLst>
          </p:cNvPr>
          <p:cNvSpPr/>
          <p:nvPr/>
        </p:nvSpPr>
        <p:spPr>
          <a:xfrm>
            <a:off x="2766680" y="4561701"/>
            <a:ext cx="1722967" cy="1841500"/>
          </a:xfrm>
          <a:prstGeom prst="rect">
            <a:avLst/>
          </a:prstGeom>
          <a:noFill/>
          <a:ln>
            <a:solidFill>
              <a:schemeClr val="accent5"/>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sz="2400" dirty="0"/>
          </a:p>
        </p:txBody>
      </p:sp>
      <p:sp>
        <p:nvSpPr>
          <p:cNvPr id="9" name="文本框 8">
            <a:extLst>
              <a:ext uri="{FF2B5EF4-FFF2-40B4-BE49-F238E27FC236}">
                <a16:creationId xmlns:a16="http://schemas.microsoft.com/office/drawing/2014/main" id="{E1AE83A9-1C79-4DE0-A2E8-3994C9F37EC8}"/>
              </a:ext>
            </a:extLst>
          </p:cNvPr>
          <p:cNvSpPr txBox="1"/>
          <p:nvPr/>
        </p:nvSpPr>
        <p:spPr>
          <a:xfrm>
            <a:off x="579489" y="4002989"/>
            <a:ext cx="1176925" cy="307777"/>
          </a:xfrm>
          <a:prstGeom prst="rect">
            <a:avLst/>
          </a:prstGeom>
          <a:noFill/>
        </p:spPr>
        <p:txBody>
          <a:bodyPr wrap="none">
            <a:spAutoFit/>
          </a:bodyPr>
          <a:lstStyle/>
          <a:p>
            <a:pPr>
              <a:defRPr/>
            </a:pPr>
            <a:r>
              <a:rPr lang="zh-CN" altLang="en-US" sz="1400" b="1" dirty="0">
                <a:solidFill>
                  <a:srgbClr val="FF0000"/>
                </a:solidFill>
              </a:rPr>
              <a:t>子类对象</a:t>
            </a:r>
            <a:r>
              <a:rPr lang="en-US" altLang="zh-CN" sz="1400" b="1" dirty="0">
                <a:solidFill>
                  <a:srgbClr val="FF0000"/>
                </a:solidFill>
              </a:rPr>
              <a:t>002</a:t>
            </a:r>
            <a:endParaRPr lang="zh-CN" altLang="en-US" sz="1400" b="1" dirty="0">
              <a:solidFill>
                <a:srgbClr val="FF0000"/>
              </a:solidFill>
            </a:endParaRPr>
          </a:p>
        </p:txBody>
      </p:sp>
      <p:sp>
        <p:nvSpPr>
          <p:cNvPr id="29" name="文本框 28">
            <a:extLst>
              <a:ext uri="{FF2B5EF4-FFF2-40B4-BE49-F238E27FC236}">
                <a16:creationId xmlns:a16="http://schemas.microsoft.com/office/drawing/2014/main" id="{23128545-3619-435C-B18B-4F9FC1FA42DC}"/>
              </a:ext>
            </a:extLst>
          </p:cNvPr>
          <p:cNvSpPr txBox="1"/>
          <p:nvPr/>
        </p:nvSpPr>
        <p:spPr>
          <a:xfrm>
            <a:off x="750938" y="4610473"/>
            <a:ext cx="1673856" cy="307777"/>
          </a:xfrm>
          <a:prstGeom prst="rect">
            <a:avLst/>
          </a:prstGeom>
          <a:noFill/>
        </p:spPr>
        <p:txBody>
          <a:bodyPr wrap="none">
            <a:spAutoFit/>
          </a:bodyPr>
          <a:lstStyle/>
          <a:p>
            <a:pPr>
              <a:defRPr/>
            </a:pPr>
            <a:r>
              <a:rPr lang="en-US" altLang="zh-CN" sz="1400" dirty="0">
                <a:solidFill>
                  <a:schemeClr val="tx1">
                    <a:lumMod val="65000"/>
                    <a:lumOff val="35000"/>
                  </a:schemeClr>
                </a:solidFill>
              </a:rPr>
              <a:t>super</a:t>
            </a:r>
            <a:r>
              <a:rPr lang="zh-CN" altLang="en-US" sz="1400" dirty="0">
                <a:solidFill>
                  <a:schemeClr val="tx1">
                    <a:lumMod val="65000"/>
                    <a:lumOff val="35000"/>
                  </a:schemeClr>
                </a:solidFill>
              </a:rPr>
              <a:t>父类成员空间</a:t>
            </a:r>
          </a:p>
        </p:txBody>
      </p:sp>
      <p:sp>
        <p:nvSpPr>
          <p:cNvPr id="30" name="文本框 29">
            <a:extLst>
              <a:ext uri="{FF2B5EF4-FFF2-40B4-BE49-F238E27FC236}">
                <a16:creationId xmlns:a16="http://schemas.microsoft.com/office/drawing/2014/main" id="{86516B1D-0EFC-4B43-BA59-469BC8B0B04A}"/>
              </a:ext>
            </a:extLst>
          </p:cNvPr>
          <p:cNvSpPr txBox="1"/>
          <p:nvPr/>
        </p:nvSpPr>
        <p:spPr>
          <a:xfrm>
            <a:off x="2863371" y="4720540"/>
            <a:ext cx="1529586" cy="307777"/>
          </a:xfrm>
          <a:prstGeom prst="rect">
            <a:avLst/>
          </a:prstGeom>
          <a:noFill/>
        </p:spPr>
        <p:txBody>
          <a:bodyPr wrap="none">
            <a:spAutoFit/>
          </a:bodyPr>
          <a:lstStyle/>
          <a:p>
            <a:pPr>
              <a:defRPr/>
            </a:pPr>
            <a:r>
              <a:rPr lang="en-US" altLang="zh-CN" sz="1400" dirty="0">
                <a:solidFill>
                  <a:schemeClr val="tx1">
                    <a:lumMod val="65000"/>
                    <a:lumOff val="35000"/>
                  </a:schemeClr>
                </a:solidFill>
              </a:rPr>
              <a:t>this</a:t>
            </a:r>
            <a:r>
              <a:rPr lang="zh-CN" altLang="en-US" sz="1400" dirty="0">
                <a:solidFill>
                  <a:schemeClr val="tx1">
                    <a:lumMod val="65000"/>
                    <a:lumOff val="35000"/>
                  </a:schemeClr>
                </a:solidFill>
              </a:rPr>
              <a:t>子类成员空间</a:t>
            </a:r>
          </a:p>
        </p:txBody>
      </p:sp>
      <p:sp>
        <p:nvSpPr>
          <p:cNvPr id="31" name="文本框 30">
            <a:extLst>
              <a:ext uri="{FF2B5EF4-FFF2-40B4-BE49-F238E27FC236}">
                <a16:creationId xmlns:a16="http://schemas.microsoft.com/office/drawing/2014/main" id="{D24D7152-1C7E-4E1A-8A83-A98BEBF9658E}"/>
              </a:ext>
            </a:extLst>
          </p:cNvPr>
          <p:cNvSpPr txBox="1"/>
          <p:nvPr/>
        </p:nvSpPr>
        <p:spPr>
          <a:xfrm>
            <a:off x="736122" y="4898339"/>
            <a:ext cx="1481496" cy="738664"/>
          </a:xfrm>
          <a:prstGeom prst="rect">
            <a:avLst/>
          </a:prstGeom>
          <a:noFill/>
        </p:spPr>
        <p:txBody>
          <a:bodyPr wrap="none">
            <a:spAutoFit/>
          </a:bodyPr>
          <a:lstStyle/>
          <a:p>
            <a:pPr>
              <a:defRPr/>
            </a:pPr>
            <a:endParaRPr lang="en-US" altLang="zh-CN" sz="1400" dirty="0">
              <a:solidFill>
                <a:schemeClr val="tx1">
                  <a:lumMod val="65000"/>
                  <a:lumOff val="35000"/>
                </a:schemeClr>
              </a:solidFill>
            </a:endParaRPr>
          </a:p>
          <a:p>
            <a:pPr>
              <a:defRPr/>
            </a:pPr>
            <a:r>
              <a:rPr lang="en-US" altLang="zh-CN" sz="1400" dirty="0">
                <a:solidFill>
                  <a:schemeClr val="tx1">
                    <a:lumMod val="65000"/>
                    <a:lumOff val="35000"/>
                  </a:schemeClr>
                </a:solidFill>
              </a:rPr>
              <a:t> </a:t>
            </a:r>
            <a:r>
              <a:rPr lang="zh-CN" altLang="en-US" sz="1400" dirty="0">
                <a:solidFill>
                  <a:schemeClr val="tx1">
                    <a:lumMod val="65000"/>
                    <a:lumOff val="35000"/>
                  </a:schemeClr>
                </a:solidFill>
              </a:rPr>
              <a:t>引用方法清单：</a:t>
            </a:r>
            <a:endParaRPr lang="en-US" altLang="zh-CN" sz="1400" dirty="0">
              <a:solidFill>
                <a:schemeClr val="tx1">
                  <a:lumMod val="65000"/>
                  <a:lumOff val="35000"/>
                </a:schemeClr>
              </a:solidFill>
            </a:endParaRPr>
          </a:p>
          <a:p>
            <a:pPr>
              <a:defRPr/>
            </a:pPr>
            <a:r>
              <a:rPr lang="en-US" altLang="zh-CN" sz="1400" dirty="0">
                <a:solidFill>
                  <a:schemeClr val="tx1">
                    <a:lumMod val="65000"/>
                    <a:lumOff val="35000"/>
                  </a:schemeClr>
                </a:solidFill>
              </a:rPr>
              <a:t> run() ; (</a:t>
            </a:r>
            <a:r>
              <a:rPr lang="en-US" altLang="zh-CN" sz="1400" b="1" dirty="0">
                <a:solidFill>
                  <a:srgbClr val="FF0000"/>
                </a:solidFill>
              </a:rPr>
              <a:t>private</a:t>
            </a:r>
            <a:r>
              <a:rPr lang="en-US" altLang="zh-CN" sz="1400" dirty="0">
                <a:solidFill>
                  <a:schemeClr val="tx1">
                    <a:lumMod val="65000"/>
                    <a:lumOff val="35000"/>
                  </a:schemeClr>
                </a:solidFill>
              </a:rPr>
              <a:t>)</a:t>
            </a:r>
            <a:endParaRPr lang="zh-CN" altLang="en-US" sz="1400" dirty="0">
              <a:solidFill>
                <a:schemeClr val="tx1">
                  <a:lumMod val="65000"/>
                  <a:lumOff val="3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 calcmode="lin" valueType="num">
                                      <p:cBhvr additive="base">
                                        <p:cTn id="1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4581"/>
                                        </p:tgtEl>
                                        <p:attrNameLst>
                                          <p:attrName>style.visibility</p:attrName>
                                        </p:attrNameLst>
                                      </p:cBhvr>
                                      <p:to>
                                        <p:strVal val="visible"/>
                                      </p:to>
                                    </p:set>
                                    <p:anim calcmode="lin" valueType="num">
                                      <p:cBhvr additive="base">
                                        <p:cTn id="33" dur="500" fill="hold"/>
                                        <p:tgtEl>
                                          <p:spTgt spid="24581"/>
                                        </p:tgtEl>
                                        <p:attrNameLst>
                                          <p:attrName>ppt_x</p:attrName>
                                        </p:attrNameLst>
                                      </p:cBhvr>
                                      <p:tavLst>
                                        <p:tav tm="0">
                                          <p:val>
                                            <p:strVal val="#ppt_x"/>
                                          </p:val>
                                        </p:tav>
                                        <p:tav tm="100000">
                                          <p:val>
                                            <p:strVal val="#ppt_x"/>
                                          </p:val>
                                        </p:tav>
                                      </p:tavLst>
                                    </p:anim>
                                    <p:anim calcmode="lin" valueType="num">
                                      <p:cBhvr additive="base">
                                        <p:cTn id="34" dur="500" fill="hold"/>
                                        <p:tgtEl>
                                          <p:spTgt spid="2458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4582"/>
                                        </p:tgtEl>
                                        <p:attrNameLst>
                                          <p:attrName>style.visibility</p:attrName>
                                        </p:attrNameLst>
                                      </p:cBhvr>
                                      <p:to>
                                        <p:strVal val="visible"/>
                                      </p:to>
                                    </p:set>
                                    <p:anim calcmode="lin" valueType="num">
                                      <p:cBhvr additive="base">
                                        <p:cTn id="37" dur="500" fill="hold"/>
                                        <p:tgtEl>
                                          <p:spTgt spid="24582"/>
                                        </p:tgtEl>
                                        <p:attrNameLst>
                                          <p:attrName>ppt_x</p:attrName>
                                        </p:attrNameLst>
                                      </p:cBhvr>
                                      <p:tavLst>
                                        <p:tav tm="0">
                                          <p:val>
                                            <p:strVal val="#ppt_x"/>
                                          </p:val>
                                        </p:tav>
                                        <p:tav tm="100000">
                                          <p:val>
                                            <p:strVal val="#ppt_x"/>
                                          </p:val>
                                        </p:tav>
                                      </p:tavLst>
                                    </p:anim>
                                    <p:anim calcmode="lin" valueType="num">
                                      <p:cBhvr additive="base">
                                        <p:cTn id="38" dur="500" fill="hold"/>
                                        <p:tgtEl>
                                          <p:spTgt spid="2458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4583"/>
                                        </p:tgtEl>
                                        <p:attrNameLst>
                                          <p:attrName>style.visibility</p:attrName>
                                        </p:attrNameLst>
                                      </p:cBhvr>
                                      <p:to>
                                        <p:strVal val="visible"/>
                                      </p:to>
                                    </p:set>
                                    <p:anim calcmode="lin" valueType="num">
                                      <p:cBhvr additive="base">
                                        <p:cTn id="41" dur="500" fill="hold"/>
                                        <p:tgtEl>
                                          <p:spTgt spid="24583"/>
                                        </p:tgtEl>
                                        <p:attrNameLst>
                                          <p:attrName>ppt_x</p:attrName>
                                        </p:attrNameLst>
                                      </p:cBhvr>
                                      <p:tavLst>
                                        <p:tav tm="0">
                                          <p:val>
                                            <p:strVal val="#ppt_x"/>
                                          </p:val>
                                        </p:tav>
                                        <p:tav tm="100000">
                                          <p:val>
                                            <p:strVal val="#ppt_x"/>
                                          </p:val>
                                        </p:tav>
                                      </p:tavLst>
                                    </p:anim>
                                    <p:anim calcmode="lin" valueType="num">
                                      <p:cBhvr additive="base">
                                        <p:cTn id="42" dur="500" fill="hold"/>
                                        <p:tgtEl>
                                          <p:spTgt spid="245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8" grpId="0" animBg="1"/>
      <p:bldP spid="9" grpId="0"/>
      <p:bldP spid="29" grpId="0"/>
      <p:bldP spid="30"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4">
            <a:extLst>
              <a:ext uri="{FF2B5EF4-FFF2-40B4-BE49-F238E27FC236}">
                <a16:creationId xmlns:a16="http://schemas.microsoft.com/office/drawing/2014/main" id="{EF72AA4D-0C79-4D40-A6F3-92CD814DB894}"/>
              </a:ext>
            </a:extLst>
          </p:cNvPr>
          <p:cNvSpPr txBox="1"/>
          <p:nvPr/>
        </p:nvSpPr>
        <p:spPr>
          <a:xfrm>
            <a:off x="710881" y="1042430"/>
            <a:ext cx="2168678" cy="468975"/>
          </a:xfrm>
          <a:prstGeom prst="rect">
            <a:avLst/>
          </a:prstGeom>
          <a:noFill/>
        </p:spPr>
        <p:txBody>
          <a:bodyPr wrap="square">
            <a:spAutoFit/>
          </a:bodyPr>
          <a:lstStyle/>
          <a:p>
            <a:pPr fontAlgn="auto">
              <a:lnSpc>
                <a:spcPct val="150000"/>
              </a:lnSpc>
              <a:spcBef>
                <a:spcPts val="0"/>
              </a:spcBef>
              <a:spcAft>
                <a:spcPts val="0"/>
              </a:spcAft>
              <a:buClr>
                <a:schemeClr val="tx1">
                  <a:lumMod val="85000"/>
                  <a:lumOff val="15000"/>
                </a:schemeClr>
              </a:buClr>
              <a:defRPr/>
            </a:pP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是什么</a:t>
            </a:r>
          </a:p>
        </p:txBody>
      </p:sp>
      <p:sp>
        <p:nvSpPr>
          <p:cNvPr id="10" name="文本框 9">
            <a:extLst>
              <a:ext uri="{FF2B5EF4-FFF2-40B4-BE49-F238E27FC236}">
                <a16:creationId xmlns:a16="http://schemas.microsoft.com/office/drawing/2014/main" id="{A96362DD-AA02-45D6-8C8B-F299D1241F9C}"/>
              </a:ext>
            </a:extLst>
          </p:cNvPr>
          <p:cNvSpPr txBox="1"/>
          <p:nvPr/>
        </p:nvSpPr>
        <p:spPr>
          <a:xfrm>
            <a:off x="710881" y="1566604"/>
            <a:ext cx="9233220" cy="1504323"/>
          </a:xfrm>
          <a:prstGeom prst="rect">
            <a:avLst/>
          </a:prstGeom>
          <a:noFill/>
        </p:spPr>
        <p:txBody>
          <a:bodyPr wrap="square">
            <a:spAutoFit/>
          </a:bodyPr>
          <a:lstStyle/>
          <a:p>
            <a:pPr marL="285750" indent="-285750">
              <a:lnSpc>
                <a:spcPct val="200000"/>
              </a:lnSpc>
              <a:buClr>
                <a:schemeClr val="tx1">
                  <a:lumMod val="85000"/>
                  <a:lumOff val="15000"/>
                </a:schemeClr>
              </a:buClr>
              <a:buFont typeface="Wingdings" panose="05000000000000000000" pitchFamily="2" charset="2"/>
              <a:buChar char="l"/>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是</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的意思，可以用来修饰成员变量、成员方法。</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Clr>
                <a:schemeClr val="tx1">
                  <a:lumMod val="85000"/>
                  <a:lumOff val="15000"/>
                </a:schemeClr>
              </a:buClr>
              <a:buFont typeface="Wingdings" panose="05000000000000000000" pitchFamily="2" charset="2"/>
              <a:buChar char="l"/>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修饰成员变量之后称为</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静态成员变量（类变量）</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修饰方法之后称为</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静态方法（类方法）。</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Clr>
                <a:schemeClr val="tx1">
                  <a:lumMod val="85000"/>
                  <a:lumOff val="15000"/>
                </a:schemeClr>
              </a:buClr>
              <a:buFont typeface="Wingdings" panose="05000000000000000000" pitchFamily="2" charset="2"/>
              <a:buChar char="l"/>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修饰后的成员变量，</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可以被类的所有对象共享（访问、修改</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TextBox 3">
            <a:extLst>
              <a:ext uri="{FF2B5EF4-FFF2-40B4-BE49-F238E27FC236}">
                <a16:creationId xmlns:a16="http://schemas.microsoft.com/office/drawing/2014/main" id="{6607E02B-9F45-4147-A2D8-78247DE25D7A}"/>
              </a:ext>
            </a:extLst>
          </p:cNvPr>
          <p:cNvSpPr txBox="1"/>
          <p:nvPr/>
        </p:nvSpPr>
        <p:spPr>
          <a:xfrm>
            <a:off x="842127" y="3423291"/>
            <a:ext cx="2920248" cy="1530099"/>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a:lnSpc>
                <a:spcPct val="150000"/>
              </a:lnSpc>
            </a:pPr>
            <a:r>
              <a:rPr lang="zh-CN" altLang="zh-CN" sz="1600" b="1" dirty="0">
                <a:solidFill>
                  <a:srgbClr val="000080"/>
                </a:solidFill>
                <a:latin typeface="Consolas" panose="020B0609020204030204" pitchFamily="49" charset="0"/>
                <a:ea typeface="JetBrains Mono"/>
              </a:rPr>
              <a:t>public class </a:t>
            </a:r>
            <a:r>
              <a:rPr lang="zh-CN" altLang="zh-CN" sz="1600" dirty="0">
                <a:solidFill>
                  <a:srgbClr val="000000"/>
                </a:solidFill>
                <a:latin typeface="Consolas" panose="020B0609020204030204" pitchFamily="49" charset="0"/>
                <a:ea typeface="JetBrains Mono"/>
              </a:rPr>
              <a:t>User {</a:t>
            </a:r>
            <a:br>
              <a:rPr lang="zh-CN" altLang="zh-CN" sz="1600" dirty="0">
                <a:solidFill>
                  <a:srgbClr val="000000"/>
                </a:solidFill>
                <a:latin typeface="Consolas" panose="020B0609020204030204" pitchFamily="49" charset="0"/>
                <a:ea typeface="JetBrains Mono"/>
              </a:rPr>
            </a:br>
            <a:r>
              <a:rPr lang="zh-CN" altLang="zh-CN" sz="1600" dirty="0">
                <a:solidFill>
                  <a:srgbClr val="000000"/>
                </a:solidFill>
                <a:latin typeface="Consolas" panose="020B0609020204030204" pitchFamily="49" charset="0"/>
                <a:ea typeface="JetBrains Mono"/>
              </a:rPr>
              <a:t>    </a:t>
            </a:r>
            <a:r>
              <a:rPr lang="zh-CN" altLang="zh-CN" sz="1600" b="1" dirty="0">
                <a:solidFill>
                  <a:srgbClr val="000080"/>
                </a:solidFill>
                <a:latin typeface="Consolas" panose="020B0609020204030204" pitchFamily="49" charset="0"/>
                <a:ea typeface="JetBrains Mono"/>
              </a:rPr>
              <a:t>static </a:t>
            </a:r>
            <a:r>
              <a:rPr lang="zh-CN" altLang="zh-CN" sz="1600" dirty="0">
                <a:solidFill>
                  <a:srgbClr val="000000"/>
                </a:solidFill>
                <a:latin typeface="Consolas" panose="020B0609020204030204" pitchFamily="49" charset="0"/>
                <a:ea typeface="JetBrains Mono"/>
              </a:rPr>
              <a:t>String </a:t>
            </a:r>
            <a:r>
              <a:rPr lang="zh-CN" altLang="zh-CN" sz="1600" i="1" dirty="0">
                <a:solidFill>
                  <a:srgbClr val="660E7A"/>
                </a:solidFill>
                <a:latin typeface="Consolas" panose="020B0609020204030204" pitchFamily="49" charset="0"/>
                <a:ea typeface="JetBrains Mono"/>
              </a:rPr>
              <a:t>name</a:t>
            </a:r>
            <a:r>
              <a:rPr lang="zh-CN" altLang="zh-CN" sz="1600" dirty="0">
                <a:solidFill>
                  <a:srgbClr val="000000"/>
                </a:solidFill>
                <a:latin typeface="Consolas" panose="020B0609020204030204" pitchFamily="49" charset="0"/>
                <a:ea typeface="JetBrains Mono"/>
              </a:rPr>
              <a:t>;</a:t>
            </a:r>
            <a:br>
              <a:rPr lang="zh-CN" altLang="zh-CN" sz="1600" dirty="0">
                <a:solidFill>
                  <a:srgbClr val="000000"/>
                </a:solidFill>
                <a:latin typeface="Consolas" panose="020B0609020204030204" pitchFamily="49" charset="0"/>
                <a:ea typeface="JetBrains Mono"/>
              </a:rPr>
            </a:br>
            <a:r>
              <a:rPr lang="zh-CN" altLang="zh-CN" sz="1600" dirty="0">
                <a:solidFill>
                  <a:srgbClr val="000000"/>
                </a:solidFill>
                <a:latin typeface="Consolas" panose="020B0609020204030204" pitchFamily="49" charset="0"/>
                <a:ea typeface="JetBrains Mono"/>
              </a:rPr>
              <a:t>    </a:t>
            </a:r>
            <a:r>
              <a:rPr lang="zh-CN" altLang="zh-CN" sz="1600" b="1" dirty="0">
                <a:solidFill>
                  <a:srgbClr val="000080"/>
                </a:solidFill>
                <a:latin typeface="Consolas" panose="020B0609020204030204" pitchFamily="49" charset="0"/>
                <a:ea typeface="JetBrains Mono"/>
              </a:rPr>
              <a:t>int </a:t>
            </a:r>
            <a:r>
              <a:rPr lang="zh-CN" altLang="zh-CN" sz="1600" b="1" dirty="0">
                <a:solidFill>
                  <a:srgbClr val="660E7A"/>
                </a:solidFill>
                <a:latin typeface="Consolas" panose="020B0609020204030204" pitchFamily="49" charset="0"/>
                <a:ea typeface="JetBrains Mono"/>
              </a:rPr>
              <a:t>age</a:t>
            </a:r>
            <a:r>
              <a:rPr lang="zh-CN" altLang="zh-CN" sz="1600" dirty="0">
                <a:solidFill>
                  <a:srgbClr val="000000"/>
                </a:solidFill>
                <a:latin typeface="Consolas" panose="020B0609020204030204" pitchFamily="49" charset="0"/>
                <a:ea typeface="JetBrains Mono"/>
              </a:rPr>
              <a:t>;</a:t>
            </a:r>
            <a:br>
              <a:rPr lang="zh-CN" altLang="zh-CN" sz="1600" dirty="0">
                <a:solidFill>
                  <a:srgbClr val="000000"/>
                </a:solidFill>
                <a:latin typeface="Consolas" panose="020B0609020204030204" pitchFamily="49" charset="0"/>
                <a:ea typeface="JetBrains Mono"/>
              </a:rPr>
            </a:br>
            <a:r>
              <a:rPr lang="zh-CN" altLang="zh-CN" sz="1600" dirty="0">
                <a:solidFill>
                  <a:srgbClr val="000000"/>
                </a:solidFill>
                <a:latin typeface="Consolas" panose="020B0609020204030204" pitchFamily="49" charset="0"/>
                <a:ea typeface="JetBrains Mono"/>
              </a:rPr>
              <a:t>}</a:t>
            </a:r>
            <a:endParaRPr lang="zh-CN" altLang="zh-CN" sz="3600" dirty="0">
              <a:latin typeface="Consolas" panose="020B0609020204030204" pitchFamily="49" charset="0"/>
            </a:endParaRPr>
          </a:p>
        </p:txBody>
      </p:sp>
    </p:spTree>
    <p:extLst>
      <p:ext uri="{BB962C8B-B14F-4D97-AF65-F5344CB8AC3E}">
        <p14:creationId xmlns:p14="http://schemas.microsoft.com/office/powerpoint/2010/main" val="331207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6B23885-64C5-4606-A4E4-F59699F3A84D}"/>
              </a:ext>
            </a:extLst>
          </p:cNvPr>
          <p:cNvSpPr txBox="1"/>
          <p:nvPr/>
        </p:nvSpPr>
        <p:spPr>
          <a:xfrm>
            <a:off x="591906" y="1140418"/>
            <a:ext cx="6756975" cy="2612318"/>
          </a:xfrm>
          <a:prstGeom prst="rect">
            <a:avLst/>
          </a:prstGeom>
          <a:noFill/>
        </p:spPr>
        <p:txBody>
          <a:bodyPr wrap="square">
            <a:spAutoFit/>
          </a:bodyPr>
          <a:lstStyle/>
          <a:p>
            <a:pPr>
              <a:lnSpc>
                <a:spcPct val="200000"/>
              </a:lnSpc>
              <a:defRPr/>
            </a:pPr>
            <a:r>
              <a:rPr lang="en-US" altLang="zh-CN"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、子类是否可以继承父类的静态成员？</a:t>
            </a:r>
            <a:endParaRPr lang="en-US" altLang="zh-CN" sz="20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有争议的知识点。</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子类可以直接使用父类的静态成员（共享）</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但个人认为：子类不能继承父类的静态成员。（共享并非继承）</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400543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6C5119-C9C1-4EAC-B894-825890BBD4BD}"/>
              </a:ext>
            </a:extLst>
          </p:cNvPr>
          <p:cNvSpPr txBox="1">
            <a:spLocks noChangeArrowheads="1"/>
          </p:cNvSpPr>
          <p:nvPr/>
        </p:nvSpPr>
        <p:spPr bwMode="auto">
          <a:xfrm>
            <a:off x="719778" y="1224079"/>
            <a:ext cx="35643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Wingdings" panose="05000000000000000000" pitchFamily="2" charset="2"/>
              <a:buNone/>
            </a:pPr>
            <a:endParaRPr lang="zh-CN" altLang="zh-CN"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None/>
            </a:pPr>
            <a:r>
              <a:rPr lang="zh-CN" altLang="zh-CN"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Java只支持</a:t>
            </a:r>
            <a:r>
              <a:rPr lang="zh-CN"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单继承</a:t>
            </a:r>
            <a:r>
              <a:rPr lang="zh-CN" altLang="zh-CN"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，不支持</a:t>
            </a:r>
            <a:r>
              <a:rPr lang="zh-CN"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多继承</a:t>
            </a:r>
            <a:r>
              <a:rPr lang="zh-CN" altLang="zh-CN"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p>
        </p:txBody>
      </p:sp>
      <p:pic>
        <p:nvPicPr>
          <p:cNvPr id="146439" name="Picture 7">
            <a:extLst>
              <a:ext uri="{FF2B5EF4-FFF2-40B4-BE49-F238E27FC236}">
                <a16:creationId xmlns:a16="http://schemas.microsoft.com/office/drawing/2014/main" id="{010296D4-EAF5-4AFE-83F9-B22A1F2A01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31429" y="2739612"/>
            <a:ext cx="4883149" cy="232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991D225A-4B5E-43B9-9E7E-B3E792D99D47}"/>
              </a:ext>
            </a:extLst>
          </p:cNvPr>
          <p:cNvSpPr txBox="1"/>
          <p:nvPr/>
        </p:nvSpPr>
        <p:spPr>
          <a:xfrm>
            <a:off x="1263762" y="2218912"/>
            <a:ext cx="3767667" cy="307777"/>
          </a:xfrm>
          <a:prstGeom prst="rect">
            <a:avLst/>
          </a:prstGeom>
          <a:noFill/>
        </p:spPr>
        <p:txBody>
          <a:bodyPr>
            <a:spAutoFit/>
          </a:bodyPr>
          <a:lstStyle/>
          <a:p>
            <a:pPr>
              <a:defRPr/>
            </a:pPr>
            <a:r>
              <a:rPr lang="zh-CN" altLang="en-US" sz="14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单继承：子类只能继承一个直接父类</a:t>
            </a:r>
          </a:p>
        </p:txBody>
      </p:sp>
      <p:sp>
        <p:nvSpPr>
          <p:cNvPr id="7" name="文本框 6">
            <a:extLst>
              <a:ext uri="{FF2B5EF4-FFF2-40B4-BE49-F238E27FC236}">
                <a16:creationId xmlns:a16="http://schemas.microsoft.com/office/drawing/2014/main" id="{02553E3D-FDDA-4D9E-80BE-83FC60F0F425}"/>
              </a:ext>
            </a:extLst>
          </p:cNvPr>
          <p:cNvSpPr txBox="1"/>
          <p:nvPr/>
        </p:nvSpPr>
        <p:spPr>
          <a:xfrm>
            <a:off x="5196966" y="2218912"/>
            <a:ext cx="3595856" cy="307777"/>
          </a:xfrm>
          <a:prstGeom prst="rect">
            <a:avLst/>
          </a:prstGeom>
          <a:noFill/>
        </p:spPr>
        <p:txBody>
          <a:bodyPr wrap="none">
            <a:spAutoFit/>
          </a:bodyPr>
          <a:lstStyle/>
          <a:p>
            <a:pPr>
              <a:defRPr/>
            </a:pPr>
            <a:r>
              <a:rPr lang="zh-CN" altLang="en-US" sz="1400"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不支持多继承：子类不能同时继承多个父类</a:t>
            </a:r>
          </a:p>
        </p:txBody>
      </p:sp>
      <p:pic>
        <p:nvPicPr>
          <p:cNvPr id="146441" name="Picture 9">
            <a:extLst>
              <a:ext uri="{FF2B5EF4-FFF2-40B4-BE49-F238E27FC236}">
                <a16:creationId xmlns:a16="http://schemas.microsoft.com/office/drawing/2014/main" id="{07BB818A-87D1-4D32-A921-31F2EC33274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9178" y="2739612"/>
            <a:ext cx="2827867" cy="2135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46441"/>
                                        </p:tgtEl>
                                        <p:attrNameLst>
                                          <p:attrName>style.visibility</p:attrName>
                                        </p:attrNameLst>
                                      </p:cBhvr>
                                      <p:to>
                                        <p:strVal val="visible"/>
                                      </p:to>
                                    </p:set>
                                    <p:anim calcmode="lin" valueType="num">
                                      <p:cBhvr additive="base">
                                        <p:cTn id="11" dur="500" fill="hold"/>
                                        <p:tgtEl>
                                          <p:spTgt spid="146441"/>
                                        </p:tgtEl>
                                        <p:attrNameLst>
                                          <p:attrName>ppt_x</p:attrName>
                                        </p:attrNameLst>
                                      </p:cBhvr>
                                      <p:tavLst>
                                        <p:tav tm="0">
                                          <p:val>
                                            <p:strVal val="#ppt_x"/>
                                          </p:val>
                                        </p:tav>
                                        <p:tav tm="100000">
                                          <p:val>
                                            <p:strVal val="#ppt_x"/>
                                          </p:val>
                                        </p:tav>
                                      </p:tavLst>
                                    </p:anim>
                                    <p:anim calcmode="lin" valueType="num">
                                      <p:cBhvr additive="base">
                                        <p:cTn id="12" dur="500" fill="hold"/>
                                        <p:tgtEl>
                                          <p:spTgt spid="14644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6439"/>
                                        </p:tgtEl>
                                        <p:attrNameLst>
                                          <p:attrName>style.visibility</p:attrName>
                                        </p:attrNameLst>
                                      </p:cBhvr>
                                      <p:to>
                                        <p:strVal val="visible"/>
                                      </p:to>
                                    </p:set>
                                    <p:anim calcmode="lin" valueType="num">
                                      <p:cBhvr additive="base">
                                        <p:cTn id="25" dur="500" fill="hold"/>
                                        <p:tgtEl>
                                          <p:spTgt spid="146439"/>
                                        </p:tgtEl>
                                        <p:attrNameLst>
                                          <p:attrName>ppt_x</p:attrName>
                                        </p:attrNameLst>
                                      </p:cBhvr>
                                      <p:tavLst>
                                        <p:tav tm="0">
                                          <p:val>
                                            <p:strVal val="#ppt_x"/>
                                          </p:val>
                                        </p:tav>
                                        <p:tav tm="100000">
                                          <p:val>
                                            <p:strVal val="#ppt_x"/>
                                          </p:val>
                                        </p:tav>
                                      </p:tavLst>
                                    </p:anim>
                                    <p:anim calcmode="lin" valueType="num">
                                      <p:cBhvr additive="base">
                                        <p:cTn id="26" dur="500" fill="hold"/>
                                        <p:tgtEl>
                                          <p:spTgt spid="1464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文本框 1">
            <a:extLst>
              <a:ext uri="{FF2B5EF4-FFF2-40B4-BE49-F238E27FC236}">
                <a16:creationId xmlns:a16="http://schemas.microsoft.com/office/drawing/2014/main" id="{6B801AA0-0A54-4041-A35A-273F665E0362}"/>
              </a:ext>
            </a:extLst>
          </p:cNvPr>
          <p:cNvSpPr txBox="1">
            <a:spLocks noChangeArrowheads="1"/>
          </p:cNvSpPr>
          <p:nvPr/>
        </p:nvSpPr>
        <p:spPr bwMode="auto">
          <a:xfrm>
            <a:off x="943817" y="2694039"/>
            <a:ext cx="3672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Wingdings" panose="05000000000000000000" pitchFamily="2" charset="2"/>
              <a:buNone/>
            </a:pPr>
            <a:r>
              <a:rPr lang="zh-CN" altLang="en-US" sz="1600" b="1"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为何</a:t>
            </a:r>
            <a:r>
              <a:rPr lang="zh-CN" altLang="zh-CN" sz="1600" b="1"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不支持</a:t>
            </a:r>
            <a:r>
              <a:rPr lang="zh-CN" altLang="zh-CN" sz="1600" b="1" dirty="0">
                <a:solidFill>
                  <a:srgbClr val="C00000"/>
                </a:solidFill>
                <a:latin typeface="微软雅黑" panose="020B0503020204020204" pitchFamily="34" charset="-122"/>
                <a:ea typeface="微软雅黑" panose="020B0503020204020204" pitchFamily="34" charset="-122"/>
                <a:cs typeface="Open Sans" panose="020B0606030504020204" pitchFamily="34" charset="0"/>
              </a:rPr>
              <a:t>多继承</a:t>
            </a:r>
            <a:r>
              <a:rPr lang="zh-CN" altLang="zh-CN" sz="1600" b="1"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，请看如下</a:t>
            </a:r>
            <a:r>
              <a:rPr lang="zh-CN" altLang="en-US" sz="1600" b="1"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反证法</a:t>
            </a:r>
            <a:r>
              <a:rPr lang="zh-CN" altLang="zh-CN" sz="1600" b="1" dirty="0">
                <a:solidFill>
                  <a:srgbClr val="333333"/>
                </a:solidFill>
                <a:latin typeface="微软雅黑" panose="020B0503020204020204" pitchFamily="34" charset="-122"/>
                <a:ea typeface="微软雅黑" panose="020B0503020204020204" pitchFamily="34" charset="-122"/>
                <a:cs typeface="Open Sans" panose="020B0606030504020204" pitchFamily="34" charset="0"/>
              </a:rPr>
              <a:t>：</a:t>
            </a:r>
            <a:endParaRPr lang="zh-CN" altLang="zh-CN" sz="1600" b="1" dirty="0">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11" name="图片 10">
            <a:extLst>
              <a:ext uri="{FF2B5EF4-FFF2-40B4-BE49-F238E27FC236}">
                <a16:creationId xmlns:a16="http://schemas.microsoft.com/office/drawing/2014/main" id="{CBF56CDE-397D-47EA-A930-208DCC415A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22268" y="3062340"/>
            <a:ext cx="1071033" cy="1416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722" name="Picture 2">
            <a:extLst>
              <a:ext uri="{FF2B5EF4-FFF2-40B4-BE49-F238E27FC236}">
                <a16:creationId xmlns:a16="http://schemas.microsoft.com/office/drawing/2014/main" id="{E34D3324-8736-4D13-9E76-F62BDFB09CF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4216" y="3358673"/>
            <a:ext cx="908051" cy="99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A5A1B761-DB29-4709-B75C-BCC02BE0864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43816" y="1134055"/>
            <a:ext cx="1585384"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E37A6DFE-19D9-4D39-8E61-94B3795E356D}"/>
              </a:ext>
            </a:extLst>
          </p:cNvPr>
          <p:cNvSpPr txBox="1">
            <a:spLocks noChangeArrowheads="1"/>
          </p:cNvSpPr>
          <p:nvPr/>
        </p:nvSpPr>
        <p:spPr bwMode="auto">
          <a:xfrm>
            <a:off x="2048717" y="3339622"/>
            <a:ext cx="4610100" cy="11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1333" b="1">
                <a:solidFill>
                  <a:srgbClr val="000080"/>
                </a:solidFill>
                <a:latin typeface="Consolas" panose="020B0609020204030204" pitchFamily="49" charset="0"/>
              </a:rPr>
              <a:t>public </a:t>
            </a:r>
            <a:r>
              <a:rPr lang="zh-CN" altLang="zh-CN" sz="1333" b="1">
                <a:solidFill>
                  <a:srgbClr val="000080"/>
                </a:solidFill>
                <a:latin typeface="Consolas" panose="020B0609020204030204" pitchFamily="49" charset="0"/>
              </a:rPr>
              <a:t>class </a:t>
            </a:r>
            <a:r>
              <a:rPr lang="zh-CN" altLang="zh-CN" sz="1333">
                <a:solidFill>
                  <a:srgbClr val="000000"/>
                </a:solidFill>
                <a:latin typeface="Arial" panose="020B0604020202020204" pitchFamily="34" charset="0"/>
              </a:rPr>
              <a:t>父类</a:t>
            </a:r>
            <a:r>
              <a:rPr lang="zh-CN" altLang="zh-CN" sz="1333">
                <a:solidFill>
                  <a:srgbClr val="000000"/>
                </a:solidFill>
                <a:latin typeface="Consolas" panose="020B0609020204030204" pitchFamily="49" charset="0"/>
              </a:rPr>
              <a:t>A {</a:t>
            </a:r>
            <a:br>
              <a:rPr lang="zh-CN" altLang="zh-CN" sz="1333">
                <a:solidFill>
                  <a:srgbClr val="000000"/>
                </a:solidFill>
                <a:latin typeface="Consolas" panose="020B0609020204030204" pitchFamily="49" charset="0"/>
              </a:rPr>
            </a:br>
            <a:r>
              <a:rPr lang="zh-CN" altLang="zh-CN" sz="1333">
                <a:solidFill>
                  <a:srgbClr val="000000"/>
                </a:solidFill>
                <a:latin typeface="Consolas" panose="020B0609020204030204" pitchFamily="49" charset="0"/>
              </a:rPr>
              <a:t>    </a:t>
            </a:r>
            <a:r>
              <a:rPr lang="zh-CN" altLang="zh-CN" sz="1333" b="1">
                <a:solidFill>
                  <a:srgbClr val="000080"/>
                </a:solidFill>
                <a:latin typeface="Consolas" panose="020B0609020204030204" pitchFamily="49" charset="0"/>
              </a:rPr>
              <a:t>public void </a:t>
            </a:r>
            <a:r>
              <a:rPr lang="zh-CN" altLang="zh-CN" sz="1333">
                <a:solidFill>
                  <a:srgbClr val="000000"/>
                </a:solidFill>
                <a:latin typeface="Consolas" panose="020B0609020204030204" pitchFamily="49" charset="0"/>
              </a:rPr>
              <a:t>method(){</a:t>
            </a:r>
            <a:br>
              <a:rPr lang="zh-CN" altLang="zh-CN" sz="1333">
                <a:solidFill>
                  <a:srgbClr val="000000"/>
                </a:solidFill>
                <a:latin typeface="Consolas" panose="020B0609020204030204" pitchFamily="49" charset="0"/>
              </a:rPr>
            </a:br>
            <a:r>
              <a:rPr lang="zh-CN" altLang="zh-CN" sz="1333">
                <a:solidFill>
                  <a:srgbClr val="000000"/>
                </a:solidFill>
                <a:latin typeface="Consolas" panose="020B0609020204030204" pitchFamily="49" charset="0"/>
              </a:rPr>
              <a:t>        System.</a:t>
            </a:r>
            <a:r>
              <a:rPr lang="zh-CN" altLang="zh-CN" sz="1333" b="1" i="1">
                <a:solidFill>
                  <a:srgbClr val="660E7A"/>
                </a:solidFill>
                <a:latin typeface="Consolas" panose="020B0609020204030204" pitchFamily="49" charset="0"/>
              </a:rPr>
              <a:t>out</a:t>
            </a:r>
            <a:r>
              <a:rPr lang="zh-CN" altLang="zh-CN" sz="1333">
                <a:solidFill>
                  <a:srgbClr val="000000"/>
                </a:solidFill>
                <a:latin typeface="Consolas" panose="020B0609020204030204" pitchFamily="49" charset="0"/>
              </a:rPr>
              <a:t>.println(</a:t>
            </a:r>
            <a:r>
              <a:rPr lang="zh-CN" altLang="zh-CN" sz="1333" b="1">
                <a:solidFill>
                  <a:srgbClr val="008000"/>
                </a:solidFill>
                <a:latin typeface="Consolas" panose="020B0609020204030204" pitchFamily="49" charset="0"/>
              </a:rPr>
              <a:t>"</a:t>
            </a:r>
            <a:r>
              <a:rPr lang="zh-CN" altLang="en-US" sz="1333" b="1">
                <a:solidFill>
                  <a:srgbClr val="008000"/>
                </a:solidFill>
                <a:latin typeface="Consolas" panose="020B0609020204030204" pitchFamily="49" charset="0"/>
              </a:rPr>
              <a:t>复习数学</a:t>
            </a:r>
            <a:r>
              <a:rPr lang="zh-CN" altLang="zh-CN" sz="1333" b="1">
                <a:solidFill>
                  <a:srgbClr val="008000"/>
                </a:solidFill>
                <a:latin typeface="Consolas" panose="020B0609020204030204" pitchFamily="49" charset="0"/>
              </a:rPr>
              <a:t>"</a:t>
            </a:r>
            <a:r>
              <a:rPr lang="zh-CN" altLang="zh-CN" sz="1333">
                <a:solidFill>
                  <a:srgbClr val="000000"/>
                </a:solidFill>
                <a:latin typeface="Consolas" panose="020B0609020204030204" pitchFamily="49" charset="0"/>
              </a:rPr>
              <a:t>);</a:t>
            </a:r>
            <a:br>
              <a:rPr lang="zh-CN" altLang="zh-CN" sz="1333">
                <a:solidFill>
                  <a:srgbClr val="000000"/>
                </a:solidFill>
                <a:latin typeface="Consolas" panose="020B0609020204030204" pitchFamily="49" charset="0"/>
              </a:rPr>
            </a:br>
            <a:r>
              <a:rPr lang="zh-CN" altLang="zh-CN" sz="1333">
                <a:solidFill>
                  <a:srgbClr val="000000"/>
                </a:solidFill>
                <a:latin typeface="Consolas" panose="020B0609020204030204" pitchFamily="49" charset="0"/>
              </a:rPr>
              <a:t>    }</a:t>
            </a:r>
            <a:br>
              <a:rPr lang="zh-CN" altLang="zh-CN" sz="1333">
                <a:solidFill>
                  <a:srgbClr val="000000"/>
                </a:solidFill>
                <a:latin typeface="Consolas" panose="020B0609020204030204" pitchFamily="49" charset="0"/>
              </a:rPr>
            </a:br>
            <a:r>
              <a:rPr lang="zh-CN" altLang="zh-CN" sz="1333">
                <a:solidFill>
                  <a:srgbClr val="000000"/>
                </a:solidFill>
                <a:latin typeface="Consolas" panose="020B0609020204030204" pitchFamily="49" charset="0"/>
              </a:rPr>
              <a:t>}</a:t>
            </a:r>
            <a:endParaRPr lang="zh-CN" altLang="zh-CN" sz="1333"/>
          </a:p>
        </p:txBody>
      </p:sp>
      <p:sp>
        <p:nvSpPr>
          <p:cNvPr id="13" name="对话气泡: 椭圆形 12">
            <a:extLst>
              <a:ext uri="{FF2B5EF4-FFF2-40B4-BE49-F238E27FC236}">
                <a16:creationId xmlns:a16="http://schemas.microsoft.com/office/drawing/2014/main" id="{2C68008A-E04B-4C6B-9332-22243B7E3C51}"/>
              </a:ext>
            </a:extLst>
          </p:cNvPr>
          <p:cNvSpPr/>
          <p:nvPr/>
        </p:nvSpPr>
        <p:spPr>
          <a:xfrm>
            <a:off x="1282484" y="3166055"/>
            <a:ext cx="4561417" cy="1526117"/>
          </a:xfrm>
          <a:prstGeom prst="wedgeEllipseCallout">
            <a:avLst>
              <a:gd name="adj1" fmla="val -51190"/>
              <a:gd name="adj2" fmla="val 3338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4" name="文本框 13">
            <a:extLst>
              <a:ext uri="{FF2B5EF4-FFF2-40B4-BE49-F238E27FC236}">
                <a16:creationId xmlns:a16="http://schemas.microsoft.com/office/drawing/2014/main" id="{E9D81108-D5A7-4A9B-A45A-E555BDDE2681}"/>
              </a:ext>
            </a:extLst>
          </p:cNvPr>
          <p:cNvSpPr txBox="1"/>
          <p:nvPr/>
        </p:nvSpPr>
        <p:spPr>
          <a:xfrm>
            <a:off x="8208217" y="3542822"/>
            <a:ext cx="3983783" cy="1384995"/>
          </a:xfrm>
          <a:prstGeom prst="rect">
            <a:avLst/>
          </a:prstGeom>
          <a:noFill/>
        </p:spPr>
        <p:txBody>
          <a:bodyPr wrap="none">
            <a:spAutoFit/>
          </a:bodyPr>
          <a:lstStyle/>
          <a:p>
            <a:pPr>
              <a:defRPr/>
            </a:pPr>
            <a:r>
              <a:rPr lang="en-US" altLang="zh-CN" sz="1400" b="1" dirty="0">
                <a:solidFill>
                  <a:srgbClr val="000080"/>
                </a:solidFill>
                <a:latin typeface="Consolas" panose="020B0609020204030204" pitchFamily="49" charset="0"/>
              </a:rPr>
              <a:t>public </a:t>
            </a:r>
            <a:r>
              <a:rPr lang="zh-CN" altLang="zh-CN" sz="1400" b="1" dirty="0">
                <a:solidFill>
                  <a:srgbClr val="000080"/>
                </a:solidFill>
                <a:latin typeface="Consolas" panose="020B0609020204030204" pitchFamily="49" charset="0"/>
              </a:rPr>
              <a:t>class </a:t>
            </a:r>
            <a:r>
              <a:rPr lang="zh-CN" altLang="zh-CN" sz="1400" dirty="0">
                <a:solidFill>
                  <a:srgbClr val="000000"/>
                </a:solidFill>
                <a:latin typeface="Arial" panose="020B0604020202020204" pitchFamily="34" charset="0"/>
                <a:cs typeface="Arial" panose="020B0604020202020204" pitchFamily="34" charset="0"/>
              </a:rPr>
              <a:t>父类</a:t>
            </a:r>
            <a:r>
              <a:rPr lang="en-US" altLang="zh-CN" sz="1400" dirty="0">
                <a:solidFill>
                  <a:srgbClr val="000000"/>
                </a:solidFill>
                <a:latin typeface="Consolas" panose="020B0609020204030204" pitchFamily="49" charset="0"/>
              </a:rPr>
              <a:t>B</a:t>
            </a: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r>
              <a:rPr lang="zh-CN" altLang="zh-CN" sz="1400" b="1" dirty="0">
                <a:solidFill>
                  <a:srgbClr val="000080"/>
                </a:solidFill>
                <a:latin typeface="Consolas" panose="020B0609020204030204" pitchFamily="49" charset="0"/>
              </a:rPr>
              <a:t>public void </a:t>
            </a:r>
            <a:r>
              <a:rPr lang="zh-CN" altLang="zh-CN" sz="1400" dirty="0">
                <a:solidFill>
                  <a:srgbClr val="000000"/>
                </a:solidFill>
                <a:latin typeface="Consolas" panose="020B0609020204030204" pitchFamily="49" charset="0"/>
              </a:rPr>
              <a:t>method(){</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System.</a:t>
            </a:r>
            <a:r>
              <a:rPr lang="zh-CN" altLang="zh-CN" sz="1400" b="1" i="1" dirty="0">
                <a:solidFill>
                  <a:srgbClr val="660E7A"/>
                </a:solidFill>
                <a:latin typeface="Consolas" panose="020B0609020204030204" pitchFamily="49" charset="0"/>
              </a:rPr>
              <a:t>out</a:t>
            </a:r>
            <a:r>
              <a:rPr lang="zh-CN" altLang="zh-CN" sz="1400" dirty="0">
                <a:solidFill>
                  <a:srgbClr val="000000"/>
                </a:solidFill>
                <a:latin typeface="Consolas" panose="020B0609020204030204" pitchFamily="49" charset="0"/>
              </a:rPr>
              <a:t>.println(</a:t>
            </a:r>
            <a:r>
              <a:rPr lang="zh-CN" altLang="zh-CN" sz="1400" b="1" dirty="0">
                <a:solidFill>
                  <a:srgbClr val="008000"/>
                </a:solidFill>
                <a:latin typeface="Consolas" panose="020B0609020204030204" pitchFamily="49" charset="0"/>
              </a:rPr>
              <a:t>"</a:t>
            </a:r>
            <a:r>
              <a:rPr lang="zh-CN" altLang="en-US" sz="1400" b="1" dirty="0">
                <a:solidFill>
                  <a:srgbClr val="008000"/>
                </a:solidFill>
                <a:latin typeface="Consolas" panose="020B0609020204030204" pitchFamily="49" charset="0"/>
              </a:rPr>
              <a:t>复习语文</a:t>
            </a:r>
            <a:r>
              <a:rPr lang="zh-CN" altLang="zh-CN" sz="1400" b="1" dirty="0">
                <a:solidFill>
                  <a:srgbClr val="008000"/>
                </a:solidFill>
                <a:latin typeface="Consolas" panose="020B0609020204030204" pitchFamily="49" charset="0"/>
              </a:rPr>
              <a:t>"</a:t>
            </a:r>
            <a:r>
              <a:rPr lang="zh-CN" altLang="zh-CN" sz="1400" dirty="0">
                <a:solidFill>
                  <a:srgbClr val="000000"/>
                </a:solidFill>
                <a:latin typeface="Consolas" panose="020B0609020204030204" pitchFamily="49" charset="0"/>
              </a:rPr>
              <a:t>);</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zh-CN" altLang="zh-CN" sz="1400" dirty="0"/>
          </a:p>
          <a:p>
            <a:pPr>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对话气泡: 椭圆形 14">
            <a:extLst>
              <a:ext uri="{FF2B5EF4-FFF2-40B4-BE49-F238E27FC236}">
                <a16:creationId xmlns:a16="http://schemas.microsoft.com/office/drawing/2014/main" id="{85C4D6E8-6E14-4191-A8C6-A23DE53F813C}"/>
              </a:ext>
            </a:extLst>
          </p:cNvPr>
          <p:cNvSpPr/>
          <p:nvPr/>
        </p:nvSpPr>
        <p:spPr>
          <a:xfrm>
            <a:off x="7393301" y="3466622"/>
            <a:ext cx="4559300" cy="1301751"/>
          </a:xfrm>
          <a:prstGeom prst="wedgeEllipseCallout">
            <a:avLst>
              <a:gd name="adj1" fmla="val -43815"/>
              <a:gd name="adj2" fmla="val -7271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17" name="文本框 16">
            <a:extLst>
              <a:ext uri="{FF2B5EF4-FFF2-40B4-BE49-F238E27FC236}">
                <a16:creationId xmlns:a16="http://schemas.microsoft.com/office/drawing/2014/main" id="{EE35E426-70A9-4E3A-883C-E87496689480}"/>
              </a:ext>
            </a:extLst>
          </p:cNvPr>
          <p:cNvSpPr txBox="1"/>
          <p:nvPr/>
        </p:nvSpPr>
        <p:spPr>
          <a:xfrm>
            <a:off x="3342001" y="1131940"/>
            <a:ext cx="4415367" cy="738664"/>
          </a:xfrm>
          <a:prstGeom prst="rect">
            <a:avLst/>
          </a:prstGeom>
          <a:noFill/>
        </p:spPr>
        <p:txBody>
          <a:bodyPr>
            <a:spAutoFit/>
          </a:bodyPr>
          <a:lstStyle/>
          <a:p>
            <a:pPr>
              <a:defRPr/>
            </a:pPr>
            <a:r>
              <a:rPr lang="zh-CN" altLang="zh-CN" sz="1400" b="1" dirty="0">
                <a:solidFill>
                  <a:srgbClr val="000080"/>
                </a:solidFill>
                <a:latin typeface="Consolas" panose="020B0609020204030204" pitchFamily="49" charset="0"/>
              </a:rPr>
              <a:t>class </a:t>
            </a:r>
            <a:r>
              <a:rPr lang="zh-CN" altLang="zh-CN" sz="1400" dirty="0">
                <a:solidFill>
                  <a:srgbClr val="000000"/>
                </a:solidFill>
                <a:latin typeface="Arial" panose="020B0604020202020204" pitchFamily="34" charset="0"/>
                <a:cs typeface="Arial" panose="020B0604020202020204" pitchFamily="34" charset="0"/>
              </a:rPr>
              <a:t>子类 </a:t>
            </a:r>
            <a:r>
              <a:rPr lang="zh-CN" altLang="zh-CN" sz="1400" b="1" dirty="0">
                <a:solidFill>
                  <a:srgbClr val="000080"/>
                </a:solidFill>
                <a:latin typeface="Consolas" panose="020B0609020204030204" pitchFamily="49" charset="0"/>
              </a:rPr>
              <a:t>extends </a:t>
            </a:r>
            <a:r>
              <a:rPr lang="zh-CN" altLang="zh-CN" sz="1400" dirty="0">
                <a:solidFill>
                  <a:srgbClr val="000000"/>
                </a:solidFill>
                <a:latin typeface="Arial" panose="020B0604020202020204" pitchFamily="34" charset="0"/>
                <a:cs typeface="Arial" panose="020B0604020202020204" pitchFamily="34" charset="0"/>
              </a:rPr>
              <a:t>父类</a:t>
            </a:r>
            <a:r>
              <a:rPr lang="zh-CN" altLang="zh-CN" sz="1400" dirty="0">
                <a:solidFill>
                  <a:srgbClr val="000000"/>
                </a:solidFill>
                <a:latin typeface="Consolas" panose="020B0609020204030204" pitchFamily="49" charset="0"/>
              </a:rPr>
              <a:t>A</a:t>
            </a:r>
            <a:r>
              <a:rPr lang="en-US" altLang="zh-CN" sz="1400" dirty="0">
                <a:solidFill>
                  <a:srgbClr val="000000"/>
                </a:solidFill>
                <a:latin typeface="Consolas" panose="020B0609020204030204" pitchFamily="49" charset="0"/>
              </a:rPr>
              <a:t> </a:t>
            </a:r>
            <a:r>
              <a:rPr lang="zh-CN" altLang="zh-CN" sz="1400" dirty="0">
                <a:solidFill>
                  <a:srgbClr val="000000"/>
                </a:solidFill>
                <a:latin typeface="Consolas" panose="020B0609020204030204" pitchFamily="49" charset="0"/>
              </a:rPr>
              <a:t>,</a:t>
            </a:r>
            <a:r>
              <a:rPr lang="en-US" altLang="zh-CN" sz="1400" dirty="0">
                <a:solidFill>
                  <a:srgbClr val="000000"/>
                </a:solidFill>
                <a:latin typeface="Consolas" panose="020B0609020204030204" pitchFamily="49" charset="0"/>
              </a:rPr>
              <a:t> </a:t>
            </a:r>
            <a:r>
              <a:rPr lang="zh-CN" altLang="zh-CN" sz="1400" dirty="0">
                <a:solidFill>
                  <a:srgbClr val="000000"/>
                </a:solidFill>
                <a:latin typeface="Arial" panose="020B0604020202020204" pitchFamily="34" charset="0"/>
                <a:cs typeface="Arial" panose="020B0604020202020204" pitchFamily="34" charset="0"/>
              </a:rPr>
              <a:t>父类</a:t>
            </a:r>
            <a:r>
              <a:rPr lang="zh-CN" altLang="zh-CN" sz="1400" dirty="0">
                <a:solidFill>
                  <a:srgbClr val="000000"/>
                </a:solidFill>
                <a:latin typeface="Consolas" panose="020B0609020204030204" pitchFamily="49" charset="0"/>
              </a:rPr>
              <a:t>B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    </a:t>
            </a:r>
            <a:br>
              <a:rPr lang="zh-CN" altLang="zh-CN" sz="1400" dirty="0">
                <a:solidFill>
                  <a:srgbClr val="000000"/>
                </a:solidFill>
                <a:latin typeface="Consolas" panose="020B0609020204030204" pitchFamily="49" charset="0"/>
              </a:rPr>
            </a:br>
            <a:r>
              <a:rPr lang="zh-CN" altLang="zh-CN" sz="1400" dirty="0">
                <a:solidFill>
                  <a:srgbClr val="000000"/>
                </a:solidFill>
                <a:latin typeface="Consolas" panose="020B0609020204030204" pitchFamily="49" charset="0"/>
              </a:rPr>
              <a:t>}</a:t>
            </a:r>
            <a:endParaRPr lang="zh-CN" altLang="zh-CN" sz="1600" dirty="0"/>
          </a:p>
        </p:txBody>
      </p:sp>
      <p:sp>
        <p:nvSpPr>
          <p:cNvPr id="23" name="TextBox 3">
            <a:extLst>
              <a:ext uri="{FF2B5EF4-FFF2-40B4-BE49-F238E27FC236}">
                <a16:creationId xmlns:a16="http://schemas.microsoft.com/office/drawing/2014/main" id="{4C2BC68E-0588-4A3F-835B-A3400A376B59}"/>
              </a:ext>
            </a:extLst>
          </p:cNvPr>
          <p:cNvSpPr txBox="1"/>
          <p:nvPr/>
        </p:nvSpPr>
        <p:spPr>
          <a:xfrm>
            <a:off x="3682783" y="4853040"/>
            <a:ext cx="7969251" cy="1200329"/>
          </a:xfrm>
          <a:prstGeom prst="rect">
            <a:avLst/>
          </a:prstGeom>
          <a:solidFill>
            <a:srgbClr val="FFFFCC"/>
          </a:solidFill>
          <a:ln w="12700">
            <a:solidFill>
              <a:schemeClr val="tx1"/>
            </a:solidFill>
          </a:ln>
        </p:spPr>
        <p:txBody>
          <a:bodyPr>
            <a:spAutoFit/>
          </a:bodyPr>
          <a:lstStyle/>
          <a:p>
            <a:pPr>
              <a:defRPr/>
            </a:pPr>
            <a:r>
              <a:rPr lang="zh-CN" altLang="zh-CN" sz="1200" b="1" dirty="0">
                <a:solidFill>
                  <a:srgbClr val="000080"/>
                </a:solidFill>
                <a:latin typeface="Consolas" panose="020B0609020204030204" pitchFamily="49" charset="0"/>
              </a:rPr>
              <a:t>public class </a:t>
            </a:r>
            <a:r>
              <a:rPr lang="zh-CN" altLang="en-US" sz="1200" dirty="0">
                <a:solidFill>
                  <a:srgbClr val="000000"/>
                </a:solidFill>
                <a:latin typeface="Consolas" panose="020B0609020204030204" pitchFamily="49" charset="0"/>
              </a:rPr>
              <a:t>子类</a:t>
            </a:r>
            <a:r>
              <a:rPr lang="en-US" altLang="zh-CN" sz="1200" dirty="0">
                <a:solidFill>
                  <a:srgbClr val="000000"/>
                </a:solidFill>
                <a:latin typeface="Consolas" panose="020B0609020204030204" pitchFamily="49" charset="0"/>
              </a:rPr>
              <a:t>C extends </a:t>
            </a:r>
            <a:r>
              <a:rPr lang="zh-CN" altLang="en-US" sz="1200" dirty="0">
                <a:solidFill>
                  <a:srgbClr val="000000"/>
                </a:solidFill>
                <a:latin typeface="Consolas" panose="020B0609020204030204" pitchFamily="49" charset="0"/>
              </a:rPr>
              <a:t>父类</a:t>
            </a:r>
            <a:r>
              <a:rPr lang="en-US" altLang="zh-CN" sz="1200" dirty="0">
                <a:solidFill>
                  <a:srgbClr val="000000"/>
                </a:solidFill>
                <a:latin typeface="Consolas" panose="020B0609020204030204" pitchFamily="49" charset="0"/>
              </a:rPr>
              <a:t>A , </a:t>
            </a:r>
            <a:r>
              <a:rPr lang="zh-CN" altLang="en-US" sz="1200" dirty="0">
                <a:solidFill>
                  <a:srgbClr val="000000"/>
                </a:solidFill>
                <a:latin typeface="Consolas" panose="020B0609020204030204" pitchFamily="49" charset="0"/>
              </a:rPr>
              <a:t>父类</a:t>
            </a:r>
            <a:r>
              <a:rPr lang="en-US" altLang="zh-CN" sz="1200" dirty="0">
                <a:solidFill>
                  <a:srgbClr val="000000"/>
                </a:solidFill>
                <a:latin typeface="Consolas" panose="020B0609020204030204" pitchFamily="49" charset="0"/>
              </a:rPr>
              <a:t>B</a:t>
            </a:r>
            <a:r>
              <a:rPr lang="zh-CN" altLang="zh-CN" sz="1200" dirty="0">
                <a:solidFill>
                  <a:srgbClr val="000000"/>
                </a:solidFill>
                <a:latin typeface="Consolas" panose="020B0609020204030204" pitchFamily="49" charset="0"/>
              </a:rPr>
              <a:t>{</a:t>
            </a:r>
            <a:endParaRPr lang="en-US" altLang="zh-CN" sz="1200" dirty="0">
              <a:solidFill>
                <a:srgbClr val="000000"/>
              </a:solidFill>
              <a:latin typeface="Consolas" panose="020B0609020204030204" pitchFamily="49" charset="0"/>
            </a:endParaRPr>
          </a:p>
          <a:p>
            <a:pPr>
              <a:defRPr/>
            </a:pPr>
            <a:r>
              <a:rPr lang="en-US" altLang="zh-CN" sz="1200" dirty="0">
                <a:solidFill>
                  <a:srgbClr val="000000"/>
                </a:solidFill>
                <a:latin typeface="Consolas" panose="020B0609020204030204" pitchFamily="49" charset="0"/>
              </a:rPr>
              <a:t>    </a:t>
            </a:r>
            <a:r>
              <a:rPr lang="zh-CN" altLang="zh-CN" sz="1200" b="1" dirty="0">
                <a:solidFill>
                  <a:srgbClr val="000080"/>
                </a:solidFill>
                <a:latin typeface="Consolas" panose="020B0609020204030204" pitchFamily="49" charset="0"/>
              </a:rPr>
              <a:t>public static void </a:t>
            </a:r>
            <a:r>
              <a:rPr lang="zh-CN" altLang="zh-CN" sz="1200" dirty="0">
                <a:solidFill>
                  <a:srgbClr val="000000"/>
                </a:solidFill>
                <a:latin typeface="Consolas" panose="020B0609020204030204" pitchFamily="49" charset="0"/>
              </a:rPr>
              <a:t>main(String[] args) {</a:t>
            </a:r>
            <a:endParaRPr lang="en-US" altLang="zh-CN" sz="1200" dirty="0">
              <a:solidFill>
                <a:srgbClr val="000000"/>
              </a:solidFill>
              <a:latin typeface="Consolas" panose="020B0609020204030204" pitchFamily="49" charset="0"/>
            </a:endParaRPr>
          </a:p>
          <a:p>
            <a:pPr>
              <a:defRPr/>
            </a:pPr>
            <a:r>
              <a:rPr lang="en-US" altLang="zh-CN" sz="1200" dirty="0">
                <a:solidFill>
                  <a:srgbClr val="000000"/>
                </a:solidFill>
                <a:latin typeface="Arial" panose="020B0604020202020204" pitchFamily="34" charset="0"/>
                <a:cs typeface="Arial" panose="020B0604020202020204" pitchFamily="34" charset="0"/>
              </a:rPr>
              <a:t>              </a:t>
            </a:r>
            <a:r>
              <a:rPr lang="zh-CN" altLang="zh-CN" sz="1200" dirty="0">
                <a:solidFill>
                  <a:srgbClr val="000000"/>
                </a:solidFill>
                <a:latin typeface="Consolas" panose="020B0609020204030204" pitchFamily="49" charset="0"/>
                <a:cs typeface="Arial" panose="020B0604020202020204" pitchFamily="34" charset="0"/>
              </a:rPr>
              <a:t>子类 z = </a:t>
            </a:r>
            <a:r>
              <a:rPr lang="zh-CN" altLang="zh-CN" sz="1200" b="1" dirty="0">
                <a:solidFill>
                  <a:srgbClr val="000080"/>
                </a:solidFill>
                <a:latin typeface="Consolas" panose="020B0609020204030204" pitchFamily="49" charset="0"/>
                <a:cs typeface="Arial" panose="020B0604020202020204" pitchFamily="34" charset="0"/>
              </a:rPr>
              <a:t>new </a:t>
            </a:r>
            <a:r>
              <a:rPr lang="zh-CN" altLang="zh-CN" sz="1200" dirty="0">
                <a:solidFill>
                  <a:srgbClr val="000000"/>
                </a:solidFill>
                <a:latin typeface="Consolas" panose="020B0609020204030204" pitchFamily="49" charset="0"/>
                <a:cs typeface="Arial" panose="020B0604020202020204" pitchFamily="34" charset="0"/>
              </a:rPr>
              <a:t>子类();</a:t>
            </a:r>
            <a:br>
              <a:rPr lang="zh-CN" altLang="zh-CN" sz="1200" dirty="0">
                <a:solidFill>
                  <a:srgbClr val="000000"/>
                </a:solidFill>
                <a:latin typeface="Consolas" panose="020B0609020204030204" pitchFamily="49" charset="0"/>
                <a:cs typeface="Arial" panose="020B0604020202020204" pitchFamily="34" charset="0"/>
              </a:rPr>
            </a:br>
            <a:r>
              <a:rPr lang="en-US" altLang="zh-CN" sz="1200" dirty="0">
                <a:solidFill>
                  <a:srgbClr val="000000"/>
                </a:solidFill>
                <a:latin typeface="Consolas" panose="020B0609020204030204" pitchFamily="49" charset="0"/>
                <a:cs typeface="Arial" panose="020B0604020202020204" pitchFamily="34" charset="0"/>
              </a:rPr>
              <a:t>       </a:t>
            </a:r>
            <a:r>
              <a:rPr lang="zh-CN" altLang="zh-CN" sz="1200" dirty="0">
                <a:solidFill>
                  <a:srgbClr val="000000"/>
                </a:solidFill>
                <a:latin typeface="Consolas" panose="020B0609020204030204" pitchFamily="49" charset="0"/>
                <a:cs typeface="Arial" panose="020B0604020202020204" pitchFamily="34" charset="0"/>
              </a:rPr>
              <a:t>z.method();</a:t>
            </a:r>
            <a:r>
              <a:rPr lang="en-US" altLang="zh-CN" sz="1200" dirty="0">
                <a:solidFill>
                  <a:srgbClr val="000000"/>
                </a:solidFill>
                <a:latin typeface="Consolas" panose="020B0609020204030204" pitchFamily="49" charset="0"/>
                <a:cs typeface="Arial" panose="020B0604020202020204" pitchFamily="34" charset="0"/>
              </a:rPr>
              <a:t>   </a:t>
            </a:r>
            <a:r>
              <a:rPr lang="en-US" altLang="zh-CN" sz="12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2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复习啥？出现二义性，听哪个爸爸的呢？</a:t>
            </a:r>
            <a:r>
              <a:rPr lang="en-US" altLang="zh-CN" sz="12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java</a:t>
            </a:r>
            <a:r>
              <a:rPr lang="zh-CN" altLang="en-US" sz="12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懵了！因此不支持多继承</a:t>
            </a:r>
            <a:endParaRPr lang="en-US" altLang="zh-CN" sz="1200" dirty="0">
              <a:solidFill>
                <a:srgbClr val="FF0000"/>
              </a:solidFill>
              <a:latin typeface="微软雅黑" panose="020B0503020204020204" pitchFamily="34" charset="-122"/>
              <a:ea typeface="微软雅黑" panose="020B0503020204020204" pitchFamily="34" charset="-122"/>
            </a:endParaRPr>
          </a:p>
          <a:p>
            <a:pPr>
              <a:defRPr/>
            </a:pPr>
            <a:r>
              <a:rPr lang="en-US" altLang="zh-CN" sz="1200" dirty="0">
                <a:solidFill>
                  <a:srgbClr val="000000"/>
                </a:solidFill>
                <a:latin typeface="Consolas" panose="020B0609020204030204" pitchFamily="49" charset="0"/>
              </a:rPr>
              <a:t>    </a:t>
            </a:r>
            <a:r>
              <a:rPr lang="zh-CN" altLang="zh-CN" sz="1200" dirty="0">
                <a:solidFill>
                  <a:srgbClr val="000000"/>
                </a:solidFill>
                <a:latin typeface="Consolas" panose="020B0609020204030204" pitchFamily="49" charset="0"/>
              </a:rPr>
              <a:t>}</a:t>
            </a:r>
            <a:endParaRPr lang="en-US" altLang="zh-CN" sz="1200" dirty="0">
              <a:solidFill>
                <a:srgbClr val="000000"/>
              </a:solidFill>
              <a:latin typeface="Consolas" panose="020B0609020204030204" pitchFamily="49" charset="0"/>
            </a:endParaRPr>
          </a:p>
          <a:p>
            <a:pPr>
              <a:defRPr/>
            </a:pPr>
            <a:r>
              <a:rPr lang="zh-CN" altLang="zh-CN" sz="1200" dirty="0">
                <a:solidFill>
                  <a:srgbClr val="000000"/>
                </a:solidFill>
                <a:latin typeface="Consolas" panose="020B0609020204030204" pitchFamily="49" charset="0"/>
              </a:rPr>
              <a:t>}</a:t>
            </a:r>
            <a:endParaRPr lang="zh-CN" altLang="zh-CN" sz="1400" dirty="0"/>
          </a:p>
        </p:txBody>
      </p:sp>
      <p:sp>
        <p:nvSpPr>
          <p:cNvPr id="20" name="乘号 19">
            <a:extLst>
              <a:ext uri="{FF2B5EF4-FFF2-40B4-BE49-F238E27FC236}">
                <a16:creationId xmlns:a16="http://schemas.microsoft.com/office/drawing/2014/main" id="{646665A8-6FE6-4D01-8FED-E08DAD8E2F3B}"/>
              </a:ext>
            </a:extLst>
          </p:cNvPr>
          <p:cNvSpPr/>
          <p:nvPr/>
        </p:nvSpPr>
        <p:spPr>
          <a:xfrm>
            <a:off x="3949484" y="1404989"/>
            <a:ext cx="1284817" cy="1299633"/>
          </a:xfrm>
          <a:prstGeom prst="mathMultiply">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2532">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58722"/>
                                        </p:tgtEl>
                                        <p:attrNameLst>
                                          <p:attrName>style.visibility</p:attrName>
                                        </p:attrNameLst>
                                      </p:cBhvr>
                                      <p:to>
                                        <p:strVal val="visible"/>
                                      </p:to>
                                    </p:set>
                                    <p:anim calcmode="lin" valueType="num">
                                      <p:cBhvr additive="base">
                                        <p:cTn id="30" dur="500" fill="hold"/>
                                        <p:tgtEl>
                                          <p:spTgt spid="158722"/>
                                        </p:tgtEl>
                                        <p:attrNameLst>
                                          <p:attrName>ppt_x</p:attrName>
                                        </p:attrNameLst>
                                      </p:cBhvr>
                                      <p:tavLst>
                                        <p:tav tm="0">
                                          <p:val>
                                            <p:strVal val="#ppt_x"/>
                                          </p:val>
                                        </p:tav>
                                        <p:tav tm="100000">
                                          <p:val>
                                            <p:strVal val="#ppt_x"/>
                                          </p:val>
                                        </p:tav>
                                      </p:tavLst>
                                    </p:anim>
                                    <p:anim calcmode="lin" valueType="num">
                                      <p:cBhvr additive="base">
                                        <p:cTn id="31" dur="500" fill="hold"/>
                                        <p:tgtEl>
                                          <p:spTgt spid="15872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ppt_x"/>
                                          </p:val>
                                        </p:tav>
                                        <p:tav tm="100000">
                                          <p:val>
                                            <p:strVal val="#ppt_x"/>
                                          </p:val>
                                        </p:tav>
                                      </p:tavLst>
                                    </p:anim>
                                    <p:anim calcmode="lin" valueType="num">
                                      <p:cBhvr additive="base">
                                        <p:cTn id="39" dur="500" fill="hold"/>
                                        <p:tgtEl>
                                          <p:spTgt spid="23"/>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p:bldP spid="15" grpId="0" animBg="1"/>
      <p:bldP spid="17" grpId="0"/>
      <p:bldP spid="2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163C3F5-CF2C-4F19-8A2B-29EA14E46DD6}"/>
              </a:ext>
            </a:extLst>
          </p:cNvPr>
          <p:cNvSpPr txBox="1"/>
          <p:nvPr/>
        </p:nvSpPr>
        <p:spPr>
          <a:xfrm>
            <a:off x="908953" y="1148818"/>
            <a:ext cx="9362017" cy="1200329"/>
          </a:xfrm>
          <a:prstGeom prst="rect">
            <a:avLst/>
          </a:prstGeom>
          <a:noFill/>
        </p:spPr>
        <p:txBody>
          <a:bodyPr>
            <a:spAutoFit/>
          </a:bodyPr>
          <a:lstStyle/>
          <a:p>
            <a:pPr>
              <a:buFont typeface="Wingdings" panose="05000000000000000000" pitchFamily="2" charset="2"/>
              <a:buNone/>
              <a:defRPr/>
            </a:pPr>
            <a:endParaRPr lang="zh-CN"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None/>
              <a:defRPr/>
            </a:pPr>
            <a:r>
              <a:rPr lang="zh-CN"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Java支持多层继承</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a:buFont typeface="Wingdings" panose="05000000000000000000" pitchFamily="2" charset="2"/>
              <a:buNone/>
              <a:defRPr/>
            </a:pPr>
            <a:r>
              <a:rPr lang="zh-CN"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endParaRPr lang="zh-CN"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buFont typeface="Wingdings" panose="05000000000000000000" pitchFamily="2" charset="2"/>
              <a:buChar char="l"/>
              <a:defRPr/>
            </a:pP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 </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 </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继承父类 </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 </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，父类</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B </a:t>
            </a:r>
            <a:r>
              <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可以 继承父类 </a:t>
            </a:r>
            <a:r>
              <a:rPr lang="en-US" altLang="zh-CN"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
            </a:r>
            <a:endPar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4" name="图片 3">
            <a:extLst>
              <a:ext uri="{FF2B5EF4-FFF2-40B4-BE49-F238E27FC236}">
                <a16:creationId xmlns:a16="http://schemas.microsoft.com/office/drawing/2014/main" id="{75911822-22F2-44BA-AEEA-B613298259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7955" y="3146487"/>
            <a:ext cx="1111251" cy="1877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674" name="Picture 2">
            <a:extLst>
              <a:ext uri="{FF2B5EF4-FFF2-40B4-BE49-F238E27FC236}">
                <a16:creationId xmlns:a16="http://schemas.microsoft.com/office/drawing/2014/main" id="{9596A07E-35DC-44C6-8E86-CF1F72154F7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76306" y="3146488"/>
            <a:ext cx="1735667" cy="2609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676" name="Picture 4">
            <a:extLst>
              <a:ext uri="{FF2B5EF4-FFF2-40B4-BE49-F238E27FC236}">
                <a16:creationId xmlns:a16="http://schemas.microsoft.com/office/drawing/2014/main" id="{8887A9EE-E77B-4014-8E40-B531346C7CB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78256" y="2972920"/>
            <a:ext cx="1866900" cy="235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箭头连接符 6">
            <a:extLst>
              <a:ext uri="{FF2B5EF4-FFF2-40B4-BE49-F238E27FC236}">
                <a16:creationId xmlns:a16="http://schemas.microsoft.com/office/drawing/2014/main" id="{7101A8F0-6AE8-4712-96EF-2C5D9598BEA5}"/>
              </a:ext>
            </a:extLst>
          </p:cNvPr>
          <p:cNvCxnSpPr/>
          <p:nvPr/>
        </p:nvCxnSpPr>
        <p:spPr>
          <a:xfrm>
            <a:off x="3712189" y="3796303"/>
            <a:ext cx="116628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EE7AAD50-6A4D-4604-8C1B-CEBFF940AB26}"/>
              </a:ext>
            </a:extLst>
          </p:cNvPr>
          <p:cNvCxnSpPr/>
          <p:nvPr/>
        </p:nvCxnSpPr>
        <p:spPr>
          <a:xfrm>
            <a:off x="6161173" y="3857687"/>
            <a:ext cx="143298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E78535BA-0F3A-4091-8037-7F6755ADA086}"/>
              </a:ext>
            </a:extLst>
          </p:cNvPr>
          <p:cNvSpPr txBox="1"/>
          <p:nvPr/>
        </p:nvSpPr>
        <p:spPr>
          <a:xfrm>
            <a:off x="2795673" y="5542554"/>
            <a:ext cx="395816" cy="338554"/>
          </a:xfrm>
          <a:prstGeom prst="rect">
            <a:avLst/>
          </a:prstGeom>
          <a:noFill/>
        </p:spPr>
        <p:txBody>
          <a:bodyPr>
            <a:spAutoFit/>
          </a:bodyPr>
          <a:lstStyle/>
          <a:p>
            <a:pPr>
              <a:defRPr/>
            </a:pPr>
            <a:r>
              <a:rPr lang="en-US" altLang="zh-CN" sz="1600"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a:t>
            </a:r>
          </a:p>
        </p:txBody>
      </p:sp>
      <p:sp>
        <p:nvSpPr>
          <p:cNvPr id="10" name="文本框 9">
            <a:extLst>
              <a:ext uri="{FF2B5EF4-FFF2-40B4-BE49-F238E27FC236}">
                <a16:creationId xmlns:a16="http://schemas.microsoft.com/office/drawing/2014/main" id="{3F0258E7-DFD3-408F-BFD0-619E427CD3D5}"/>
              </a:ext>
            </a:extLst>
          </p:cNvPr>
          <p:cNvSpPr txBox="1"/>
          <p:nvPr/>
        </p:nvSpPr>
        <p:spPr>
          <a:xfrm>
            <a:off x="5147290" y="5650503"/>
            <a:ext cx="395817" cy="338554"/>
          </a:xfrm>
          <a:prstGeom prst="rect">
            <a:avLst/>
          </a:prstGeom>
          <a:noFill/>
        </p:spPr>
        <p:txBody>
          <a:bodyPr>
            <a:spAutoFit/>
          </a:bodyPr>
          <a:lstStyle/>
          <a:p>
            <a:pPr>
              <a:defRPr/>
            </a:pPr>
            <a:r>
              <a:rPr lang="en-US" altLang="zh-CN" sz="1600"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B</a:t>
            </a:r>
          </a:p>
        </p:txBody>
      </p:sp>
      <p:sp>
        <p:nvSpPr>
          <p:cNvPr id="11" name="文本框 10">
            <a:extLst>
              <a:ext uri="{FF2B5EF4-FFF2-40B4-BE49-F238E27FC236}">
                <a16:creationId xmlns:a16="http://schemas.microsoft.com/office/drawing/2014/main" id="{AE7B9F92-40E9-4E3D-97D3-88CCB6A3B29F}"/>
              </a:ext>
            </a:extLst>
          </p:cNvPr>
          <p:cNvSpPr txBox="1"/>
          <p:nvPr/>
        </p:nvSpPr>
        <p:spPr>
          <a:xfrm>
            <a:off x="7924356" y="5650503"/>
            <a:ext cx="395817" cy="338554"/>
          </a:xfrm>
          <a:prstGeom prst="rect">
            <a:avLst/>
          </a:prstGeom>
          <a:noFill/>
        </p:spPr>
        <p:txBody>
          <a:bodyPr>
            <a:spAutoFit/>
          </a:bodyPr>
          <a:lstStyle/>
          <a:p>
            <a:pPr>
              <a:defRPr/>
            </a:pPr>
            <a:r>
              <a:rPr lang="en-US" altLang="zh-CN" sz="1600"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6674"/>
                                        </p:tgtEl>
                                        <p:attrNameLst>
                                          <p:attrName>style.visibility</p:attrName>
                                        </p:attrNameLst>
                                      </p:cBhvr>
                                      <p:to>
                                        <p:strVal val="visible"/>
                                      </p:to>
                                    </p:set>
                                    <p:anim calcmode="lin" valueType="num">
                                      <p:cBhvr additive="base">
                                        <p:cTn id="21" dur="500" fill="hold"/>
                                        <p:tgtEl>
                                          <p:spTgt spid="156674"/>
                                        </p:tgtEl>
                                        <p:attrNameLst>
                                          <p:attrName>ppt_x</p:attrName>
                                        </p:attrNameLst>
                                      </p:cBhvr>
                                      <p:tavLst>
                                        <p:tav tm="0">
                                          <p:val>
                                            <p:strVal val="#ppt_x"/>
                                          </p:val>
                                        </p:tav>
                                        <p:tav tm="100000">
                                          <p:val>
                                            <p:strVal val="#ppt_x"/>
                                          </p:val>
                                        </p:tav>
                                      </p:tavLst>
                                    </p:anim>
                                    <p:anim calcmode="lin" valueType="num">
                                      <p:cBhvr additive="base">
                                        <p:cTn id="22" dur="500" fill="hold"/>
                                        <p:tgtEl>
                                          <p:spTgt spid="15667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6676"/>
                                        </p:tgtEl>
                                        <p:attrNameLst>
                                          <p:attrName>style.visibility</p:attrName>
                                        </p:attrNameLst>
                                      </p:cBhvr>
                                      <p:to>
                                        <p:strVal val="visible"/>
                                      </p:to>
                                    </p:set>
                                    <p:anim calcmode="lin" valueType="num">
                                      <p:cBhvr additive="base">
                                        <p:cTn id="35" dur="500" fill="hold"/>
                                        <p:tgtEl>
                                          <p:spTgt spid="156676"/>
                                        </p:tgtEl>
                                        <p:attrNameLst>
                                          <p:attrName>ppt_x</p:attrName>
                                        </p:attrNameLst>
                                      </p:cBhvr>
                                      <p:tavLst>
                                        <p:tav tm="0">
                                          <p:val>
                                            <p:strVal val="#ppt_x"/>
                                          </p:val>
                                        </p:tav>
                                        <p:tav tm="100000">
                                          <p:val>
                                            <p:strVal val="#ppt_x"/>
                                          </p:val>
                                        </p:tav>
                                      </p:tavLst>
                                    </p:anim>
                                    <p:anim calcmode="lin" valueType="num">
                                      <p:cBhvr additive="base">
                                        <p:cTn id="36" dur="500" fill="hold"/>
                                        <p:tgtEl>
                                          <p:spTgt spid="15667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B4FD2B8-0356-446D-9DD7-66A506ED187F}"/>
              </a:ext>
            </a:extLst>
          </p:cNvPr>
          <p:cNvSpPr txBox="1"/>
          <p:nvPr/>
        </p:nvSpPr>
        <p:spPr>
          <a:xfrm>
            <a:off x="694268" y="1761068"/>
            <a:ext cx="9362017" cy="307777"/>
          </a:xfrm>
          <a:prstGeom prst="rect">
            <a:avLst/>
          </a:prstGeom>
          <a:noFill/>
        </p:spPr>
        <p:txBody>
          <a:bodyPr>
            <a:spAutoFit/>
          </a:bodyPr>
          <a:lstStyle/>
          <a:p>
            <a:pPr>
              <a:buFont typeface="Wingdings" panose="05000000000000000000" pitchFamily="2" charset="2"/>
              <a:buNone/>
              <a:defRPr/>
            </a:pPr>
            <a:endParaRPr lang="zh-CN" altLang="en-US" sz="1400" b="1" dirty="0">
              <a:solidFill>
                <a:srgbClr val="0070C0"/>
              </a:solidFill>
              <a:latin typeface="微软雅黑" panose="020B0503020204020204" pitchFamily="34" charset="-122"/>
              <a:ea typeface="微软雅黑" panose="020B0503020204020204" pitchFamily="34" charset="-122"/>
            </a:endParaRPr>
          </a:p>
        </p:txBody>
      </p:sp>
      <p:pic>
        <p:nvPicPr>
          <p:cNvPr id="156674" name="Picture 2">
            <a:extLst>
              <a:ext uri="{FF2B5EF4-FFF2-40B4-BE49-F238E27FC236}">
                <a16:creationId xmlns:a16="http://schemas.microsoft.com/office/drawing/2014/main" id="{B4793EC2-0BBD-407E-B07D-7E5887F11D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2572" y="3000317"/>
            <a:ext cx="1735667" cy="2609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676" name="Picture 4">
            <a:extLst>
              <a:ext uri="{FF2B5EF4-FFF2-40B4-BE49-F238E27FC236}">
                <a16:creationId xmlns:a16="http://schemas.microsoft.com/office/drawing/2014/main" id="{826F2A95-31C5-40BE-AFF4-B54A6BC3CDE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80023" y="3129434"/>
            <a:ext cx="1866900" cy="235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FC4053C6-7634-4C9C-985E-DFCEEB493EF3}"/>
              </a:ext>
            </a:extLst>
          </p:cNvPr>
          <p:cNvSpPr txBox="1"/>
          <p:nvPr/>
        </p:nvSpPr>
        <p:spPr>
          <a:xfrm>
            <a:off x="694267" y="958851"/>
            <a:ext cx="10641140" cy="1935530"/>
          </a:xfrm>
          <a:prstGeom prst="rect">
            <a:avLst/>
          </a:prstGeom>
          <a:noFill/>
        </p:spPr>
        <p:txBody>
          <a:bodyPr wrap="square">
            <a:spAutoFit/>
          </a:bodyPr>
          <a:lstStyle/>
          <a:p>
            <a:pPr>
              <a:lnSpc>
                <a:spcPct val="200000"/>
              </a:lnSpc>
              <a:defRPr/>
            </a:pP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ct val="200000"/>
              </a:lnSpc>
              <a:defRPr/>
            </a:pP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Object</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特点：</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85750" indent="-285750">
              <a:lnSpc>
                <a:spcPct val="200000"/>
              </a:lnSpc>
              <a:buFont typeface="Wingdings" panose="05000000000000000000" pitchFamily="2" charset="2"/>
              <a:buChar char="l"/>
              <a:defRPr/>
            </a:pP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Java</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中所有类，要么直接继承了</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Object , </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要么默认继承了</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Object , </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要么间接继承了</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Object, Object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是祖宗类。</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a:lnSpc>
                <a:spcPct val="200000"/>
              </a:lnSpc>
              <a:defRPr/>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7" name="直接箭头连接符 6">
            <a:extLst>
              <a:ext uri="{FF2B5EF4-FFF2-40B4-BE49-F238E27FC236}">
                <a16:creationId xmlns:a16="http://schemas.microsoft.com/office/drawing/2014/main" id="{0E8880AA-6C3F-47AD-B6DB-7263B053C2B4}"/>
              </a:ext>
            </a:extLst>
          </p:cNvPr>
          <p:cNvCxnSpPr>
            <a:cxnSpLocks/>
          </p:cNvCxnSpPr>
          <p:nvPr/>
        </p:nvCxnSpPr>
        <p:spPr>
          <a:xfrm>
            <a:off x="1893005" y="3578167"/>
            <a:ext cx="4762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7" name="Picture 2">
            <a:extLst>
              <a:ext uri="{FF2B5EF4-FFF2-40B4-BE49-F238E27FC236}">
                <a16:creationId xmlns:a16="http://schemas.microsoft.com/office/drawing/2014/main" id="{5979DA32-81E6-47EB-BFD6-C3D23A851D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65172" y="3013017"/>
            <a:ext cx="1735667" cy="2609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文本框 14">
            <a:extLst>
              <a:ext uri="{FF2B5EF4-FFF2-40B4-BE49-F238E27FC236}">
                <a16:creationId xmlns:a16="http://schemas.microsoft.com/office/drawing/2014/main" id="{1F9F2577-C32B-424B-9B08-D89F15FBBDB6}"/>
              </a:ext>
            </a:extLst>
          </p:cNvPr>
          <p:cNvSpPr txBox="1"/>
          <p:nvPr/>
        </p:nvSpPr>
        <p:spPr>
          <a:xfrm>
            <a:off x="2329039" y="3394018"/>
            <a:ext cx="856325" cy="307777"/>
          </a:xfrm>
          <a:prstGeom prst="rect">
            <a:avLst/>
          </a:prstGeom>
          <a:noFill/>
        </p:spPr>
        <p:txBody>
          <a:bodyPr wrap="none">
            <a:spAutoFit/>
          </a:bodyPr>
          <a:lstStyle/>
          <a:p>
            <a:pPr>
              <a:defRPr/>
            </a:pPr>
            <a:r>
              <a:rPr lang="en-US" altLang="zh-CN" sz="1400" b="1" dirty="0">
                <a:solidFill>
                  <a:srgbClr val="C00000"/>
                </a:solidFill>
              </a:rPr>
              <a:t>Object</a:t>
            </a:r>
            <a:r>
              <a:rPr lang="zh-CN" altLang="en-US" sz="1400" b="1" dirty="0">
                <a:solidFill>
                  <a:srgbClr val="C00000"/>
                </a:solidFill>
              </a:rPr>
              <a:t>类</a:t>
            </a:r>
          </a:p>
        </p:txBody>
      </p:sp>
      <p:cxnSp>
        <p:nvCxnSpPr>
          <p:cNvPr id="21" name="直接箭头连接符 20">
            <a:extLst>
              <a:ext uri="{FF2B5EF4-FFF2-40B4-BE49-F238E27FC236}">
                <a16:creationId xmlns:a16="http://schemas.microsoft.com/office/drawing/2014/main" id="{59AAA6BB-0CE7-4E44-912C-FAD1888EE87C}"/>
              </a:ext>
            </a:extLst>
          </p:cNvPr>
          <p:cNvCxnSpPr>
            <a:cxnSpLocks/>
          </p:cNvCxnSpPr>
          <p:nvPr/>
        </p:nvCxnSpPr>
        <p:spPr>
          <a:xfrm>
            <a:off x="4909257" y="3544301"/>
            <a:ext cx="476249"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CDA94B18-E269-4ED9-B609-4D19404223C6}"/>
              </a:ext>
            </a:extLst>
          </p:cNvPr>
          <p:cNvSpPr txBox="1"/>
          <p:nvPr/>
        </p:nvSpPr>
        <p:spPr>
          <a:xfrm>
            <a:off x="5260623" y="3351684"/>
            <a:ext cx="856325" cy="307777"/>
          </a:xfrm>
          <a:prstGeom prst="rect">
            <a:avLst/>
          </a:prstGeom>
          <a:noFill/>
        </p:spPr>
        <p:txBody>
          <a:bodyPr wrap="none">
            <a:spAutoFit/>
          </a:bodyPr>
          <a:lstStyle/>
          <a:p>
            <a:pPr>
              <a:defRPr/>
            </a:pPr>
            <a:r>
              <a:rPr lang="en-US" altLang="zh-CN" sz="1400" b="1" dirty="0">
                <a:solidFill>
                  <a:srgbClr val="C00000"/>
                </a:solidFill>
              </a:rPr>
              <a:t>Object</a:t>
            </a:r>
            <a:r>
              <a:rPr lang="zh-CN" altLang="en-US" sz="1400" b="1" dirty="0">
                <a:solidFill>
                  <a:srgbClr val="C00000"/>
                </a:solidFill>
              </a:rPr>
              <a:t>类</a:t>
            </a:r>
          </a:p>
        </p:txBody>
      </p:sp>
      <p:cxnSp>
        <p:nvCxnSpPr>
          <p:cNvPr id="23" name="直接箭头连接符 22">
            <a:extLst>
              <a:ext uri="{FF2B5EF4-FFF2-40B4-BE49-F238E27FC236}">
                <a16:creationId xmlns:a16="http://schemas.microsoft.com/office/drawing/2014/main" id="{9C45BFD1-D954-4686-89C2-01FF71DB2425}"/>
              </a:ext>
            </a:extLst>
          </p:cNvPr>
          <p:cNvCxnSpPr>
            <a:cxnSpLocks/>
          </p:cNvCxnSpPr>
          <p:nvPr/>
        </p:nvCxnSpPr>
        <p:spPr>
          <a:xfrm>
            <a:off x="9318272" y="3453283"/>
            <a:ext cx="4762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CDF1115B-00F7-43BE-9CA4-997B812867E7}"/>
              </a:ext>
            </a:extLst>
          </p:cNvPr>
          <p:cNvSpPr txBox="1"/>
          <p:nvPr/>
        </p:nvSpPr>
        <p:spPr>
          <a:xfrm>
            <a:off x="9669639" y="3262784"/>
            <a:ext cx="856325" cy="307777"/>
          </a:xfrm>
          <a:prstGeom prst="rect">
            <a:avLst/>
          </a:prstGeom>
          <a:noFill/>
        </p:spPr>
        <p:txBody>
          <a:bodyPr wrap="none">
            <a:spAutoFit/>
          </a:bodyPr>
          <a:lstStyle/>
          <a:p>
            <a:pPr>
              <a:defRPr/>
            </a:pPr>
            <a:r>
              <a:rPr lang="en-US" altLang="zh-CN" sz="1400" b="1" dirty="0">
                <a:solidFill>
                  <a:srgbClr val="C00000"/>
                </a:solidFill>
              </a:rPr>
              <a:t>Object</a:t>
            </a:r>
            <a:r>
              <a:rPr lang="zh-CN" altLang="en-US" sz="1400" b="1" dirty="0">
                <a:solidFill>
                  <a:srgbClr val="C00000"/>
                </a:solidFill>
              </a:rPr>
              <a:t>类</a:t>
            </a:r>
          </a:p>
        </p:txBody>
      </p:sp>
      <p:pic>
        <p:nvPicPr>
          <p:cNvPr id="25" name="Picture 2">
            <a:extLst>
              <a:ext uri="{FF2B5EF4-FFF2-40B4-BE49-F238E27FC236}">
                <a16:creationId xmlns:a16="http://schemas.microsoft.com/office/drawing/2014/main" id="{529EE26C-0F40-48BC-989C-C07B8840282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57622" y="2966450"/>
            <a:ext cx="1735667" cy="2609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箭头连接符 7">
            <a:extLst>
              <a:ext uri="{FF2B5EF4-FFF2-40B4-BE49-F238E27FC236}">
                <a16:creationId xmlns:a16="http://schemas.microsoft.com/office/drawing/2014/main" id="{DB3EEFC1-0745-49B7-AB8F-C1CBB974B064}"/>
              </a:ext>
            </a:extLst>
          </p:cNvPr>
          <p:cNvCxnSpPr>
            <a:cxnSpLocks/>
          </p:cNvCxnSpPr>
          <p:nvPr/>
        </p:nvCxnSpPr>
        <p:spPr>
          <a:xfrm>
            <a:off x="7904338" y="3396134"/>
            <a:ext cx="47625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66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667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ppt_x"/>
                                          </p:val>
                                        </p:tav>
                                        <p:tav tm="100000">
                                          <p:val>
                                            <p:strVal val="#ppt_x"/>
                                          </p:val>
                                        </p:tav>
                                      </p:tavLst>
                                    </p:anim>
                                    <p:anim calcmode="lin" valueType="num">
                                      <p:cBhvr additive="base">
                                        <p:cTn id="5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2" grpId="0"/>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78714" y="1463040"/>
            <a:ext cx="7367106" cy="4511040"/>
          </a:xfrm>
        </p:spPr>
        <p:txBody>
          <a:bodyPr/>
          <a:lstStyle/>
          <a:p>
            <a:r>
              <a:rPr lang="zh-CN" altLang="en-US" dirty="0"/>
              <a:t>继承有哪些特点？</a:t>
            </a:r>
            <a:endParaRPr lang="en-US" altLang="zh-CN" dirty="0"/>
          </a:p>
          <a:p>
            <a:pPr marL="952485" lvl="1" indent="-342900">
              <a:lnSpc>
                <a:spcPct val="250000"/>
              </a:lnSpc>
              <a:buFont typeface="+mj-ea"/>
              <a:buAutoNum type="circleNumDbPlain"/>
            </a:pPr>
            <a:r>
              <a:rPr kumimoji="1"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子类可以继承父类的属性和行为，但是子类不能继承父类的构造器。</a:t>
            </a:r>
            <a:endParaRPr kumimoji="1"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lnSpc>
                <a:spcPct val="250000"/>
              </a:lnSpc>
              <a:buFont typeface="+mj-ea"/>
              <a:buAutoNum type="circleNumDbPlain"/>
            </a:pPr>
            <a:r>
              <a:rPr kumimoji="1"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kumimoji="1"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是单继承模式：一个类只能继承一个直接父类。</a:t>
            </a:r>
            <a:endParaRPr kumimoji="1"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lnSpc>
                <a:spcPct val="250000"/>
              </a:lnSpc>
              <a:buFont typeface="+mj-ea"/>
              <a:buAutoNum type="circleNumDbPlain"/>
            </a:pPr>
            <a:r>
              <a:rPr kumimoji="1"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kumimoji="1"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不支持多继承、但是支持多层继承。</a:t>
            </a:r>
            <a:endParaRPr kumimoji="1"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52485" lvl="1" indent="-342900">
              <a:lnSpc>
                <a:spcPct val="250000"/>
              </a:lnSpc>
              <a:buFont typeface="+mj-ea"/>
              <a:buAutoNum type="circleNumDbPlain"/>
            </a:pPr>
            <a:r>
              <a:rPr kumimoji="1"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kumimoji="1"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中所有的类都是</a:t>
            </a:r>
            <a:r>
              <a:rPr kumimoji="1"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Object</a:t>
            </a:r>
            <a:r>
              <a:rPr kumimoji="1"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类的子类。</a:t>
            </a:r>
            <a:endParaRPr kumimoji="1"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endParaRPr lang="en-US" altLang="zh-CN" dirty="0"/>
          </a:p>
          <a:p>
            <a:pPr lvl="1"/>
            <a:endParaRPr lang="en-US" altLang="zh-CN" dirty="0"/>
          </a:p>
          <a:p>
            <a:pPr marL="895335" lvl="1" indent="-285750">
              <a:lnSpc>
                <a:spcPct val="150000"/>
              </a:lnSpc>
              <a:buFont typeface="Wingdings" panose="05000000000000000000" pitchFamily="2" charset="2"/>
              <a:buChar char="l"/>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41307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15261" y="697042"/>
            <a:ext cx="6448508" cy="5621572"/>
          </a:xfrm>
        </p:spPr>
        <p:txBody>
          <a:bodyPr/>
          <a:lstStyle/>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应用知识：工具类</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应用知识：单例设计模式</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继承概述、使用继承的好处</a:t>
            </a:r>
            <a:endParaRPr kumimoji="1"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继承的设计规范、内存运行原理</a:t>
            </a:r>
            <a:endParaRPr kumimoji="1"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继承的特点</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继承后：成员变量、成员方法的访问特点</a:t>
            </a:r>
            <a:endParaRPr kumimoji="1"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继承后：方法重写</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继承后：子类构造器的特点</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继承后：子类构造器访问父类有参构造器</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使用总结</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854883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10">
            <a:extLst>
              <a:ext uri="{FF2B5EF4-FFF2-40B4-BE49-F238E27FC236}">
                <a16:creationId xmlns:a16="http://schemas.microsoft.com/office/drawing/2014/main" id="{F121A9C9-E827-4BF5-B780-0F767F7AD476}"/>
              </a:ext>
            </a:extLst>
          </p:cNvPr>
          <p:cNvSpPr txBox="1"/>
          <p:nvPr/>
        </p:nvSpPr>
        <p:spPr>
          <a:xfrm>
            <a:off x="709544" y="1329065"/>
            <a:ext cx="10350500" cy="3712170"/>
          </a:xfrm>
          <a:prstGeom prst="rect">
            <a:avLst/>
          </a:prstGeom>
          <a:noFill/>
        </p:spPr>
        <p:txBody>
          <a:bodyPr>
            <a:spAutoFit/>
          </a:bodyPr>
          <a:lstStyle/>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在子类方法中访问成员（成员变量、成员方法）满足：</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就近原则</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先子类局部范围找</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然后子类成员范围找</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然后父类成员范围找，如果父类范围还没有找到则报错。</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endParaRPr lang="en-US" altLang="zh-CN"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如果</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子父类中，出现了</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重名的成员</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，会优先使用子类的，</a:t>
            </a:r>
            <a:r>
              <a:rPr lang="zh-CN" altLang="en-US"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此时如果一定要在子类中使用父类的怎么办？</a:t>
            </a:r>
            <a:endParaRPr lang="en-US" altLang="zh-CN"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可以通过</a:t>
            </a:r>
            <a:r>
              <a:rPr lang="en-US" altLang="zh-CN"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lang="zh-CN" altLang="en-US"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关键字</a:t>
            </a: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，指定访问父类的成员。</a:t>
            </a:r>
          </a:p>
        </p:txBody>
      </p:sp>
      <p:sp>
        <p:nvSpPr>
          <p:cNvPr id="9" name="TextBox 3">
            <a:extLst>
              <a:ext uri="{FF2B5EF4-FFF2-40B4-BE49-F238E27FC236}">
                <a16:creationId xmlns:a16="http://schemas.microsoft.com/office/drawing/2014/main" id="{19E17833-3CF0-494E-ADD6-1F60F24BAA46}"/>
              </a:ext>
            </a:extLst>
          </p:cNvPr>
          <p:cNvSpPr txBox="1"/>
          <p:nvPr/>
        </p:nvSpPr>
        <p:spPr>
          <a:xfrm>
            <a:off x="838662" y="5189098"/>
            <a:ext cx="3559918" cy="33983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格式：</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super.</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父类成员变量</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父类成员方法</a:t>
            </a:r>
            <a:endParaRPr lang="zh-CN"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485289" y="1265971"/>
            <a:ext cx="7588947" cy="4511040"/>
          </a:xfrm>
        </p:spPr>
        <p:txBody>
          <a:bodyPr/>
          <a:lstStyle/>
          <a:p>
            <a:pPr>
              <a:lnSpc>
                <a:spcPct val="250000"/>
              </a:lnSpc>
              <a:defRPr/>
            </a:pPr>
            <a:r>
              <a:rPr lang="zh-CN" altLang="en-US" dirty="0">
                <a:solidFill>
                  <a:schemeClr val="tx1">
                    <a:lumMod val="85000"/>
                    <a:lumOff val="15000"/>
                  </a:schemeClr>
                </a:solidFill>
              </a:rPr>
              <a:t>在子类方法中访问成员（成员变量、成员方法）满足：</a:t>
            </a:r>
            <a:endParaRPr lang="en-US" altLang="zh-CN" dirty="0">
              <a:solidFill>
                <a:schemeClr val="tx1">
                  <a:lumMod val="85000"/>
                  <a:lumOff val="15000"/>
                </a:schemeClr>
              </a:solidFill>
            </a:endParaRPr>
          </a:p>
          <a:p>
            <a:pPr marL="895335" lvl="1" indent="-285750">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就近原则，子类没有找子类、子类没有找父类、父类没有就报错！</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pPr>
            <a:r>
              <a:rPr lang="zh-CN" altLang="en-US" sz="1600" dirty="0">
                <a:solidFill>
                  <a:schemeClr val="tx1">
                    <a:lumMod val="85000"/>
                    <a:lumOff val="15000"/>
                  </a:schemeClr>
                </a:solidFill>
                <a:sym typeface="+mn-ea"/>
              </a:rPr>
              <a:t>如果</a:t>
            </a:r>
            <a:r>
              <a:rPr lang="zh-CN" altLang="en-US" sz="1600" dirty="0">
                <a:solidFill>
                  <a:schemeClr val="tx1">
                    <a:lumMod val="85000"/>
                    <a:lumOff val="15000"/>
                  </a:schemeClr>
                </a:solidFill>
              </a:rPr>
              <a:t>子父类中出现了重名的成员，此时如果一定要在子类中使用父类的怎么办？</a:t>
            </a:r>
            <a:endParaRPr lang="en-US" altLang="zh-CN" sz="1600" dirty="0">
              <a:solidFill>
                <a:schemeClr val="tx1">
                  <a:lumMod val="85000"/>
                  <a:lumOff val="15000"/>
                </a:schemeClr>
              </a:solidFill>
            </a:endParaRPr>
          </a:p>
          <a:p>
            <a:pPr lvl="1">
              <a:lnSpc>
                <a:spcPct val="250000"/>
              </a:lnSpc>
            </a:pPr>
            <a:endParaRPr lang="en-US" altLang="zh-CN" dirty="0"/>
          </a:p>
          <a:p>
            <a:pPr marL="895335" lvl="1" indent="-285750">
              <a:lnSpc>
                <a:spcPct val="250000"/>
              </a:lnSpc>
              <a:buFont typeface="Wingdings" panose="05000000000000000000" pitchFamily="2" charset="2"/>
              <a:buChar char="l"/>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3">
            <a:extLst>
              <a:ext uri="{FF2B5EF4-FFF2-40B4-BE49-F238E27FC236}">
                <a16:creationId xmlns:a16="http://schemas.microsoft.com/office/drawing/2014/main" id="{482B1EC6-BB5D-4F6B-88AC-9D23D6673F18}"/>
              </a:ext>
            </a:extLst>
          </p:cNvPr>
          <p:cNvSpPr txBox="1"/>
          <p:nvPr/>
        </p:nvSpPr>
        <p:spPr>
          <a:xfrm>
            <a:off x="5213595" y="3973051"/>
            <a:ext cx="3559918" cy="33983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lnSpc>
                <a:spcPct val="150000"/>
              </a:lnSpc>
              <a:defRPr/>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格式：</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super.</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父类成员变量</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mn-ea"/>
              </a:rPr>
              <a:t>父类成员方法</a:t>
            </a:r>
            <a:endParaRPr lang="zh-CN" altLang="zh-CN" sz="1400" dirty="0"/>
          </a:p>
        </p:txBody>
      </p:sp>
    </p:spTree>
    <p:extLst>
      <p:ext uri="{BB962C8B-B14F-4D97-AF65-F5344CB8AC3E}">
        <p14:creationId xmlns:p14="http://schemas.microsoft.com/office/powerpoint/2010/main" val="169802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15261" y="697042"/>
            <a:ext cx="6448508" cy="5621572"/>
          </a:xfrm>
        </p:spPr>
        <p:txBody>
          <a:bodyPr/>
          <a:lstStyle/>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应用知识：工具类</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应用知识：单例设计模式</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继承概述、使用继承的好处</a:t>
            </a:r>
            <a:endParaRPr kumimoji="1"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继承的设计规范、内存运行原理</a:t>
            </a:r>
            <a:endParaRPr kumimoji="1"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继承的特点</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继承后：成员变量、成员方法的访问特点</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继承后：方法重写</a:t>
            </a:r>
            <a:endParaRPr kumimoji="1"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继承后：子类构造器的特点</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继承后：子类构造器访问父类有参构造器</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使用总结</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3299654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
            <a:extLst>
              <a:ext uri="{FF2B5EF4-FFF2-40B4-BE49-F238E27FC236}">
                <a16:creationId xmlns:a16="http://schemas.microsoft.com/office/drawing/2014/main" id="{4F806E9F-15C3-409E-8EAE-CC7411893FE4}"/>
              </a:ext>
            </a:extLst>
          </p:cNvPr>
          <p:cNvSpPr txBox="1"/>
          <p:nvPr/>
        </p:nvSpPr>
        <p:spPr>
          <a:xfrm>
            <a:off x="253925" y="1016270"/>
            <a:ext cx="1691157" cy="1169551"/>
          </a:xfrm>
          <a:prstGeom prst="rect">
            <a:avLst/>
          </a:prstGeom>
          <a:solidFill>
            <a:srgbClr val="FFFFE4"/>
          </a:solidFill>
          <a:ln w="3175">
            <a:solidFill>
              <a:srgbClr val="919191"/>
            </a:solidFill>
          </a:ln>
        </p:spPr>
        <p:txBody>
          <a:bodyPr wrap="square">
            <a:spAutoFit/>
          </a:bodyPr>
          <a:lstStyle/>
          <a:p>
            <a:pPr eaLnBrk="0" fontAlgn="base" hangingPunct="0">
              <a:spcBef>
                <a:spcPct val="0"/>
              </a:spcBef>
              <a:spcAft>
                <a:spcPct val="0"/>
              </a:spcAft>
            </a:pPr>
            <a:r>
              <a:rPr kumimoji="0" lang="zh-CN" altLang="zh-CN" sz="1000" b="1" i="0" u="none" strike="noStrike" cap="none" normalizeH="0" baseline="0" dirty="0">
                <a:ln>
                  <a:noFill/>
                </a:ln>
                <a:solidFill>
                  <a:srgbClr val="000080"/>
                </a:solidFill>
                <a:effectLst/>
                <a:latin typeface="Arial Unicode MS"/>
                <a:ea typeface="JetBrains Mono"/>
              </a:rPr>
              <a:t>public class </a:t>
            </a:r>
            <a:r>
              <a:rPr kumimoji="0" lang="zh-CN" altLang="zh-CN" sz="1000" b="0" i="0" u="none" strike="noStrike" cap="none" normalizeH="0" baseline="0" dirty="0">
                <a:ln>
                  <a:noFill/>
                </a:ln>
                <a:solidFill>
                  <a:srgbClr val="000000"/>
                </a:solidFill>
                <a:effectLst/>
                <a:latin typeface="Arial Unicode MS"/>
                <a:ea typeface="JetBrains Mono"/>
              </a:rPr>
              <a:t>User {</a:t>
            </a:r>
            <a:br>
              <a:rPr kumimoji="0" lang="zh-CN" altLang="zh-CN" sz="1000" b="0" i="0" u="none" strike="noStrike" cap="none" normalizeH="0" baseline="0" dirty="0">
                <a:ln>
                  <a:noFill/>
                </a:ln>
                <a:solidFill>
                  <a:srgbClr val="000000"/>
                </a:solidFill>
                <a:effectLst/>
                <a:latin typeface="Arial Unicode MS"/>
                <a:ea typeface="JetBrains Mono"/>
              </a:rPr>
            </a:br>
            <a:r>
              <a:rPr kumimoji="0" lang="zh-CN" altLang="zh-CN" sz="1000" b="0" i="0" u="none" strike="noStrike" cap="none" normalizeH="0" baseline="0" dirty="0">
                <a:ln>
                  <a:noFill/>
                </a:ln>
                <a:solidFill>
                  <a:srgbClr val="000000"/>
                </a:solidFill>
                <a:effectLst/>
                <a:latin typeface="Arial Unicode MS"/>
                <a:ea typeface="JetBrains Mono"/>
              </a:rPr>
              <a:t>    </a:t>
            </a:r>
            <a:r>
              <a:rPr kumimoji="0" lang="zh-CN" altLang="zh-CN" sz="1000" b="0" i="1" u="none" strike="noStrike" cap="none" normalizeH="0" baseline="0" dirty="0">
                <a:ln>
                  <a:noFill/>
                </a:ln>
                <a:solidFill>
                  <a:srgbClr val="808080"/>
                </a:solidFill>
                <a:effectLst/>
                <a:latin typeface="Arial Unicode MS"/>
                <a:ea typeface="JetBrains Mono"/>
              </a:rPr>
              <a:t>/** </a:t>
            </a:r>
            <a:r>
              <a:rPr kumimoji="0" lang="zh-CN" altLang="zh-CN" sz="1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静态成员变量 </a:t>
            </a:r>
            <a:r>
              <a:rPr kumimoji="0" lang="zh-CN" altLang="zh-CN" sz="1000" b="0" i="1" u="none" strike="noStrike" cap="none" normalizeH="0" baseline="0" dirty="0">
                <a:ln>
                  <a:noFill/>
                </a:ln>
                <a:solidFill>
                  <a:srgbClr val="808080"/>
                </a:solidFill>
                <a:effectLst/>
                <a:latin typeface="Arial Unicode MS"/>
                <a:ea typeface="JetBrains Mono"/>
              </a:rPr>
              <a:t>*/</a:t>
            </a:r>
            <a:br>
              <a:rPr kumimoji="0" lang="zh-CN" altLang="zh-CN" sz="1000" b="0" i="1" u="none" strike="noStrike" cap="none" normalizeH="0" baseline="0" dirty="0">
                <a:ln>
                  <a:noFill/>
                </a:ln>
                <a:solidFill>
                  <a:srgbClr val="808080"/>
                </a:solidFill>
                <a:effectLst/>
                <a:latin typeface="Arial Unicode MS"/>
                <a:ea typeface="JetBrains Mono"/>
              </a:rPr>
            </a:br>
            <a:r>
              <a:rPr kumimoji="0" lang="zh-CN" altLang="zh-CN" sz="1000" b="0" i="1" u="none" strike="noStrike" cap="none" normalizeH="0" baseline="0" dirty="0">
                <a:ln>
                  <a:noFill/>
                </a:ln>
                <a:solidFill>
                  <a:srgbClr val="808080"/>
                </a:solidFill>
                <a:effectLst/>
                <a:latin typeface="Arial Unicode MS"/>
                <a:ea typeface="JetBrains Mono"/>
              </a:rPr>
              <a:t>    </a:t>
            </a:r>
            <a:r>
              <a:rPr kumimoji="0" lang="zh-CN" altLang="zh-CN" sz="1000" b="1" i="0" u="none" strike="noStrike" cap="none" normalizeH="0" baseline="0" dirty="0">
                <a:ln>
                  <a:noFill/>
                </a:ln>
                <a:solidFill>
                  <a:srgbClr val="000080"/>
                </a:solidFill>
                <a:effectLst/>
                <a:latin typeface="Arial Unicode MS"/>
                <a:ea typeface="JetBrains Mono"/>
              </a:rPr>
              <a:t>static </a:t>
            </a:r>
            <a:r>
              <a:rPr kumimoji="0" lang="zh-CN" altLang="zh-CN" sz="1000" b="0" i="0" u="none" strike="noStrike" cap="none" normalizeH="0" baseline="0" dirty="0">
                <a:ln>
                  <a:noFill/>
                </a:ln>
                <a:solidFill>
                  <a:srgbClr val="000000"/>
                </a:solidFill>
                <a:effectLst/>
                <a:latin typeface="Arial Unicode MS"/>
                <a:ea typeface="JetBrains Mono"/>
              </a:rPr>
              <a:t>String </a:t>
            </a:r>
            <a:r>
              <a:rPr kumimoji="0" lang="zh-CN" altLang="zh-CN" sz="1000" b="0" i="1" u="none" strike="noStrike" cap="none" normalizeH="0" baseline="0" dirty="0">
                <a:ln>
                  <a:noFill/>
                </a:ln>
                <a:solidFill>
                  <a:srgbClr val="660E7A"/>
                </a:solidFill>
                <a:effectLst/>
                <a:latin typeface="Arial Unicode MS"/>
                <a:ea typeface="JetBrains Mono"/>
              </a:rPr>
              <a:t>name</a:t>
            </a:r>
            <a:r>
              <a:rPr kumimoji="0" lang="zh-CN" altLang="zh-CN" sz="1000" b="0" i="0" u="none" strike="noStrike" cap="none" normalizeH="0" baseline="0" dirty="0">
                <a:ln>
                  <a:noFill/>
                </a:ln>
                <a:solidFill>
                  <a:srgbClr val="000000"/>
                </a:solidFill>
                <a:effectLst/>
                <a:latin typeface="Arial Unicode MS"/>
                <a:ea typeface="JetBrains Mono"/>
              </a:rPr>
              <a:t>;</a:t>
            </a:r>
            <a:br>
              <a:rPr kumimoji="0" lang="zh-CN" altLang="zh-CN" sz="1000" b="0" i="0" u="none" strike="noStrike" cap="none" normalizeH="0" baseline="0" dirty="0">
                <a:ln>
                  <a:noFill/>
                </a:ln>
                <a:solidFill>
                  <a:srgbClr val="000000"/>
                </a:solidFill>
                <a:effectLst/>
                <a:latin typeface="Arial Unicode MS"/>
                <a:ea typeface="JetBrains Mono"/>
              </a:rPr>
            </a:br>
            <a:r>
              <a:rPr kumimoji="0" lang="zh-CN" altLang="zh-CN" sz="1000" b="0" i="0" u="none" strike="noStrike" cap="none" normalizeH="0" baseline="0" dirty="0">
                <a:ln>
                  <a:noFill/>
                </a:ln>
                <a:solidFill>
                  <a:srgbClr val="000000"/>
                </a:solidFill>
                <a:effectLst/>
                <a:latin typeface="Arial Unicode MS"/>
                <a:ea typeface="JetBrains Mono"/>
              </a:rPr>
              <a:t>    </a:t>
            </a:r>
            <a:r>
              <a:rPr kumimoji="0" lang="zh-CN" altLang="zh-CN" sz="1000" b="0" i="1" u="none" strike="noStrike" cap="none" normalizeH="0" baseline="0" dirty="0">
                <a:ln>
                  <a:noFill/>
                </a:ln>
                <a:solidFill>
                  <a:srgbClr val="808080"/>
                </a:solidFill>
                <a:effectLst/>
                <a:latin typeface="Arial Unicode MS"/>
                <a:ea typeface="JetBrains Mono"/>
              </a:rPr>
              <a:t>/**  </a:t>
            </a:r>
            <a:r>
              <a:rPr kumimoji="0" lang="zh-CN" altLang="zh-CN" sz="1000" b="0" i="1" u="none" strike="noStrike" cap="none" normalizeH="0" baseline="0" dirty="0">
                <a:ln>
                  <a:noFill/>
                </a:ln>
                <a:solidFill>
                  <a:srgbClr val="808080"/>
                </a:solidFill>
                <a:effectLst/>
                <a:latin typeface="宋体" panose="02010600030101010101" pitchFamily="2" charset="-122"/>
                <a:ea typeface="宋体" panose="02010600030101010101" pitchFamily="2" charset="-122"/>
              </a:rPr>
              <a:t>实例成员变量 </a:t>
            </a:r>
            <a:r>
              <a:rPr kumimoji="0" lang="zh-CN" altLang="zh-CN" sz="1000" b="0" i="1" u="none" strike="noStrike" cap="none" normalizeH="0" baseline="0" dirty="0">
                <a:ln>
                  <a:noFill/>
                </a:ln>
                <a:solidFill>
                  <a:srgbClr val="808080"/>
                </a:solidFill>
                <a:effectLst/>
                <a:latin typeface="Arial Unicode MS"/>
                <a:ea typeface="JetBrains Mono"/>
              </a:rPr>
              <a:t>*/</a:t>
            </a:r>
            <a:br>
              <a:rPr kumimoji="0" lang="zh-CN" altLang="zh-CN" sz="1000" b="0" i="1" u="none" strike="noStrike" cap="none" normalizeH="0" baseline="0" dirty="0">
                <a:ln>
                  <a:noFill/>
                </a:ln>
                <a:solidFill>
                  <a:srgbClr val="808080"/>
                </a:solidFill>
                <a:effectLst/>
                <a:latin typeface="Arial Unicode MS"/>
                <a:ea typeface="JetBrains Mono"/>
              </a:rPr>
            </a:br>
            <a:r>
              <a:rPr kumimoji="0" lang="zh-CN" altLang="zh-CN" sz="1000" b="0" i="1" u="none" strike="noStrike" cap="none" normalizeH="0" baseline="0" dirty="0">
                <a:ln>
                  <a:noFill/>
                </a:ln>
                <a:solidFill>
                  <a:srgbClr val="808080"/>
                </a:solidFill>
                <a:effectLst/>
                <a:latin typeface="Arial Unicode MS"/>
                <a:ea typeface="JetBrains Mono"/>
              </a:rPr>
              <a:t>    </a:t>
            </a:r>
            <a:r>
              <a:rPr kumimoji="0" lang="zh-CN" altLang="zh-CN" sz="1000" b="1" i="0" u="none" strike="noStrike" cap="none" normalizeH="0" baseline="0" dirty="0">
                <a:ln>
                  <a:noFill/>
                </a:ln>
                <a:solidFill>
                  <a:srgbClr val="000080"/>
                </a:solidFill>
                <a:effectLst/>
                <a:latin typeface="Arial Unicode MS"/>
                <a:ea typeface="JetBrains Mono"/>
              </a:rPr>
              <a:t>int </a:t>
            </a:r>
            <a:r>
              <a:rPr kumimoji="0" lang="zh-CN" altLang="zh-CN" sz="1000" b="1" i="0" u="none" strike="noStrike" cap="none" normalizeH="0" baseline="0" dirty="0">
                <a:ln>
                  <a:noFill/>
                </a:ln>
                <a:solidFill>
                  <a:srgbClr val="660E7A"/>
                </a:solidFill>
                <a:effectLst/>
                <a:latin typeface="Arial Unicode MS"/>
                <a:ea typeface="JetBrains Mono"/>
              </a:rPr>
              <a:t>age</a:t>
            </a:r>
            <a:r>
              <a:rPr kumimoji="0" lang="zh-CN" altLang="zh-CN" sz="1000" b="0" i="0" u="none" strike="noStrike" cap="none" normalizeH="0" baseline="0" dirty="0">
                <a:ln>
                  <a:noFill/>
                </a:ln>
                <a:solidFill>
                  <a:srgbClr val="000000"/>
                </a:solidFill>
                <a:effectLst/>
                <a:latin typeface="Arial Unicode MS"/>
                <a:ea typeface="JetBrains Mono"/>
              </a:rPr>
              <a:t>;</a:t>
            </a:r>
            <a:br>
              <a:rPr kumimoji="0" lang="zh-CN" altLang="zh-CN" sz="1000" b="0" i="0" u="none" strike="noStrike" cap="none" normalizeH="0" baseline="0" dirty="0">
                <a:ln>
                  <a:noFill/>
                </a:ln>
                <a:solidFill>
                  <a:srgbClr val="000000"/>
                </a:solidFill>
                <a:effectLst/>
                <a:latin typeface="Arial Unicode MS"/>
                <a:ea typeface="JetBrains Mono"/>
              </a:rPr>
            </a:br>
            <a:r>
              <a:rPr kumimoji="0" lang="zh-CN" altLang="zh-CN" sz="1000" b="0" i="0" u="none" strike="noStrike" cap="none" normalizeH="0" baseline="0" dirty="0">
                <a:ln>
                  <a:noFill/>
                </a:ln>
                <a:solidFill>
                  <a:srgbClr val="000000"/>
                </a:solidFill>
                <a:effectLst/>
                <a:latin typeface="Arial Unicode MS"/>
                <a:ea typeface="JetBrains Mono"/>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zh-CN" altLang="zh-CN" sz="1000" b="0" i="0" u="none" strike="noStrike" cap="none" normalizeH="0" baseline="0" dirty="0">
              <a:ln>
                <a:noFill/>
              </a:ln>
              <a:solidFill>
                <a:schemeClr val="tx1"/>
              </a:solidFill>
              <a:effectLst/>
              <a:latin typeface="Arial" panose="020B0604020202020204" pitchFamily="34" charset="0"/>
            </a:endParaRPr>
          </a:p>
        </p:txBody>
      </p:sp>
      <p:grpSp>
        <p:nvGrpSpPr>
          <p:cNvPr id="40" name="组合 39">
            <a:extLst>
              <a:ext uri="{FF2B5EF4-FFF2-40B4-BE49-F238E27FC236}">
                <a16:creationId xmlns:a16="http://schemas.microsoft.com/office/drawing/2014/main" id="{79C91CB2-0D5F-4644-BB4F-51C31DC24085}"/>
              </a:ext>
            </a:extLst>
          </p:cNvPr>
          <p:cNvGrpSpPr>
            <a:grpSpLocks/>
          </p:cNvGrpSpPr>
          <p:nvPr/>
        </p:nvGrpSpPr>
        <p:grpSpPr bwMode="auto">
          <a:xfrm>
            <a:off x="7570019" y="1315523"/>
            <a:ext cx="4330904" cy="3836530"/>
            <a:chOff x="6552698" y="948481"/>
            <a:chExt cx="2398614" cy="4021871"/>
          </a:xfrm>
        </p:grpSpPr>
        <p:sp>
          <p:nvSpPr>
            <p:cNvPr id="41" name="矩形 40">
              <a:extLst>
                <a:ext uri="{FF2B5EF4-FFF2-40B4-BE49-F238E27FC236}">
                  <a16:creationId xmlns:a16="http://schemas.microsoft.com/office/drawing/2014/main" id="{20DCADD6-B309-4D6B-8AC0-CF64599AB8CA}"/>
                </a:ext>
              </a:extLst>
            </p:cNvPr>
            <p:cNvSpPr/>
            <p:nvPr/>
          </p:nvSpPr>
          <p:spPr bwMode="auto">
            <a:xfrm>
              <a:off x="6552698" y="1032717"/>
              <a:ext cx="2398614" cy="3937635"/>
            </a:xfrm>
            <a:prstGeom prst="rect">
              <a:avLst/>
            </a:prstGeom>
            <a:solidFill>
              <a:srgbClr val="047FFD">
                <a:alpha val="10000"/>
              </a:srgbClr>
            </a:solidFill>
            <a:ln w="38100">
              <a:solidFill>
                <a:srgbClr val="047FFD"/>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42" name="TextBox 2">
              <a:extLst>
                <a:ext uri="{FF2B5EF4-FFF2-40B4-BE49-F238E27FC236}">
                  <a16:creationId xmlns:a16="http://schemas.microsoft.com/office/drawing/2014/main" id="{211E2A3A-207E-4BE4-8035-F9890924818F}"/>
                </a:ext>
              </a:extLst>
            </p:cNvPr>
            <p:cNvSpPr txBox="1">
              <a:spLocks noChangeArrowheads="1"/>
            </p:cNvSpPr>
            <p:nvPr/>
          </p:nvSpPr>
          <p:spPr bwMode="auto">
            <a:xfrm>
              <a:off x="8014687" y="948481"/>
              <a:ext cx="936625" cy="446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dirty="0">
                  <a:solidFill>
                    <a:srgbClr val="047FFD"/>
                  </a:solidFill>
                  <a:latin typeface="Consolas" panose="020B0609020204030204" pitchFamily="49" charset="0"/>
                  <a:ea typeface="阿里巴巴普惠体" panose="00020600040101010101" pitchFamily="18" charset="-122"/>
                  <a:cs typeface="阿里巴巴普惠体" panose="00020600040101010101" pitchFamily="18" charset="-122"/>
                </a:rPr>
                <a:t>堆内存</a:t>
              </a:r>
            </a:p>
          </p:txBody>
        </p:sp>
      </p:grpSp>
      <p:grpSp>
        <p:nvGrpSpPr>
          <p:cNvPr id="43" name="组合 42">
            <a:extLst>
              <a:ext uri="{FF2B5EF4-FFF2-40B4-BE49-F238E27FC236}">
                <a16:creationId xmlns:a16="http://schemas.microsoft.com/office/drawing/2014/main" id="{4D53CAB1-B453-4F90-851C-F88C7539B815}"/>
              </a:ext>
            </a:extLst>
          </p:cNvPr>
          <p:cNvGrpSpPr>
            <a:grpSpLocks/>
          </p:cNvGrpSpPr>
          <p:nvPr/>
        </p:nvGrpSpPr>
        <p:grpSpPr bwMode="auto">
          <a:xfrm>
            <a:off x="5042900" y="2701050"/>
            <a:ext cx="2316012" cy="3756176"/>
            <a:chOff x="4441895" y="1347668"/>
            <a:chExt cx="1771200" cy="3600344"/>
          </a:xfrm>
        </p:grpSpPr>
        <p:sp>
          <p:nvSpPr>
            <p:cNvPr id="44" name="矩形 43">
              <a:extLst>
                <a:ext uri="{FF2B5EF4-FFF2-40B4-BE49-F238E27FC236}">
                  <a16:creationId xmlns:a16="http://schemas.microsoft.com/office/drawing/2014/main" id="{616627B5-E1B1-471F-96BE-47E97FB969A0}"/>
                </a:ext>
              </a:extLst>
            </p:cNvPr>
            <p:cNvSpPr/>
            <p:nvPr/>
          </p:nvSpPr>
          <p:spPr bwMode="auto">
            <a:xfrm>
              <a:off x="4472076" y="1350843"/>
              <a:ext cx="1728310" cy="3597169"/>
            </a:xfrm>
            <a:prstGeom prst="rect">
              <a:avLst/>
            </a:prstGeom>
            <a:solidFill>
              <a:srgbClr val="FD0000">
                <a:alpha val="1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latin typeface="Consolas" panose="020B0609020204030204" pitchFamily="49" charset="0"/>
                <a:ea typeface="阿里巴巴普惠体" panose="00020600040101010101" pitchFamily="18" charset="-122"/>
                <a:cs typeface="阿里巴巴普惠体" panose="00020600040101010101" pitchFamily="18" charset="-122"/>
              </a:endParaRPr>
            </a:p>
          </p:txBody>
        </p:sp>
        <p:sp>
          <p:nvSpPr>
            <p:cNvPr id="45" name="TextBox 2">
              <a:extLst>
                <a:ext uri="{FF2B5EF4-FFF2-40B4-BE49-F238E27FC236}">
                  <a16:creationId xmlns:a16="http://schemas.microsoft.com/office/drawing/2014/main" id="{573F8F0C-D126-47F1-A872-ADF74947B976}"/>
                </a:ext>
              </a:extLst>
            </p:cNvPr>
            <p:cNvSpPr txBox="1">
              <a:spLocks noChangeArrowheads="1"/>
            </p:cNvSpPr>
            <p:nvPr/>
          </p:nvSpPr>
          <p:spPr bwMode="auto">
            <a:xfrm>
              <a:off x="4867805" y="4371023"/>
              <a:ext cx="935038" cy="445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dirty="0">
                  <a:solidFill>
                    <a:schemeClr val="accent2"/>
                  </a:solidFill>
                  <a:latin typeface="Consolas" panose="020B0609020204030204" pitchFamily="49" charset="0"/>
                  <a:ea typeface="阿里巴巴普惠体" panose="00020600040101010101" pitchFamily="18" charset="-122"/>
                  <a:cs typeface="阿里巴巴普惠体" panose="00020600040101010101" pitchFamily="18" charset="-122"/>
                </a:rPr>
                <a:t>栈内存</a:t>
              </a:r>
              <a:endParaRPr lang="en-US" altLang="zh-CN" sz="2400" b="1" dirty="0">
                <a:solidFill>
                  <a:schemeClr val="accent2"/>
                </a:solidFill>
                <a:latin typeface="Consolas" panose="020B0609020204030204" pitchFamily="49" charset="0"/>
                <a:ea typeface="阿里巴巴普惠体" panose="00020600040101010101" pitchFamily="18" charset="-122"/>
                <a:cs typeface="阿里巴巴普惠体" panose="00020600040101010101" pitchFamily="18" charset="-122"/>
              </a:endParaRPr>
            </a:p>
          </p:txBody>
        </p:sp>
        <p:cxnSp>
          <p:nvCxnSpPr>
            <p:cNvPr id="46" name="直接连接符 45">
              <a:extLst>
                <a:ext uri="{FF2B5EF4-FFF2-40B4-BE49-F238E27FC236}">
                  <a16:creationId xmlns:a16="http://schemas.microsoft.com/office/drawing/2014/main" id="{380A133C-5D4D-47D7-A541-C30714558E36}"/>
                </a:ext>
              </a:extLst>
            </p:cNvPr>
            <p:cNvCxnSpPr/>
            <p:nvPr/>
          </p:nvCxnSpPr>
          <p:spPr>
            <a:xfrm>
              <a:off x="4448249" y="1347668"/>
              <a:ext cx="11119" cy="3597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4F4F2443-770C-4C65-8DF5-390F6F37134B}"/>
                </a:ext>
              </a:extLst>
            </p:cNvPr>
            <p:cNvCxnSpPr/>
            <p:nvPr/>
          </p:nvCxnSpPr>
          <p:spPr>
            <a:xfrm>
              <a:off x="6184502" y="1350843"/>
              <a:ext cx="11120" cy="359716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2DA87BDA-E52D-418C-931E-18044F93114B}"/>
                </a:ext>
              </a:extLst>
            </p:cNvPr>
            <p:cNvCxnSpPr/>
            <p:nvPr/>
          </p:nvCxnSpPr>
          <p:spPr>
            <a:xfrm flipH="1">
              <a:off x="4441895" y="4944837"/>
              <a:ext cx="17712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0E372113-8ED2-4786-B1A6-5338CDE53F87}"/>
              </a:ext>
            </a:extLst>
          </p:cNvPr>
          <p:cNvGrpSpPr>
            <a:grpSpLocks/>
          </p:cNvGrpSpPr>
          <p:nvPr/>
        </p:nvGrpSpPr>
        <p:grpSpPr bwMode="auto">
          <a:xfrm>
            <a:off x="7279840" y="5321616"/>
            <a:ext cx="4050600" cy="1224211"/>
            <a:chOff x="1439702" y="3579862"/>
            <a:chExt cx="2798273" cy="1400643"/>
          </a:xfrm>
        </p:grpSpPr>
        <p:sp>
          <p:nvSpPr>
            <p:cNvPr id="50" name="矩形 49">
              <a:extLst>
                <a:ext uri="{FF2B5EF4-FFF2-40B4-BE49-F238E27FC236}">
                  <a16:creationId xmlns:a16="http://schemas.microsoft.com/office/drawing/2014/main" id="{BD0E0FF5-15CD-43C4-9C6D-C2DE5B51A712}"/>
                </a:ext>
              </a:extLst>
            </p:cNvPr>
            <p:cNvSpPr/>
            <p:nvPr/>
          </p:nvSpPr>
          <p:spPr bwMode="auto">
            <a:xfrm>
              <a:off x="1643932" y="3579862"/>
              <a:ext cx="2594043" cy="1400643"/>
            </a:xfrm>
            <a:prstGeom prst="rect">
              <a:avLst/>
            </a:prstGeom>
            <a:solidFill>
              <a:srgbClr val="92D050">
                <a:alpha val="10000"/>
              </a:srgbClr>
            </a:solidFill>
            <a:ln w="38100">
              <a:solidFill>
                <a:srgbClr val="92D050"/>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92D050"/>
                </a:solidFill>
                <a:latin typeface="思源黑体 CN Bold" panose="020B0800000000000000" pitchFamily="34" charset="-122"/>
                <a:ea typeface="思源黑体 CN Bold" panose="020B0800000000000000" pitchFamily="34" charset="-122"/>
              </a:endParaRPr>
            </a:p>
          </p:txBody>
        </p:sp>
        <p:sp>
          <p:nvSpPr>
            <p:cNvPr id="51" name="TextBox 2">
              <a:extLst>
                <a:ext uri="{FF2B5EF4-FFF2-40B4-BE49-F238E27FC236}">
                  <a16:creationId xmlns:a16="http://schemas.microsoft.com/office/drawing/2014/main" id="{34F85445-2B4B-42E2-92EC-F97F4F190905}"/>
                </a:ext>
              </a:extLst>
            </p:cNvPr>
            <p:cNvSpPr txBox="1">
              <a:spLocks noChangeArrowheads="1"/>
            </p:cNvSpPr>
            <p:nvPr/>
          </p:nvSpPr>
          <p:spPr bwMode="auto">
            <a:xfrm>
              <a:off x="1439702" y="3743490"/>
              <a:ext cx="1264493" cy="664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400" b="1" dirty="0">
                  <a:solidFill>
                    <a:srgbClr val="92D050"/>
                  </a:solidFill>
                  <a:latin typeface="思源黑体 CN Bold" panose="020B0800000000000000" pitchFamily="34" charset="-122"/>
                  <a:ea typeface="思源黑体 CN Bold" panose="020B0800000000000000" pitchFamily="34" charset="-122"/>
                </a:rPr>
                <a:t>方法区</a:t>
              </a:r>
            </a:p>
          </p:txBody>
        </p:sp>
      </p:grpSp>
      <p:sp>
        <p:nvSpPr>
          <p:cNvPr id="52" name="TextBox 3">
            <a:extLst>
              <a:ext uri="{FF2B5EF4-FFF2-40B4-BE49-F238E27FC236}">
                <a16:creationId xmlns:a16="http://schemas.microsoft.com/office/drawing/2014/main" id="{BFAB9240-24BA-4D86-993F-353F1C27D33E}"/>
              </a:ext>
            </a:extLst>
          </p:cNvPr>
          <p:cNvSpPr txBox="1"/>
          <p:nvPr/>
        </p:nvSpPr>
        <p:spPr>
          <a:xfrm>
            <a:off x="10133719" y="5599711"/>
            <a:ext cx="1099419" cy="461665"/>
          </a:xfrm>
          <a:prstGeom prst="rect">
            <a:avLst/>
          </a:prstGeom>
          <a:solidFill>
            <a:srgbClr val="D9D9D9"/>
          </a:solidFill>
          <a:ln w="12700">
            <a:solidFill>
              <a:schemeClr val="tx1"/>
            </a:solidFill>
          </a:ln>
        </p:spPr>
        <p:txBody>
          <a:bodyPr wrap="square">
            <a:spAutoFit/>
          </a:bodyPr>
          <a:lstStyle/>
          <a:p>
            <a:pPr lvl="0" eaLnBrk="0" fontAlgn="base" hangingPunct="0">
              <a:spcBef>
                <a:spcPct val="0"/>
              </a:spcBef>
              <a:spcAft>
                <a:spcPct val="0"/>
              </a:spcAft>
            </a:pPr>
            <a:r>
              <a:rPr lang="en-US" altLang="zh-CN" sz="1200" dirty="0" err="1">
                <a:solidFill>
                  <a:srgbClr val="000000"/>
                </a:solidFill>
                <a:latin typeface="Consolas" panose="020B0609020204030204" pitchFamily="49" charset="0"/>
              </a:rPr>
              <a:t>User.class</a:t>
            </a: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p:txBody>
      </p:sp>
      <p:sp>
        <p:nvSpPr>
          <p:cNvPr id="53" name="TextBox 3">
            <a:extLst>
              <a:ext uri="{FF2B5EF4-FFF2-40B4-BE49-F238E27FC236}">
                <a16:creationId xmlns:a16="http://schemas.microsoft.com/office/drawing/2014/main" id="{139A4FD5-37DE-44E1-825F-86B18710F71B}"/>
              </a:ext>
            </a:extLst>
          </p:cNvPr>
          <p:cNvSpPr txBox="1"/>
          <p:nvPr/>
        </p:nvSpPr>
        <p:spPr>
          <a:xfrm>
            <a:off x="5237057" y="3082043"/>
            <a:ext cx="1845881" cy="2400657"/>
          </a:xfrm>
          <a:prstGeom prst="rect">
            <a:avLst/>
          </a:prstGeom>
          <a:solidFill>
            <a:srgbClr val="FFFFE4"/>
          </a:solidFill>
          <a:ln w="12700">
            <a:solidFill>
              <a:schemeClr val="tx1"/>
            </a:solidFill>
          </a:ln>
        </p:spPr>
        <p:txBody>
          <a:bodyPr wrap="square">
            <a:spAutoFit/>
          </a:bodyPr>
          <a:lstStyle/>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endParaRPr lang="zh-CN" altLang="zh-CN" dirty="0">
              <a:latin typeface="Consolas" panose="020B0609020204030204" pitchFamily="49" charset="0"/>
            </a:endParaRPr>
          </a:p>
        </p:txBody>
      </p:sp>
      <p:sp>
        <p:nvSpPr>
          <p:cNvPr id="59" name="文本框 58">
            <a:extLst>
              <a:ext uri="{FF2B5EF4-FFF2-40B4-BE49-F238E27FC236}">
                <a16:creationId xmlns:a16="http://schemas.microsoft.com/office/drawing/2014/main" id="{06E62EBA-82E6-4903-BCF4-26F1379BF44C}"/>
              </a:ext>
            </a:extLst>
          </p:cNvPr>
          <p:cNvSpPr txBox="1"/>
          <p:nvPr/>
        </p:nvSpPr>
        <p:spPr>
          <a:xfrm>
            <a:off x="5278307" y="3230991"/>
            <a:ext cx="625492" cy="253916"/>
          </a:xfrm>
          <a:prstGeom prst="rect">
            <a:avLst/>
          </a:prstGeom>
          <a:noFill/>
        </p:spPr>
        <p:txBody>
          <a:bodyPr wrap="none" rtlCol="0">
            <a:spAutoFit/>
          </a:bodyPr>
          <a:lstStyle/>
          <a:p>
            <a:pPr fontAlgn="auto">
              <a:spcBef>
                <a:spcPts val="0"/>
              </a:spcBef>
              <a:spcAft>
                <a:spcPts val="0"/>
              </a:spcAft>
            </a:pPr>
            <a:r>
              <a:rPr lang="en-US" altLang="zh-CN"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  u</a:t>
            </a:r>
            <a:endParaRPr lang="zh-CN" altLang="en-US"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60" name="矩形 59">
            <a:extLst>
              <a:ext uri="{FF2B5EF4-FFF2-40B4-BE49-F238E27FC236}">
                <a16:creationId xmlns:a16="http://schemas.microsoft.com/office/drawing/2014/main" id="{CB470343-9BF3-4090-8486-93A945A57632}"/>
              </a:ext>
            </a:extLst>
          </p:cNvPr>
          <p:cNvSpPr/>
          <p:nvPr/>
        </p:nvSpPr>
        <p:spPr>
          <a:xfrm>
            <a:off x="5358356" y="3493370"/>
            <a:ext cx="1419470" cy="3662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0F0B1F57-B8BF-414B-8859-037DC80EEEDA}"/>
              </a:ext>
            </a:extLst>
          </p:cNvPr>
          <p:cNvSpPr txBox="1"/>
          <p:nvPr/>
        </p:nvSpPr>
        <p:spPr>
          <a:xfrm>
            <a:off x="5181779" y="2776569"/>
            <a:ext cx="895750" cy="307777"/>
          </a:xfrm>
          <a:prstGeom prst="rect">
            <a:avLst/>
          </a:prstGeom>
          <a:noFill/>
        </p:spPr>
        <p:txBody>
          <a:bodyPr wrap="square">
            <a:spAutoFit/>
          </a:bodyPr>
          <a:lstStyle/>
          <a:p>
            <a:pPr lvl="0" eaLnBrk="0" fontAlgn="base" hangingPunct="0">
              <a:spcBef>
                <a:spcPct val="0"/>
              </a:spcBef>
              <a:spcAft>
                <a:spcPct val="0"/>
              </a:spcAft>
            </a:pPr>
            <a:r>
              <a:rPr lang="en-US" altLang="zh-CN" sz="1400" dirty="0">
                <a:solidFill>
                  <a:srgbClr val="000000"/>
                </a:solidFill>
                <a:latin typeface="Consolas" panose="020B0609020204030204" pitchFamily="49" charset="0"/>
              </a:rPr>
              <a:t>main…</a:t>
            </a:r>
          </a:p>
        </p:txBody>
      </p:sp>
      <p:cxnSp>
        <p:nvCxnSpPr>
          <p:cNvPr id="69" name="直接箭头连接符 68">
            <a:extLst>
              <a:ext uri="{FF2B5EF4-FFF2-40B4-BE49-F238E27FC236}">
                <a16:creationId xmlns:a16="http://schemas.microsoft.com/office/drawing/2014/main" id="{040C5E0B-1696-4A92-AB5F-A258BB562DAD}"/>
              </a:ext>
            </a:extLst>
          </p:cNvPr>
          <p:cNvCxnSpPr>
            <a:cxnSpLocks/>
            <a:stCxn id="59" idx="3"/>
          </p:cNvCxnSpPr>
          <p:nvPr/>
        </p:nvCxnSpPr>
        <p:spPr>
          <a:xfrm flipV="1">
            <a:off x="5903799" y="1782110"/>
            <a:ext cx="1845472" cy="1575839"/>
          </a:xfrm>
          <a:prstGeom prst="straightConnector1">
            <a:avLst/>
          </a:prstGeom>
          <a:ln w="19050">
            <a:solidFill>
              <a:srgbClr val="AD2A26"/>
            </a:solidFill>
            <a:tailEnd type="triangle"/>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BC480053-8E44-42DD-AC04-29EA71822B87}"/>
              </a:ext>
            </a:extLst>
          </p:cNvPr>
          <p:cNvSpPr txBox="1"/>
          <p:nvPr/>
        </p:nvSpPr>
        <p:spPr>
          <a:xfrm>
            <a:off x="5335185" y="3996575"/>
            <a:ext cx="667170" cy="253916"/>
          </a:xfrm>
          <a:prstGeom prst="rect">
            <a:avLst/>
          </a:prstGeom>
          <a:noFill/>
        </p:spPr>
        <p:txBody>
          <a:bodyPr wrap="none" rtlCol="0">
            <a:spAutoFit/>
          </a:bodyPr>
          <a:lstStyle/>
          <a:p>
            <a:pPr fontAlgn="auto">
              <a:spcBef>
                <a:spcPts val="0"/>
              </a:spcBef>
              <a:spcAft>
                <a:spcPts val="0"/>
              </a:spcAft>
            </a:pPr>
            <a:r>
              <a:rPr lang="en-US" altLang="zh-CN"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 u1</a:t>
            </a:r>
            <a:endParaRPr lang="zh-CN" altLang="en-US"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3" name="矩形 72">
            <a:extLst>
              <a:ext uri="{FF2B5EF4-FFF2-40B4-BE49-F238E27FC236}">
                <a16:creationId xmlns:a16="http://schemas.microsoft.com/office/drawing/2014/main" id="{C2A14F84-8C09-4155-96D2-3251B197CAF0}"/>
              </a:ext>
            </a:extLst>
          </p:cNvPr>
          <p:cNvSpPr/>
          <p:nvPr/>
        </p:nvSpPr>
        <p:spPr>
          <a:xfrm>
            <a:off x="5415234" y="4258954"/>
            <a:ext cx="1419470" cy="3662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C4C32737-49BC-473C-B5D1-89917511AD99}"/>
              </a:ext>
            </a:extLst>
          </p:cNvPr>
          <p:cNvSpPr/>
          <p:nvPr/>
        </p:nvSpPr>
        <p:spPr>
          <a:xfrm>
            <a:off x="7769563" y="1769382"/>
            <a:ext cx="1652178" cy="87394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88" name="文本框 87">
            <a:extLst>
              <a:ext uri="{FF2B5EF4-FFF2-40B4-BE49-F238E27FC236}">
                <a16:creationId xmlns:a16="http://schemas.microsoft.com/office/drawing/2014/main" id="{0563386A-CF4C-4D5B-9724-CB1EAE3DB847}"/>
              </a:ext>
            </a:extLst>
          </p:cNvPr>
          <p:cNvSpPr txBox="1"/>
          <p:nvPr/>
        </p:nvSpPr>
        <p:spPr>
          <a:xfrm>
            <a:off x="7728767" y="1481955"/>
            <a:ext cx="1119673"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7030A0"/>
                </a:solidFill>
                <a:latin typeface="Consolas" panose="020B0609020204030204" pitchFamily="49" charset="0"/>
              </a:rPr>
              <a:t>6acbcd0</a:t>
            </a:r>
            <a:endParaRPr lang="zh-CN" altLang="en-US" sz="1200" b="1" dirty="0">
              <a:solidFill>
                <a:srgbClr val="7030A0"/>
              </a:solidFill>
              <a:latin typeface="Consolas" panose="020B0609020204030204" pitchFamily="49" charset="0"/>
            </a:endParaRPr>
          </a:p>
        </p:txBody>
      </p:sp>
      <p:sp>
        <p:nvSpPr>
          <p:cNvPr id="91" name="文本框 90">
            <a:extLst>
              <a:ext uri="{FF2B5EF4-FFF2-40B4-BE49-F238E27FC236}">
                <a16:creationId xmlns:a16="http://schemas.microsoft.com/office/drawing/2014/main" id="{DA0A764F-7557-4DC9-AD96-1AAB14F0A9F0}"/>
              </a:ext>
            </a:extLst>
          </p:cNvPr>
          <p:cNvSpPr txBox="1"/>
          <p:nvPr/>
        </p:nvSpPr>
        <p:spPr>
          <a:xfrm>
            <a:off x="7759936" y="1837623"/>
            <a:ext cx="583814" cy="253916"/>
          </a:xfrm>
          <a:prstGeom prst="rect">
            <a:avLst/>
          </a:prstGeom>
          <a:noFill/>
        </p:spPr>
        <p:txBody>
          <a:bodyPr wrap="none" rtlCol="0">
            <a:spAutoFit/>
          </a:bodyPr>
          <a:lstStyle/>
          <a:p>
            <a:pPr fontAlgn="auto">
              <a:spcBef>
                <a:spcPts val="0"/>
              </a:spcBef>
              <a:spcAft>
                <a:spcPts val="0"/>
              </a:spcAft>
            </a:pPr>
            <a:r>
              <a:rPr lang="zh-CN" altLang="zh-CN" sz="1050" dirty="0">
                <a:solidFill>
                  <a:srgbClr val="0033B3"/>
                </a:solidFill>
                <a:latin typeface="Arial Unicode MS"/>
                <a:ea typeface="JetBrains Mono"/>
              </a:rPr>
              <a:t>int</a:t>
            </a:r>
            <a:r>
              <a:rPr lang="en-US" altLang="zh-CN"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050" dirty="0">
                <a:solidFill>
                  <a:srgbClr val="871094"/>
                </a:solidFill>
                <a:latin typeface="Consolas" panose="020B0609020204030204" pitchFamily="49" charset="0"/>
                <a:ea typeface="JetBrains Mono"/>
              </a:rPr>
              <a:t>age</a:t>
            </a:r>
            <a:endParaRPr lang="zh-CN" altLang="en-US"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2" name="矩形 91">
            <a:extLst>
              <a:ext uri="{FF2B5EF4-FFF2-40B4-BE49-F238E27FC236}">
                <a16:creationId xmlns:a16="http://schemas.microsoft.com/office/drawing/2014/main" id="{96C59B6B-B719-4A27-84CD-8C0FEC9D534A}"/>
              </a:ext>
            </a:extLst>
          </p:cNvPr>
          <p:cNvSpPr/>
          <p:nvPr/>
        </p:nvSpPr>
        <p:spPr>
          <a:xfrm>
            <a:off x="7848924" y="2086181"/>
            <a:ext cx="1419470" cy="3662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94" name="文本框 93">
            <a:extLst>
              <a:ext uri="{FF2B5EF4-FFF2-40B4-BE49-F238E27FC236}">
                <a16:creationId xmlns:a16="http://schemas.microsoft.com/office/drawing/2014/main" id="{B05BAA3E-639C-42E1-96AC-2C0DF030AF44}"/>
              </a:ext>
            </a:extLst>
          </p:cNvPr>
          <p:cNvSpPr txBox="1"/>
          <p:nvPr/>
        </p:nvSpPr>
        <p:spPr>
          <a:xfrm>
            <a:off x="7858299" y="2141015"/>
            <a:ext cx="1119673" cy="276999"/>
          </a:xfrm>
          <a:prstGeom prst="rect">
            <a:avLst/>
          </a:prstGeom>
          <a:noFill/>
        </p:spPr>
        <p:txBody>
          <a:bodyPr wrap="square" rtlCol="0">
            <a:spAutoFit/>
          </a:bodyPr>
          <a:lstStyle/>
          <a:p>
            <a:pPr fontAlgn="auto">
              <a:spcBef>
                <a:spcPts val="0"/>
              </a:spcBef>
              <a:spcAft>
                <a:spcPts val="0"/>
              </a:spcAft>
            </a:pPr>
            <a:r>
              <a:rPr lang="en-US" altLang="zh-CN" sz="1200" dirty="0">
                <a:solidFill>
                  <a:srgbClr val="1750EB"/>
                </a:solidFill>
                <a:latin typeface="Consolas" panose="020B0609020204030204" pitchFamily="49" charset="0"/>
              </a:rPr>
              <a:t>0</a:t>
            </a:r>
            <a:endParaRPr lang="zh-CN" altLang="en-US" sz="1200" b="1" dirty="0">
              <a:solidFill>
                <a:srgbClr val="7030A0"/>
              </a:solidFill>
              <a:latin typeface="Consolas" panose="020B0609020204030204" pitchFamily="49" charset="0"/>
            </a:endParaRPr>
          </a:p>
        </p:txBody>
      </p:sp>
      <p:sp>
        <p:nvSpPr>
          <p:cNvPr id="115" name="矩形 114">
            <a:extLst>
              <a:ext uri="{FF2B5EF4-FFF2-40B4-BE49-F238E27FC236}">
                <a16:creationId xmlns:a16="http://schemas.microsoft.com/office/drawing/2014/main" id="{92C1A460-43C2-450C-ADD9-820EC6028FAE}"/>
              </a:ext>
            </a:extLst>
          </p:cNvPr>
          <p:cNvSpPr/>
          <p:nvPr/>
        </p:nvSpPr>
        <p:spPr>
          <a:xfrm>
            <a:off x="9924880" y="2464308"/>
            <a:ext cx="1885313" cy="932298"/>
          </a:xfrm>
          <a:prstGeom prst="rect">
            <a:avLst/>
          </a:prstGeom>
          <a:solidFill>
            <a:schemeClr val="bg1"/>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zh-CN" sz="1200" b="1" dirty="0">
                <a:solidFill>
                  <a:srgbClr val="000080"/>
                </a:solidFill>
                <a:latin typeface="Arial Unicode MS"/>
                <a:ea typeface="JetBrains Mono"/>
              </a:rPr>
              <a:t>static </a:t>
            </a:r>
            <a:r>
              <a:rPr lang="zh-CN" altLang="zh-CN" sz="1200" dirty="0">
                <a:solidFill>
                  <a:srgbClr val="000000"/>
                </a:solidFill>
                <a:latin typeface="Arial Unicode MS"/>
                <a:ea typeface="JetBrains Mono"/>
              </a:rPr>
              <a:t>String </a:t>
            </a:r>
            <a:r>
              <a:rPr lang="zh-CN" altLang="zh-CN" sz="1200" i="1" dirty="0">
                <a:solidFill>
                  <a:srgbClr val="660E7A"/>
                </a:solidFill>
                <a:latin typeface="Arial Unicode MS"/>
                <a:ea typeface="JetBrains Mono"/>
              </a:rPr>
              <a:t>name</a:t>
            </a:r>
            <a:endParaRPr lang="en-US" altLang="zh-CN" sz="1200" b="1" dirty="0">
              <a:solidFill>
                <a:srgbClr val="080808"/>
              </a:solidFill>
              <a:latin typeface="Arial Unicode MS"/>
              <a:ea typeface="JetBrains Mono"/>
            </a:endParaRPr>
          </a:p>
          <a:p>
            <a:pPr algn="ctr"/>
            <a:endParaRPr lang="en-US" altLang="zh-CN" sz="1200" b="1" dirty="0">
              <a:solidFill>
                <a:srgbClr val="080808"/>
              </a:solidFill>
              <a:latin typeface="Arial Unicode MS"/>
            </a:endParaRPr>
          </a:p>
          <a:p>
            <a:pPr algn="ctr"/>
            <a:endParaRPr lang="zh-CN" altLang="en-US" sz="1200" b="1" dirty="0"/>
          </a:p>
        </p:txBody>
      </p:sp>
      <p:sp>
        <p:nvSpPr>
          <p:cNvPr id="116" name="文本框 115">
            <a:extLst>
              <a:ext uri="{FF2B5EF4-FFF2-40B4-BE49-F238E27FC236}">
                <a16:creationId xmlns:a16="http://schemas.microsoft.com/office/drawing/2014/main" id="{1F2A2661-340D-44AB-8866-80DFEFFD9C83}"/>
              </a:ext>
            </a:extLst>
          </p:cNvPr>
          <p:cNvSpPr txBox="1"/>
          <p:nvPr/>
        </p:nvSpPr>
        <p:spPr>
          <a:xfrm>
            <a:off x="10108540" y="3418764"/>
            <a:ext cx="1740916" cy="307777"/>
          </a:xfrm>
          <a:prstGeom prst="rect">
            <a:avLst/>
          </a:prstGeom>
          <a:noFill/>
        </p:spPr>
        <p:txBody>
          <a:bodyPr wrap="square">
            <a:spAutoFit/>
          </a:bodyPr>
          <a:lstStyle/>
          <a:p>
            <a:r>
              <a:rPr lang="en-US" altLang="zh-CN" sz="1400" b="1"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a:t>
            </a:r>
            <a:r>
              <a:rPr lang="zh-CN" altLang="en-US" sz="1400" b="1" dirty="0">
                <a:solidFill>
                  <a:srgbClr val="0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类静态变量区</a:t>
            </a:r>
            <a:endPar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Rectangle 2">
            <a:extLst>
              <a:ext uri="{FF2B5EF4-FFF2-40B4-BE49-F238E27FC236}">
                <a16:creationId xmlns:a16="http://schemas.microsoft.com/office/drawing/2014/main" id="{D3F84358-538F-4B2A-8FF5-895C578ECDB3}"/>
              </a:ext>
            </a:extLst>
          </p:cNvPr>
          <p:cNvSpPr>
            <a:spLocks noChangeArrowheads="1"/>
          </p:cNvSpPr>
          <p:nvPr/>
        </p:nvSpPr>
        <p:spPr bwMode="auto">
          <a:xfrm>
            <a:off x="209338" y="2279515"/>
            <a:ext cx="4646352" cy="4401205"/>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000080"/>
                </a:solidFill>
                <a:effectLst/>
                <a:latin typeface="Consolas" panose="020B0609020204030204" pitchFamily="49" charset="0"/>
                <a:ea typeface="JetBrains Mono"/>
              </a:rPr>
              <a:t>public class </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Test {</a:t>
            </a:r>
            <a:b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b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    </a:t>
            </a:r>
            <a:r>
              <a:rPr kumimoji="0" lang="zh-CN" altLang="zh-CN" sz="1000" b="1" i="0" u="none" strike="noStrike" cap="none" normalizeH="0" baseline="0" dirty="0">
                <a:ln>
                  <a:noFill/>
                </a:ln>
                <a:solidFill>
                  <a:srgbClr val="000080"/>
                </a:solidFill>
                <a:effectLst/>
                <a:latin typeface="Consolas" panose="020B0609020204030204" pitchFamily="49" charset="0"/>
                <a:ea typeface="JetBrains Mono"/>
              </a:rPr>
              <a:t>public static void </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main(String[] args) {</a:t>
            </a:r>
            <a:b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b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    </a:t>
            </a:r>
            <a:r>
              <a:rPr kumimoji="0" lang="en-US" altLang="zh-CN" sz="1000" b="0" i="0" u="none" strike="noStrike" cap="none" normalizeH="0" baseline="0" dirty="0">
                <a:ln>
                  <a:noFill/>
                </a:ln>
                <a:solidFill>
                  <a:srgbClr val="000000"/>
                </a:solidFill>
                <a:effectLst/>
                <a:latin typeface="Consolas" panose="020B0609020204030204" pitchFamily="49" charset="0"/>
                <a:ea typeface="JetBrains Mono"/>
              </a:rPr>
              <a:t>   </a:t>
            </a:r>
            <a:r>
              <a:rPr kumimoji="0" lang="zh-CN" altLang="zh-CN" sz="1000" b="0" i="1" u="none" strike="noStrike" cap="none" normalizeH="0" baseline="0" dirty="0">
                <a:ln>
                  <a:noFill/>
                </a:ln>
                <a:solidFill>
                  <a:srgbClr val="808080"/>
                </a:solidFill>
                <a:effectLst/>
                <a:latin typeface="Consolas" panose="020B0609020204030204" pitchFamily="49" charset="0"/>
                <a:ea typeface="JetBrains Mono"/>
              </a:rPr>
              <a:t>// </a:t>
            </a:r>
            <a: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t>目标：认识</a:t>
            </a:r>
            <a:r>
              <a:rPr kumimoji="0" lang="zh-CN" altLang="zh-CN" sz="1000" b="0" i="1" u="none" strike="noStrike" cap="none" normalizeH="0" baseline="0" dirty="0">
                <a:ln>
                  <a:noFill/>
                </a:ln>
                <a:solidFill>
                  <a:srgbClr val="808080"/>
                </a:solidFill>
                <a:effectLst/>
                <a:latin typeface="Consolas" panose="020B0609020204030204" pitchFamily="49" charset="0"/>
                <a:ea typeface="JetBrains Mono"/>
              </a:rPr>
              <a:t>static</a:t>
            </a:r>
            <a: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t>，掌握</a:t>
            </a:r>
            <a:r>
              <a:rPr kumimoji="0" lang="zh-CN" altLang="zh-CN" sz="1000" b="0" i="1" u="none" strike="noStrike" cap="none" normalizeH="0" baseline="0" dirty="0">
                <a:ln>
                  <a:noFill/>
                </a:ln>
                <a:solidFill>
                  <a:srgbClr val="808080"/>
                </a:solidFill>
                <a:effectLst/>
                <a:latin typeface="Consolas" panose="020B0609020204030204" pitchFamily="49" charset="0"/>
                <a:ea typeface="JetBrains Mono"/>
              </a:rPr>
              <a:t>static</a:t>
            </a:r>
            <a: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t>修饰成员变量的特点和使用场景。</a:t>
            </a:r>
            <a:b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br>
            <a: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t>    </a:t>
            </a:r>
            <a:r>
              <a:rPr kumimoji="0" lang="en-US"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t>   </a:t>
            </a:r>
            <a:r>
              <a:rPr kumimoji="0" lang="zh-CN" altLang="zh-CN" sz="1000" b="0" i="1" u="none" strike="noStrike" cap="none" normalizeH="0" baseline="0" dirty="0">
                <a:ln>
                  <a:noFill/>
                </a:ln>
                <a:solidFill>
                  <a:srgbClr val="808080"/>
                </a:solidFill>
                <a:effectLst/>
                <a:latin typeface="Consolas" panose="020B0609020204030204" pitchFamily="49" charset="0"/>
                <a:ea typeface="JetBrains Mono"/>
              </a:rPr>
              <a:t>// 1</a:t>
            </a:r>
            <a: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t>、访问的区别</a:t>
            </a:r>
            <a:b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br>
            <a: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t>    </a:t>
            </a:r>
            <a:r>
              <a:rPr lang="en-US" altLang="zh-CN" sz="1000" i="1" dirty="0">
                <a:solidFill>
                  <a:srgbClr val="808080"/>
                </a:solidFill>
                <a:latin typeface="Consolas" panose="020B0609020204030204" pitchFamily="49" charset="0"/>
                <a:ea typeface="宋体" panose="02010600030101010101" pitchFamily="2" charset="-122"/>
              </a:rPr>
              <a:t>   </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1000" b="1" i="1" u="none" strike="noStrike" cap="none" normalizeH="0" baseline="0" dirty="0">
                <a:ln>
                  <a:noFill/>
                </a:ln>
                <a:solidFill>
                  <a:srgbClr val="660E7A"/>
                </a:solidFill>
                <a:effectLst/>
                <a:latin typeface="Consolas" panose="020B0609020204030204" pitchFamily="49" charset="0"/>
                <a:ea typeface="JetBrains Mono"/>
              </a:rPr>
              <a:t>out</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.println(User.</a:t>
            </a:r>
            <a:r>
              <a:rPr kumimoji="0" lang="zh-CN" altLang="zh-CN" sz="1000" b="0" i="1" u="none" strike="noStrike" cap="none" normalizeH="0" baseline="0" dirty="0">
                <a:ln>
                  <a:noFill/>
                </a:ln>
                <a:solidFill>
                  <a:srgbClr val="660E7A"/>
                </a:solidFill>
                <a:effectLst/>
                <a:latin typeface="Consolas" panose="020B0609020204030204" pitchFamily="49" charset="0"/>
                <a:ea typeface="JetBrains Mono"/>
              </a:rPr>
              <a:t>name</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a:t>
            </a:r>
            <a:b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b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   </a:t>
            </a:r>
            <a:r>
              <a:rPr kumimoji="0" lang="en-US" altLang="zh-CN" sz="1000" b="0" i="0" u="none" strike="noStrike" cap="none" normalizeH="0" baseline="0" dirty="0">
                <a:ln>
                  <a:noFill/>
                </a:ln>
                <a:solidFill>
                  <a:srgbClr val="000000"/>
                </a:solidFill>
                <a:effectLst/>
                <a:latin typeface="Consolas" panose="020B0609020204030204" pitchFamily="49" charset="0"/>
                <a:ea typeface="JetBrains Mono"/>
              </a:rPr>
              <a:t> </a:t>
            </a:r>
            <a:r>
              <a:rPr kumimoji="0" lang="zh-CN" altLang="zh-CN" sz="1000" b="0" i="1" u="none" strike="noStrike" cap="none" normalizeH="0" baseline="0" dirty="0">
                <a:ln>
                  <a:noFill/>
                </a:ln>
                <a:solidFill>
                  <a:srgbClr val="808080"/>
                </a:solidFill>
                <a:effectLst/>
                <a:latin typeface="Consolas" panose="020B0609020204030204" pitchFamily="49" charset="0"/>
                <a:ea typeface="JetBrains Mono"/>
              </a:rPr>
              <a:t>// System.out.println(User.age); // </a:t>
            </a:r>
            <a: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t>报错</a:t>
            </a:r>
            <a:b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br>
            <a:b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br>
            <a: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t>    </a:t>
            </a:r>
            <a:r>
              <a:rPr kumimoji="0" lang="en-US"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t>    </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User u = </a:t>
            </a:r>
            <a:r>
              <a:rPr kumimoji="0" lang="zh-CN" altLang="zh-CN" sz="1000" b="1" i="0" u="none" strike="noStrike" cap="none" normalizeH="0" baseline="0" dirty="0">
                <a:ln>
                  <a:noFill/>
                </a:ln>
                <a:solidFill>
                  <a:srgbClr val="000080"/>
                </a:solidFill>
                <a:effectLst/>
                <a:latin typeface="Consolas" panose="020B0609020204030204" pitchFamily="49" charset="0"/>
                <a:ea typeface="JetBrains Mono"/>
              </a:rPr>
              <a:t>new </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User();</a:t>
            </a:r>
            <a:b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b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        System.</a:t>
            </a:r>
            <a:r>
              <a:rPr kumimoji="0" lang="zh-CN" altLang="zh-CN" sz="1000" b="1" i="1" u="none" strike="noStrike" cap="none" normalizeH="0" baseline="0" dirty="0">
                <a:ln>
                  <a:noFill/>
                </a:ln>
                <a:solidFill>
                  <a:srgbClr val="660E7A"/>
                </a:solidFill>
                <a:effectLst/>
                <a:latin typeface="Consolas" panose="020B0609020204030204" pitchFamily="49" charset="0"/>
                <a:ea typeface="JetBrains Mono"/>
              </a:rPr>
              <a:t>out</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.println(u.</a:t>
            </a:r>
            <a:r>
              <a:rPr kumimoji="0" lang="zh-CN" altLang="zh-CN" sz="1000" b="1" i="0" u="none" strike="noStrike" cap="none" normalizeH="0" baseline="0" dirty="0">
                <a:ln>
                  <a:noFill/>
                </a:ln>
                <a:solidFill>
                  <a:srgbClr val="660E7A"/>
                </a:solidFill>
                <a:effectLst/>
                <a:latin typeface="Consolas" panose="020B0609020204030204" pitchFamily="49" charset="0"/>
                <a:ea typeface="JetBrains Mono"/>
              </a:rPr>
              <a:t>age</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a:t>
            </a:r>
            <a:b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b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        System.</a:t>
            </a:r>
            <a:r>
              <a:rPr kumimoji="0" lang="zh-CN" altLang="zh-CN" sz="1000" b="1" i="1" u="none" strike="noStrike" cap="none" normalizeH="0" baseline="0" dirty="0">
                <a:ln>
                  <a:noFill/>
                </a:ln>
                <a:solidFill>
                  <a:srgbClr val="660E7A"/>
                </a:solidFill>
                <a:effectLst/>
                <a:latin typeface="Consolas" panose="020B0609020204030204" pitchFamily="49" charset="0"/>
                <a:ea typeface="JetBrains Mono"/>
              </a:rPr>
              <a:t>out</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.println(u.</a:t>
            </a:r>
            <a:r>
              <a:rPr kumimoji="0" lang="zh-CN" altLang="zh-CN" sz="1000" b="0" i="1" u="none" strike="noStrike" cap="none" normalizeH="0" baseline="0" dirty="0">
                <a:ln>
                  <a:noFill/>
                </a:ln>
                <a:solidFill>
                  <a:srgbClr val="660E7A"/>
                </a:solidFill>
                <a:effectLst/>
                <a:latin typeface="Consolas" panose="020B0609020204030204" pitchFamily="49" charset="0"/>
                <a:ea typeface="JetBrains Mono"/>
              </a:rPr>
              <a:t>name</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a:t>
            </a:r>
            <a:b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b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        </a:t>
            </a:r>
            <a:r>
              <a:rPr kumimoji="0" lang="zh-CN" altLang="zh-CN" sz="1000" b="0" i="1" u="none" strike="noStrike" cap="none" normalizeH="0" baseline="0" dirty="0">
                <a:ln>
                  <a:noFill/>
                </a:ln>
                <a:solidFill>
                  <a:srgbClr val="808080"/>
                </a:solidFill>
                <a:effectLst/>
                <a:latin typeface="Consolas" panose="020B0609020204030204" pitchFamily="49" charset="0"/>
                <a:ea typeface="JetBrains Mono"/>
              </a:rPr>
              <a:t>// </a:t>
            </a:r>
            <a: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t>静态成员变量可以用类，也可以用对象访问</a:t>
            </a:r>
            <a:b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br>
            <a: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t>        </a:t>
            </a:r>
            <a:r>
              <a:rPr kumimoji="0" lang="zh-CN" altLang="zh-CN" sz="1000" b="0" i="1" u="none" strike="noStrike" cap="none" normalizeH="0" baseline="0" dirty="0">
                <a:ln>
                  <a:noFill/>
                </a:ln>
                <a:solidFill>
                  <a:srgbClr val="808080"/>
                </a:solidFill>
                <a:effectLst/>
                <a:latin typeface="Consolas" panose="020B0609020204030204" pitchFamily="49" charset="0"/>
                <a:ea typeface="JetBrains Mono"/>
              </a:rPr>
              <a:t>// </a:t>
            </a:r>
            <a: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t>实例成员变量只能用对象访问。</a:t>
            </a:r>
            <a:b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br>
            <a:b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br>
            <a: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t>        </a:t>
            </a:r>
            <a:r>
              <a:rPr kumimoji="0" lang="zh-CN" altLang="zh-CN" sz="1000" b="0" i="1" u="none" strike="noStrike" cap="none" normalizeH="0" baseline="0" dirty="0">
                <a:ln>
                  <a:noFill/>
                </a:ln>
                <a:solidFill>
                  <a:srgbClr val="808080"/>
                </a:solidFill>
                <a:effectLst/>
                <a:latin typeface="Consolas" panose="020B0609020204030204" pitchFamily="49" charset="0"/>
                <a:ea typeface="JetBrains Mono"/>
              </a:rPr>
              <a:t>// 2</a:t>
            </a:r>
            <a: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t>、</a:t>
            </a:r>
            <a:r>
              <a:rPr kumimoji="0" lang="zh-CN" altLang="zh-CN" sz="1000" b="0" i="1" u="none" strike="noStrike" cap="none" normalizeH="0" baseline="0" dirty="0">
                <a:ln>
                  <a:noFill/>
                </a:ln>
                <a:solidFill>
                  <a:srgbClr val="808080"/>
                </a:solidFill>
                <a:effectLst/>
                <a:latin typeface="Consolas" panose="020B0609020204030204" pitchFamily="49" charset="0"/>
                <a:ea typeface="JetBrains Mono"/>
              </a:rPr>
              <a:t>static</a:t>
            </a:r>
            <a: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t>修饰静态成员变量的特点。</a:t>
            </a:r>
            <a:b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br>
            <a: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t>    </a:t>
            </a:r>
            <a:r>
              <a:rPr kumimoji="0" lang="en-US"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t>    </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User u1 = </a:t>
            </a:r>
            <a:r>
              <a:rPr kumimoji="0" lang="zh-CN" altLang="zh-CN" sz="1000" b="1" i="0" u="none" strike="noStrike" cap="none" normalizeH="0" baseline="0" dirty="0">
                <a:ln>
                  <a:noFill/>
                </a:ln>
                <a:solidFill>
                  <a:srgbClr val="000080"/>
                </a:solidFill>
                <a:effectLst/>
                <a:latin typeface="Consolas" panose="020B0609020204030204" pitchFamily="49" charset="0"/>
                <a:ea typeface="JetBrains Mono"/>
              </a:rPr>
              <a:t>new </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User();</a:t>
            </a:r>
            <a:b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b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        u1.</a:t>
            </a:r>
            <a:r>
              <a:rPr kumimoji="0" lang="zh-CN" altLang="zh-CN" sz="1000" b="1" i="0" u="none" strike="noStrike" cap="none" normalizeH="0" baseline="0" dirty="0">
                <a:ln>
                  <a:noFill/>
                </a:ln>
                <a:solidFill>
                  <a:srgbClr val="660E7A"/>
                </a:solidFill>
                <a:effectLst/>
                <a:latin typeface="Consolas" panose="020B0609020204030204" pitchFamily="49" charset="0"/>
                <a:ea typeface="JetBrains Mono"/>
              </a:rPr>
              <a:t>age </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 </a:t>
            </a:r>
            <a:r>
              <a:rPr kumimoji="0" lang="zh-CN" altLang="zh-CN" sz="1000" b="0" i="0" u="none" strike="noStrike" cap="none" normalizeH="0" baseline="0" dirty="0">
                <a:ln>
                  <a:noFill/>
                </a:ln>
                <a:solidFill>
                  <a:srgbClr val="0000FF"/>
                </a:solidFill>
                <a:effectLst/>
                <a:latin typeface="Consolas" panose="020B0609020204030204" pitchFamily="49" charset="0"/>
                <a:ea typeface="JetBrains Mono"/>
              </a:rPr>
              <a:t>23</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a:t>
            </a:r>
            <a:b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b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        u1.</a:t>
            </a:r>
            <a:r>
              <a:rPr kumimoji="0" lang="zh-CN" altLang="zh-CN" sz="1000" b="0" i="1" u="none" strike="noStrike" cap="none" normalizeH="0" baseline="0" dirty="0">
                <a:ln>
                  <a:noFill/>
                </a:ln>
                <a:solidFill>
                  <a:srgbClr val="660E7A"/>
                </a:solidFill>
                <a:effectLst/>
                <a:latin typeface="Consolas" panose="020B0609020204030204" pitchFamily="49" charset="0"/>
                <a:ea typeface="JetBrains Mono"/>
              </a:rPr>
              <a:t>name </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 </a:t>
            </a:r>
            <a:r>
              <a:rPr kumimoji="0" lang="zh-CN" altLang="zh-CN" sz="1000" b="1" i="0" u="none" strike="noStrike" cap="none" normalizeH="0" baseline="0" dirty="0">
                <a:ln>
                  <a:noFill/>
                </a:ln>
                <a:solidFill>
                  <a:srgbClr val="008000"/>
                </a:solidFill>
                <a:effectLst/>
                <a:latin typeface="Consolas" panose="020B0609020204030204" pitchFamily="49" charset="0"/>
                <a:ea typeface="JetBrains Mono"/>
              </a:rPr>
              <a:t>"</a:t>
            </a:r>
            <a:r>
              <a:rPr kumimoji="0" lang="zh-CN" altLang="zh-CN" sz="1000" b="1" i="0" u="none" strike="noStrike" cap="none" normalizeH="0" baseline="0" dirty="0">
                <a:ln>
                  <a:noFill/>
                </a:ln>
                <a:solidFill>
                  <a:srgbClr val="008000"/>
                </a:solidFill>
                <a:effectLst/>
                <a:latin typeface="Consolas" panose="020B0609020204030204" pitchFamily="49" charset="0"/>
                <a:ea typeface="宋体" panose="02010600030101010101" pitchFamily="2" charset="-122"/>
              </a:rPr>
              <a:t>黑马程序员</a:t>
            </a:r>
            <a:r>
              <a:rPr kumimoji="0" lang="zh-CN" altLang="zh-CN" sz="1000" b="1" i="0" u="none" strike="noStrike" cap="none" normalizeH="0" baseline="0" dirty="0">
                <a:ln>
                  <a:noFill/>
                </a:ln>
                <a:solidFill>
                  <a:srgbClr val="008000"/>
                </a:solidFill>
                <a:effectLst/>
                <a:latin typeface="Consolas" panose="020B0609020204030204" pitchFamily="49" charset="0"/>
                <a:ea typeface="JetBrains Mono"/>
              </a:rPr>
              <a:t>"</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a:t>
            </a:r>
            <a:b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br>
            <a:b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b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        User u2 = </a:t>
            </a:r>
            <a:r>
              <a:rPr kumimoji="0" lang="zh-CN" altLang="zh-CN" sz="1000" b="1" i="0" u="none" strike="noStrike" cap="none" normalizeH="0" baseline="0" dirty="0">
                <a:ln>
                  <a:noFill/>
                </a:ln>
                <a:solidFill>
                  <a:srgbClr val="000080"/>
                </a:solidFill>
                <a:effectLst/>
                <a:latin typeface="Consolas" panose="020B0609020204030204" pitchFamily="49" charset="0"/>
                <a:ea typeface="JetBrains Mono"/>
              </a:rPr>
              <a:t>new </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User();</a:t>
            </a:r>
            <a:b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b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        u2.</a:t>
            </a:r>
            <a:r>
              <a:rPr kumimoji="0" lang="zh-CN" altLang="zh-CN" sz="1000" b="1" i="0" u="none" strike="noStrike" cap="none" normalizeH="0" baseline="0" dirty="0">
                <a:ln>
                  <a:noFill/>
                </a:ln>
                <a:solidFill>
                  <a:srgbClr val="660E7A"/>
                </a:solidFill>
                <a:effectLst/>
                <a:latin typeface="Consolas" panose="020B0609020204030204" pitchFamily="49" charset="0"/>
                <a:ea typeface="JetBrains Mono"/>
              </a:rPr>
              <a:t>age </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 </a:t>
            </a:r>
            <a:r>
              <a:rPr kumimoji="0" lang="zh-CN" altLang="zh-CN" sz="1000" b="0" i="0" u="none" strike="noStrike" cap="none" normalizeH="0" baseline="0" dirty="0">
                <a:ln>
                  <a:noFill/>
                </a:ln>
                <a:solidFill>
                  <a:srgbClr val="0000FF"/>
                </a:solidFill>
                <a:effectLst/>
                <a:latin typeface="Consolas" panose="020B0609020204030204" pitchFamily="49" charset="0"/>
                <a:ea typeface="JetBrains Mono"/>
              </a:rPr>
              <a:t>35</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a:t>
            </a:r>
            <a:b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b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        u2.</a:t>
            </a:r>
            <a:r>
              <a:rPr kumimoji="0" lang="zh-CN" altLang="zh-CN" sz="1000" b="0" i="1" u="none" strike="noStrike" cap="none" normalizeH="0" baseline="0" dirty="0">
                <a:ln>
                  <a:noFill/>
                </a:ln>
                <a:solidFill>
                  <a:srgbClr val="660E7A"/>
                </a:solidFill>
                <a:effectLst/>
                <a:latin typeface="Consolas" panose="020B0609020204030204" pitchFamily="49" charset="0"/>
                <a:ea typeface="JetBrains Mono"/>
              </a:rPr>
              <a:t>name </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 </a:t>
            </a:r>
            <a:r>
              <a:rPr kumimoji="0" lang="zh-CN" altLang="zh-CN" sz="1000" b="1" i="0" u="none" strike="noStrike" cap="none" normalizeH="0" baseline="0" dirty="0">
                <a:ln>
                  <a:noFill/>
                </a:ln>
                <a:solidFill>
                  <a:srgbClr val="008000"/>
                </a:solidFill>
                <a:effectLst/>
                <a:latin typeface="Consolas" panose="020B0609020204030204" pitchFamily="49" charset="0"/>
                <a:ea typeface="JetBrains Mono"/>
              </a:rPr>
              <a:t>"</a:t>
            </a:r>
            <a:r>
              <a:rPr kumimoji="0" lang="zh-CN" altLang="zh-CN" sz="1000" b="1" i="0" u="none" strike="noStrike" cap="none" normalizeH="0" baseline="0" dirty="0">
                <a:ln>
                  <a:noFill/>
                </a:ln>
                <a:solidFill>
                  <a:srgbClr val="008000"/>
                </a:solidFill>
                <a:effectLst/>
                <a:latin typeface="Consolas" panose="020B0609020204030204" pitchFamily="49" charset="0"/>
                <a:ea typeface="宋体" panose="02010600030101010101" pitchFamily="2" charset="-122"/>
              </a:rPr>
              <a:t>传值教育</a:t>
            </a:r>
            <a:r>
              <a:rPr kumimoji="0" lang="zh-CN" altLang="zh-CN" sz="1000" b="1" i="0" u="none" strike="noStrike" cap="none" normalizeH="0" baseline="0" dirty="0">
                <a:ln>
                  <a:noFill/>
                </a:ln>
                <a:solidFill>
                  <a:srgbClr val="008000"/>
                </a:solidFill>
                <a:effectLst/>
                <a:latin typeface="Consolas" panose="020B0609020204030204" pitchFamily="49" charset="0"/>
                <a:ea typeface="JetBrains Mono"/>
              </a:rPr>
              <a:t>"</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a:t>
            </a:r>
            <a:b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br>
            <a:b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b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        System.</a:t>
            </a:r>
            <a:r>
              <a:rPr kumimoji="0" lang="zh-CN" altLang="zh-CN" sz="1000" b="1" i="1" u="none" strike="noStrike" cap="none" normalizeH="0" baseline="0" dirty="0">
                <a:ln>
                  <a:noFill/>
                </a:ln>
                <a:solidFill>
                  <a:srgbClr val="660E7A"/>
                </a:solidFill>
                <a:effectLst/>
                <a:latin typeface="Consolas" panose="020B0609020204030204" pitchFamily="49" charset="0"/>
                <a:ea typeface="JetBrains Mono"/>
              </a:rPr>
              <a:t>out</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.println(u1.</a:t>
            </a:r>
            <a:r>
              <a:rPr kumimoji="0" lang="zh-CN" altLang="zh-CN" sz="1000" b="1" i="0" u="none" strike="noStrike" cap="none" normalizeH="0" baseline="0" dirty="0">
                <a:ln>
                  <a:noFill/>
                </a:ln>
                <a:solidFill>
                  <a:srgbClr val="660E7A"/>
                </a:solidFill>
                <a:effectLst/>
                <a:latin typeface="Consolas" panose="020B0609020204030204" pitchFamily="49" charset="0"/>
                <a:ea typeface="JetBrains Mono"/>
              </a:rPr>
              <a:t>age</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 </a:t>
            </a:r>
            <a:r>
              <a:rPr kumimoji="0" lang="zh-CN" altLang="zh-CN" sz="1000" b="0" i="1" u="none" strike="noStrike" cap="none" normalizeH="0" baseline="0" dirty="0">
                <a:ln>
                  <a:noFill/>
                </a:ln>
                <a:solidFill>
                  <a:srgbClr val="808080"/>
                </a:solidFill>
                <a:effectLst/>
                <a:latin typeface="Consolas" panose="020B0609020204030204" pitchFamily="49" charset="0"/>
                <a:ea typeface="JetBrains Mono"/>
              </a:rPr>
              <a:t>// 23</a:t>
            </a:r>
            <a:br>
              <a:rPr kumimoji="0" lang="zh-CN" altLang="zh-CN" sz="1000" b="0" i="1" u="none" strike="noStrike" cap="none" normalizeH="0" baseline="0" dirty="0">
                <a:ln>
                  <a:noFill/>
                </a:ln>
                <a:solidFill>
                  <a:srgbClr val="808080"/>
                </a:solidFill>
                <a:effectLst/>
                <a:latin typeface="Consolas" panose="020B0609020204030204" pitchFamily="49" charset="0"/>
                <a:ea typeface="JetBrains Mono"/>
              </a:rPr>
            </a:br>
            <a:r>
              <a:rPr kumimoji="0" lang="zh-CN" altLang="zh-CN" sz="1000" b="0" i="1" u="none" strike="noStrike" cap="none" normalizeH="0" baseline="0" dirty="0">
                <a:ln>
                  <a:noFill/>
                </a:ln>
                <a:solidFill>
                  <a:srgbClr val="808080"/>
                </a:solidFill>
                <a:effectLst/>
                <a:latin typeface="Consolas" panose="020B0609020204030204" pitchFamily="49" charset="0"/>
                <a:ea typeface="JetBrains Mono"/>
              </a:rPr>
              <a:t>        </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System.</a:t>
            </a:r>
            <a:r>
              <a:rPr kumimoji="0" lang="zh-CN" altLang="zh-CN" sz="1000" b="1" i="1" u="none" strike="noStrike" cap="none" normalizeH="0" baseline="0" dirty="0">
                <a:ln>
                  <a:noFill/>
                </a:ln>
                <a:solidFill>
                  <a:srgbClr val="660E7A"/>
                </a:solidFill>
                <a:effectLst/>
                <a:latin typeface="Consolas" panose="020B0609020204030204" pitchFamily="49" charset="0"/>
                <a:ea typeface="JetBrains Mono"/>
              </a:rPr>
              <a:t>out</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.println(u1.</a:t>
            </a:r>
            <a:r>
              <a:rPr kumimoji="0" lang="zh-CN" altLang="zh-CN" sz="1000" b="0" i="1" u="none" strike="noStrike" cap="none" normalizeH="0" baseline="0" dirty="0">
                <a:ln>
                  <a:noFill/>
                </a:ln>
                <a:solidFill>
                  <a:srgbClr val="660E7A"/>
                </a:solidFill>
                <a:effectLst/>
                <a:latin typeface="Consolas" panose="020B0609020204030204" pitchFamily="49" charset="0"/>
                <a:ea typeface="JetBrains Mono"/>
              </a:rPr>
              <a:t>name</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 </a:t>
            </a:r>
            <a:r>
              <a:rPr kumimoji="0" lang="zh-CN" altLang="zh-CN" sz="1000" b="0" i="1" u="none" strike="noStrike" cap="none" normalizeH="0" baseline="0" dirty="0">
                <a:ln>
                  <a:noFill/>
                </a:ln>
                <a:solidFill>
                  <a:srgbClr val="808080"/>
                </a:solidFill>
                <a:effectLst/>
                <a:latin typeface="Consolas" panose="020B0609020204030204" pitchFamily="49" charset="0"/>
                <a:ea typeface="JetBrains Mono"/>
              </a:rPr>
              <a:t>// </a:t>
            </a:r>
            <a: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t>传值教育</a:t>
            </a:r>
            <a:b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br>
            <a:b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br>
            <a:r>
              <a:rPr kumimoji="0" lang="zh-CN" altLang="zh-CN" sz="1000" b="0" i="1" u="none" strike="noStrike" cap="none" normalizeH="0" baseline="0" dirty="0">
                <a:ln>
                  <a:noFill/>
                </a:ln>
                <a:solidFill>
                  <a:srgbClr val="808080"/>
                </a:solidFill>
                <a:effectLst/>
                <a:latin typeface="Consolas" panose="020B0609020204030204" pitchFamily="49" charset="0"/>
                <a:ea typeface="宋体" panose="02010600030101010101" pitchFamily="2" charset="-122"/>
              </a:rPr>
              <a:t>    </a:t>
            </a: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a:t>
            </a:r>
            <a:b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br>
            <a:r>
              <a:rPr kumimoji="0" lang="zh-CN" altLang="zh-CN" sz="1000" b="0" i="0" u="none" strike="noStrike" cap="none" normalizeH="0" baseline="0" dirty="0">
                <a:ln>
                  <a:noFill/>
                </a:ln>
                <a:solidFill>
                  <a:srgbClr val="000000"/>
                </a:solidFill>
                <a:effectLst/>
                <a:latin typeface="Consolas" panose="020B0609020204030204" pitchFamily="49" charset="0"/>
                <a:ea typeface="JetBrains Mono"/>
              </a:rPr>
              <a:t>}</a:t>
            </a:r>
            <a:endParaRPr kumimoji="0" lang="zh-CN" altLang="zh-CN" sz="1800" b="0" i="0" u="none" strike="noStrike" cap="none" normalizeH="0" baseline="0" dirty="0">
              <a:ln>
                <a:noFill/>
              </a:ln>
              <a:solidFill>
                <a:schemeClr val="tx1"/>
              </a:solidFill>
              <a:effectLst/>
              <a:latin typeface="Consolas" panose="020B0609020204030204" pitchFamily="49" charset="0"/>
            </a:endParaRPr>
          </a:p>
        </p:txBody>
      </p:sp>
      <p:sp>
        <p:nvSpPr>
          <p:cNvPr id="64" name="TextBox 3">
            <a:extLst>
              <a:ext uri="{FF2B5EF4-FFF2-40B4-BE49-F238E27FC236}">
                <a16:creationId xmlns:a16="http://schemas.microsoft.com/office/drawing/2014/main" id="{881A7F40-1594-45AE-8811-16CA822403CF}"/>
              </a:ext>
            </a:extLst>
          </p:cNvPr>
          <p:cNvSpPr txBox="1"/>
          <p:nvPr/>
        </p:nvSpPr>
        <p:spPr>
          <a:xfrm>
            <a:off x="8900206" y="5599711"/>
            <a:ext cx="1099419" cy="461665"/>
          </a:xfrm>
          <a:prstGeom prst="rect">
            <a:avLst/>
          </a:prstGeom>
          <a:solidFill>
            <a:srgbClr val="D9D9D9"/>
          </a:solidFill>
          <a:ln w="12700">
            <a:solidFill>
              <a:schemeClr val="tx1"/>
            </a:solidFill>
          </a:ln>
        </p:spPr>
        <p:txBody>
          <a:bodyPr wrap="square">
            <a:spAutoFit/>
          </a:bodyPr>
          <a:lstStyle/>
          <a:p>
            <a:pPr lvl="0" eaLnBrk="0" fontAlgn="base" hangingPunct="0">
              <a:spcBef>
                <a:spcPct val="0"/>
              </a:spcBef>
              <a:spcAft>
                <a:spcPct val="0"/>
              </a:spcAft>
            </a:pPr>
            <a:r>
              <a:rPr lang="en-US" altLang="zh-CN" sz="1200" dirty="0" err="1">
                <a:solidFill>
                  <a:srgbClr val="000000"/>
                </a:solidFill>
                <a:latin typeface="Consolas" panose="020B0609020204030204" pitchFamily="49" charset="0"/>
              </a:rPr>
              <a:t>Test.clas</a:t>
            </a:r>
            <a:endParaRPr lang="en-US" altLang="zh-CN" sz="1200" dirty="0">
              <a:solidFill>
                <a:srgbClr val="000000"/>
              </a:solidFill>
              <a:latin typeface="Consolas" panose="020B0609020204030204" pitchFamily="49" charset="0"/>
            </a:endParaRPr>
          </a:p>
          <a:p>
            <a:pPr lvl="0" eaLnBrk="0" fontAlgn="base" hangingPunct="0">
              <a:spcBef>
                <a:spcPct val="0"/>
              </a:spcBef>
              <a:spcAft>
                <a:spcPct val="0"/>
              </a:spcAft>
            </a:pPr>
            <a:r>
              <a:rPr lang="en-US" altLang="zh-CN" sz="1200" dirty="0">
                <a:solidFill>
                  <a:srgbClr val="000000"/>
                </a:solidFill>
                <a:latin typeface="Consolas" panose="020B0609020204030204" pitchFamily="49" charset="0"/>
              </a:rPr>
              <a:t>main</a:t>
            </a:r>
            <a:r>
              <a:rPr lang="zh-CN" altLang="en-US" sz="1200" dirty="0">
                <a:solidFill>
                  <a:srgbClr val="000000"/>
                </a:solidFill>
                <a:latin typeface="Consolas" panose="020B0609020204030204" pitchFamily="49" charset="0"/>
              </a:rPr>
              <a:t>方法</a:t>
            </a:r>
            <a:endParaRPr lang="en-US" altLang="zh-CN" sz="1200" dirty="0">
              <a:solidFill>
                <a:srgbClr val="000000"/>
              </a:solidFill>
              <a:latin typeface="Consolas" panose="020B0609020204030204" pitchFamily="49" charset="0"/>
            </a:endParaRPr>
          </a:p>
        </p:txBody>
      </p:sp>
      <p:sp>
        <p:nvSpPr>
          <p:cNvPr id="77" name="文本框 76">
            <a:extLst>
              <a:ext uri="{FF2B5EF4-FFF2-40B4-BE49-F238E27FC236}">
                <a16:creationId xmlns:a16="http://schemas.microsoft.com/office/drawing/2014/main" id="{D631FF2E-23D5-4461-975A-E7B4FB77F943}"/>
              </a:ext>
            </a:extLst>
          </p:cNvPr>
          <p:cNvSpPr txBox="1"/>
          <p:nvPr/>
        </p:nvSpPr>
        <p:spPr>
          <a:xfrm>
            <a:off x="5353679" y="4770123"/>
            <a:ext cx="667170" cy="253916"/>
          </a:xfrm>
          <a:prstGeom prst="rect">
            <a:avLst/>
          </a:prstGeom>
          <a:noFill/>
        </p:spPr>
        <p:txBody>
          <a:bodyPr wrap="none" rtlCol="0">
            <a:spAutoFit/>
          </a:bodyPr>
          <a:lstStyle/>
          <a:p>
            <a:pPr fontAlgn="auto">
              <a:spcBef>
                <a:spcPts val="0"/>
              </a:spcBef>
              <a:spcAft>
                <a:spcPts val="0"/>
              </a:spcAft>
            </a:pPr>
            <a:r>
              <a:rPr lang="en-US" altLang="zh-CN"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User u2</a:t>
            </a:r>
            <a:endParaRPr lang="zh-CN" altLang="en-US"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8" name="矩形 77">
            <a:extLst>
              <a:ext uri="{FF2B5EF4-FFF2-40B4-BE49-F238E27FC236}">
                <a16:creationId xmlns:a16="http://schemas.microsoft.com/office/drawing/2014/main" id="{79CB4DB2-846C-432B-A69F-5B6B2F084BA2}"/>
              </a:ext>
            </a:extLst>
          </p:cNvPr>
          <p:cNvSpPr/>
          <p:nvPr/>
        </p:nvSpPr>
        <p:spPr>
          <a:xfrm>
            <a:off x="5433728" y="5032502"/>
            <a:ext cx="1419470" cy="3662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3AC3722D-7ADC-4E21-990C-18B5658D67F6}"/>
              </a:ext>
            </a:extLst>
          </p:cNvPr>
          <p:cNvSpPr/>
          <p:nvPr/>
        </p:nvSpPr>
        <p:spPr>
          <a:xfrm>
            <a:off x="718257" y="3045599"/>
            <a:ext cx="3843308" cy="1506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86" name="矩形 85">
            <a:extLst>
              <a:ext uri="{FF2B5EF4-FFF2-40B4-BE49-F238E27FC236}">
                <a16:creationId xmlns:a16="http://schemas.microsoft.com/office/drawing/2014/main" id="{A070633B-FAA4-4BA4-A941-A3F2BE4FBCF0}"/>
              </a:ext>
            </a:extLst>
          </p:cNvPr>
          <p:cNvSpPr/>
          <p:nvPr/>
        </p:nvSpPr>
        <p:spPr>
          <a:xfrm>
            <a:off x="725196" y="3198522"/>
            <a:ext cx="3843308" cy="1506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120" name="矩形 119">
            <a:extLst>
              <a:ext uri="{FF2B5EF4-FFF2-40B4-BE49-F238E27FC236}">
                <a16:creationId xmlns:a16="http://schemas.microsoft.com/office/drawing/2014/main" id="{97120199-1829-46F2-80B7-B7033A1103F5}"/>
              </a:ext>
            </a:extLst>
          </p:cNvPr>
          <p:cNvSpPr/>
          <p:nvPr/>
        </p:nvSpPr>
        <p:spPr>
          <a:xfrm>
            <a:off x="691439" y="3493370"/>
            <a:ext cx="3843308" cy="1506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 </a:t>
            </a:r>
            <a:endParaRPr lang="zh-CN" altLang="en-US" sz="2400" dirty="0"/>
          </a:p>
        </p:txBody>
      </p:sp>
      <p:sp>
        <p:nvSpPr>
          <p:cNvPr id="121" name="矩形 120">
            <a:extLst>
              <a:ext uri="{FF2B5EF4-FFF2-40B4-BE49-F238E27FC236}">
                <a16:creationId xmlns:a16="http://schemas.microsoft.com/office/drawing/2014/main" id="{DEA3BDFC-557F-40C3-BC4C-4D1C2B29135E}"/>
              </a:ext>
            </a:extLst>
          </p:cNvPr>
          <p:cNvSpPr/>
          <p:nvPr/>
        </p:nvSpPr>
        <p:spPr>
          <a:xfrm>
            <a:off x="10158733" y="2867256"/>
            <a:ext cx="1419470" cy="3662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25" name="文本框 124">
            <a:extLst>
              <a:ext uri="{FF2B5EF4-FFF2-40B4-BE49-F238E27FC236}">
                <a16:creationId xmlns:a16="http://schemas.microsoft.com/office/drawing/2014/main" id="{139FC41D-369A-4AFE-B07B-577D4E723334}"/>
              </a:ext>
            </a:extLst>
          </p:cNvPr>
          <p:cNvSpPr txBox="1"/>
          <p:nvPr/>
        </p:nvSpPr>
        <p:spPr>
          <a:xfrm>
            <a:off x="10376225" y="2866305"/>
            <a:ext cx="1119673"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1750EB"/>
                </a:solidFill>
                <a:latin typeface="Consolas" panose="020B0609020204030204" pitchFamily="49" charset="0"/>
              </a:rPr>
              <a:t>null</a:t>
            </a:r>
            <a:endParaRPr lang="zh-CN" altLang="en-US" sz="1200" b="1" dirty="0">
              <a:solidFill>
                <a:srgbClr val="7030A0"/>
              </a:solidFill>
              <a:latin typeface="Consolas" panose="020B0609020204030204" pitchFamily="49" charset="0"/>
            </a:endParaRPr>
          </a:p>
        </p:txBody>
      </p:sp>
      <p:sp>
        <p:nvSpPr>
          <p:cNvPr id="127" name="矩形 126">
            <a:extLst>
              <a:ext uri="{FF2B5EF4-FFF2-40B4-BE49-F238E27FC236}">
                <a16:creationId xmlns:a16="http://schemas.microsoft.com/office/drawing/2014/main" id="{45986911-53AE-4825-9ADD-5ADF7FB25B0B}"/>
              </a:ext>
            </a:extLst>
          </p:cNvPr>
          <p:cNvSpPr/>
          <p:nvPr/>
        </p:nvSpPr>
        <p:spPr>
          <a:xfrm>
            <a:off x="699747" y="3644003"/>
            <a:ext cx="3843308" cy="1506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 </a:t>
            </a:r>
            <a:endParaRPr lang="zh-CN" altLang="en-US" sz="2400" dirty="0"/>
          </a:p>
        </p:txBody>
      </p:sp>
      <p:sp>
        <p:nvSpPr>
          <p:cNvPr id="128" name="矩形 127">
            <a:extLst>
              <a:ext uri="{FF2B5EF4-FFF2-40B4-BE49-F238E27FC236}">
                <a16:creationId xmlns:a16="http://schemas.microsoft.com/office/drawing/2014/main" id="{340175A1-EA9E-4213-9A02-FB7E8C5A6AE2}"/>
              </a:ext>
            </a:extLst>
          </p:cNvPr>
          <p:cNvSpPr/>
          <p:nvPr/>
        </p:nvSpPr>
        <p:spPr>
          <a:xfrm>
            <a:off x="674440" y="3794636"/>
            <a:ext cx="3843308" cy="1506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 </a:t>
            </a:r>
            <a:endParaRPr lang="zh-CN" altLang="en-US" sz="2400" dirty="0"/>
          </a:p>
        </p:txBody>
      </p:sp>
      <p:sp>
        <p:nvSpPr>
          <p:cNvPr id="129" name="矩形 128">
            <a:extLst>
              <a:ext uri="{FF2B5EF4-FFF2-40B4-BE49-F238E27FC236}">
                <a16:creationId xmlns:a16="http://schemas.microsoft.com/office/drawing/2014/main" id="{CCC9ECD2-3983-4FA1-AF80-7C1B85BBA299}"/>
              </a:ext>
            </a:extLst>
          </p:cNvPr>
          <p:cNvSpPr/>
          <p:nvPr/>
        </p:nvSpPr>
        <p:spPr>
          <a:xfrm>
            <a:off x="769721" y="4545623"/>
            <a:ext cx="3843308" cy="1506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 </a:t>
            </a:r>
            <a:endParaRPr lang="zh-CN" altLang="en-US" sz="2400" dirty="0"/>
          </a:p>
        </p:txBody>
      </p:sp>
      <p:sp>
        <p:nvSpPr>
          <p:cNvPr id="131" name="矩形 130">
            <a:extLst>
              <a:ext uri="{FF2B5EF4-FFF2-40B4-BE49-F238E27FC236}">
                <a16:creationId xmlns:a16="http://schemas.microsoft.com/office/drawing/2014/main" id="{AE6AC7C3-6A49-40E6-AB5C-395C4B7B431A}"/>
              </a:ext>
            </a:extLst>
          </p:cNvPr>
          <p:cNvSpPr/>
          <p:nvPr/>
        </p:nvSpPr>
        <p:spPr>
          <a:xfrm>
            <a:off x="7756434" y="3008958"/>
            <a:ext cx="1652178" cy="87394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32" name="文本框 131">
            <a:extLst>
              <a:ext uri="{FF2B5EF4-FFF2-40B4-BE49-F238E27FC236}">
                <a16:creationId xmlns:a16="http://schemas.microsoft.com/office/drawing/2014/main" id="{424FED7A-71B0-4FF9-A933-67801A2E751E}"/>
              </a:ext>
            </a:extLst>
          </p:cNvPr>
          <p:cNvSpPr txBox="1"/>
          <p:nvPr/>
        </p:nvSpPr>
        <p:spPr>
          <a:xfrm>
            <a:off x="7715638" y="2721531"/>
            <a:ext cx="1119673"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7030A0"/>
                </a:solidFill>
                <a:latin typeface="Consolas" panose="020B0609020204030204" pitchFamily="49" charset="0"/>
              </a:rPr>
              <a:t>7acbcd0</a:t>
            </a:r>
            <a:endParaRPr lang="zh-CN" altLang="en-US" sz="1200" b="1" dirty="0">
              <a:solidFill>
                <a:srgbClr val="7030A0"/>
              </a:solidFill>
              <a:latin typeface="Consolas" panose="020B0609020204030204" pitchFamily="49" charset="0"/>
            </a:endParaRPr>
          </a:p>
        </p:txBody>
      </p:sp>
      <p:sp>
        <p:nvSpPr>
          <p:cNvPr id="133" name="文本框 132">
            <a:extLst>
              <a:ext uri="{FF2B5EF4-FFF2-40B4-BE49-F238E27FC236}">
                <a16:creationId xmlns:a16="http://schemas.microsoft.com/office/drawing/2014/main" id="{DC07C306-9A2E-4ADC-9B92-489D6D67B5DB}"/>
              </a:ext>
            </a:extLst>
          </p:cNvPr>
          <p:cNvSpPr txBox="1"/>
          <p:nvPr/>
        </p:nvSpPr>
        <p:spPr>
          <a:xfrm>
            <a:off x="7746807" y="3077199"/>
            <a:ext cx="583814" cy="253916"/>
          </a:xfrm>
          <a:prstGeom prst="rect">
            <a:avLst/>
          </a:prstGeom>
          <a:noFill/>
        </p:spPr>
        <p:txBody>
          <a:bodyPr wrap="none" rtlCol="0">
            <a:spAutoFit/>
          </a:bodyPr>
          <a:lstStyle/>
          <a:p>
            <a:pPr fontAlgn="auto">
              <a:spcBef>
                <a:spcPts val="0"/>
              </a:spcBef>
              <a:spcAft>
                <a:spcPts val="0"/>
              </a:spcAft>
            </a:pPr>
            <a:r>
              <a:rPr lang="zh-CN" altLang="zh-CN" sz="1050" dirty="0">
                <a:solidFill>
                  <a:srgbClr val="0033B3"/>
                </a:solidFill>
                <a:latin typeface="Arial Unicode MS"/>
                <a:ea typeface="JetBrains Mono"/>
              </a:rPr>
              <a:t>int</a:t>
            </a:r>
            <a:r>
              <a:rPr lang="en-US" altLang="zh-CN"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050" dirty="0">
                <a:solidFill>
                  <a:srgbClr val="871094"/>
                </a:solidFill>
                <a:latin typeface="Consolas" panose="020B0609020204030204" pitchFamily="49" charset="0"/>
                <a:ea typeface="JetBrains Mono"/>
              </a:rPr>
              <a:t>age</a:t>
            </a:r>
            <a:endParaRPr lang="zh-CN" altLang="en-US"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4" name="矩形 133">
            <a:extLst>
              <a:ext uri="{FF2B5EF4-FFF2-40B4-BE49-F238E27FC236}">
                <a16:creationId xmlns:a16="http://schemas.microsoft.com/office/drawing/2014/main" id="{62938678-0F2D-4386-B8CF-3404189F0667}"/>
              </a:ext>
            </a:extLst>
          </p:cNvPr>
          <p:cNvSpPr/>
          <p:nvPr/>
        </p:nvSpPr>
        <p:spPr>
          <a:xfrm>
            <a:off x="7835795" y="3325757"/>
            <a:ext cx="1419470" cy="3662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35" name="文本框 134">
            <a:extLst>
              <a:ext uri="{FF2B5EF4-FFF2-40B4-BE49-F238E27FC236}">
                <a16:creationId xmlns:a16="http://schemas.microsoft.com/office/drawing/2014/main" id="{0C3229A9-A4D9-4EAD-B7D3-2AAE21EB04A9}"/>
              </a:ext>
            </a:extLst>
          </p:cNvPr>
          <p:cNvSpPr txBox="1"/>
          <p:nvPr/>
        </p:nvSpPr>
        <p:spPr>
          <a:xfrm>
            <a:off x="7845170" y="3380591"/>
            <a:ext cx="1119673" cy="276999"/>
          </a:xfrm>
          <a:prstGeom prst="rect">
            <a:avLst/>
          </a:prstGeom>
          <a:noFill/>
        </p:spPr>
        <p:txBody>
          <a:bodyPr wrap="square" rtlCol="0">
            <a:spAutoFit/>
          </a:bodyPr>
          <a:lstStyle/>
          <a:p>
            <a:pPr fontAlgn="auto">
              <a:spcBef>
                <a:spcPts val="0"/>
              </a:spcBef>
              <a:spcAft>
                <a:spcPts val="0"/>
              </a:spcAft>
            </a:pPr>
            <a:r>
              <a:rPr lang="en-US" altLang="zh-CN" sz="1200" dirty="0">
                <a:solidFill>
                  <a:srgbClr val="1750EB"/>
                </a:solidFill>
                <a:latin typeface="Consolas" panose="020B0609020204030204" pitchFamily="49" charset="0"/>
              </a:rPr>
              <a:t>0</a:t>
            </a:r>
            <a:endParaRPr lang="zh-CN" altLang="en-US" sz="1200" b="1" dirty="0">
              <a:solidFill>
                <a:srgbClr val="7030A0"/>
              </a:solidFill>
              <a:latin typeface="Consolas" panose="020B0609020204030204" pitchFamily="49" charset="0"/>
            </a:endParaRPr>
          </a:p>
        </p:txBody>
      </p:sp>
      <p:cxnSp>
        <p:nvCxnSpPr>
          <p:cNvPr id="136" name="直接箭头连接符 135">
            <a:extLst>
              <a:ext uri="{FF2B5EF4-FFF2-40B4-BE49-F238E27FC236}">
                <a16:creationId xmlns:a16="http://schemas.microsoft.com/office/drawing/2014/main" id="{563616CC-4031-41BA-8DBD-781E9FFEE4D6}"/>
              </a:ext>
            </a:extLst>
          </p:cNvPr>
          <p:cNvCxnSpPr>
            <a:cxnSpLocks/>
          </p:cNvCxnSpPr>
          <p:nvPr/>
        </p:nvCxnSpPr>
        <p:spPr>
          <a:xfrm flipV="1">
            <a:off x="5918628" y="3020532"/>
            <a:ext cx="1841308" cy="1093493"/>
          </a:xfrm>
          <a:prstGeom prst="straightConnector1">
            <a:avLst/>
          </a:prstGeom>
          <a:ln w="19050">
            <a:solidFill>
              <a:srgbClr val="AD2A26"/>
            </a:solidFill>
            <a:tailEnd type="triangle"/>
          </a:ln>
        </p:spPr>
        <p:style>
          <a:lnRef idx="1">
            <a:schemeClr val="accent1"/>
          </a:lnRef>
          <a:fillRef idx="0">
            <a:schemeClr val="accent1"/>
          </a:fillRef>
          <a:effectRef idx="0">
            <a:schemeClr val="accent1"/>
          </a:effectRef>
          <a:fontRef idx="minor">
            <a:schemeClr val="tx1"/>
          </a:fontRef>
        </p:style>
      </p:cxnSp>
      <p:sp>
        <p:nvSpPr>
          <p:cNvPr id="137" name="矩形 136">
            <a:extLst>
              <a:ext uri="{FF2B5EF4-FFF2-40B4-BE49-F238E27FC236}">
                <a16:creationId xmlns:a16="http://schemas.microsoft.com/office/drawing/2014/main" id="{8AEB11B8-4ABB-41F6-940C-EC847B837550}"/>
              </a:ext>
            </a:extLst>
          </p:cNvPr>
          <p:cNvSpPr/>
          <p:nvPr/>
        </p:nvSpPr>
        <p:spPr>
          <a:xfrm>
            <a:off x="769721" y="4707225"/>
            <a:ext cx="3843308" cy="1506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 </a:t>
            </a:r>
            <a:endParaRPr lang="zh-CN" altLang="en-US" sz="2400" dirty="0"/>
          </a:p>
        </p:txBody>
      </p:sp>
      <p:sp>
        <p:nvSpPr>
          <p:cNvPr id="138" name="文本框 137">
            <a:extLst>
              <a:ext uri="{FF2B5EF4-FFF2-40B4-BE49-F238E27FC236}">
                <a16:creationId xmlns:a16="http://schemas.microsoft.com/office/drawing/2014/main" id="{89F12CC1-4AC0-4617-A4B9-CC53D6A45FBB}"/>
              </a:ext>
            </a:extLst>
          </p:cNvPr>
          <p:cNvSpPr txBox="1"/>
          <p:nvPr/>
        </p:nvSpPr>
        <p:spPr>
          <a:xfrm>
            <a:off x="8033758" y="3389721"/>
            <a:ext cx="1119673" cy="276999"/>
          </a:xfrm>
          <a:prstGeom prst="rect">
            <a:avLst/>
          </a:prstGeom>
          <a:noFill/>
        </p:spPr>
        <p:txBody>
          <a:bodyPr wrap="square" rtlCol="0">
            <a:spAutoFit/>
          </a:bodyPr>
          <a:lstStyle/>
          <a:p>
            <a:pPr fontAlgn="auto">
              <a:spcBef>
                <a:spcPts val="0"/>
              </a:spcBef>
              <a:spcAft>
                <a:spcPts val="0"/>
              </a:spcAft>
            </a:pPr>
            <a:r>
              <a:rPr lang="en-US" altLang="zh-CN" sz="1200" dirty="0">
                <a:solidFill>
                  <a:srgbClr val="1750EB"/>
                </a:solidFill>
                <a:latin typeface="Consolas" panose="020B0609020204030204" pitchFamily="49" charset="0"/>
              </a:rPr>
              <a:t>23</a:t>
            </a:r>
            <a:endParaRPr lang="zh-CN" altLang="en-US" sz="1200" b="1" dirty="0">
              <a:solidFill>
                <a:srgbClr val="7030A0"/>
              </a:solidFill>
              <a:latin typeface="Consolas" panose="020B0609020204030204" pitchFamily="49" charset="0"/>
            </a:endParaRPr>
          </a:p>
        </p:txBody>
      </p:sp>
      <p:sp>
        <p:nvSpPr>
          <p:cNvPr id="139" name="矩形 138">
            <a:extLst>
              <a:ext uri="{FF2B5EF4-FFF2-40B4-BE49-F238E27FC236}">
                <a16:creationId xmlns:a16="http://schemas.microsoft.com/office/drawing/2014/main" id="{EE3EFA0A-0B46-49C4-892F-788453C296B3}"/>
              </a:ext>
            </a:extLst>
          </p:cNvPr>
          <p:cNvSpPr/>
          <p:nvPr/>
        </p:nvSpPr>
        <p:spPr>
          <a:xfrm>
            <a:off x="769721" y="4861095"/>
            <a:ext cx="3843308" cy="1506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 </a:t>
            </a:r>
            <a:endParaRPr lang="zh-CN" altLang="en-US" sz="2400" dirty="0"/>
          </a:p>
        </p:txBody>
      </p:sp>
      <p:sp>
        <p:nvSpPr>
          <p:cNvPr id="140" name="文本框 139">
            <a:extLst>
              <a:ext uri="{FF2B5EF4-FFF2-40B4-BE49-F238E27FC236}">
                <a16:creationId xmlns:a16="http://schemas.microsoft.com/office/drawing/2014/main" id="{2EB84CAA-6847-45DC-8646-15F4F98917B4}"/>
              </a:ext>
            </a:extLst>
          </p:cNvPr>
          <p:cNvSpPr txBox="1"/>
          <p:nvPr/>
        </p:nvSpPr>
        <p:spPr>
          <a:xfrm>
            <a:off x="10307701" y="2930457"/>
            <a:ext cx="1119673" cy="276999"/>
          </a:xfrm>
          <a:prstGeom prst="rect">
            <a:avLst/>
          </a:prstGeom>
          <a:noFill/>
        </p:spPr>
        <p:txBody>
          <a:bodyPr wrap="square" rtlCol="0">
            <a:spAutoFit/>
          </a:bodyPr>
          <a:lstStyle/>
          <a:p>
            <a:pPr fontAlgn="auto">
              <a:spcBef>
                <a:spcPts val="0"/>
              </a:spcBef>
              <a:spcAft>
                <a:spcPts val="0"/>
              </a:spcAft>
            </a:pPr>
            <a:r>
              <a:rPr lang="zh-CN" altLang="en-US" sz="1200" b="1" dirty="0">
                <a:solidFill>
                  <a:srgbClr val="008000"/>
                </a:solidFill>
                <a:latin typeface="Consolas" panose="020B0609020204030204" pitchFamily="49" charset="0"/>
                <a:ea typeface="JetBrains Mono"/>
              </a:rPr>
              <a:t>”黑马程序员</a:t>
            </a:r>
            <a:r>
              <a:rPr lang="zh-CN" altLang="zh-CN" sz="1200" b="1" dirty="0">
                <a:solidFill>
                  <a:srgbClr val="008000"/>
                </a:solidFill>
                <a:latin typeface="Consolas" panose="020B0609020204030204" pitchFamily="49" charset="0"/>
                <a:ea typeface="JetBrains Mono"/>
              </a:rPr>
              <a:t>"</a:t>
            </a:r>
            <a:endParaRPr lang="zh-CN" altLang="en-US" sz="1200" b="1" dirty="0">
              <a:solidFill>
                <a:srgbClr val="7030A0"/>
              </a:solidFill>
              <a:latin typeface="Consolas" panose="020B0609020204030204" pitchFamily="49" charset="0"/>
            </a:endParaRPr>
          </a:p>
        </p:txBody>
      </p:sp>
      <p:sp>
        <p:nvSpPr>
          <p:cNvPr id="141" name="矩形 140">
            <a:extLst>
              <a:ext uri="{FF2B5EF4-FFF2-40B4-BE49-F238E27FC236}">
                <a16:creationId xmlns:a16="http://schemas.microsoft.com/office/drawing/2014/main" id="{93D9DA01-B227-41E8-B68A-D1A69B70EC93}"/>
              </a:ext>
            </a:extLst>
          </p:cNvPr>
          <p:cNvSpPr/>
          <p:nvPr/>
        </p:nvSpPr>
        <p:spPr>
          <a:xfrm>
            <a:off x="769721" y="5162361"/>
            <a:ext cx="3843308" cy="1506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 </a:t>
            </a:r>
            <a:endParaRPr lang="zh-CN" altLang="en-US" sz="2400" dirty="0"/>
          </a:p>
        </p:txBody>
      </p:sp>
      <p:sp>
        <p:nvSpPr>
          <p:cNvPr id="142" name="矩形 141">
            <a:extLst>
              <a:ext uri="{FF2B5EF4-FFF2-40B4-BE49-F238E27FC236}">
                <a16:creationId xmlns:a16="http://schemas.microsoft.com/office/drawing/2014/main" id="{35BA8668-E777-4269-A82E-F38A6A9FF3BE}"/>
              </a:ext>
            </a:extLst>
          </p:cNvPr>
          <p:cNvSpPr/>
          <p:nvPr/>
        </p:nvSpPr>
        <p:spPr>
          <a:xfrm>
            <a:off x="7781145" y="4150099"/>
            <a:ext cx="1652178" cy="873940"/>
          </a:xfrm>
          <a:prstGeom prst="rect">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43" name="文本框 142">
            <a:extLst>
              <a:ext uri="{FF2B5EF4-FFF2-40B4-BE49-F238E27FC236}">
                <a16:creationId xmlns:a16="http://schemas.microsoft.com/office/drawing/2014/main" id="{56B7BF3A-08F1-4CC1-A382-D270B21B2435}"/>
              </a:ext>
            </a:extLst>
          </p:cNvPr>
          <p:cNvSpPr txBox="1"/>
          <p:nvPr/>
        </p:nvSpPr>
        <p:spPr>
          <a:xfrm>
            <a:off x="7740349" y="3862672"/>
            <a:ext cx="1119673"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7030A0"/>
                </a:solidFill>
                <a:latin typeface="Consolas" panose="020B0609020204030204" pitchFamily="49" charset="0"/>
              </a:rPr>
              <a:t>8acbcd0</a:t>
            </a:r>
            <a:endParaRPr lang="zh-CN" altLang="en-US" sz="1200" b="1" dirty="0">
              <a:solidFill>
                <a:srgbClr val="7030A0"/>
              </a:solidFill>
              <a:latin typeface="Consolas" panose="020B0609020204030204" pitchFamily="49" charset="0"/>
            </a:endParaRPr>
          </a:p>
        </p:txBody>
      </p:sp>
      <p:sp>
        <p:nvSpPr>
          <p:cNvPr id="144" name="文本框 143">
            <a:extLst>
              <a:ext uri="{FF2B5EF4-FFF2-40B4-BE49-F238E27FC236}">
                <a16:creationId xmlns:a16="http://schemas.microsoft.com/office/drawing/2014/main" id="{7DA6988C-CE1D-4635-872C-4CDCBAA7E67D}"/>
              </a:ext>
            </a:extLst>
          </p:cNvPr>
          <p:cNvSpPr txBox="1"/>
          <p:nvPr/>
        </p:nvSpPr>
        <p:spPr>
          <a:xfrm>
            <a:off x="7771518" y="4218340"/>
            <a:ext cx="583814" cy="253916"/>
          </a:xfrm>
          <a:prstGeom prst="rect">
            <a:avLst/>
          </a:prstGeom>
          <a:noFill/>
        </p:spPr>
        <p:txBody>
          <a:bodyPr wrap="none" rtlCol="0">
            <a:spAutoFit/>
          </a:bodyPr>
          <a:lstStyle/>
          <a:p>
            <a:pPr fontAlgn="auto">
              <a:spcBef>
                <a:spcPts val="0"/>
              </a:spcBef>
              <a:spcAft>
                <a:spcPts val="0"/>
              </a:spcAft>
            </a:pPr>
            <a:r>
              <a:rPr lang="zh-CN" altLang="zh-CN" sz="1050" dirty="0">
                <a:solidFill>
                  <a:srgbClr val="0033B3"/>
                </a:solidFill>
                <a:latin typeface="Arial Unicode MS"/>
                <a:ea typeface="JetBrains Mono"/>
              </a:rPr>
              <a:t>int</a:t>
            </a:r>
            <a:r>
              <a:rPr lang="en-US" altLang="zh-CN"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en-US" altLang="zh-CN" sz="1050" dirty="0">
                <a:solidFill>
                  <a:srgbClr val="871094"/>
                </a:solidFill>
                <a:latin typeface="Consolas" panose="020B0609020204030204" pitchFamily="49" charset="0"/>
                <a:ea typeface="JetBrains Mono"/>
              </a:rPr>
              <a:t>age</a:t>
            </a:r>
            <a:endParaRPr lang="zh-CN" altLang="en-US" sz="105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5" name="矩形 144">
            <a:extLst>
              <a:ext uri="{FF2B5EF4-FFF2-40B4-BE49-F238E27FC236}">
                <a16:creationId xmlns:a16="http://schemas.microsoft.com/office/drawing/2014/main" id="{860F094D-59DB-4193-9059-2734DF660390}"/>
              </a:ext>
            </a:extLst>
          </p:cNvPr>
          <p:cNvSpPr/>
          <p:nvPr/>
        </p:nvSpPr>
        <p:spPr>
          <a:xfrm>
            <a:off x="7860506" y="4466898"/>
            <a:ext cx="1419470" cy="36624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46" name="文本框 145">
            <a:extLst>
              <a:ext uri="{FF2B5EF4-FFF2-40B4-BE49-F238E27FC236}">
                <a16:creationId xmlns:a16="http://schemas.microsoft.com/office/drawing/2014/main" id="{6335D788-A7E3-4B44-BFFC-429D74763029}"/>
              </a:ext>
            </a:extLst>
          </p:cNvPr>
          <p:cNvSpPr txBox="1"/>
          <p:nvPr/>
        </p:nvSpPr>
        <p:spPr>
          <a:xfrm>
            <a:off x="7869881" y="4521732"/>
            <a:ext cx="1119673" cy="276999"/>
          </a:xfrm>
          <a:prstGeom prst="rect">
            <a:avLst/>
          </a:prstGeom>
          <a:noFill/>
        </p:spPr>
        <p:txBody>
          <a:bodyPr wrap="square" rtlCol="0">
            <a:spAutoFit/>
          </a:bodyPr>
          <a:lstStyle/>
          <a:p>
            <a:pPr fontAlgn="auto">
              <a:spcBef>
                <a:spcPts val="0"/>
              </a:spcBef>
              <a:spcAft>
                <a:spcPts val="0"/>
              </a:spcAft>
            </a:pPr>
            <a:r>
              <a:rPr lang="en-US" altLang="zh-CN" sz="1200" dirty="0">
                <a:solidFill>
                  <a:srgbClr val="1750EB"/>
                </a:solidFill>
                <a:latin typeface="Consolas" panose="020B0609020204030204" pitchFamily="49" charset="0"/>
              </a:rPr>
              <a:t>0</a:t>
            </a:r>
            <a:endParaRPr lang="zh-CN" altLang="en-US" sz="1200" b="1" dirty="0">
              <a:solidFill>
                <a:srgbClr val="7030A0"/>
              </a:solidFill>
              <a:latin typeface="Consolas" panose="020B0609020204030204" pitchFamily="49" charset="0"/>
            </a:endParaRPr>
          </a:p>
        </p:txBody>
      </p:sp>
      <p:cxnSp>
        <p:nvCxnSpPr>
          <p:cNvPr id="147" name="直接箭头连接符 146">
            <a:extLst>
              <a:ext uri="{FF2B5EF4-FFF2-40B4-BE49-F238E27FC236}">
                <a16:creationId xmlns:a16="http://schemas.microsoft.com/office/drawing/2014/main" id="{9A5EADA6-8270-4562-BDC4-D6ADDE5F22CD}"/>
              </a:ext>
            </a:extLst>
          </p:cNvPr>
          <p:cNvCxnSpPr>
            <a:cxnSpLocks/>
            <a:stCxn id="77" idx="3"/>
          </p:cNvCxnSpPr>
          <p:nvPr/>
        </p:nvCxnSpPr>
        <p:spPr>
          <a:xfrm flipV="1">
            <a:off x="6020849" y="4146788"/>
            <a:ext cx="1802103" cy="750293"/>
          </a:xfrm>
          <a:prstGeom prst="straightConnector1">
            <a:avLst/>
          </a:prstGeom>
          <a:ln w="19050">
            <a:solidFill>
              <a:srgbClr val="AD2A26"/>
            </a:solidFill>
            <a:tailEnd type="triangle"/>
          </a:ln>
        </p:spPr>
        <p:style>
          <a:lnRef idx="1">
            <a:schemeClr val="accent1"/>
          </a:lnRef>
          <a:fillRef idx="0">
            <a:schemeClr val="accent1"/>
          </a:fillRef>
          <a:effectRef idx="0">
            <a:schemeClr val="accent1"/>
          </a:effectRef>
          <a:fontRef idx="minor">
            <a:schemeClr val="tx1"/>
          </a:fontRef>
        </p:style>
      </p:cxnSp>
      <p:sp>
        <p:nvSpPr>
          <p:cNvPr id="150" name="矩形 149">
            <a:extLst>
              <a:ext uri="{FF2B5EF4-FFF2-40B4-BE49-F238E27FC236}">
                <a16:creationId xmlns:a16="http://schemas.microsoft.com/office/drawing/2014/main" id="{C1E30A64-C343-4187-BA7F-1F2F72479BDB}"/>
              </a:ext>
            </a:extLst>
          </p:cNvPr>
          <p:cNvSpPr/>
          <p:nvPr/>
        </p:nvSpPr>
        <p:spPr>
          <a:xfrm>
            <a:off x="769721" y="5324980"/>
            <a:ext cx="3843308" cy="1506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 </a:t>
            </a:r>
            <a:endParaRPr lang="zh-CN" altLang="en-US" sz="2400" dirty="0"/>
          </a:p>
        </p:txBody>
      </p:sp>
      <p:sp>
        <p:nvSpPr>
          <p:cNvPr id="151" name="文本框 150">
            <a:extLst>
              <a:ext uri="{FF2B5EF4-FFF2-40B4-BE49-F238E27FC236}">
                <a16:creationId xmlns:a16="http://schemas.microsoft.com/office/drawing/2014/main" id="{44FF4841-781F-4230-BD6C-39BCC785435F}"/>
              </a:ext>
            </a:extLst>
          </p:cNvPr>
          <p:cNvSpPr txBox="1"/>
          <p:nvPr/>
        </p:nvSpPr>
        <p:spPr>
          <a:xfrm>
            <a:off x="8055969" y="4524910"/>
            <a:ext cx="1119673" cy="276999"/>
          </a:xfrm>
          <a:prstGeom prst="rect">
            <a:avLst/>
          </a:prstGeom>
          <a:noFill/>
        </p:spPr>
        <p:txBody>
          <a:bodyPr wrap="square" rtlCol="0">
            <a:spAutoFit/>
          </a:bodyPr>
          <a:lstStyle/>
          <a:p>
            <a:pPr fontAlgn="auto">
              <a:spcBef>
                <a:spcPts val="0"/>
              </a:spcBef>
              <a:spcAft>
                <a:spcPts val="0"/>
              </a:spcAft>
            </a:pPr>
            <a:r>
              <a:rPr lang="en-US" altLang="zh-CN" sz="1200" dirty="0">
                <a:solidFill>
                  <a:srgbClr val="1750EB"/>
                </a:solidFill>
                <a:latin typeface="Consolas" panose="020B0609020204030204" pitchFamily="49" charset="0"/>
              </a:rPr>
              <a:t>35</a:t>
            </a:r>
            <a:endParaRPr lang="zh-CN" altLang="en-US" sz="1200" b="1" dirty="0">
              <a:solidFill>
                <a:srgbClr val="7030A0"/>
              </a:solidFill>
              <a:latin typeface="Consolas" panose="020B0609020204030204" pitchFamily="49" charset="0"/>
            </a:endParaRPr>
          </a:p>
        </p:txBody>
      </p:sp>
      <p:sp>
        <p:nvSpPr>
          <p:cNvPr id="152" name="矩形 151">
            <a:extLst>
              <a:ext uri="{FF2B5EF4-FFF2-40B4-BE49-F238E27FC236}">
                <a16:creationId xmlns:a16="http://schemas.microsoft.com/office/drawing/2014/main" id="{155CBA70-0FEC-4A62-9D18-1089A7A082C1}"/>
              </a:ext>
            </a:extLst>
          </p:cNvPr>
          <p:cNvSpPr/>
          <p:nvPr/>
        </p:nvSpPr>
        <p:spPr>
          <a:xfrm>
            <a:off x="769721" y="5482700"/>
            <a:ext cx="3843308" cy="1506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 </a:t>
            </a:r>
            <a:endParaRPr lang="zh-CN" altLang="en-US" sz="2400" dirty="0"/>
          </a:p>
        </p:txBody>
      </p:sp>
      <p:sp>
        <p:nvSpPr>
          <p:cNvPr id="153" name="文本框 152">
            <a:extLst>
              <a:ext uri="{FF2B5EF4-FFF2-40B4-BE49-F238E27FC236}">
                <a16:creationId xmlns:a16="http://schemas.microsoft.com/office/drawing/2014/main" id="{BC7AB62A-9F49-4793-9B3F-AF644264E728}"/>
              </a:ext>
            </a:extLst>
          </p:cNvPr>
          <p:cNvSpPr txBox="1"/>
          <p:nvPr/>
        </p:nvSpPr>
        <p:spPr>
          <a:xfrm>
            <a:off x="10382774" y="2939988"/>
            <a:ext cx="1119673" cy="276999"/>
          </a:xfrm>
          <a:prstGeom prst="rect">
            <a:avLst/>
          </a:prstGeom>
          <a:noFill/>
        </p:spPr>
        <p:txBody>
          <a:bodyPr wrap="square" rtlCol="0">
            <a:spAutoFit/>
          </a:bodyPr>
          <a:lstStyle/>
          <a:p>
            <a:pPr fontAlgn="auto">
              <a:spcBef>
                <a:spcPts val="0"/>
              </a:spcBef>
              <a:spcAft>
                <a:spcPts val="0"/>
              </a:spcAft>
            </a:pPr>
            <a:r>
              <a:rPr lang="en-US" altLang="zh-CN" sz="1200" b="1" dirty="0">
                <a:solidFill>
                  <a:srgbClr val="008000"/>
                </a:solidFill>
                <a:latin typeface="Consolas" panose="020B0609020204030204" pitchFamily="49" charset="0"/>
              </a:rPr>
              <a:t>“</a:t>
            </a:r>
            <a:r>
              <a:rPr lang="zh-CN" altLang="en-US" sz="1200" b="1" dirty="0">
                <a:solidFill>
                  <a:srgbClr val="008000"/>
                </a:solidFill>
                <a:latin typeface="Consolas" panose="020B0609020204030204" pitchFamily="49" charset="0"/>
              </a:rPr>
              <a:t>传值教育</a:t>
            </a:r>
            <a:r>
              <a:rPr lang="en-US" altLang="zh-CN" sz="1200" b="1" dirty="0">
                <a:solidFill>
                  <a:srgbClr val="008000"/>
                </a:solidFill>
                <a:latin typeface="Consolas" panose="020B0609020204030204" pitchFamily="49" charset="0"/>
              </a:rPr>
              <a:t>”</a:t>
            </a:r>
            <a:endParaRPr lang="zh-CN" altLang="en-US" sz="1200" b="1" dirty="0">
              <a:solidFill>
                <a:srgbClr val="7030A0"/>
              </a:solidFill>
              <a:latin typeface="Consolas" panose="020B0609020204030204" pitchFamily="49" charset="0"/>
            </a:endParaRPr>
          </a:p>
        </p:txBody>
      </p:sp>
      <p:sp>
        <p:nvSpPr>
          <p:cNvPr id="154" name="矩形 153">
            <a:extLst>
              <a:ext uri="{FF2B5EF4-FFF2-40B4-BE49-F238E27FC236}">
                <a16:creationId xmlns:a16="http://schemas.microsoft.com/office/drawing/2014/main" id="{A14E48DD-3DA3-4459-8777-FCD481A8C745}"/>
              </a:ext>
            </a:extLst>
          </p:cNvPr>
          <p:cNvSpPr/>
          <p:nvPr/>
        </p:nvSpPr>
        <p:spPr>
          <a:xfrm>
            <a:off x="781686" y="5779946"/>
            <a:ext cx="3843308" cy="1506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 </a:t>
            </a:r>
            <a:endParaRPr lang="zh-CN" altLang="en-US" sz="2400" dirty="0"/>
          </a:p>
        </p:txBody>
      </p:sp>
      <p:sp>
        <p:nvSpPr>
          <p:cNvPr id="155" name="矩形 154">
            <a:extLst>
              <a:ext uri="{FF2B5EF4-FFF2-40B4-BE49-F238E27FC236}">
                <a16:creationId xmlns:a16="http://schemas.microsoft.com/office/drawing/2014/main" id="{F116DCE7-9A00-42B6-B0FC-168192113F79}"/>
              </a:ext>
            </a:extLst>
          </p:cNvPr>
          <p:cNvSpPr/>
          <p:nvPr/>
        </p:nvSpPr>
        <p:spPr>
          <a:xfrm>
            <a:off x="788891" y="5922138"/>
            <a:ext cx="3843308" cy="150633"/>
          </a:xfrm>
          <a:prstGeom prst="rect">
            <a:avLst/>
          </a:prstGeom>
          <a:solidFill>
            <a:srgbClr val="FD0000">
              <a:alpha val="20000"/>
            </a:srgbClr>
          </a:solidFill>
          <a:ln w="38100">
            <a:no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 </a:t>
            </a:r>
            <a:endParaRPr lang="zh-CN" altLang="en-US" sz="2400" dirty="0"/>
          </a:p>
        </p:txBody>
      </p:sp>
      <p:cxnSp>
        <p:nvCxnSpPr>
          <p:cNvPr id="156" name="直接箭头连接符 155">
            <a:extLst>
              <a:ext uri="{FF2B5EF4-FFF2-40B4-BE49-F238E27FC236}">
                <a16:creationId xmlns:a16="http://schemas.microsoft.com/office/drawing/2014/main" id="{E85F22FB-4565-4CE1-8D5D-54454A0D8A1B}"/>
              </a:ext>
            </a:extLst>
          </p:cNvPr>
          <p:cNvCxnSpPr>
            <a:cxnSpLocks/>
          </p:cNvCxnSpPr>
          <p:nvPr/>
        </p:nvCxnSpPr>
        <p:spPr>
          <a:xfrm>
            <a:off x="9433323" y="1782110"/>
            <a:ext cx="491557" cy="1084195"/>
          </a:xfrm>
          <a:prstGeom prst="straightConnector1">
            <a:avLst/>
          </a:prstGeom>
          <a:ln w="19050">
            <a:solidFill>
              <a:srgbClr val="AD2A26"/>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接箭头连接符 156">
            <a:extLst>
              <a:ext uri="{FF2B5EF4-FFF2-40B4-BE49-F238E27FC236}">
                <a16:creationId xmlns:a16="http://schemas.microsoft.com/office/drawing/2014/main" id="{08F6CA34-15AF-4949-BABE-215D4F8CB04F}"/>
              </a:ext>
            </a:extLst>
          </p:cNvPr>
          <p:cNvCxnSpPr>
            <a:cxnSpLocks/>
            <a:endCxn id="115" idx="1"/>
          </p:cNvCxnSpPr>
          <p:nvPr/>
        </p:nvCxnSpPr>
        <p:spPr>
          <a:xfrm flipV="1">
            <a:off x="9421741" y="2930457"/>
            <a:ext cx="503139" cy="90075"/>
          </a:xfrm>
          <a:prstGeom prst="straightConnector1">
            <a:avLst/>
          </a:prstGeom>
          <a:ln w="19050">
            <a:solidFill>
              <a:srgbClr val="AD2A26"/>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接箭头连接符 157">
            <a:extLst>
              <a:ext uri="{FF2B5EF4-FFF2-40B4-BE49-F238E27FC236}">
                <a16:creationId xmlns:a16="http://schemas.microsoft.com/office/drawing/2014/main" id="{2FAD860F-68FE-4709-9B51-AED4A43F8304}"/>
              </a:ext>
            </a:extLst>
          </p:cNvPr>
          <p:cNvCxnSpPr>
            <a:cxnSpLocks/>
          </p:cNvCxnSpPr>
          <p:nvPr/>
        </p:nvCxnSpPr>
        <p:spPr>
          <a:xfrm flipV="1">
            <a:off x="9433323" y="2998530"/>
            <a:ext cx="491557" cy="1148258"/>
          </a:xfrm>
          <a:prstGeom prst="straightConnector1">
            <a:avLst/>
          </a:prstGeom>
          <a:ln w="19050">
            <a:solidFill>
              <a:srgbClr val="AD2A26"/>
            </a:solidFill>
            <a:tailEnd type="triangle"/>
          </a:ln>
        </p:spPr>
        <p:style>
          <a:lnRef idx="1">
            <a:schemeClr val="accent1"/>
          </a:lnRef>
          <a:fillRef idx="0">
            <a:schemeClr val="accent1"/>
          </a:fillRef>
          <a:effectRef idx="0">
            <a:schemeClr val="accent1"/>
          </a:effectRef>
          <a:fontRef idx="minor">
            <a:schemeClr val="tx1"/>
          </a:fontRef>
        </p:style>
      </p:cxnSp>
      <p:sp>
        <p:nvSpPr>
          <p:cNvPr id="159" name="TextBox 4">
            <a:extLst>
              <a:ext uri="{FF2B5EF4-FFF2-40B4-BE49-F238E27FC236}">
                <a16:creationId xmlns:a16="http://schemas.microsoft.com/office/drawing/2014/main" id="{0D9762F4-90C1-472A-BFF4-64A9EF5574FC}"/>
              </a:ext>
            </a:extLst>
          </p:cNvPr>
          <p:cNvSpPr txBox="1"/>
          <p:nvPr/>
        </p:nvSpPr>
        <p:spPr>
          <a:xfrm>
            <a:off x="2463521" y="764635"/>
            <a:ext cx="2168678" cy="468975"/>
          </a:xfrm>
          <a:prstGeom prst="rect">
            <a:avLst/>
          </a:prstGeom>
          <a:noFill/>
        </p:spPr>
        <p:txBody>
          <a:bodyPr wrap="square">
            <a:spAutoFit/>
          </a:bodyPr>
          <a:lstStyle/>
          <a:p>
            <a:pPr fontAlgn="auto">
              <a:lnSpc>
                <a:spcPct val="150000"/>
              </a:lnSpc>
              <a:spcBef>
                <a:spcPts val="0"/>
              </a:spcBef>
              <a:spcAft>
                <a:spcPts val="0"/>
              </a:spcAft>
              <a:buClr>
                <a:schemeClr val="tx1">
                  <a:lumMod val="85000"/>
                  <a:lumOff val="15000"/>
                </a:schemeClr>
              </a:buClr>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成员变量内存原理</a:t>
            </a:r>
          </a:p>
        </p:txBody>
      </p:sp>
      <p:pic>
        <p:nvPicPr>
          <p:cNvPr id="20" name="图片 19">
            <a:extLst>
              <a:ext uri="{FF2B5EF4-FFF2-40B4-BE49-F238E27FC236}">
                <a16:creationId xmlns:a16="http://schemas.microsoft.com/office/drawing/2014/main" id="{3FE8CA2E-4231-43EE-96FB-10215DB273D1}"/>
              </a:ext>
            </a:extLst>
          </p:cNvPr>
          <p:cNvPicPr>
            <a:picLocks noChangeAspect="1"/>
          </p:cNvPicPr>
          <p:nvPr/>
        </p:nvPicPr>
        <p:blipFill>
          <a:blip r:embed="rId2"/>
          <a:stretch>
            <a:fillRect/>
          </a:stretch>
        </p:blipFill>
        <p:spPr>
          <a:xfrm>
            <a:off x="5103277" y="946836"/>
            <a:ext cx="1733550" cy="333375"/>
          </a:xfrm>
          <a:prstGeom prst="rect">
            <a:avLst/>
          </a:prstGeom>
        </p:spPr>
      </p:pic>
      <p:pic>
        <p:nvPicPr>
          <p:cNvPr id="22" name="图片 21">
            <a:extLst>
              <a:ext uri="{FF2B5EF4-FFF2-40B4-BE49-F238E27FC236}">
                <a16:creationId xmlns:a16="http://schemas.microsoft.com/office/drawing/2014/main" id="{48CB1F7E-D04A-45F3-B334-7A74BC0909F9}"/>
              </a:ext>
            </a:extLst>
          </p:cNvPr>
          <p:cNvPicPr>
            <a:picLocks noChangeAspect="1"/>
          </p:cNvPicPr>
          <p:nvPr/>
        </p:nvPicPr>
        <p:blipFill>
          <a:blip r:embed="rId3"/>
          <a:stretch>
            <a:fillRect/>
          </a:stretch>
        </p:blipFill>
        <p:spPr>
          <a:xfrm>
            <a:off x="5103277" y="1226209"/>
            <a:ext cx="1200150" cy="342900"/>
          </a:xfrm>
          <a:prstGeom prst="rect">
            <a:avLst/>
          </a:prstGeom>
        </p:spPr>
      </p:pic>
      <p:pic>
        <p:nvPicPr>
          <p:cNvPr id="160" name="图片 159">
            <a:extLst>
              <a:ext uri="{FF2B5EF4-FFF2-40B4-BE49-F238E27FC236}">
                <a16:creationId xmlns:a16="http://schemas.microsoft.com/office/drawing/2014/main" id="{C4DF902A-F15D-4E09-8C8E-E9D2F361576E}"/>
              </a:ext>
            </a:extLst>
          </p:cNvPr>
          <p:cNvPicPr>
            <a:picLocks noChangeAspect="1"/>
          </p:cNvPicPr>
          <p:nvPr/>
        </p:nvPicPr>
        <p:blipFill>
          <a:blip r:embed="rId2"/>
          <a:stretch>
            <a:fillRect/>
          </a:stretch>
        </p:blipFill>
        <p:spPr>
          <a:xfrm>
            <a:off x="5112897" y="1524174"/>
            <a:ext cx="1733550" cy="333375"/>
          </a:xfrm>
          <a:prstGeom prst="rect">
            <a:avLst/>
          </a:prstGeom>
        </p:spPr>
      </p:pic>
      <p:pic>
        <p:nvPicPr>
          <p:cNvPr id="24" name="图片 23">
            <a:extLst>
              <a:ext uri="{FF2B5EF4-FFF2-40B4-BE49-F238E27FC236}">
                <a16:creationId xmlns:a16="http://schemas.microsoft.com/office/drawing/2014/main" id="{C1A0DE6C-615F-4953-963E-4D2B3BC98556}"/>
              </a:ext>
            </a:extLst>
          </p:cNvPr>
          <p:cNvPicPr>
            <a:picLocks noChangeAspect="1"/>
          </p:cNvPicPr>
          <p:nvPr/>
        </p:nvPicPr>
        <p:blipFill>
          <a:blip r:embed="rId4"/>
          <a:stretch>
            <a:fillRect/>
          </a:stretch>
        </p:blipFill>
        <p:spPr>
          <a:xfrm>
            <a:off x="5092605" y="1824933"/>
            <a:ext cx="1190625" cy="304800"/>
          </a:xfrm>
          <a:prstGeom prst="rect">
            <a:avLst/>
          </a:prstGeom>
        </p:spPr>
      </p:pic>
      <p:pic>
        <p:nvPicPr>
          <p:cNvPr id="26" name="图片 25">
            <a:extLst>
              <a:ext uri="{FF2B5EF4-FFF2-40B4-BE49-F238E27FC236}">
                <a16:creationId xmlns:a16="http://schemas.microsoft.com/office/drawing/2014/main" id="{063DB356-6B28-4FDD-BF2A-75A5CC91DC13}"/>
              </a:ext>
            </a:extLst>
          </p:cNvPr>
          <p:cNvPicPr>
            <a:picLocks noChangeAspect="1"/>
          </p:cNvPicPr>
          <p:nvPr/>
        </p:nvPicPr>
        <p:blipFill>
          <a:blip r:embed="rId5"/>
          <a:stretch>
            <a:fillRect/>
          </a:stretch>
        </p:blipFill>
        <p:spPr>
          <a:xfrm>
            <a:off x="5089645" y="2124436"/>
            <a:ext cx="1114425" cy="352425"/>
          </a:xfrm>
          <a:prstGeom prst="rect">
            <a:avLst/>
          </a:prstGeom>
        </p:spPr>
      </p:pic>
    </p:spTree>
    <p:extLst>
      <p:ext uri="{BB962C8B-B14F-4D97-AF65-F5344CB8AC3E}">
        <p14:creationId xmlns:p14="http://schemas.microsoft.com/office/powerpoint/2010/main" val="231686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ppt_x"/>
                                          </p:val>
                                        </p:tav>
                                        <p:tav tm="100000">
                                          <p:val>
                                            <p:strVal val="#ppt_x"/>
                                          </p:val>
                                        </p:tav>
                                      </p:tavLst>
                                    </p:anim>
                                    <p:anim calcmode="lin" valueType="num">
                                      <p:cBhvr additive="base">
                                        <p:cTn id="13" dur="500" fill="hold"/>
                                        <p:tgtEl>
                                          <p:spTgt spid="43"/>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 calcmode="lin" valueType="num">
                                      <p:cBhvr additive="base">
                                        <p:cTn id="16" dur="500" fill="hold"/>
                                        <p:tgtEl>
                                          <p:spTgt spid="49"/>
                                        </p:tgtEl>
                                        <p:attrNameLst>
                                          <p:attrName>ppt_x</p:attrName>
                                        </p:attrNameLst>
                                      </p:cBhvr>
                                      <p:tavLst>
                                        <p:tav tm="0">
                                          <p:val>
                                            <p:strVal val="#ppt_x"/>
                                          </p:val>
                                        </p:tav>
                                        <p:tav tm="100000">
                                          <p:val>
                                            <p:strVal val="#ppt_x"/>
                                          </p:val>
                                        </p:tav>
                                      </p:tavLst>
                                    </p:anim>
                                    <p:anim calcmode="lin" valueType="num">
                                      <p:cBhvr additive="base">
                                        <p:cTn id="17" dur="500" fill="hold"/>
                                        <p:tgtEl>
                                          <p:spTgt spid="4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fill="hold"/>
                                        <p:tgtEl>
                                          <p:spTgt spid="40"/>
                                        </p:tgtEl>
                                        <p:attrNameLst>
                                          <p:attrName>ppt_x</p:attrName>
                                        </p:attrNameLst>
                                      </p:cBhvr>
                                      <p:tavLst>
                                        <p:tav tm="0">
                                          <p:val>
                                            <p:strVal val="#ppt_x"/>
                                          </p:val>
                                        </p:tav>
                                        <p:tav tm="100000">
                                          <p:val>
                                            <p:strVal val="#ppt_x"/>
                                          </p:val>
                                        </p:tav>
                                      </p:tavLst>
                                    </p:anim>
                                    <p:anim calcmode="lin" valueType="num">
                                      <p:cBhvr additive="base">
                                        <p:cTn id="21"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4"/>
                                        </p:tgtEl>
                                        <p:attrNameLst>
                                          <p:attrName>style.visibility</p:attrName>
                                        </p:attrNameLst>
                                      </p:cBhvr>
                                      <p:to>
                                        <p:strVal val="visible"/>
                                      </p:to>
                                    </p:set>
                                    <p:anim calcmode="lin" valueType="num">
                                      <p:cBhvr additive="base">
                                        <p:cTn id="26" dur="500" fill="hold"/>
                                        <p:tgtEl>
                                          <p:spTgt spid="64"/>
                                        </p:tgtEl>
                                        <p:attrNameLst>
                                          <p:attrName>ppt_x</p:attrName>
                                        </p:attrNameLst>
                                      </p:cBhvr>
                                      <p:tavLst>
                                        <p:tav tm="0">
                                          <p:val>
                                            <p:strVal val="#ppt_x"/>
                                          </p:val>
                                        </p:tav>
                                        <p:tav tm="100000">
                                          <p:val>
                                            <p:strVal val="#ppt_x"/>
                                          </p:val>
                                        </p:tav>
                                      </p:tavLst>
                                    </p:anim>
                                    <p:anim calcmode="lin" valueType="num">
                                      <p:cBhvr additive="base">
                                        <p:cTn id="27"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anim calcmode="lin" valueType="num">
                                      <p:cBhvr additive="base">
                                        <p:cTn id="32" dur="500" fill="hold"/>
                                        <p:tgtEl>
                                          <p:spTgt spid="53"/>
                                        </p:tgtEl>
                                        <p:attrNameLst>
                                          <p:attrName>ppt_x</p:attrName>
                                        </p:attrNameLst>
                                      </p:cBhvr>
                                      <p:tavLst>
                                        <p:tav tm="0">
                                          <p:val>
                                            <p:strVal val="#ppt_x"/>
                                          </p:val>
                                        </p:tav>
                                        <p:tav tm="100000">
                                          <p:val>
                                            <p:strVal val="#ppt_x"/>
                                          </p:val>
                                        </p:tav>
                                      </p:tavLst>
                                    </p:anim>
                                    <p:anim calcmode="lin" valueType="num">
                                      <p:cBhvr additive="base">
                                        <p:cTn id="33" dur="500" fill="hold"/>
                                        <p:tgtEl>
                                          <p:spTgt spid="53"/>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additive="base">
                                        <p:cTn id="36" dur="500" fill="hold"/>
                                        <p:tgtEl>
                                          <p:spTgt spid="65"/>
                                        </p:tgtEl>
                                        <p:attrNameLst>
                                          <p:attrName>ppt_x</p:attrName>
                                        </p:attrNameLst>
                                      </p:cBhvr>
                                      <p:tavLst>
                                        <p:tav tm="0">
                                          <p:val>
                                            <p:strVal val="#ppt_x"/>
                                          </p:val>
                                        </p:tav>
                                        <p:tav tm="100000">
                                          <p:val>
                                            <p:strVal val="#ppt_x"/>
                                          </p:val>
                                        </p:tav>
                                      </p:tavLst>
                                    </p:anim>
                                    <p:anim calcmode="lin" valueType="num">
                                      <p:cBhvr additive="base">
                                        <p:cTn id="37"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wipe(left)">
                                      <p:cBhvr>
                                        <p:cTn id="42" dur="500"/>
                                        <p:tgtEl>
                                          <p:spTgt spid="85"/>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ppt_x"/>
                                          </p:val>
                                        </p:tav>
                                        <p:tav tm="100000">
                                          <p:val>
                                            <p:strVal val="#ppt_x"/>
                                          </p:val>
                                        </p:tav>
                                      </p:tavLst>
                                    </p:anim>
                                    <p:anim calcmode="lin" valueType="num">
                                      <p:cBhvr additive="base">
                                        <p:cTn id="4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15"/>
                                        </p:tgtEl>
                                        <p:attrNameLst>
                                          <p:attrName>style.visibility</p:attrName>
                                        </p:attrNameLst>
                                      </p:cBhvr>
                                      <p:to>
                                        <p:strVal val="visible"/>
                                      </p:to>
                                    </p:set>
                                    <p:animEffect transition="in" filter="fade">
                                      <p:cBhvr>
                                        <p:cTn id="53" dur="500"/>
                                        <p:tgtEl>
                                          <p:spTgt spid="1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25"/>
                                        </p:tgtEl>
                                        <p:attrNameLst>
                                          <p:attrName>style.visibility</p:attrName>
                                        </p:attrNameLst>
                                      </p:cBhvr>
                                      <p:to>
                                        <p:strVal val="visible"/>
                                      </p:to>
                                    </p:set>
                                    <p:animEffect transition="in" filter="fade">
                                      <p:cBhvr>
                                        <p:cTn id="56" dur="500"/>
                                        <p:tgtEl>
                                          <p:spTgt spid="12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21"/>
                                        </p:tgtEl>
                                        <p:attrNameLst>
                                          <p:attrName>style.visibility</p:attrName>
                                        </p:attrNameLst>
                                      </p:cBhvr>
                                      <p:to>
                                        <p:strVal val="visible"/>
                                      </p:to>
                                    </p:set>
                                    <p:animEffect transition="in" filter="fade">
                                      <p:cBhvr>
                                        <p:cTn id="59" dur="500"/>
                                        <p:tgtEl>
                                          <p:spTgt spid="12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16"/>
                                        </p:tgtEl>
                                        <p:attrNameLst>
                                          <p:attrName>style.visibility</p:attrName>
                                        </p:attrNameLst>
                                      </p:cBhvr>
                                      <p:to>
                                        <p:strVal val="visible"/>
                                      </p:to>
                                    </p:set>
                                    <p:animEffect transition="in" filter="fade">
                                      <p:cBhvr>
                                        <p:cTn id="62" dur="500"/>
                                        <p:tgtEl>
                                          <p:spTgt spid="11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85"/>
                                        </p:tgtEl>
                                        <p:attrNameLst>
                                          <p:attrName>style.visibility</p:attrName>
                                        </p:attrNameLst>
                                      </p:cBhvr>
                                      <p:to>
                                        <p:strVal val="hidden"/>
                                      </p:to>
                                    </p:set>
                                  </p:childTnLst>
                                </p:cTn>
                              </p:par>
                            </p:childTnLst>
                          </p:cTn>
                        </p:par>
                        <p:par>
                          <p:cTn id="72" fill="hold">
                            <p:stCondLst>
                              <p:cond delay="0"/>
                            </p:stCondLst>
                            <p:childTnLst>
                              <p:par>
                                <p:cTn id="73" presetID="22" presetClass="entr" presetSubtype="8" fill="hold" grpId="0" nodeType="afterEffect">
                                  <p:stCondLst>
                                    <p:cond delay="0"/>
                                  </p:stCondLst>
                                  <p:childTnLst>
                                    <p:set>
                                      <p:cBhvr>
                                        <p:cTn id="74" dur="1" fill="hold">
                                          <p:stCondLst>
                                            <p:cond delay="0"/>
                                          </p:stCondLst>
                                        </p:cTn>
                                        <p:tgtEl>
                                          <p:spTgt spid="86"/>
                                        </p:tgtEl>
                                        <p:attrNameLst>
                                          <p:attrName>style.visibility</p:attrName>
                                        </p:attrNameLst>
                                      </p:cBhvr>
                                      <p:to>
                                        <p:strVal val="visible"/>
                                      </p:to>
                                    </p:set>
                                    <p:animEffect transition="in" filter="wipe(left)">
                                      <p:cBhvr>
                                        <p:cTn id="75" dur="500"/>
                                        <p:tgtEl>
                                          <p:spTgt spid="86"/>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86"/>
                                        </p:tgtEl>
                                        <p:attrNameLst>
                                          <p:attrName>style.visibility</p:attrName>
                                        </p:attrNameLst>
                                      </p:cBhvr>
                                      <p:to>
                                        <p:strVal val="hidden"/>
                                      </p:to>
                                    </p:set>
                                  </p:childTnLst>
                                </p:cTn>
                              </p:par>
                            </p:childTnLst>
                          </p:cTn>
                        </p:par>
                        <p:par>
                          <p:cTn id="80" fill="hold">
                            <p:stCondLst>
                              <p:cond delay="0"/>
                            </p:stCondLst>
                            <p:childTnLst>
                              <p:par>
                                <p:cTn id="81" presetID="22" presetClass="entr" presetSubtype="8" fill="hold" grpId="0" nodeType="afterEffect">
                                  <p:stCondLst>
                                    <p:cond delay="0"/>
                                  </p:stCondLst>
                                  <p:childTnLst>
                                    <p:set>
                                      <p:cBhvr>
                                        <p:cTn id="82" dur="1" fill="hold">
                                          <p:stCondLst>
                                            <p:cond delay="0"/>
                                          </p:stCondLst>
                                        </p:cTn>
                                        <p:tgtEl>
                                          <p:spTgt spid="120"/>
                                        </p:tgtEl>
                                        <p:attrNameLst>
                                          <p:attrName>style.visibility</p:attrName>
                                        </p:attrNameLst>
                                      </p:cBhvr>
                                      <p:to>
                                        <p:strVal val="visible"/>
                                      </p:to>
                                    </p:set>
                                    <p:animEffect transition="in" filter="wipe(left)">
                                      <p:cBhvr>
                                        <p:cTn id="83" dur="500"/>
                                        <p:tgtEl>
                                          <p:spTgt spid="120"/>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fade">
                                      <p:cBhvr>
                                        <p:cTn id="88" dur="500"/>
                                        <p:tgtEl>
                                          <p:spTgt spid="5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fade">
                                      <p:cBhvr>
                                        <p:cTn id="91" dur="500"/>
                                        <p:tgtEl>
                                          <p:spTgt spid="60"/>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87"/>
                                        </p:tgtEl>
                                        <p:attrNameLst>
                                          <p:attrName>style.visibility</p:attrName>
                                        </p:attrNameLst>
                                      </p:cBhvr>
                                      <p:to>
                                        <p:strVal val="visible"/>
                                      </p:to>
                                    </p:set>
                                    <p:animEffect transition="in" filter="fade">
                                      <p:cBhvr>
                                        <p:cTn id="96" dur="500"/>
                                        <p:tgtEl>
                                          <p:spTgt spid="8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fade">
                                      <p:cBhvr>
                                        <p:cTn id="99" dur="500"/>
                                        <p:tgtEl>
                                          <p:spTgt spid="92"/>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91"/>
                                        </p:tgtEl>
                                        <p:attrNameLst>
                                          <p:attrName>style.visibility</p:attrName>
                                        </p:attrNameLst>
                                      </p:cBhvr>
                                      <p:to>
                                        <p:strVal val="visible"/>
                                      </p:to>
                                    </p:set>
                                    <p:animEffect transition="in" filter="fade">
                                      <p:cBhvr>
                                        <p:cTn id="102" dur="500"/>
                                        <p:tgtEl>
                                          <p:spTgt spid="9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94"/>
                                        </p:tgtEl>
                                        <p:attrNameLst>
                                          <p:attrName>style.visibility</p:attrName>
                                        </p:attrNameLst>
                                      </p:cBhvr>
                                      <p:to>
                                        <p:strVal val="visible"/>
                                      </p:to>
                                    </p:set>
                                    <p:animEffect transition="in" filter="fade">
                                      <p:cBhvr>
                                        <p:cTn id="105" dur="500"/>
                                        <p:tgtEl>
                                          <p:spTgt spid="94"/>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88"/>
                                        </p:tgtEl>
                                        <p:attrNameLst>
                                          <p:attrName>style.visibility</p:attrName>
                                        </p:attrNameLst>
                                      </p:cBhvr>
                                      <p:to>
                                        <p:strVal val="visible"/>
                                      </p:to>
                                    </p:set>
                                    <p:animEffect transition="in" filter="fade">
                                      <p:cBhvr>
                                        <p:cTn id="110" dur="500"/>
                                        <p:tgtEl>
                                          <p:spTgt spid="88"/>
                                        </p:tgtEl>
                                      </p:cBhvr>
                                    </p:animEffect>
                                  </p:childTnLst>
                                </p:cTn>
                              </p:par>
                            </p:childTnLst>
                          </p:cTn>
                        </p:par>
                      </p:childTnLst>
                    </p:cTn>
                  </p:par>
                  <p:par>
                    <p:cTn id="111" fill="hold">
                      <p:stCondLst>
                        <p:cond delay="indefinite"/>
                      </p:stCondLst>
                      <p:childTnLst>
                        <p:par>
                          <p:cTn id="112" fill="hold">
                            <p:stCondLst>
                              <p:cond delay="0"/>
                            </p:stCondLst>
                            <p:childTnLst>
                              <p:par>
                                <p:cTn id="113" presetID="42" presetClass="path" presetSubtype="0" accel="50000" decel="50000" fill="hold" grpId="1" nodeType="clickEffect">
                                  <p:stCondLst>
                                    <p:cond delay="0"/>
                                  </p:stCondLst>
                                  <p:childTnLst>
                                    <p:animMotion origin="layout" path="M 2.29167E-6 -2.59259E-6 L -0.19141 0.29769 " pathEditMode="relative" rAng="0" ptsTypes="AA">
                                      <p:cBhvr>
                                        <p:cTn id="114" dur="2000" fill="hold"/>
                                        <p:tgtEl>
                                          <p:spTgt spid="88"/>
                                        </p:tgtEl>
                                        <p:attrNameLst>
                                          <p:attrName>ppt_x</p:attrName>
                                          <p:attrName>ppt_y</p:attrName>
                                        </p:attrNameLst>
                                      </p:cBhvr>
                                      <p:rCtr x="-9570" y="14884"/>
                                    </p:animMotion>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69"/>
                                        </p:tgtEl>
                                        <p:attrNameLst>
                                          <p:attrName>style.visibility</p:attrName>
                                        </p:attrNameLst>
                                      </p:cBhvr>
                                      <p:to>
                                        <p:strVal val="visible"/>
                                      </p:to>
                                    </p:set>
                                    <p:animEffect transition="in" filter="wipe(left)">
                                      <p:cBhvr>
                                        <p:cTn id="119" dur="500"/>
                                        <p:tgtEl>
                                          <p:spTgt spid="69"/>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156"/>
                                        </p:tgtEl>
                                        <p:attrNameLst>
                                          <p:attrName>style.visibility</p:attrName>
                                        </p:attrNameLst>
                                      </p:cBhvr>
                                      <p:to>
                                        <p:strVal val="visible"/>
                                      </p:to>
                                    </p:set>
                                    <p:animEffect transition="in" filter="wipe(left)">
                                      <p:cBhvr>
                                        <p:cTn id="124" dur="500"/>
                                        <p:tgtEl>
                                          <p:spTgt spid="156"/>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120"/>
                                        </p:tgtEl>
                                        <p:attrNameLst>
                                          <p:attrName>style.visibility</p:attrName>
                                        </p:attrNameLst>
                                      </p:cBhvr>
                                      <p:to>
                                        <p:strVal val="hidden"/>
                                      </p:to>
                                    </p:set>
                                  </p:childTnLst>
                                </p:cTn>
                              </p:par>
                            </p:childTnLst>
                          </p:cTn>
                        </p:par>
                        <p:par>
                          <p:cTn id="129" fill="hold">
                            <p:stCondLst>
                              <p:cond delay="0"/>
                            </p:stCondLst>
                            <p:childTnLst>
                              <p:par>
                                <p:cTn id="130" presetID="22" presetClass="entr" presetSubtype="8" fill="hold" grpId="0" nodeType="afterEffect">
                                  <p:stCondLst>
                                    <p:cond delay="0"/>
                                  </p:stCondLst>
                                  <p:childTnLst>
                                    <p:set>
                                      <p:cBhvr>
                                        <p:cTn id="131" dur="1" fill="hold">
                                          <p:stCondLst>
                                            <p:cond delay="0"/>
                                          </p:stCondLst>
                                        </p:cTn>
                                        <p:tgtEl>
                                          <p:spTgt spid="127"/>
                                        </p:tgtEl>
                                        <p:attrNameLst>
                                          <p:attrName>style.visibility</p:attrName>
                                        </p:attrNameLst>
                                      </p:cBhvr>
                                      <p:to>
                                        <p:strVal val="visible"/>
                                      </p:to>
                                    </p:set>
                                    <p:animEffect transition="in" filter="wipe(left)">
                                      <p:cBhvr>
                                        <p:cTn id="132" dur="500"/>
                                        <p:tgtEl>
                                          <p:spTgt spid="12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22"/>
                                        </p:tgtEl>
                                        <p:attrNameLst>
                                          <p:attrName>style.visibility</p:attrName>
                                        </p:attrNameLst>
                                      </p:cBhvr>
                                      <p:to>
                                        <p:strVal val="visible"/>
                                      </p:to>
                                    </p:set>
                                    <p:animEffect transition="in" filter="fade">
                                      <p:cBhvr>
                                        <p:cTn id="137" dur="500"/>
                                        <p:tgtEl>
                                          <p:spTgt spid="22"/>
                                        </p:tgtEl>
                                      </p:cBhvr>
                                    </p:animEffec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1" nodeType="clickEffect">
                                  <p:stCondLst>
                                    <p:cond delay="0"/>
                                  </p:stCondLst>
                                  <p:childTnLst>
                                    <p:set>
                                      <p:cBhvr>
                                        <p:cTn id="141" dur="1" fill="hold">
                                          <p:stCondLst>
                                            <p:cond delay="0"/>
                                          </p:stCondLst>
                                        </p:cTn>
                                        <p:tgtEl>
                                          <p:spTgt spid="127"/>
                                        </p:tgtEl>
                                        <p:attrNameLst>
                                          <p:attrName>style.visibility</p:attrName>
                                        </p:attrNameLst>
                                      </p:cBhvr>
                                      <p:to>
                                        <p:strVal val="hidden"/>
                                      </p:to>
                                    </p:set>
                                  </p:childTnLst>
                                </p:cTn>
                              </p:par>
                            </p:childTnLst>
                          </p:cTn>
                        </p:par>
                        <p:par>
                          <p:cTn id="142" fill="hold">
                            <p:stCondLst>
                              <p:cond delay="0"/>
                            </p:stCondLst>
                            <p:childTnLst>
                              <p:par>
                                <p:cTn id="143" presetID="22" presetClass="entr" presetSubtype="8" fill="hold" grpId="0" nodeType="afterEffect">
                                  <p:stCondLst>
                                    <p:cond delay="0"/>
                                  </p:stCondLst>
                                  <p:childTnLst>
                                    <p:set>
                                      <p:cBhvr>
                                        <p:cTn id="144" dur="1" fill="hold">
                                          <p:stCondLst>
                                            <p:cond delay="0"/>
                                          </p:stCondLst>
                                        </p:cTn>
                                        <p:tgtEl>
                                          <p:spTgt spid="128"/>
                                        </p:tgtEl>
                                        <p:attrNameLst>
                                          <p:attrName>style.visibility</p:attrName>
                                        </p:attrNameLst>
                                      </p:cBhvr>
                                      <p:to>
                                        <p:strVal val="visible"/>
                                      </p:to>
                                    </p:set>
                                    <p:animEffect transition="in" filter="wipe(left)">
                                      <p:cBhvr>
                                        <p:cTn id="145" dur="500"/>
                                        <p:tgtEl>
                                          <p:spTgt spid="128"/>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160"/>
                                        </p:tgtEl>
                                        <p:attrNameLst>
                                          <p:attrName>style.visibility</p:attrName>
                                        </p:attrNameLst>
                                      </p:cBhvr>
                                      <p:to>
                                        <p:strVal val="visible"/>
                                      </p:to>
                                    </p:set>
                                    <p:animEffect transition="in" filter="fade">
                                      <p:cBhvr>
                                        <p:cTn id="150" dur="500"/>
                                        <p:tgtEl>
                                          <p:spTgt spid="160"/>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128"/>
                                        </p:tgtEl>
                                        <p:attrNameLst>
                                          <p:attrName>style.visibility</p:attrName>
                                        </p:attrNameLst>
                                      </p:cBhvr>
                                      <p:to>
                                        <p:strVal val="hidden"/>
                                      </p:to>
                                    </p:set>
                                  </p:childTnLst>
                                </p:cTn>
                              </p:par>
                            </p:childTnLst>
                          </p:cTn>
                        </p:par>
                        <p:par>
                          <p:cTn id="155" fill="hold">
                            <p:stCondLst>
                              <p:cond delay="0"/>
                            </p:stCondLst>
                            <p:childTnLst>
                              <p:par>
                                <p:cTn id="156" presetID="22" presetClass="entr" presetSubtype="8" fill="hold" grpId="0" nodeType="afterEffect">
                                  <p:stCondLst>
                                    <p:cond delay="0"/>
                                  </p:stCondLst>
                                  <p:childTnLst>
                                    <p:set>
                                      <p:cBhvr>
                                        <p:cTn id="157" dur="1" fill="hold">
                                          <p:stCondLst>
                                            <p:cond delay="0"/>
                                          </p:stCondLst>
                                        </p:cTn>
                                        <p:tgtEl>
                                          <p:spTgt spid="129"/>
                                        </p:tgtEl>
                                        <p:attrNameLst>
                                          <p:attrName>style.visibility</p:attrName>
                                        </p:attrNameLst>
                                      </p:cBhvr>
                                      <p:to>
                                        <p:strVal val="visible"/>
                                      </p:to>
                                    </p:set>
                                    <p:animEffect transition="in" filter="wipe(left)">
                                      <p:cBhvr>
                                        <p:cTn id="158" dur="500"/>
                                        <p:tgtEl>
                                          <p:spTgt spid="129"/>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73"/>
                                        </p:tgtEl>
                                        <p:attrNameLst>
                                          <p:attrName>style.visibility</p:attrName>
                                        </p:attrNameLst>
                                      </p:cBhvr>
                                      <p:to>
                                        <p:strVal val="visible"/>
                                      </p:to>
                                    </p:set>
                                    <p:animEffect transition="in" filter="fade">
                                      <p:cBhvr>
                                        <p:cTn id="163" dur="500"/>
                                        <p:tgtEl>
                                          <p:spTgt spid="73"/>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72"/>
                                        </p:tgtEl>
                                        <p:attrNameLst>
                                          <p:attrName>style.visibility</p:attrName>
                                        </p:attrNameLst>
                                      </p:cBhvr>
                                      <p:to>
                                        <p:strVal val="visible"/>
                                      </p:to>
                                    </p:set>
                                    <p:animEffect transition="in" filter="fade">
                                      <p:cBhvr>
                                        <p:cTn id="166" dur="500"/>
                                        <p:tgtEl>
                                          <p:spTgt spid="72"/>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131"/>
                                        </p:tgtEl>
                                        <p:attrNameLst>
                                          <p:attrName>style.visibility</p:attrName>
                                        </p:attrNameLst>
                                      </p:cBhvr>
                                      <p:to>
                                        <p:strVal val="visible"/>
                                      </p:to>
                                    </p:set>
                                    <p:animEffect transition="in" filter="fade">
                                      <p:cBhvr>
                                        <p:cTn id="171" dur="500"/>
                                        <p:tgtEl>
                                          <p:spTgt spid="131"/>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134"/>
                                        </p:tgtEl>
                                        <p:attrNameLst>
                                          <p:attrName>style.visibility</p:attrName>
                                        </p:attrNameLst>
                                      </p:cBhvr>
                                      <p:to>
                                        <p:strVal val="visible"/>
                                      </p:to>
                                    </p:set>
                                    <p:animEffect transition="in" filter="fade">
                                      <p:cBhvr>
                                        <p:cTn id="174" dur="500"/>
                                        <p:tgtEl>
                                          <p:spTgt spid="134"/>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133"/>
                                        </p:tgtEl>
                                        <p:attrNameLst>
                                          <p:attrName>style.visibility</p:attrName>
                                        </p:attrNameLst>
                                      </p:cBhvr>
                                      <p:to>
                                        <p:strVal val="visible"/>
                                      </p:to>
                                    </p:set>
                                    <p:animEffect transition="in" filter="fade">
                                      <p:cBhvr>
                                        <p:cTn id="177" dur="500"/>
                                        <p:tgtEl>
                                          <p:spTgt spid="133"/>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35"/>
                                        </p:tgtEl>
                                        <p:attrNameLst>
                                          <p:attrName>style.visibility</p:attrName>
                                        </p:attrNameLst>
                                      </p:cBhvr>
                                      <p:to>
                                        <p:strVal val="visible"/>
                                      </p:to>
                                    </p:set>
                                    <p:animEffect transition="in" filter="fade">
                                      <p:cBhvr>
                                        <p:cTn id="180" dur="500"/>
                                        <p:tgtEl>
                                          <p:spTgt spid="135"/>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grpId="0" nodeType="clickEffect">
                                  <p:stCondLst>
                                    <p:cond delay="0"/>
                                  </p:stCondLst>
                                  <p:childTnLst>
                                    <p:set>
                                      <p:cBhvr>
                                        <p:cTn id="184" dur="1" fill="hold">
                                          <p:stCondLst>
                                            <p:cond delay="0"/>
                                          </p:stCondLst>
                                        </p:cTn>
                                        <p:tgtEl>
                                          <p:spTgt spid="132"/>
                                        </p:tgtEl>
                                        <p:attrNameLst>
                                          <p:attrName>style.visibility</p:attrName>
                                        </p:attrNameLst>
                                      </p:cBhvr>
                                      <p:to>
                                        <p:strVal val="visible"/>
                                      </p:to>
                                    </p:set>
                                    <p:animEffect transition="in" filter="fade">
                                      <p:cBhvr>
                                        <p:cTn id="185" dur="500"/>
                                        <p:tgtEl>
                                          <p:spTgt spid="132"/>
                                        </p:tgtEl>
                                      </p:cBhvr>
                                    </p:animEffect>
                                  </p:childTnLst>
                                </p:cTn>
                              </p:par>
                            </p:childTnLst>
                          </p:cTn>
                        </p:par>
                      </p:childTnLst>
                    </p:cTn>
                  </p:par>
                  <p:par>
                    <p:cTn id="186" fill="hold">
                      <p:stCondLst>
                        <p:cond delay="indefinite"/>
                      </p:stCondLst>
                      <p:childTnLst>
                        <p:par>
                          <p:cTn id="187" fill="hold">
                            <p:stCondLst>
                              <p:cond delay="0"/>
                            </p:stCondLst>
                            <p:childTnLst>
                              <p:par>
                                <p:cTn id="188" presetID="42" presetClass="path" presetSubtype="0" accel="50000" decel="50000" fill="hold" grpId="1" nodeType="clickEffect">
                                  <p:stCondLst>
                                    <p:cond delay="0"/>
                                  </p:stCondLst>
                                  <p:childTnLst>
                                    <p:animMotion origin="layout" path="M 3.95833E-6 1.85185E-6 L -0.18347 0.23032 " pathEditMode="relative" rAng="0" ptsTypes="AA">
                                      <p:cBhvr>
                                        <p:cTn id="189" dur="2000" fill="hold"/>
                                        <p:tgtEl>
                                          <p:spTgt spid="132"/>
                                        </p:tgtEl>
                                        <p:attrNameLst>
                                          <p:attrName>ppt_x</p:attrName>
                                          <p:attrName>ppt_y</p:attrName>
                                        </p:attrNameLst>
                                      </p:cBhvr>
                                      <p:rCtr x="-9180" y="11505"/>
                                    </p:animMotion>
                                  </p:childTnLst>
                                </p:cTn>
                              </p:par>
                            </p:childTnLst>
                          </p:cTn>
                        </p:par>
                      </p:childTnLst>
                    </p:cTn>
                  </p:par>
                  <p:par>
                    <p:cTn id="190" fill="hold">
                      <p:stCondLst>
                        <p:cond delay="indefinite"/>
                      </p:stCondLst>
                      <p:childTnLst>
                        <p:par>
                          <p:cTn id="191" fill="hold">
                            <p:stCondLst>
                              <p:cond delay="0"/>
                            </p:stCondLst>
                            <p:childTnLst>
                              <p:par>
                                <p:cTn id="192" presetID="22" presetClass="entr" presetSubtype="8" fill="hold" nodeType="clickEffect">
                                  <p:stCondLst>
                                    <p:cond delay="0"/>
                                  </p:stCondLst>
                                  <p:childTnLst>
                                    <p:set>
                                      <p:cBhvr>
                                        <p:cTn id="193" dur="1" fill="hold">
                                          <p:stCondLst>
                                            <p:cond delay="0"/>
                                          </p:stCondLst>
                                        </p:cTn>
                                        <p:tgtEl>
                                          <p:spTgt spid="136"/>
                                        </p:tgtEl>
                                        <p:attrNameLst>
                                          <p:attrName>style.visibility</p:attrName>
                                        </p:attrNameLst>
                                      </p:cBhvr>
                                      <p:to>
                                        <p:strVal val="visible"/>
                                      </p:to>
                                    </p:set>
                                    <p:animEffect transition="in" filter="wipe(left)">
                                      <p:cBhvr>
                                        <p:cTn id="194" dur="500"/>
                                        <p:tgtEl>
                                          <p:spTgt spid="136"/>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nodeType="clickEffect">
                                  <p:stCondLst>
                                    <p:cond delay="0"/>
                                  </p:stCondLst>
                                  <p:childTnLst>
                                    <p:set>
                                      <p:cBhvr>
                                        <p:cTn id="198" dur="1" fill="hold">
                                          <p:stCondLst>
                                            <p:cond delay="0"/>
                                          </p:stCondLst>
                                        </p:cTn>
                                        <p:tgtEl>
                                          <p:spTgt spid="157"/>
                                        </p:tgtEl>
                                        <p:attrNameLst>
                                          <p:attrName>style.visibility</p:attrName>
                                        </p:attrNameLst>
                                      </p:cBhvr>
                                      <p:to>
                                        <p:strVal val="visible"/>
                                      </p:to>
                                    </p:set>
                                    <p:animEffect transition="in" filter="wipe(left)">
                                      <p:cBhvr>
                                        <p:cTn id="199" dur="500"/>
                                        <p:tgtEl>
                                          <p:spTgt spid="157"/>
                                        </p:tgtEl>
                                      </p:cBhvr>
                                    </p:animEffect>
                                  </p:childTnLst>
                                </p:cTn>
                              </p:par>
                            </p:childTnLst>
                          </p:cTn>
                        </p:par>
                      </p:childTnLst>
                    </p:cTn>
                  </p:par>
                  <p:par>
                    <p:cTn id="200" fill="hold">
                      <p:stCondLst>
                        <p:cond delay="indefinite"/>
                      </p:stCondLst>
                      <p:childTnLst>
                        <p:par>
                          <p:cTn id="201" fill="hold">
                            <p:stCondLst>
                              <p:cond delay="0"/>
                            </p:stCondLst>
                            <p:childTnLst>
                              <p:par>
                                <p:cTn id="202" presetID="1" presetClass="exit" presetSubtype="0" fill="hold" grpId="1" nodeType="clickEffect">
                                  <p:stCondLst>
                                    <p:cond delay="0"/>
                                  </p:stCondLst>
                                  <p:childTnLst>
                                    <p:set>
                                      <p:cBhvr>
                                        <p:cTn id="203" dur="1" fill="hold">
                                          <p:stCondLst>
                                            <p:cond delay="0"/>
                                          </p:stCondLst>
                                        </p:cTn>
                                        <p:tgtEl>
                                          <p:spTgt spid="129"/>
                                        </p:tgtEl>
                                        <p:attrNameLst>
                                          <p:attrName>style.visibility</p:attrName>
                                        </p:attrNameLst>
                                      </p:cBhvr>
                                      <p:to>
                                        <p:strVal val="hidden"/>
                                      </p:to>
                                    </p:set>
                                  </p:childTnLst>
                                </p:cTn>
                              </p:par>
                            </p:childTnLst>
                          </p:cTn>
                        </p:par>
                        <p:par>
                          <p:cTn id="204" fill="hold">
                            <p:stCondLst>
                              <p:cond delay="0"/>
                            </p:stCondLst>
                            <p:childTnLst>
                              <p:par>
                                <p:cTn id="205" presetID="22" presetClass="entr" presetSubtype="8" fill="hold" grpId="0" nodeType="afterEffect">
                                  <p:stCondLst>
                                    <p:cond delay="0"/>
                                  </p:stCondLst>
                                  <p:childTnLst>
                                    <p:set>
                                      <p:cBhvr>
                                        <p:cTn id="206" dur="1" fill="hold">
                                          <p:stCondLst>
                                            <p:cond delay="0"/>
                                          </p:stCondLst>
                                        </p:cTn>
                                        <p:tgtEl>
                                          <p:spTgt spid="137"/>
                                        </p:tgtEl>
                                        <p:attrNameLst>
                                          <p:attrName>style.visibility</p:attrName>
                                        </p:attrNameLst>
                                      </p:cBhvr>
                                      <p:to>
                                        <p:strVal val="visible"/>
                                      </p:to>
                                    </p:set>
                                    <p:animEffect transition="in" filter="wipe(left)">
                                      <p:cBhvr>
                                        <p:cTn id="207" dur="500"/>
                                        <p:tgtEl>
                                          <p:spTgt spid="137"/>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grpId="0" nodeType="clickEffect">
                                  <p:stCondLst>
                                    <p:cond delay="0"/>
                                  </p:stCondLst>
                                  <p:childTnLst>
                                    <p:set>
                                      <p:cBhvr>
                                        <p:cTn id="211" dur="1" fill="hold">
                                          <p:stCondLst>
                                            <p:cond delay="0"/>
                                          </p:stCondLst>
                                        </p:cTn>
                                        <p:tgtEl>
                                          <p:spTgt spid="138"/>
                                        </p:tgtEl>
                                        <p:attrNameLst>
                                          <p:attrName>style.visibility</p:attrName>
                                        </p:attrNameLst>
                                      </p:cBhvr>
                                      <p:to>
                                        <p:strVal val="visible"/>
                                      </p:to>
                                    </p:set>
                                    <p:animEffect transition="in" filter="fade">
                                      <p:cBhvr>
                                        <p:cTn id="212" dur="500"/>
                                        <p:tgtEl>
                                          <p:spTgt spid="138"/>
                                        </p:tgtEl>
                                      </p:cBhvr>
                                    </p:animEffect>
                                  </p:childTnLst>
                                </p:cTn>
                              </p:par>
                              <p:par>
                                <p:cTn id="213" presetID="1" presetClass="exit" presetSubtype="0" fill="hold" grpId="1" nodeType="withEffect">
                                  <p:stCondLst>
                                    <p:cond delay="0"/>
                                  </p:stCondLst>
                                  <p:childTnLst>
                                    <p:set>
                                      <p:cBhvr>
                                        <p:cTn id="214" dur="1" fill="hold">
                                          <p:stCondLst>
                                            <p:cond delay="0"/>
                                          </p:stCondLst>
                                        </p:cTn>
                                        <p:tgtEl>
                                          <p:spTgt spid="135"/>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grpId="1" nodeType="clickEffect">
                                  <p:stCondLst>
                                    <p:cond delay="0"/>
                                  </p:stCondLst>
                                  <p:childTnLst>
                                    <p:set>
                                      <p:cBhvr>
                                        <p:cTn id="218" dur="1" fill="hold">
                                          <p:stCondLst>
                                            <p:cond delay="0"/>
                                          </p:stCondLst>
                                        </p:cTn>
                                        <p:tgtEl>
                                          <p:spTgt spid="137"/>
                                        </p:tgtEl>
                                        <p:attrNameLst>
                                          <p:attrName>style.visibility</p:attrName>
                                        </p:attrNameLst>
                                      </p:cBhvr>
                                      <p:to>
                                        <p:strVal val="hidden"/>
                                      </p:to>
                                    </p:set>
                                  </p:childTnLst>
                                </p:cTn>
                              </p:par>
                            </p:childTnLst>
                          </p:cTn>
                        </p:par>
                        <p:par>
                          <p:cTn id="219" fill="hold">
                            <p:stCondLst>
                              <p:cond delay="0"/>
                            </p:stCondLst>
                            <p:childTnLst>
                              <p:par>
                                <p:cTn id="220" presetID="22" presetClass="entr" presetSubtype="8" fill="hold" grpId="0" nodeType="afterEffect">
                                  <p:stCondLst>
                                    <p:cond delay="0"/>
                                  </p:stCondLst>
                                  <p:childTnLst>
                                    <p:set>
                                      <p:cBhvr>
                                        <p:cTn id="221" dur="1" fill="hold">
                                          <p:stCondLst>
                                            <p:cond delay="0"/>
                                          </p:stCondLst>
                                        </p:cTn>
                                        <p:tgtEl>
                                          <p:spTgt spid="139"/>
                                        </p:tgtEl>
                                        <p:attrNameLst>
                                          <p:attrName>style.visibility</p:attrName>
                                        </p:attrNameLst>
                                      </p:cBhvr>
                                      <p:to>
                                        <p:strVal val="visible"/>
                                      </p:to>
                                    </p:set>
                                    <p:animEffect transition="in" filter="wipe(left)">
                                      <p:cBhvr>
                                        <p:cTn id="222" dur="500"/>
                                        <p:tgtEl>
                                          <p:spTgt spid="139"/>
                                        </p:tgtEl>
                                      </p:cBhvr>
                                    </p:animEffect>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grpId="1" nodeType="clickEffect">
                                  <p:stCondLst>
                                    <p:cond delay="0"/>
                                  </p:stCondLst>
                                  <p:childTnLst>
                                    <p:set>
                                      <p:cBhvr>
                                        <p:cTn id="226" dur="1" fill="hold">
                                          <p:stCondLst>
                                            <p:cond delay="0"/>
                                          </p:stCondLst>
                                        </p:cTn>
                                        <p:tgtEl>
                                          <p:spTgt spid="125"/>
                                        </p:tgtEl>
                                        <p:attrNameLst>
                                          <p:attrName>style.visibility</p:attrName>
                                        </p:attrNameLst>
                                      </p:cBhvr>
                                      <p:to>
                                        <p:strVal val="hidden"/>
                                      </p:to>
                                    </p:set>
                                  </p:childTnLst>
                                </p:cTn>
                              </p:par>
                              <p:par>
                                <p:cTn id="227" presetID="10" presetClass="entr" presetSubtype="0" fill="hold" grpId="0" nodeType="withEffect">
                                  <p:stCondLst>
                                    <p:cond delay="0"/>
                                  </p:stCondLst>
                                  <p:childTnLst>
                                    <p:set>
                                      <p:cBhvr>
                                        <p:cTn id="228" dur="1" fill="hold">
                                          <p:stCondLst>
                                            <p:cond delay="0"/>
                                          </p:stCondLst>
                                        </p:cTn>
                                        <p:tgtEl>
                                          <p:spTgt spid="140"/>
                                        </p:tgtEl>
                                        <p:attrNameLst>
                                          <p:attrName>style.visibility</p:attrName>
                                        </p:attrNameLst>
                                      </p:cBhvr>
                                      <p:to>
                                        <p:strVal val="visible"/>
                                      </p:to>
                                    </p:set>
                                    <p:animEffect transition="in" filter="fade">
                                      <p:cBhvr>
                                        <p:cTn id="229" dur="500"/>
                                        <p:tgtEl>
                                          <p:spTgt spid="140"/>
                                        </p:tgtEl>
                                      </p:cBhvr>
                                    </p:animEffect>
                                  </p:childTnLst>
                                </p:cTn>
                              </p:par>
                            </p:childTnLst>
                          </p:cTn>
                        </p:par>
                      </p:childTnLst>
                    </p:cTn>
                  </p:par>
                  <p:par>
                    <p:cTn id="230" fill="hold">
                      <p:stCondLst>
                        <p:cond delay="indefinite"/>
                      </p:stCondLst>
                      <p:childTnLst>
                        <p:par>
                          <p:cTn id="231" fill="hold">
                            <p:stCondLst>
                              <p:cond delay="0"/>
                            </p:stCondLst>
                            <p:childTnLst>
                              <p:par>
                                <p:cTn id="232" presetID="1" presetClass="exit" presetSubtype="0" fill="hold" grpId="1" nodeType="clickEffect">
                                  <p:stCondLst>
                                    <p:cond delay="0"/>
                                  </p:stCondLst>
                                  <p:childTnLst>
                                    <p:set>
                                      <p:cBhvr>
                                        <p:cTn id="233" dur="1" fill="hold">
                                          <p:stCondLst>
                                            <p:cond delay="0"/>
                                          </p:stCondLst>
                                        </p:cTn>
                                        <p:tgtEl>
                                          <p:spTgt spid="139"/>
                                        </p:tgtEl>
                                        <p:attrNameLst>
                                          <p:attrName>style.visibility</p:attrName>
                                        </p:attrNameLst>
                                      </p:cBhvr>
                                      <p:to>
                                        <p:strVal val="hidden"/>
                                      </p:to>
                                    </p:set>
                                  </p:childTnLst>
                                </p:cTn>
                              </p:par>
                            </p:childTnLst>
                          </p:cTn>
                        </p:par>
                        <p:par>
                          <p:cTn id="234" fill="hold">
                            <p:stCondLst>
                              <p:cond delay="0"/>
                            </p:stCondLst>
                            <p:childTnLst>
                              <p:par>
                                <p:cTn id="235" presetID="22" presetClass="entr" presetSubtype="8" fill="hold" grpId="0" nodeType="afterEffect">
                                  <p:stCondLst>
                                    <p:cond delay="0"/>
                                  </p:stCondLst>
                                  <p:childTnLst>
                                    <p:set>
                                      <p:cBhvr>
                                        <p:cTn id="236" dur="1" fill="hold">
                                          <p:stCondLst>
                                            <p:cond delay="0"/>
                                          </p:stCondLst>
                                        </p:cTn>
                                        <p:tgtEl>
                                          <p:spTgt spid="141"/>
                                        </p:tgtEl>
                                        <p:attrNameLst>
                                          <p:attrName>style.visibility</p:attrName>
                                        </p:attrNameLst>
                                      </p:cBhvr>
                                      <p:to>
                                        <p:strVal val="visible"/>
                                      </p:to>
                                    </p:set>
                                    <p:animEffect transition="in" filter="wipe(left)">
                                      <p:cBhvr>
                                        <p:cTn id="237" dur="500"/>
                                        <p:tgtEl>
                                          <p:spTgt spid="141"/>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grpId="0" nodeType="clickEffect">
                                  <p:stCondLst>
                                    <p:cond delay="0"/>
                                  </p:stCondLst>
                                  <p:childTnLst>
                                    <p:set>
                                      <p:cBhvr>
                                        <p:cTn id="241" dur="1" fill="hold">
                                          <p:stCondLst>
                                            <p:cond delay="0"/>
                                          </p:stCondLst>
                                        </p:cTn>
                                        <p:tgtEl>
                                          <p:spTgt spid="77"/>
                                        </p:tgtEl>
                                        <p:attrNameLst>
                                          <p:attrName>style.visibility</p:attrName>
                                        </p:attrNameLst>
                                      </p:cBhvr>
                                      <p:to>
                                        <p:strVal val="visible"/>
                                      </p:to>
                                    </p:set>
                                    <p:animEffect transition="in" filter="fade">
                                      <p:cBhvr>
                                        <p:cTn id="242" dur="500"/>
                                        <p:tgtEl>
                                          <p:spTgt spid="77"/>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78"/>
                                        </p:tgtEl>
                                        <p:attrNameLst>
                                          <p:attrName>style.visibility</p:attrName>
                                        </p:attrNameLst>
                                      </p:cBhvr>
                                      <p:to>
                                        <p:strVal val="visible"/>
                                      </p:to>
                                    </p:set>
                                    <p:animEffect transition="in" filter="fade">
                                      <p:cBhvr>
                                        <p:cTn id="245" dur="500"/>
                                        <p:tgtEl>
                                          <p:spTgt spid="78"/>
                                        </p:tgtEl>
                                      </p:cBhvr>
                                    </p:animEffect>
                                  </p:childTnLst>
                                </p:cTn>
                              </p:par>
                            </p:childTnLst>
                          </p:cTn>
                        </p:par>
                      </p:childTnLst>
                    </p:cTn>
                  </p:par>
                  <p:par>
                    <p:cTn id="246" fill="hold">
                      <p:stCondLst>
                        <p:cond delay="indefinite"/>
                      </p:stCondLst>
                      <p:childTnLst>
                        <p:par>
                          <p:cTn id="247" fill="hold">
                            <p:stCondLst>
                              <p:cond delay="0"/>
                            </p:stCondLst>
                            <p:childTnLst>
                              <p:par>
                                <p:cTn id="248" presetID="10" presetClass="entr" presetSubtype="0" fill="hold" grpId="0" nodeType="clickEffect">
                                  <p:stCondLst>
                                    <p:cond delay="0"/>
                                  </p:stCondLst>
                                  <p:childTnLst>
                                    <p:set>
                                      <p:cBhvr>
                                        <p:cTn id="249" dur="1" fill="hold">
                                          <p:stCondLst>
                                            <p:cond delay="0"/>
                                          </p:stCondLst>
                                        </p:cTn>
                                        <p:tgtEl>
                                          <p:spTgt spid="142"/>
                                        </p:tgtEl>
                                        <p:attrNameLst>
                                          <p:attrName>style.visibility</p:attrName>
                                        </p:attrNameLst>
                                      </p:cBhvr>
                                      <p:to>
                                        <p:strVal val="visible"/>
                                      </p:to>
                                    </p:set>
                                    <p:animEffect transition="in" filter="fade">
                                      <p:cBhvr>
                                        <p:cTn id="250" dur="500"/>
                                        <p:tgtEl>
                                          <p:spTgt spid="142"/>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45"/>
                                        </p:tgtEl>
                                        <p:attrNameLst>
                                          <p:attrName>style.visibility</p:attrName>
                                        </p:attrNameLst>
                                      </p:cBhvr>
                                      <p:to>
                                        <p:strVal val="visible"/>
                                      </p:to>
                                    </p:set>
                                    <p:animEffect transition="in" filter="fade">
                                      <p:cBhvr>
                                        <p:cTn id="253" dur="500"/>
                                        <p:tgtEl>
                                          <p:spTgt spid="145"/>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44"/>
                                        </p:tgtEl>
                                        <p:attrNameLst>
                                          <p:attrName>style.visibility</p:attrName>
                                        </p:attrNameLst>
                                      </p:cBhvr>
                                      <p:to>
                                        <p:strVal val="visible"/>
                                      </p:to>
                                    </p:set>
                                    <p:animEffect transition="in" filter="fade">
                                      <p:cBhvr>
                                        <p:cTn id="256" dur="500"/>
                                        <p:tgtEl>
                                          <p:spTgt spid="144"/>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46"/>
                                        </p:tgtEl>
                                        <p:attrNameLst>
                                          <p:attrName>style.visibility</p:attrName>
                                        </p:attrNameLst>
                                      </p:cBhvr>
                                      <p:to>
                                        <p:strVal val="visible"/>
                                      </p:to>
                                    </p:set>
                                    <p:animEffect transition="in" filter="fade">
                                      <p:cBhvr>
                                        <p:cTn id="259" dur="500"/>
                                        <p:tgtEl>
                                          <p:spTgt spid="146"/>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grpId="0" nodeType="clickEffect">
                                  <p:stCondLst>
                                    <p:cond delay="0"/>
                                  </p:stCondLst>
                                  <p:childTnLst>
                                    <p:set>
                                      <p:cBhvr>
                                        <p:cTn id="263" dur="1" fill="hold">
                                          <p:stCondLst>
                                            <p:cond delay="0"/>
                                          </p:stCondLst>
                                        </p:cTn>
                                        <p:tgtEl>
                                          <p:spTgt spid="143"/>
                                        </p:tgtEl>
                                        <p:attrNameLst>
                                          <p:attrName>style.visibility</p:attrName>
                                        </p:attrNameLst>
                                      </p:cBhvr>
                                      <p:to>
                                        <p:strVal val="visible"/>
                                      </p:to>
                                    </p:set>
                                    <p:animEffect transition="in" filter="fade">
                                      <p:cBhvr>
                                        <p:cTn id="264" dur="500"/>
                                        <p:tgtEl>
                                          <p:spTgt spid="143"/>
                                        </p:tgtEl>
                                      </p:cBhvr>
                                    </p:animEffect>
                                  </p:childTnLst>
                                </p:cTn>
                              </p:par>
                            </p:childTnLst>
                          </p:cTn>
                        </p:par>
                      </p:childTnLst>
                    </p:cTn>
                  </p:par>
                  <p:par>
                    <p:cTn id="265" fill="hold">
                      <p:stCondLst>
                        <p:cond delay="indefinite"/>
                      </p:stCondLst>
                      <p:childTnLst>
                        <p:par>
                          <p:cTn id="266" fill="hold">
                            <p:stCondLst>
                              <p:cond delay="0"/>
                            </p:stCondLst>
                            <p:childTnLst>
                              <p:par>
                                <p:cTn id="267" presetID="42" presetClass="path" presetSubtype="0" accel="50000" decel="50000" fill="hold" grpId="1" nodeType="clickEffect">
                                  <p:stCondLst>
                                    <p:cond delay="0"/>
                                  </p:stCondLst>
                                  <p:childTnLst>
                                    <p:animMotion origin="layout" path="M 8.33333E-7 -3.33333E-6 L -0.18763 0.18033 " pathEditMode="relative" rAng="0" ptsTypes="AA">
                                      <p:cBhvr>
                                        <p:cTn id="268" dur="2000" fill="hold"/>
                                        <p:tgtEl>
                                          <p:spTgt spid="143"/>
                                        </p:tgtEl>
                                        <p:attrNameLst>
                                          <p:attrName>ppt_x</p:attrName>
                                          <p:attrName>ppt_y</p:attrName>
                                        </p:attrNameLst>
                                      </p:cBhvr>
                                      <p:rCtr x="-9388" y="9005"/>
                                    </p:animMotion>
                                  </p:childTnLst>
                                </p:cTn>
                              </p:par>
                            </p:childTnLst>
                          </p:cTn>
                        </p:par>
                      </p:childTnLst>
                    </p:cTn>
                  </p:par>
                  <p:par>
                    <p:cTn id="269" fill="hold">
                      <p:stCondLst>
                        <p:cond delay="indefinite"/>
                      </p:stCondLst>
                      <p:childTnLst>
                        <p:par>
                          <p:cTn id="270" fill="hold">
                            <p:stCondLst>
                              <p:cond delay="0"/>
                            </p:stCondLst>
                            <p:childTnLst>
                              <p:par>
                                <p:cTn id="271" presetID="22" presetClass="entr" presetSubtype="8" fill="hold" nodeType="clickEffect">
                                  <p:stCondLst>
                                    <p:cond delay="0"/>
                                  </p:stCondLst>
                                  <p:childTnLst>
                                    <p:set>
                                      <p:cBhvr>
                                        <p:cTn id="272" dur="1" fill="hold">
                                          <p:stCondLst>
                                            <p:cond delay="0"/>
                                          </p:stCondLst>
                                        </p:cTn>
                                        <p:tgtEl>
                                          <p:spTgt spid="147"/>
                                        </p:tgtEl>
                                        <p:attrNameLst>
                                          <p:attrName>style.visibility</p:attrName>
                                        </p:attrNameLst>
                                      </p:cBhvr>
                                      <p:to>
                                        <p:strVal val="visible"/>
                                      </p:to>
                                    </p:set>
                                    <p:animEffect transition="in" filter="wipe(left)">
                                      <p:cBhvr>
                                        <p:cTn id="273" dur="500"/>
                                        <p:tgtEl>
                                          <p:spTgt spid="147"/>
                                        </p:tgtEl>
                                      </p:cBhvr>
                                    </p:animEffect>
                                  </p:childTnLst>
                                </p:cTn>
                              </p:par>
                            </p:childTnLst>
                          </p:cTn>
                        </p:par>
                      </p:childTnLst>
                    </p:cTn>
                  </p:par>
                  <p:par>
                    <p:cTn id="274" fill="hold">
                      <p:stCondLst>
                        <p:cond delay="indefinite"/>
                      </p:stCondLst>
                      <p:childTnLst>
                        <p:par>
                          <p:cTn id="275" fill="hold">
                            <p:stCondLst>
                              <p:cond delay="0"/>
                            </p:stCondLst>
                            <p:childTnLst>
                              <p:par>
                                <p:cTn id="276" presetID="22" presetClass="entr" presetSubtype="8" fill="hold" nodeType="clickEffect">
                                  <p:stCondLst>
                                    <p:cond delay="0"/>
                                  </p:stCondLst>
                                  <p:childTnLst>
                                    <p:set>
                                      <p:cBhvr>
                                        <p:cTn id="277" dur="1" fill="hold">
                                          <p:stCondLst>
                                            <p:cond delay="0"/>
                                          </p:stCondLst>
                                        </p:cTn>
                                        <p:tgtEl>
                                          <p:spTgt spid="158"/>
                                        </p:tgtEl>
                                        <p:attrNameLst>
                                          <p:attrName>style.visibility</p:attrName>
                                        </p:attrNameLst>
                                      </p:cBhvr>
                                      <p:to>
                                        <p:strVal val="visible"/>
                                      </p:to>
                                    </p:set>
                                    <p:animEffect transition="in" filter="wipe(left)">
                                      <p:cBhvr>
                                        <p:cTn id="278" dur="500"/>
                                        <p:tgtEl>
                                          <p:spTgt spid="158"/>
                                        </p:tgtEl>
                                      </p:cBhvr>
                                    </p:animEffect>
                                  </p:childTnLst>
                                </p:cTn>
                              </p:par>
                            </p:childTnLst>
                          </p:cTn>
                        </p:par>
                      </p:childTnLst>
                    </p:cTn>
                  </p:par>
                  <p:par>
                    <p:cTn id="279" fill="hold">
                      <p:stCondLst>
                        <p:cond delay="indefinite"/>
                      </p:stCondLst>
                      <p:childTnLst>
                        <p:par>
                          <p:cTn id="280" fill="hold">
                            <p:stCondLst>
                              <p:cond delay="0"/>
                            </p:stCondLst>
                            <p:childTnLst>
                              <p:par>
                                <p:cTn id="281" presetID="1" presetClass="exit" presetSubtype="0" fill="hold" grpId="1" nodeType="clickEffect">
                                  <p:stCondLst>
                                    <p:cond delay="0"/>
                                  </p:stCondLst>
                                  <p:childTnLst>
                                    <p:set>
                                      <p:cBhvr>
                                        <p:cTn id="282" dur="1" fill="hold">
                                          <p:stCondLst>
                                            <p:cond delay="0"/>
                                          </p:stCondLst>
                                        </p:cTn>
                                        <p:tgtEl>
                                          <p:spTgt spid="141"/>
                                        </p:tgtEl>
                                        <p:attrNameLst>
                                          <p:attrName>style.visibility</p:attrName>
                                        </p:attrNameLst>
                                      </p:cBhvr>
                                      <p:to>
                                        <p:strVal val="hidden"/>
                                      </p:to>
                                    </p:set>
                                  </p:childTnLst>
                                </p:cTn>
                              </p:par>
                            </p:childTnLst>
                          </p:cTn>
                        </p:par>
                        <p:par>
                          <p:cTn id="283" fill="hold">
                            <p:stCondLst>
                              <p:cond delay="0"/>
                            </p:stCondLst>
                            <p:childTnLst>
                              <p:par>
                                <p:cTn id="284" presetID="22" presetClass="entr" presetSubtype="8" fill="hold" grpId="0" nodeType="afterEffect">
                                  <p:stCondLst>
                                    <p:cond delay="0"/>
                                  </p:stCondLst>
                                  <p:childTnLst>
                                    <p:set>
                                      <p:cBhvr>
                                        <p:cTn id="285" dur="1" fill="hold">
                                          <p:stCondLst>
                                            <p:cond delay="0"/>
                                          </p:stCondLst>
                                        </p:cTn>
                                        <p:tgtEl>
                                          <p:spTgt spid="150"/>
                                        </p:tgtEl>
                                        <p:attrNameLst>
                                          <p:attrName>style.visibility</p:attrName>
                                        </p:attrNameLst>
                                      </p:cBhvr>
                                      <p:to>
                                        <p:strVal val="visible"/>
                                      </p:to>
                                    </p:set>
                                    <p:animEffect transition="in" filter="wipe(left)">
                                      <p:cBhvr>
                                        <p:cTn id="286" dur="500"/>
                                        <p:tgtEl>
                                          <p:spTgt spid="150"/>
                                        </p:tgtEl>
                                      </p:cBhvr>
                                    </p:animEffect>
                                  </p:childTnLst>
                                </p:cTn>
                              </p:par>
                            </p:childTnLst>
                          </p:cTn>
                        </p:par>
                      </p:childTnLst>
                    </p:cTn>
                  </p:par>
                  <p:par>
                    <p:cTn id="287" fill="hold">
                      <p:stCondLst>
                        <p:cond delay="indefinite"/>
                      </p:stCondLst>
                      <p:childTnLst>
                        <p:par>
                          <p:cTn id="288" fill="hold">
                            <p:stCondLst>
                              <p:cond delay="0"/>
                            </p:stCondLst>
                            <p:childTnLst>
                              <p:par>
                                <p:cTn id="289" presetID="1" presetClass="exit" presetSubtype="0" fill="hold" grpId="1" nodeType="clickEffect">
                                  <p:stCondLst>
                                    <p:cond delay="0"/>
                                  </p:stCondLst>
                                  <p:childTnLst>
                                    <p:set>
                                      <p:cBhvr>
                                        <p:cTn id="290" dur="1" fill="hold">
                                          <p:stCondLst>
                                            <p:cond delay="0"/>
                                          </p:stCondLst>
                                        </p:cTn>
                                        <p:tgtEl>
                                          <p:spTgt spid="146"/>
                                        </p:tgtEl>
                                        <p:attrNameLst>
                                          <p:attrName>style.visibility</p:attrName>
                                        </p:attrNameLst>
                                      </p:cBhvr>
                                      <p:to>
                                        <p:strVal val="hidden"/>
                                      </p:to>
                                    </p:set>
                                  </p:childTnLst>
                                </p:cTn>
                              </p:par>
                              <p:par>
                                <p:cTn id="291" presetID="10" presetClass="entr" presetSubtype="0" fill="hold" grpId="0" nodeType="withEffect">
                                  <p:stCondLst>
                                    <p:cond delay="0"/>
                                  </p:stCondLst>
                                  <p:childTnLst>
                                    <p:set>
                                      <p:cBhvr>
                                        <p:cTn id="292" dur="1" fill="hold">
                                          <p:stCondLst>
                                            <p:cond delay="0"/>
                                          </p:stCondLst>
                                        </p:cTn>
                                        <p:tgtEl>
                                          <p:spTgt spid="151"/>
                                        </p:tgtEl>
                                        <p:attrNameLst>
                                          <p:attrName>style.visibility</p:attrName>
                                        </p:attrNameLst>
                                      </p:cBhvr>
                                      <p:to>
                                        <p:strVal val="visible"/>
                                      </p:to>
                                    </p:set>
                                    <p:animEffect transition="in" filter="fade">
                                      <p:cBhvr>
                                        <p:cTn id="293" dur="500"/>
                                        <p:tgtEl>
                                          <p:spTgt spid="151"/>
                                        </p:tgtEl>
                                      </p:cBhvr>
                                    </p:animEffect>
                                  </p:childTnLst>
                                </p:cTn>
                              </p:par>
                            </p:childTnLst>
                          </p:cTn>
                        </p:par>
                      </p:childTnLst>
                    </p:cTn>
                  </p:par>
                  <p:par>
                    <p:cTn id="294" fill="hold">
                      <p:stCondLst>
                        <p:cond delay="indefinite"/>
                      </p:stCondLst>
                      <p:childTnLst>
                        <p:par>
                          <p:cTn id="295" fill="hold">
                            <p:stCondLst>
                              <p:cond delay="0"/>
                            </p:stCondLst>
                            <p:childTnLst>
                              <p:par>
                                <p:cTn id="296" presetID="1" presetClass="exit" presetSubtype="0" fill="hold" grpId="1" nodeType="clickEffect">
                                  <p:stCondLst>
                                    <p:cond delay="0"/>
                                  </p:stCondLst>
                                  <p:childTnLst>
                                    <p:set>
                                      <p:cBhvr>
                                        <p:cTn id="297" dur="1" fill="hold">
                                          <p:stCondLst>
                                            <p:cond delay="0"/>
                                          </p:stCondLst>
                                        </p:cTn>
                                        <p:tgtEl>
                                          <p:spTgt spid="150"/>
                                        </p:tgtEl>
                                        <p:attrNameLst>
                                          <p:attrName>style.visibility</p:attrName>
                                        </p:attrNameLst>
                                      </p:cBhvr>
                                      <p:to>
                                        <p:strVal val="hidden"/>
                                      </p:to>
                                    </p:set>
                                  </p:childTnLst>
                                </p:cTn>
                              </p:par>
                            </p:childTnLst>
                          </p:cTn>
                        </p:par>
                        <p:par>
                          <p:cTn id="298" fill="hold">
                            <p:stCondLst>
                              <p:cond delay="0"/>
                            </p:stCondLst>
                            <p:childTnLst>
                              <p:par>
                                <p:cTn id="299" presetID="22" presetClass="entr" presetSubtype="8" fill="hold" grpId="0" nodeType="afterEffect">
                                  <p:stCondLst>
                                    <p:cond delay="0"/>
                                  </p:stCondLst>
                                  <p:childTnLst>
                                    <p:set>
                                      <p:cBhvr>
                                        <p:cTn id="300" dur="1" fill="hold">
                                          <p:stCondLst>
                                            <p:cond delay="0"/>
                                          </p:stCondLst>
                                        </p:cTn>
                                        <p:tgtEl>
                                          <p:spTgt spid="152"/>
                                        </p:tgtEl>
                                        <p:attrNameLst>
                                          <p:attrName>style.visibility</p:attrName>
                                        </p:attrNameLst>
                                      </p:cBhvr>
                                      <p:to>
                                        <p:strVal val="visible"/>
                                      </p:to>
                                    </p:set>
                                    <p:animEffect transition="in" filter="wipe(left)">
                                      <p:cBhvr>
                                        <p:cTn id="301" dur="500"/>
                                        <p:tgtEl>
                                          <p:spTgt spid="152"/>
                                        </p:tgtEl>
                                      </p:cBhvr>
                                    </p:animEffect>
                                  </p:childTnLst>
                                </p:cTn>
                              </p:par>
                            </p:childTnLst>
                          </p:cTn>
                        </p:par>
                      </p:childTnLst>
                    </p:cTn>
                  </p:par>
                  <p:par>
                    <p:cTn id="302" fill="hold">
                      <p:stCondLst>
                        <p:cond delay="indefinite"/>
                      </p:stCondLst>
                      <p:childTnLst>
                        <p:par>
                          <p:cTn id="303" fill="hold">
                            <p:stCondLst>
                              <p:cond delay="0"/>
                            </p:stCondLst>
                            <p:childTnLst>
                              <p:par>
                                <p:cTn id="304" presetID="1" presetClass="exit" presetSubtype="0" fill="hold" grpId="1" nodeType="clickEffect">
                                  <p:stCondLst>
                                    <p:cond delay="0"/>
                                  </p:stCondLst>
                                  <p:childTnLst>
                                    <p:set>
                                      <p:cBhvr>
                                        <p:cTn id="305" dur="1" fill="hold">
                                          <p:stCondLst>
                                            <p:cond delay="0"/>
                                          </p:stCondLst>
                                        </p:cTn>
                                        <p:tgtEl>
                                          <p:spTgt spid="140"/>
                                        </p:tgtEl>
                                        <p:attrNameLst>
                                          <p:attrName>style.visibility</p:attrName>
                                        </p:attrNameLst>
                                      </p:cBhvr>
                                      <p:to>
                                        <p:strVal val="hidden"/>
                                      </p:to>
                                    </p:set>
                                  </p:childTnLst>
                                </p:cTn>
                              </p:par>
                              <p:par>
                                <p:cTn id="306" presetID="10" presetClass="entr" presetSubtype="0" fill="hold" grpId="0" nodeType="withEffect">
                                  <p:stCondLst>
                                    <p:cond delay="0"/>
                                  </p:stCondLst>
                                  <p:childTnLst>
                                    <p:set>
                                      <p:cBhvr>
                                        <p:cTn id="307" dur="1" fill="hold">
                                          <p:stCondLst>
                                            <p:cond delay="0"/>
                                          </p:stCondLst>
                                        </p:cTn>
                                        <p:tgtEl>
                                          <p:spTgt spid="153"/>
                                        </p:tgtEl>
                                        <p:attrNameLst>
                                          <p:attrName>style.visibility</p:attrName>
                                        </p:attrNameLst>
                                      </p:cBhvr>
                                      <p:to>
                                        <p:strVal val="visible"/>
                                      </p:to>
                                    </p:set>
                                    <p:animEffect transition="in" filter="fade">
                                      <p:cBhvr>
                                        <p:cTn id="308" dur="500"/>
                                        <p:tgtEl>
                                          <p:spTgt spid="153"/>
                                        </p:tgtEl>
                                      </p:cBhvr>
                                    </p:animEffect>
                                  </p:childTnLst>
                                </p:cTn>
                              </p:par>
                            </p:childTnLst>
                          </p:cTn>
                        </p:par>
                      </p:childTnLst>
                    </p:cTn>
                  </p:par>
                  <p:par>
                    <p:cTn id="309" fill="hold">
                      <p:stCondLst>
                        <p:cond delay="indefinite"/>
                      </p:stCondLst>
                      <p:childTnLst>
                        <p:par>
                          <p:cTn id="310" fill="hold">
                            <p:stCondLst>
                              <p:cond delay="0"/>
                            </p:stCondLst>
                            <p:childTnLst>
                              <p:par>
                                <p:cTn id="311" presetID="1" presetClass="exit" presetSubtype="0" fill="hold" grpId="1" nodeType="clickEffect">
                                  <p:stCondLst>
                                    <p:cond delay="0"/>
                                  </p:stCondLst>
                                  <p:childTnLst>
                                    <p:set>
                                      <p:cBhvr>
                                        <p:cTn id="312" dur="1" fill="hold">
                                          <p:stCondLst>
                                            <p:cond delay="0"/>
                                          </p:stCondLst>
                                        </p:cTn>
                                        <p:tgtEl>
                                          <p:spTgt spid="152"/>
                                        </p:tgtEl>
                                        <p:attrNameLst>
                                          <p:attrName>style.visibility</p:attrName>
                                        </p:attrNameLst>
                                      </p:cBhvr>
                                      <p:to>
                                        <p:strVal val="hidden"/>
                                      </p:to>
                                    </p:set>
                                  </p:childTnLst>
                                </p:cTn>
                              </p:par>
                            </p:childTnLst>
                          </p:cTn>
                        </p:par>
                        <p:par>
                          <p:cTn id="313" fill="hold">
                            <p:stCondLst>
                              <p:cond delay="0"/>
                            </p:stCondLst>
                            <p:childTnLst>
                              <p:par>
                                <p:cTn id="314" presetID="22" presetClass="entr" presetSubtype="8" fill="hold" grpId="0" nodeType="afterEffect">
                                  <p:stCondLst>
                                    <p:cond delay="0"/>
                                  </p:stCondLst>
                                  <p:childTnLst>
                                    <p:set>
                                      <p:cBhvr>
                                        <p:cTn id="315" dur="1" fill="hold">
                                          <p:stCondLst>
                                            <p:cond delay="0"/>
                                          </p:stCondLst>
                                        </p:cTn>
                                        <p:tgtEl>
                                          <p:spTgt spid="154"/>
                                        </p:tgtEl>
                                        <p:attrNameLst>
                                          <p:attrName>style.visibility</p:attrName>
                                        </p:attrNameLst>
                                      </p:cBhvr>
                                      <p:to>
                                        <p:strVal val="visible"/>
                                      </p:to>
                                    </p:set>
                                    <p:animEffect transition="in" filter="wipe(left)">
                                      <p:cBhvr>
                                        <p:cTn id="316" dur="500"/>
                                        <p:tgtEl>
                                          <p:spTgt spid="154"/>
                                        </p:tgtEl>
                                      </p:cBhvr>
                                    </p:animEffect>
                                  </p:childTnLst>
                                </p:cTn>
                              </p:par>
                            </p:childTnLst>
                          </p:cTn>
                        </p:par>
                      </p:childTnLst>
                    </p:cTn>
                  </p:par>
                  <p:par>
                    <p:cTn id="317" fill="hold">
                      <p:stCondLst>
                        <p:cond delay="indefinite"/>
                      </p:stCondLst>
                      <p:childTnLst>
                        <p:par>
                          <p:cTn id="318" fill="hold">
                            <p:stCondLst>
                              <p:cond delay="0"/>
                            </p:stCondLst>
                            <p:childTnLst>
                              <p:par>
                                <p:cTn id="319" presetID="10" presetClass="entr" presetSubtype="0" fill="hold" nodeType="clickEffect">
                                  <p:stCondLst>
                                    <p:cond delay="0"/>
                                  </p:stCondLst>
                                  <p:childTnLst>
                                    <p:set>
                                      <p:cBhvr>
                                        <p:cTn id="320" dur="1" fill="hold">
                                          <p:stCondLst>
                                            <p:cond delay="0"/>
                                          </p:stCondLst>
                                        </p:cTn>
                                        <p:tgtEl>
                                          <p:spTgt spid="24"/>
                                        </p:tgtEl>
                                        <p:attrNameLst>
                                          <p:attrName>style.visibility</p:attrName>
                                        </p:attrNameLst>
                                      </p:cBhvr>
                                      <p:to>
                                        <p:strVal val="visible"/>
                                      </p:to>
                                    </p:set>
                                    <p:animEffect transition="in" filter="fade">
                                      <p:cBhvr>
                                        <p:cTn id="321" dur="500"/>
                                        <p:tgtEl>
                                          <p:spTgt spid="24"/>
                                        </p:tgtEl>
                                      </p:cBhvr>
                                    </p:animEffect>
                                  </p:childTnLst>
                                </p:cTn>
                              </p:par>
                            </p:childTnLst>
                          </p:cTn>
                        </p:par>
                      </p:childTnLst>
                    </p:cTn>
                  </p:par>
                  <p:par>
                    <p:cTn id="322" fill="hold">
                      <p:stCondLst>
                        <p:cond delay="indefinite"/>
                      </p:stCondLst>
                      <p:childTnLst>
                        <p:par>
                          <p:cTn id="323" fill="hold">
                            <p:stCondLst>
                              <p:cond delay="0"/>
                            </p:stCondLst>
                            <p:childTnLst>
                              <p:par>
                                <p:cTn id="324" presetID="1" presetClass="exit" presetSubtype="0" fill="hold" grpId="1" nodeType="clickEffect">
                                  <p:stCondLst>
                                    <p:cond delay="0"/>
                                  </p:stCondLst>
                                  <p:childTnLst>
                                    <p:set>
                                      <p:cBhvr>
                                        <p:cTn id="325" dur="1" fill="hold">
                                          <p:stCondLst>
                                            <p:cond delay="0"/>
                                          </p:stCondLst>
                                        </p:cTn>
                                        <p:tgtEl>
                                          <p:spTgt spid="154"/>
                                        </p:tgtEl>
                                        <p:attrNameLst>
                                          <p:attrName>style.visibility</p:attrName>
                                        </p:attrNameLst>
                                      </p:cBhvr>
                                      <p:to>
                                        <p:strVal val="hidden"/>
                                      </p:to>
                                    </p:set>
                                  </p:childTnLst>
                                </p:cTn>
                              </p:par>
                            </p:childTnLst>
                          </p:cTn>
                        </p:par>
                        <p:par>
                          <p:cTn id="326" fill="hold">
                            <p:stCondLst>
                              <p:cond delay="0"/>
                            </p:stCondLst>
                            <p:childTnLst>
                              <p:par>
                                <p:cTn id="327" presetID="22" presetClass="entr" presetSubtype="8" fill="hold" grpId="0" nodeType="afterEffect">
                                  <p:stCondLst>
                                    <p:cond delay="0"/>
                                  </p:stCondLst>
                                  <p:childTnLst>
                                    <p:set>
                                      <p:cBhvr>
                                        <p:cTn id="328" dur="1" fill="hold">
                                          <p:stCondLst>
                                            <p:cond delay="0"/>
                                          </p:stCondLst>
                                        </p:cTn>
                                        <p:tgtEl>
                                          <p:spTgt spid="155"/>
                                        </p:tgtEl>
                                        <p:attrNameLst>
                                          <p:attrName>style.visibility</p:attrName>
                                        </p:attrNameLst>
                                      </p:cBhvr>
                                      <p:to>
                                        <p:strVal val="visible"/>
                                      </p:to>
                                    </p:set>
                                    <p:animEffect transition="in" filter="wipe(left)">
                                      <p:cBhvr>
                                        <p:cTn id="329" dur="500"/>
                                        <p:tgtEl>
                                          <p:spTgt spid="155"/>
                                        </p:tgtEl>
                                      </p:cBhvr>
                                    </p:animEffect>
                                  </p:childTnLst>
                                </p:cTn>
                              </p:par>
                            </p:childTnLst>
                          </p:cTn>
                        </p:par>
                      </p:childTnLst>
                    </p:cTn>
                  </p:par>
                  <p:par>
                    <p:cTn id="330" fill="hold">
                      <p:stCondLst>
                        <p:cond delay="indefinite"/>
                      </p:stCondLst>
                      <p:childTnLst>
                        <p:par>
                          <p:cTn id="331" fill="hold">
                            <p:stCondLst>
                              <p:cond delay="0"/>
                            </p:stCondLst>
                            <p:childTnLst>
                              <p:par>
                                <p:cTn id="332" presetID="10" presetClass="entr" presetSubtype="0" fill="hold" nodeType="clickEffect">
                                  <p:stCondLst>
                                    <p:cond delay="0"/>
                                  </p:stCondLst>
                                  <p:childTnLst>
                                    <p:set>
                                      <p:cBhvr>
                                        <p:cTn id="333" dur="1" fill="hold">
                                          <p:stCondLst>
                                            <p:cond delay="0"/>
                                          </p:stCondLst>
                                        </p:cTn>
                                        <p:tgtEl>
                                          <p:spTgt spid="26"/>
                                        </p:tgtEl>
                                        <p:attrNameLst>
                                          <p:attrName>style.visibility</p:attrName>
                                        </p:attrNameLst>
                                      </p:cBhvr>
                                      <p:to>
                                        <p:strVal val="visible"/>
                                      </p:to>
                                    </p:set>
                                    <p:animEffect transition="in" filter="fade">
                                      <p:cBhvr>
                                        <p:cTn id="334" dur="500"/>
                                        <p:tgtEl>
                                          <p:spTgt spid="26"/>
                                        </p:tgtEl>
                                      </p:cBhvr>
                                    </p:animEffect>
                                  </p:childTnLst>
                                </p:cTn>
                              </p:par>
                            </p:childTnLst>
                          </p:cTn>
                        </p:par>
                      </p:childTnLst>
                    </p:cTn>
                  </p:par>
                  <p:par>
                    <p:cTn id="335" fill="hold">
                      <p:stCondLst>
                        <p:cond delay="indefinite"/>
                      </p:stCondLst>
                      <p:childTnLst>
                        <p:par>
                          <p:cTn id="336" fill="hold">
                            <p:stCondLst>
                              <p:cond delay="0"/>
                            </p:stCondLst>
                            <p:childTnLst>
                              <p:par>
                                <p:cTn id="337" presetID="1" presetClass="exit" presetSubtype="0" fill="hold" grpId="1" nodeType="clickEffect">
                                  <p:stCondLst>
                                    <p:cond delay="0"/>
                                  </p:stCondLst>
                                  <p:childTnLst>
                                    <p:set>
                                      <p:cBhvr>
                                        <p:cTn id="338" dur="1" fill="hold">
                                          <p:stCondLst>
                                            <p:cond delay="0"/>
                                          </p:stCondLst>
                                        </p:cTn>
                                        <p:tgtEl>
                                          <p:spTgt spid="1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9" grpId="0"/>
      <p:bldP spid="60" grpId="0" animBg="1"/>
      <p:bldP spid="65" grpId="0"/>
      <p:bldP spid="72" grpId="0"/>
      <p:bldP spid="73" grpId="0" animBg="1"/>
      <p:bldP spid="87" grpId="0" animBg="1"/>
      <p:bldP spid="88" grpId="0"/>
      <p:bldP spid="88" grpId="1"/>
      <p:bldP spid="91" grpId="0"/>
      <p:bldP spid="92" grpId="0" animBg="1"/>
      <p:bldP spid="94" grpId="0"/>
      <p:bldP spid="115" grpId="0" animBg="1"/>
      <p:bldP spid="116" grpId="0"/>
      <p:bldP spid="3" grpId="0" animBg="1"/>
      <p:bldP spid="64" grpId="0" animBg="1"/>
      <p:bldP spid="77" grpId="0"/>
      <p:bldP spid="78" grpId="0" animBg="1"/>
      <p:bldP spid="85" grpId="0" animBg="1"/>
      <p:bldP spid="85" grpId="1" animBg="1"/>
      <p:bldP spid="86" grpId="0" animBg="1"/>
      <p:bldP spid="86" grpId="1" animBg="1"/>
      <p:bldP spid="120" grpId="0" animBg="1"/>
      <p:bldP spid="120" grpId="1" animBg="1"/>
      <p:bldP spid="121" grpId="0" animBg="1"/>
      <p:bldP spid="125" grpId="0"/>
      <p:bldP spid="125" grpId="1"/>
      <p:bldP spid="127" grpId="0" animBg="1"/>
      <p:bldP spid="127" grpId="1" animBg="1"/>
      <p:bldP spid="128" grpId="0" animBg="1"/>
      <p:bldP spid="128" grpId="1" animBg="1"/>
      <p:bldP spid="129" grpId="0" animBg="1"/>
      <p:bldP spid="129" grpId="1" animBg="1"/>
      <p:bldP spid="131" grpId="0" animBg="1"/>
      <p:bldP spid="132" grpId="0"/>
      <p:bldP spid="132" grpId="1"/>
      <p:bldP spid="133" grpId="0"/>
      <p:bldP spid="134" grpId="0" animBg="1"/>
      <p:bldP spid="135" grpId="0"/>
      <p:bldP spid="135" grpId="1"/>
      <p:bldP spid="137" grpId="0" animBg="1"/>
      <p:bldP spid="137" grpId="1" animBg="1"/>
      <p:bldP spid="138" grpId="0"/>
      <p:bldP spid="139" grpId="0" animBg="1"/>
      <p:bldP spid="139" grpId="1" animBg="1"/>
      <p:bldP spid="140" grpId="0"/>
      <p:bldP spid="140" grpId="1"/>
      <p:bldP spid="141" grpId="0" animBg="1"/>
      <p:bldP spid="141" grpId="1" animBg="1"/>
      <p:bldP spid="142" grpId="0" animBg="1"/>
      <p:bldP spid="143" grpId="0"/>
      <p:bldP spid="143" grpId="1"/>
      <p:bldP spid="144" grpId="0"/>
      <p:bldP spid="145" grpId="0" animBg="1"/>
      <p:bldP spid="146" grpId="0"/>
      <p:bldP spid="146" grpId="1"/>
      <p:bldP spid="150" grpId="0" animBg="1"/>
      <p:bldP spid="150" grpId="1" animBg="1"/>
      <p:bldP spid="151" grpId="0"/>
      <p:bldP spid="152" grpId="0" animBg="1"/>
      <p:bldP spid="152" grpId="1" animBg="1"/>
      <p:bldP spid="153" grpId="0"/>
      <p:bldP spid="154" grpId="0" animBg="1"/>
      <p:bldP spid="154" grpId="1" animBg="1"/>
      <p:bldP spid="155" grpId="0" animBg="1"/>
      <p:bldP spid="15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E5085DC-87BE-4675-A7B7-BDE6E0B99537}"/>
              </a:ext>
            </a:extLst>
          </p:cNvPr>
          <p:cNvSpPr txBox="1"/>
          <p:nvPr/>
        </p:nvSpPr>
        <p:spPr>
          <a:xfrm>
            <a:off x="817680" y="1247071"/>
            <a:ext cx="9571795" cy="4151201"/>
          </a:xfrm>
          <a:prstGeom prst="rect">
            <a:avLst/>
          </a:prstGeom>
          <a:noFill/>
        </p:spPr>
        <p:txBody>
          <a:bodyPr wrap="square">
            <a:spAutoFit/>
          </a:bodyPr>
          <a:lstStyle/>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什么是方法重写？</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在继承体系中，子类出现了和父类中一模一样的方法声明，我们就称子类这个方法是重写的方法。</a:t>
            </a: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方法重写的应用场景</a:t>
            </a: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当子类需要父类的功能，但父类的该功能不完全满足自己的需求时。</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子类可以重写父类中的方法。</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案例演示：</a:t>
            </a:r>
            <a:endParaRPr lang="en-US" altLang="zh-CN" sz="1600" b="1" dirty="0">
              <a:solidFill>
                <a:srgbClr val="8C8C8C"/>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旧手机的功能只能是基本的打电话，发信息</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r>
              <a:rPr lang="zh-CN"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新手机的功能需要能够：基本的打电话下支持视频通话。基本的发信息下支持发送语音和图片。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EBCD51A-4AEE-42D6-98E4-FB3D145BDD97}"/>
              </a:ext>
            </a:extLst>
          </p:cNvPr>
          <p:cNvSpPr txBox="1"/>
          <p:nvPr/>
        </p:nvSpPr>
        <p:spPr>
          <a:xfrm>
            <a:off x="750737" y="3429000"/>
            <a:ext cx="10631966" cy="2412263"/>
          </a:xfrm>
          <a:prstGeom prst="rect">
            <a:avLst/>
          </a:prstGeom>
          <a:noFill/>
        </p:spPr>
        <p:txBody>
          <a:bodyPr wrap="square">
            <a:spAutoFit/>
          </a:bodyPr>
          <a:lstStyle/>
          <a:p>
            <a:pPr>
              <a:lnSpc>
                <a:spcPct val="150000"/>
              </a:lnSpc>
              <a:defRPr/>
            </a:pP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方法重写注意事项和要求</a:t>
            </a:r>
          </a:p>
          <a:p>
            <a:pPr marL="359824" indent="-359824">
              <a:lnSpc>
                <a:spcPct val="200000"/>
              </a:lnSpc>
              <a:buFont typeface="Wingdings" panose="05000000000000000000" pitchFamily="2" charset="2"/>
              <a:buChar char="l"/>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重写方法的名称、形参列表必须与被重写方法的名称和参数列表一致。</a:t>
            </a:r>
            <a:endPar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9824" indent="-359824">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私有方法不能被重写。</a:t>
            </a: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子类重写父类方法时，访问权限必须大于或者等于父类 （</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暂时了解 ：缺省 </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&lt; protected &lt; public</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子类不能重写父类的静态方法，如果重写会报错的。</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TextBox 10">
            <a:extLst>
              <a:ext uri="{FF2B5EF4-FFF2-40B4-BE49-F238E27FC236}">
                <a16:creationId xmlns:a16="http://schemas.microsoft.com/office/drawing/2014/main" id="{869BE427-ACBC-4122-A0C8-27EBBE186120}"/>
              </a:ext>
            </a:extLst>
          </p:cNvPr>
          <p:cNvSpPr txBox="1"/>
          <p:nvPr/>
        </p:nvSpPr>
        <p:spPr>
          <a:xfrm>
            <a:off x="750737" y="1107475"/>
            <a:ext cx="10371835" cy="2058320"/>
          </a:xfrm>
          <a:prstGeom prst="rect">
            <a:avLst/>
          </a:prstGeom>
          <a:noFill/>
        </p:spPr>
        <p:txBody>
          <a:bodyPr wrap="square">
            <a:spAutoFit/>
          </a:bodyPr>
          <a:lstStyle/>
          <a:p>
            <a:pPr>
              <a:lnSpc>
                <a:spcPct val="200000"/>
              </a:lnSpc>
              <a:defRPr/>
            </a:pPr>
            <a:r>
              <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@Override</a:t>
            </a: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重写注解</a:t>
            </a:r>
          </a:p>
          <a:p>
            <a:pPr marL="228594" indent="-228594">
              <a:lnSpc>
                <a:spcPct val="200000"/>
              </a:lnSpc>
              <a:buFont typeface="Wingdings" panose="05000000000000000000" charset="0"/>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@Override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是放在重写后的方法上，作为重写是否正确的校验注解。</a:t>
            </a:r>
          </a:p>
          <a:p>
            <a:pPr marL="228594" indent="-228594">
              <a:lnSpc>
                <a:spcPct val="200000"/>
              </a:lnSpc>
              <a:buFont typeface="Wingdings" panose="05000000000000000000" charset="0"/>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加上该注解后如果重写错误，编译阶段会出现错误提示。</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charset="0"/>
              <a:buChar char="l"/>
              <a:defRPr/>
            </a:pP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建议重写方法都加</a:t>
            </a:r>
            <a:r>
              <a:rPr lang="en-US" altLang="zh-CN"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@Override</a:t>
            </a:r>
            <a:r>
              <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注解，代码安全，</a:t>
            </a:r>
            <a:r>
              <a:rPr lang="zh-CN" altLang="en-US" sz="160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优雅！</a:t>
            </a:r>
            <a:endParaRPr lang="zh-CN" altLang="en-US" sz="1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154214" y="2219784"/>
            <a:ext cx="8128088" cy="4511040"/>
          </a:xfrm>
        </p:spPr>
        <p:txBody>
          <a:bodyPr/>
          <a:lstStyle/>
          <a:p>
            <a:pPr>
              <a:lnSpc>
                <a:spcPct val="250000"/>
              </a:lnSpc>
              <a:defRPr/>
            </a:pPr>
            <a:r>
              <a:rPr lang="zh-CN" altLang="en-US" dirty="0">
                <a:solidFill>
                  <a:schemeClr val="tx1">
                    <a:lumMod val="85000"/>
                    <a:lumOff val="15000"/>
                  </a:schemeClr>
                </a:solidFill>
              </a:rPr>
              <a:t>方法重写是什么样的？</a:t>
            </a:r>
            <a:endParaRPr lang="en-US" altLang="zh-CN" dirty="0">
              <a:solidFill>
                <a:schemeClr val="tx1">
                  <a:lumMod val="85000"/>
                  <a:lumOff val="15000"/>
                </a:schemeClr>
              </a:solidFill>
            </a:endParaRPr>
          </a:p>
          <a:p>
            <a:pPr marL="895335" lvl="1" indent="-285750">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子类写一个与父类申明一样的方法覆盖父类的方法。</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defRPr/>
            </a:pPr>
            <a:r>
              <a:rPr lang="zh-CN" altLang="en-US" dirty="0">
                <a:solidFill>
                  <a:schemeClr val="tx1">
                    <a:lumMod val="85000"/>
                    <a:lumOff val="15000"/>
                  </a:schemeClr>
                </a:solidFill>
              </a:rPr>
              <a:t>方法重写建议加上哪个注解，有什么好处？</a:t>
            </a:r>
            <a:endParaRPr lang="en-US" altLang="zh-CN" dirty="0">
              <a:solidFill>
                <a:schemeClr val="tx1">
                  <a:lumMod val="85000"/>
                  <a:lumOff val="15000"/>
                </a:schemeClr>
              </a:solidFill>
            </a:endParaRPr>
          </a:p>
          <a:p>
            <a:pPr marL="895335" lvl="1" indent="-285750">
              <a:lnSpc>
                <a:spcPct val="250000"/>
              </a:lnSpc>
              <a:buFont typeface="Wingdings" panose="05000000000000000000" pitchFamily="2" charset="2"/>
              <a:buChar char="l"/>
              <a:defRPr/>
            </a:pPr>
            <a:r>
              <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@Override</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注解可以校验重写是否正确，同时可读性好。</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50000"/>
              </a:lnSpc>
              <a:defRPr/>
            </a:pPr>
            <a:r>
              <a:rPr lang="zh-CN" altLang="en-US" dirty="0">
                <a:solidFill>
                  <a:schemeClr val="tx1">
                    <a:lumMod val="85000"/>
                    <a:lumOff val="15000"/>
                  </a:schemeClr>
                </a:solidFill>
              </a:rPr>
              <a:t>重写方法有哪些基本要求？</a:t>
            </a:r>
            <a:endParaRPr lang="en-US" altLang="zh-CN" dirty="0">
              <a:solidFill>
                <a:schemeClr val="tx1">
                  <a:lumMod val="85000"/>
                  <a:lumOff val="15000"/>
                </a:schemeClr>
              </a:solidFill>
            </a:endParaRPr>
          </a:p>
          <a:p>
            <a:pPr marL="895335" lvl="1" indent="-285750">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重写方法的名称和形参列表应该与被重写方法一致。</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私有方法不能被重写。</a:t>
            </a:r>
          </a:p>
          <a:p>
            <a:pPr marL="895335" lvl="1" indent="-285750">
              <a:lnSpc>
                <a:spcPct val="250000"/>
              </a:lnSpc>
              <a:buFont typeface="Wingdings" panose="05000000000000000000" pitchFamily="2" charset="2"/>
              <a:buChar char="l"/>
              <a:defRPr/>
            </a:pP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子类重写父类方法时，访问权限必须大于或者等于父类被重写的方法的权限。</a:t>
            </a: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50000"/>
              </a:lnSpc>
              <a:buFont typeface="Wingdings" panose="05000000000000000000" pitchFamily="2" charset="2"/>
              <a:buChar char="l"/>
              <a:defRPr/>
            </a:pPr>
            <a:endPara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50000"/>
              </a:lnSpc>
              <a:defRPr/>
            </a:pPr>
            <a:endParaRPr lang="en-US" altLang="zh-CN" dirty="0"/>
          </a:p>
          <a:p>
            <a:pPr marL="895335" lvl="1" indent="-285750">
              <a:lnSpc>
                <a:spcPct val="250000"/>
              </a:lnSpc>
              <a:buFont typeface="Wingdings" panose="05000000000000000000" pitchFamily="2" charset="2"/>
              <a:buChar char="l"/>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52300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15261" y="697042"/>
            <a:ext cx="6448508" cy="5621572"/>
          </a:xfrm>
        </p:spPr>
        <p:txBody>
          <a:bodyPr/>
          <a:lstStyle/>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应用知识：工具类</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应用知识：单例设计模式</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继承概述、使用继承的好处</a:t>
            </a:r>
            <a:endParaRPr kumimoji="1"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继承的设计规范、内存运行原理</a:t>
            </a:r>
            <a:endParaRPr kumimoji="1"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继承的特点</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继承后：成员变量、成员方法的访问特点</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继承后：方法重写</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继承后：子类构造器的特点</a:t>
            </a:r>
            <a:endParaRPr kumimoji="1"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继承后：子类构造器访问父类有参构造器</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使用总结</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9522653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CE676442-34F9-4F99-9092-63267143DDB3}"/>
              </a:ext>
            </a:extLst>
          </p:cNvPr>
          <p:cNvSpPr txBox="1"/>
          <p:nvPr/>
        </p:nvSpPr>
        <p:spPr>
          <a:xfrm>
            <a:off x="803469" y="1252350"/>
            <a:ext cx="10350500" cy="4220964"/>
          </a:xfrm>
          <a:prstGeom prst="rect">
            <a:avLst/>
          </a:prstGeom>
          <a:noFill/>
        </p:spPr>
        <p:txBody>
          <a:bodyPr>
            <a:spAutoFit/>
          </a:bodyPr>
          <a:lstStyle/>
          <a:p>
            <a:pPr>
              <a:lnSpc>
                <a:spcPct val="200000"/>
              </a:lnSpc>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子类继承父类后构造器的特点：</a:t>
            </a:r>
          </a:p>
          <a:p>
            <a:pPr marL="285750" indent="-285750">
              <a:lnSpc>
                <a:spcPct val="200000"/>
              </a:lnSpc>
              <a:buFont typeface="Wingdings" panose="05000000000000000000"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子类中所有的构造器默认都会先访问父类中无参的构造器，再执行自己。</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为什么？</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子类在初始化的时候，有可能会使用到父类中的数据，如果父类没有完成初始化，子类将无法使用父类的数据。</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4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子类初始化之前，一定要调用父类构造器先完成父类数据空间的初始化。</a:t>
            </a:r>
            <a:endPar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r>
              <a:rPr lang="zh-CN" altLang="en-US"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怎么调用父类构造器的？</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子类构造器的第一行语句默认都是：</a:t>
            </a:r>
            <a:r>
              <a:rPr lang="en-US" altLang="zh-CN"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lang="zh-CN" altLang="en-US" sz="14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，不写也存在</a:t>
            </a:r>
            <a:r>
              <a:rPr lang="zh-CN" altLang="en-US" sz="14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b="1"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74476" y="1667992"/>
            <a:ext cx="6739759" cy="2927657"/>
          </a:xfrm>
        </p:spPr>
        <p:txBody>
          <a:bodyPr/>
          <a:lstStyle/>
          <a:p>
            <a:pPr>
              <a:defRPr/>
            </a:pPr>
            <a:r>
              <a:rPr lang="zh-CN" altLang="en-US" dirty="0">
                <a:solidFill>
                  <a:schemeClr val="tx1">
                    <a:lumMod val="85000"/>
                    <a:lumOff val="15000"/>
                  </a:schemeClr>
                </a:solidFill>
              </a:rPr>
              <a:t>子类继承父类后构造器的特点是什么样的？</a:t>
            </a:r>
          </a:p>
          <a:p>
            <a:pPr marL="552435" lvl="1" indent="-285750">
              <a:lnSpc>
                <a:spcPct val="200000"/>
              </a:lnSpc>
              <a:buFont typeface="Wingdings" panose="05000000000000000000"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子类中所有的构造器默认都会先访问父类中无参的构造器，再执行自己。</a:t>
            </a:r>
            <a:endParaRPr lang="en-US" altLang="zh-CN" sz="16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defRPr/>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72532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15261" y="697042"/>
            <a:ext cx="6448508" cy="5621572"/>
          </a:xfrm>
        </p:spPr>
        <p:txBody>
          <a:bodyPr/>
          <a:lstStyle/>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应用知识：工具类</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应用知识：单例设计模式</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继承概述、使用继承的好处</a:t>
            </a:r>
            <a:endParaRPr kumimoji="1"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继承的设计规范、内存运行原理</a:t>
            </a:r>
            <a:endParaRPr kumimoji="1"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继承的特点</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继承后：成员变量、成员方法的访问特点</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继承后：方法重写</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继承后：子类构造器的特点</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继承后：子类构造器访问父类有参构造器</a:t>
            </a:r>
            <a:endParaRPr kumimoji="1"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使用总结</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5720264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0">
            <a:extLst>
              <a:ext uri="{FF2B5EF4-FFF2-40B4-BE49-F238E27FC236}">
                <a16:creationId xmlns:a16="http://schemas.microsoft.com/office/drawing/2014/main" id="{EFA3B735-CC8A-4DF9-AB84-C18CDFC7BF28}"/>
              </a:ext>
            </a:extLst>
          </p:cNvPr>
          <p:cNvSpPr txBox="1"/>
          <p:nvPr/>
        </p:nvSpPr>
        <p:spPr>
          <a:xfrm>
            <a:off x="751472" y="1362802"/>
            <a:ext cx="10350500" cy="4881721"/>
          </a:xfrm>
          <a:prstGeom prst="rect">
            <a:avLst/>
          </a:prstGeom>
          <a:noFill/>
        </p:spPr>
        <p:txBody>
          <a:bodyPr>
            <a:spAutoFit/>
          </a:bodyPr>
          <a:lstStyle/>
          <a:p>
            <a:pPr>
              <a:lnSpc>
                <a:spcPct val="200000"/>
              </a:lnSpc>
              <a:buFont typeface="Wingdings" panose="05000000000000000000" pitchFamily="2" charset="2"/>
              <a:buNone/>
              <a:defRPr/>
            </a:pPr>
            <a:r>
              <a:rPr lang="en-US" altLang="zh-CN"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lang="zh-CN" altLang="en-US"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调用父类有参数构造器的作用：</a:t>
            </a:r>
          </a:p>
          <a:p>
            <a:pPr marL="228594" indent="-228594">
              <a:lnSpc>
                <a:spcPct val="200000"/>
              </a:lnSpc>
              <a:buFont typeface="Wingdings" panose="05000000000000000000" pitchFamily="2" charset="2"/>
              <a:buChar char="l"/>
              <a:defRPr/>
            </a:pPr>
            <a:r>
              <a:rPr lang="zh-CN" altLang="en-US"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初始化继承自父类的数据。</a:t>
            </a:r>
            <a:endParaRPr lang="en-US" altLang="zh-CN"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defRPr/>
            </a:pPr>
            <a:endParaRPr lang="en-US" altLang="zh-CN"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a:lnSpc>
                <a:spcPct val="200000"/>
              </a:lnSpc>
              <a:buFont typeface="Wingdings" panose="05000000000000000000" pitchFamily="2" charset="2"/>
              <a:buNone/>
              <a:defRPr/>
            </a:pPr>
            <a:r>
              <a:rPr lang="zh-CN" altLang="en-US"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如果父类中没有无参数构造器，只有有参构造器，会出现什么现象呢？</a:t>
            </a:r>
          </a:p>
          <a:p>
            <a:pPr marL="228594" indent="-228594">
              <a:lnSpc>
                <a:spcPct val="200000"/>
              </a:lnSpc>
              <a:buFont typeface="Wingdings" panose="05000000000000000000" pitchFamily="2" charset="2"/>
              <a:buChar char="l"/>
              <a:defRPr/>
            </a:pP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会报错。因为子类默认是调用父类无参构造器的。</a:t>
            </a:r>
            <a:endParaRPr lang="en-US" altLang="zh-CN"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buFont typeface="Wingdings" panose="05000000000000000000" pitchFamily="2" charset="2"/>
              <a:buNone/>
              <a:defRPr/>
            </a:pPr>
            <a:endParaRPr lang="en-US" altLang="zh-CN"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200000"/>
              </a:lnSpc>
              <a:buFont typeface="Wingdings" panose="05000000000000000000" pitchFamily="2" charset="2"/>
              <a:buNone/>
              <a:defRPr/>
            </a:pPr>
            <a:r>
              <a:rPr lang="zh-CN" altLang="zh-CN"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如何解决？</a:t>
            </a:r>
          </a:p>
          <a:p>
            <a:pPr marL="228594" indent="-228594">
              <a:lnSpc>
                <a:spcPct val="200000"/>
              </a:lnSpc>
              <a:buFont typeface="Wingdings" panose="05000000000000000000" pitchFamily="2" charset="2"/>
              <a:buChar char="l"/>
              <a:defRPr/>
            </a:pP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子类</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构造器中可以</a:t>
            </a: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通过</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书写</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，手动</a:t>
            </a:r>
            <a:r>
              <a:rPr lang="zh-CN"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调用父类的有参数构造器</a:t>
            </a:r>
            <a:endParaRPr lang="en-US" altLang="zh-CN" sz="16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28594" indent="-228594">
              <a:lnSpc>
                <a:spcPct val="200000"/>
              </a:lnSpc>
              <a:buFont typeface="Wingdings" panose="05000000000000000000" pitchFamily="2" charset="2"/>
              <a:buChar char="l"/>
              <a:defRPr/>
            </a:pPr>
            <a:endParaRPr lang="en-US" altLang="zh-CN"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fade">
                                      <p:cBhvr>
                                        <p:cTn id="2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674476" y="1667992"/>
            <a:ext cx="6739759" cy="2927657"/>
          </a:xfrm>
        </p:spPr>
        <p:txBody>
          <a:bodyPr/>
          <a:lstStyle/>
          <a:p>
            <a:pPr>
              <a:buNone/>
              <a:defRPr/>
            </a:pPr>
            <a:r>
              <a:rPr lang="en-US" altLang="zh-CN" dirty="0">
                <a:solidFill>
                  <a:srgbClr val="333333"/>
                </a:solidFill>
              </a:rPr>
              <a:t>1</a:t>
            </a:r>
            <a:r>
              <a:rPr lang="zh-CN" altLang="en-US" dirty="0">
                <a:solidFill>
                  <a:srgbClr val="333333"/>
                </a:solidFill>
              </a:rPr>
              <a:t>、</a:t>
            </a:r>
            <a:r>
              <a:rPr lang="en-US" altLang="zh-CN" dirty="0">
                <a:solidFill>
                  <a:srgbClr val="333333"/>
                </a:solidFill>
              </a:rPr>
              <a:t>super</a:t>
            </a:r>
            <a:r>
              <a:rPr lang="zh-CN" altLang="en-US" dirty="0">
                <a:solidFill>
                  <a:srgbClr val="333333"/>
                </a:solidFill>
              </a:rPr>
              <a:t>调用父类构造器的作用是什么？</a:t>
            </a:r>
          </a:p>
          <a:p>
            <a:pPr marL="228594" indent="-228594">
              <a:buFont typeface="Wingdings" panose="05000000000000000000" pitchFamily="2" charset="2"/>
              <a:buChar char="l"/>
              <a:defRPr/>
            </a:pPr>
            <a:r>
              <a:rPr lang="zh-CN" altLang="en-US" sz="1600" b="1" dirty="0">
                <a:solidFill>
                  <a:srgbClr val="333333"/>
                </a:solidFill>
              </a:rPr>
              <a:t>通过调用父类有参数构造器来初始化继承自父类的数据</a:t>
            </a:r>
          </a:p>
        </p:txBody>
      </p:sp>
    </p:spTree>
    <p:extLst>
      <p:ext uri="{BB962C8B-B14F-4D97-AF65-F5344CB8AC3E}">
        <p14:creationId xmlns:p14="http://schemas.microsoft.com/office/powerpoint/2010/main" val="103764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15261" y="697042"/>
            <a:ext cx="6448508" cy="5621572"/>
          </a:xfrm>
        </p:spPr>
        <p:txBody>
          <a:bodyPr/>
          <a:lstStyle/>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应用知识：工具类</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应用知识：代码块</a:t>
            </a:r>
            <a:endParaRPr lang="en-US"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应用知识：单例设计模式</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sz="14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继承概述、使用继承的好处</a:t>
            </a:r>
            <a:endParaRPr kumimoji="1"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继承的设计规范、内存运行原理</a:t>
            </a:r>
            <a:endParaRPr kumimoji="1"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继承的特点</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继承后：成员变量、成员方法的访问特点</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继承后：方法重写</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继承后：子类构造器的特点</a:t>
            </a:r>
            <a:endParaRPr kumimoji="1" lang="en-US" altLang="zh-CN" sz="14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zh-CN" altLang="en-US"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继承后：子类构造器访问父类有参构造器</a:t>
            </a:r>
            <a:endParaRPr kumimoji="1" lang="en-US" altLang="zh-CN" sz="14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kumimoji="1"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kumimoji="1" lang="zh-CN" altLang="en-US"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使用总结</a:t>
            </a:r>
            <a:endParaRPr kumimoji="1" lang="en-US" altLang="zh-CN" sz="14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buFont typeface="Wingdings" panose="05000000000000000000" pitchFamily="2" charset="2"/>
              <a:buChar char="Ø"/>
            </a:pP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08480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a:xfrm>
            <a:off x="4099096" y="1399566"/>
            <a:ext cx="8771020" cy="4511040"/>
          </a:xfrm>
        </p:spPr>
        <p:txBody>
          <a:bodyPr/>
          <a:lstStyle/>
          <a:p>
            <a:r>
              <a:rPr lang="en-US" altLang="zh-CN" dirty="0"/>
              <a:t>static</a:t>
            </a:r>
            <a:r>
              <a:rPr lang="zh-CN" altLang="en-US" dirty="0"/>
              <a:t>是什么 ？</a:t>
            </a:r>
            <a:endParaRPr lang="en-US" altLang="zh-CN" dirty="0"/>
          </a:p>
          <a:p>
            <a:pPr marL="895335" lvl="1" indent="-285750">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静态的意思，可以修饰成员变量、成员方法</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en-US" altLang="zh-CN" dirty="0"/>
              <a:t>static</a:t>
            </a:r>
            <a:r>
              <a:rPr lang="zh-CN" altLang="en-US" dirty="0"/>
              <a:t>修饰的成员变量是什么？ 有什么特点？</a:t>
            </a:r>
            <a:endParaRPr lang="en-US" altLang="zh-CN" dirty="0"/>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静态成员变量（有</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修饰，属于类、加载一次，内存中只有一份），访问格式</a:t>
            </a:r>
          </a:p>
          <a:p>
            <a:pPr marL="895335" lvl="1" indent="-285750">
              <a:lnSpc>
                <a:spcPct val="200000"/>
              </a:lnSpc>
              <a:buFont typeface="Wingdings" panose="05000000000000000000" pitchFamily="2" charset="2"/>
              <a:buChar char="l"/>
            </a:pP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lvl="1">
              <a:lnSpc>
                <a:spcPct val="200000"/>
              </a:lnSpc>
            </a:pP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实例成员变量（无</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修饰，属于对象），访问格式：</a:t>
            </a:r>
          </a:p>
          <a:p>
            <a:pPr lvl="1">
              <a:lnSpc>
                <a:spcPct val="200000"/>
              </a:lnSpc>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r>
              <a:rPr lang="zh-CN" altLang="en-US" dirty="0"/>
              <a:t>两种成员变量各自在什么情况下定义？</a:t>
            </a:r>
            <a:endParaRPr lang="en-US" altLang="zh-CN" dirty="0"/>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静态成员变量：表示在线人数等需要被类的所有对象共享的信息时。</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实例成员变量：属于每个对象，且每个对象的该信息不同时（如：</a:t>
            </a:r>
            <a:r>
              <a:rPr lang="en-US" altLang="zh-CN" sz="140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name,age,money</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Rectangle 1">
            <a:extLst>
              <a:ext uri="{FF2B5EF4-FFF2-40B4-BE49-F238E27FC236}">
                <a16:creationId xmlns:a16="http://schemas.microsoft.com/office/drawing/2014/main" id="{11E8C6C5-1FB0-42D4-B54F-0ACFABBB928B}"/>
              </a:ext>
            </a:extLst>
          </p:cNvPr>
          <p:cNvSpPr>
            <a:spLocks noChangeArrowheads="1"/>
          </p:cNvSpPr>
          <p:nvPr/>
        </p:nvSpPr>
        <p:spPr bwMode="auto">
          <a:xfrm>
            <a:off x="5060115" y="4427957"/>
            <a:ext cx="2723950" cy="466090"/>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对象.</a:t>
            </a:r>
            <a:r>
              <a:rPr lang="zh-CN" altLang="en-US"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实例成员变量。</a:t>
            </a:r>
            <a:endParaRPr kumimoji="0" lang="zh-CN" altLang="zh-CN" sz="32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Rectangle 1">
            <a:extLst>
              <a:ext uri="{FF2B5EF4-FFF2-40B4-BE49-F238E27FC236}">
                <a16:creationId xmlns:a16="http://schemas.microsoft.com/office/drawing/2014/main" id="{FB3BBF3C-6DC9-4CE6-BB27-FDCBAD9D0E13}"/>
              </a:ext>
            </a:extLst>
          </p:cNvPr>
          <p:cNvSpPr>
            <a:spLocks noChangeArrowheads="1"/>
          </p:cNvSpPr>
          <p:nvPr/>
        </p:nvSpPr>
        <p:spPr bwMode="auto">
          <a:xfrm>
            <a:off x="5060115" y="2980511"/>
            <a:ext cx="2723950" cy="896977"/>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en-US"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类名</a:t>
            </a:r>
            <a:r>
              <a:rPr kumimoji="0" lang="en-US"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静态成员变量</a:t>
            </a:r>
            <a:r>
              <a:rPr kumimoji="0" lang="en-US"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推荐</a:t>
            </a:r>
            <a:r>
              <a:rPr kumimoji="0" lang="en-US"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400" b="0" i="0" u="none" strike="noStrike" cap="none" normalizeH="0" baseline="0" dirty="0">
                <a:ln>
                  <a:noFill/>
                </a:ln>
                <a:solidFill>
                  <a:srgbClr val="080808"/>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对象.</a:t>
            </a:r>
            <a:r>
              <a:rPr lang="zh-CN" altLang="en-US"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静态成员变量</a:t>
            </a:r>
            <a:r>
              <a:rPr lang="en-US"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不推荐</a:t>
            </a:r>
            <a:r>
              <a:rPr lang="en-US" altLang="zh-CN"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solidFill>
                  <a:srgbClr val="080808"/>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zh-CN" sz="3200" b="0" i="0" u="none" strike="noStrike" cap="none" normalizeH="0" baseline="0" dirty="0">
              <a:ln>
                <a:noFill/>
              </a:ln>
              <a:solidFill>
                <a:schemeClr val="tx1"/>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9202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fade">
                                      <p:cBhvr>
                                        <p:cTn id="47" dur="500"/>
                                        <p:tgtEl>
                                          <p:spTgt spid="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Effect transition="in" filter="fade">
                                      <p:cBhvr>
                                        <p:cTn id="5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id="{800604C2-B225-4749-9E30-99C9CA50B3D8}"/>
              </a:ext>
            </a:extLst>
          </p:cNvPr>
          <p:cNvSpPr txBox="1"/>
          <p:nvPr/>
        </p:nvSpPr>
        <p:spPr>
          <a:xfrm>
            <a:off x="830180" y="1184109"/>
            <a:ext cx="10350500" cy="1073435"/>
          </a:xfrm>
          <a:prstGeom prst="rect">
            <a:avLst/>
          </a:prstGeom>
          <a:noFill/>
        </p:spPr>
        <p:txBody>
          <a:bodyPr>
            <a:spAutoFit/>
          </a:bodyPr>
          <a:lstStyle/>
          <a:p>
            <a:pPr>
              <a:lnSpc>
                <a:spcPct val="200000"/>
              </a:lnSpc>
              <a:defRPr/>
            </a:pP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详情</a:t>
            </a:r>
            <a:endParaRPr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58131" indent="-358131">
              <a:lnSpc>
                <a:spcPct val="200000"/>
              </a:lnSpc>
              <a:buFont typeface="Wingdings" panose="05000000000000000000" pitchFamily="2" charset="2"/>
              <a:buChar char="l"/>
              <a:defRPr/>
            </a:pP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：代表本类对象的引用；</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lang="zh-CN" altLang="en-US"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：代表父类存储空间的标识。</a:t>
            </a:r>
            <a:endPar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10" name="表格 9">
            <a:extLst>
              <a:ext uri="{FF2B5EF4-FFF2-40B4-BE49-F238E27FC236}">
                <a16:creationId xmlns:a16="http://schemas.microsoft.com/office/drawing/2014/main" id="{DB27BFDC-D241-4BDE-9B6B-B8889E1F607B}"/>
              </a:ext>
            </a:extLst>
          </p:cNvPr>
          <p:cNvGraphicFramePr>
            <a:graphicFrameLocks noGrp="1"/>
          </p:cNvGraphicFramePr>
          <p:nvPr>
            <p:custDataLst>
              <p:tags r:id="rId1"/>
            </p:custDataLst>
            <p:extLst>
              <p:ext uri="{D42A27DB-BD31-4B8C-83A1-F6EECF244321}">
                <p14:modId xmlns:p14="http://schemas.microsoft.com/office/powerpoint/2010/main" val="3677620721"/>
              </p:ext>
            </p:extLst>
          </p:nvPr>
        </p:nvGraphicFramePr>
        <p:xfrm>
          <a:off x="916726" y="2518465"/>
          <a:ext cx="8530168" cy="2146357"/>
        </p:xfrm>
        <a:graphic>
          <a:graphicData uri="http://schemas.openxmlformats.org/drawingml/2006/table">
            <a:tbl>
              <a:tblPr/>
              <a:tblGrid>
                <a:gridCol w="1137152">
                  <a:extLst>
                    <a:ext uri="{9D8B030D-6E8A-4147-A177-3AD203B41FA5}">
                      <a16:colId xmlns:a16="http://schemas.microsoft.com/office/drawing/2014/main" val="20000"/>
                    </a:ext>
                  </a:extLst>
                </a:gridCol>
                <a:gridCol w="2399703">
                  <a:extLst>
                    <a:ext uri="{9D8B030D-6E8A-4147-A177-3AD203B41FA5}">
                      <a16:colId xmlns:a16="http://schemas.microsoft.com/office/drawing/2014/main" val="20001"/>
                    </a:ext>
                  </a:extLst>
                </a:gridCol>
                <a:gridCol w="2496233">
                  <a:extLst>
                    <a:ext uri="{9D8B030D-6E8A-4147-A177-3AD203B41FA5}">
                      <a16:colId xmlns:a16="http://schemas.microsoft.com/office/drawing/2014/main" val="20002"/>
                    </a:ext>
                  </a:extLst>
                </a:gridCol>
                <a:gridCol w="2497080">
                  <a:extLst>
                    <a:ext uri="{9D8B030D-6E8A-4147-A177-3AD203B41FA5}">
                      <a16:colId xmlns:a16="http://schemas.microsoft.com/office/drawing/2014/main" val="20003"/>
                    </a:ext>
                  </a:extLst>
                </a:gridCol>
              </a:tblGrid>
              <a:tr h="528436">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2000" b="1"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关键字</a:t>
                      </a:r>
                    </a:p>
                  </a:txBody>
                  <a:tcPr marL="121913" marR="121913"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2000" b="1"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访问成员变量</a:t>
                      </a:r>
                    </a:p>
                  </a:txBody>
                  <a:tcPr marL="121913" marR="121913"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2000" b="1"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访问成员方法</a:t>
                      </a:r>
                    </a:p>
                  </a:txBody>
                  <a:tcPr marL="121913" marR="121913"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pPr>
                      <a:r>
                        <a:rPr kumimoji="0" lang="zh-CN" altLang="en-US" sz="2000" b="1" i="0" u="none" strike="noStrike" cap="none" normalizeH="0" baseline="0" dirty="0">
                          <a:ln>
                            <a:noFill/>
                          </a:ln>
                          <a:solidFill>
                            <a:srgbClr val="FFFFFF"/>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访问构造方法</a:t>
                      </a:r>
                    </a:p>
                  </a:txBody>
                  <a:tcPr marL="121913" marR="121913" marT="60980" marB="6098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extLst>
                  <a:ext uri="{0D108BD9-81ED-4DB2-BD59-A6C34878D82A}">
                    <a16:rowId xmlns:a16="http://schemas.microsoft.com/office/drawing/2014/main" val="10000"/>
                  </a:ext>
                </a:extLst>
              </a:tr>
              <a:tr h="731675">
                <a:tc>
                  <a:txBody>
                    <a:bodyPr/>
                    <a:lstStyle/>
                    <a:p>
                      <a:pPr marL="0" marR="0" lvl="0" indent="0" algn="ctr" defTabSz="914400" rtl="0" eaLnBrk="1" fontAlgn="base" latinLnBrk="0" hangingPunct="1">
                        <a:lnSpc>
                          <a:spcPct val="200000"/>
                        </a:lnSpc>
                        <a:spcBef>
                          <a:spcPct val="0"/>
                        </a:spcBef>
                        <a:spcAft>
                          <a:spcPct val="0"/>
                        </a:spcAft>
                        <a:buClrTx/>
                        <a:buSzTx/>
                        <a:buFontTx/>
                        <a:buNone/>
                      </a:pPr>
                      <a:r>
                        <a:rPr kumimoji="0" lang="en-US" altLang="zh-CN" sz="1400" b="1" i="0" u="none" strike="noStrike" cap="none" normalizeH="0" baseline="0" dirty="0">
                          <a:ln>
                            <a:noFill/>
                          </a:ln>
                          <a:solidFill>
                            <a:srgbClr val="40404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endParaRPr kumimoji="0" lang="zh-CN" altLang="en-US" sz="1400" b="1" i="0" u="none" strike="noStrike" cap="none" normalizeH="0" baseline="0" dirty="0">
                        <a:ln>
                          <a:noFill/>
                        </a:ln>
                        <a:solidFill>
                          <a:srgbClr val="40404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913" marR="121913"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ctr" defTabSz="914400" rtl="0" eaLnBrk="1" fontAlgn="base" latinLnBrk="0" hangingPunct="1">
                        <a:lnSpc>
                          <a:spcPct val="200000"/>
                        </a:lnSpc>
                        <a:spcBef>
                          <a:spcPct val="0"/>
                        </a:spcBef>
                        <a:spcAft>
                          <a:spcPct val="0"/>
                        </a:spcAft>
                        <a:buClrTx/>
                        <a:buSzTx/>
                        <a:buFontTx/>
                        <a:buNone/>
                        <a:defRPr/>
                      </a:pP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访问本类成员变量</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913" marR="121913"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0" marR="0" lvl="0" indent="0" algn="ctr" defTabSz="914400" rtl="0" eaLnBrk="1" fontAlgn="base" latinLnBrk="0" hangingPunct="1">
                        <a:lnSpc>
                          <a:spcPct val="200000"/>
                        </a:lnSpc>
                        <a:spcBef>
                          <a:spcPct val="0"/>
                        </a:spcBef>
                        <a:spcAft>
                          <a:spcPct val="0"/>
                        </a:spcAft>
                        <a:buClrTx/>
                        <a:buSzTx/>
                        <a:buFontTx/>
                        <a:buNone/>
                        <a:defRPr/>
                      </a:pP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访问本类成员方法</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913" marR="121913"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defRPr/>
                      </a:pPr>
                      <a:r>
                        <a:rPr lang="en-US" altLang="zh-CN" sz="12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p>
                    <a:p>
                      <a:pPr marL="0" marR="0" lvl="0" indent="0" algn="ctr" defTabSz="914400" rtl="0" eaLnBrk="1" fontAlgn="base" latinLnBrk="0" hangingPunct="1">
                        <a:lnSpc>
                          <a:spcPct val="200000"/>
                        </a:lnSpc>
                        <a:spcBef>
                          <a:spcPct val="0"/>
                        </a:spcBef>
                        <a:spcAft>
                          <a:spcPct val="0"/>
                        </a:spcAft>
                        <a:buClrTx/>
                        <a:buSzTx/>
                        <a:buFontTx/>
                        <a:buNone/>
                        <a:defRPr/>
                      </a:pPr>
                      <a:r>
                        <a:rPr lang="zh-CN" altLang="en-US" sz="12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访问本类构器</a:t>
                      </a:r>
                      <a:endParaRPr lang="en-US" altLang="zh-CN" sz="12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913" marR="121913"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extLst>
                  <a:ext uri="{0D108BD9-81ED-4DB2-BD59-A6C34878D82A}">
                    <a16:rowId xmlns:a16="http://schemas.microsoft.com/office/drawing/2014/main" val="10001"/>
                  </a:ext>
                </a:extLst>
              </a:tr>
              <a:tr h="731675">
                <a:tc>
                  <a:txBody>
                    <a:bodyPr/>
                    <a:lstStyle/>
                    <a:p>
                      <a:pPr marL="0" marR="0" lvl="0" indent="0" algn="ctr" defTabSz="914400" rtl="0" eaLnBrk="1" fontAlgn="base" latinLnBrk="0" hangingPunct="1">
                        <a:lnSpc>
                          <a:spcPct val="200000"/>
                        </a:lnSpc>
                        <a:spcBef>
                          <a:spcPct val="0"/>
                        </a:spcBef>
                        <a:spcAft>
                          <a:spcPct val="0"/>
                        </a:spcAft>
                        <a:buClrTx/>
                        <a:buSzTx/>
                        <a:buFontTx/>
                        <a:buNone/>
                      </a:pPr>
                      <a:r>
                        <a:rPr kumimoji="0" lang="en-US" altLang="zh-CN" sz="1400" b="1" i="0" u="none" strike="noStrike" cap="none" normalizeH="0" baseline="0" dirty="0">
                          <a:ln>
                            <a:noFill/>
                          </a:ln>
                          <a:solidFill>
                            <a:srgbClr val="40404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endParaRPr kumimoji="0" lang="zh-CN" altLang="en-US" sz="1400" b="1" i="0" u="none" strike="noStrike" cap="none" normalizeH="0" baseline="0" dirty="0">
                        <a:ln>
                          <a:noFill/>
                        </a:ln>
                        <a:solidFill>
                          <a:srgbClr val="40404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913" marR="121913"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成员变量</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ctr" defTabSz="914400" rtl="0" eaLnBrk="1" fontAlgn="base" latinLnBrk="0" hangingPunct="1">
                        <a:lnSpc>
                          <a:spcPct val="200000"/>
                        </a:lnSpc>
                        <a:spcBef>
                          <a:spcPct val="0"/>
                        </a:spcBef>
                        <a:spcAft>
                          <a:spcPct val="0"/>
                        </a:spcAft>
                        <a:buClrTx/>
                        <a:buSzTx/>
                        <a:buFontTx/>
                        <a:buNone/>
                      </a:pP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访问父类成员变量</a:t>
                      </a:r>
                      <a:endParaRPr kumimoji="0" lang="zh-CN" altLang="en-US" sz="1200" b="0" i="0" u="none" strike="noStrike" cap="none" normalizeH="0" baseline="0" dirty="0">
                        <a:ln>
                          <a:noFill/>
                        </a:ln>
                        <a:solidFill>
                          <a:srgbClr val="404040"/>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913" marR="121913"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成员方法</a:t>
                      </a: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0" marR="0" lvl="0" indent="0" algn="ctr" defTabSz="914400" rtl="0" eaLnBrk="1" fontAlgn="base" latinLnBrk="0" hangingPunct="1">
                        <a:lnSpc>
                          <a:spcPct val="200000"/>
                        </a:lnSpc>
                        <a:spcBef>
                          <a:spcPct val="0"/>
                        </a:spcBef>
                        <a:spcAft>
                          <a:spcPct val="0"/>
                        </a:spcAft>
                        <a:buClrTx/>
                        <a:buSzTx/>
                        <a:buFontTx/>
                        <a:buNone/>
                      </a:pP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访问父类成员方法</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913" marR="121913"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defRPr/>
                      </a:pPr>
                      <a:r>
                        <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super(…)</a:t>
                      </a:r>
                    </a:p>
                    <a:p>
                      <a:pPr marL="0" marR="0" lvl="0" indent="0" algn="ctr" defTabSz="914400" rtl="0" eaLnBrk="1" fontAlgn="base" latinLnBrk="0" hangingPunct="1">
                        <a:lnSpc>
                          <a:spcPct val="200000"/>
                        </a:lnSpc>
                        <a:spcBef>
                          <a:spcPct val="0"/>
                        </a:spcBef>
                        <a:spcAft>
                          <a:spcPct val="0"/>
                        </a:spcAft>
                        <a:buClrTx/>
                        <a:buSzTx/>
                        <a:buFontTx/>
                        <a:buNone/>
                        <a:defRPr/>
                      </a:pPr>
                      <a:r>
                        <a:rPr lang="zh-CN" altLang="en-US"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访问父类构造器</a:t>
                      </a:r>
                      <a:endParaRPr lang="en-US" altLang="zh-CN" sz="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L="121913" marR="121913" marT="60980" marB="6098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extLst>
                  <a:ext uri="{0D108BD9-81ED-4DB2-BD59-A6C34878D82A}">
                    <a16:rowId xmlns:a16="http://schemas.microsoft.com/office/drawing/2014/main" val="10002"/>
                  </a:ext>
                </a:extLst>
              </a:tr>
            </a:tbl>
          </a:graphicData>
        </a:graphic>
      </p:graphicFrame>
      <p:sp>
        <p:nvSpPr>
          <p:cNvPr id="2" name="文本框 1">
            <a:extLst>
              <a:ext uri="{FF2B5EF4-FFF2-40B4-BE49-F238E27FC236}">
                <a16:creationId xmlns:a16="http://schemas.microsoft.com/office/drawing/2014/main" id="{E14E211F-ABB8-4D52-98D9-4033D954C862}"/>
              </a:ext>
            </a:extLst>
          </p:cNvPr>
          <p:cNvSpPr txBox="1"/>
          <p:nvPr/>
        </p:nvSpPr>
        <p:spPr>
          <a:xfrm>
            <a:off x="1652361" y="5213512"/>
            <a:ext cx="7988254" cy="427105"/>
          </a:xfrm>
          <a:prstGeom prst="rect">
            <a:avLst/>
          </a:prstGeom>
          <a:noFill/>
        </p:spPr>
        <p:txBody>
          <a:bodyPr wrap="square">
            <a:spAutoFit/>
          </a:bodyPr>
          <a:lstStyle/>
          <a:p>
            <a:pPr>
              <a:lnSpc>
                <a:spcPct val="150000"/>
              </a:lnSpc>
              <a:defRPr/>
            </a:pP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实际上，在以上的总结中，</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唯独只有</a:t>
            </a:r>
            <a:r>
              <a:rPr lang="en-US" altLang="zh-CN"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this</a:t>
            </a:r>
            <a:r>
              <a:rPr lang="zh-CN" altLang="en-US" sz="1600" b="1"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调用本类其他构造器我们是没有接触过的。</a:t>
            </a:r>
            <a:endPar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18" name="组合 54">
            <a:extLst>
              <a:ext uri="{FF2B5EF4-FFF2-40B4-BE49-F238E27FC236}">
                <a16:creationId xmlns:a16="http://schemas.microsoft.com/office/drawing/2014/main" id="{F29CC0E0-BBFD-4873-99FA-5E6A58C85891}"/>
              </a:ext>
            </a:extLst>
          </p:cNvPr>
          <p:cNvGrpSpPr/>
          <p:nvPr/>
        </p:nvGrpSpPr>
        <p:grpSpPr>
          <a:xfrm>
            <a:off x="1171875" y="5234718"/>
            <a:ext cx="399079" cy="581740"/>
            <a:chOff x="3444447" y="1274455"/>
            <a:chExt cx="297965" cy="434347"/>
          </a:xfrm>
          <a:solidFill>
            <a:srgbClr val="FF0000"/>
          </a:solidFill>
        </p:grpSpPr>
        <p:sp>
          <p:nvSpPr>
            <p:cNvPr id="19" name="Freeform: Shape 19">
              <a:extLst>
                <a:ext uri="{FF2B5EF4-FFF2-40B4-BE49-F238E27FC236}">
                  <a16:creationId xmlns:a16="http://schemas.microsoft.com/office/drawing/2014/main" id="{589C3584-86AD-45C0-9913-3440E9EB8C67}"/>
                </a:ext>
              </a:extLst>
            </p:cNvPr>
            <p:cNvSpPr/>
            <p:nvPr/>
          </p:nvSpPr>
          <p:spPr bwMode="auto">
            <a:xfrm>
              <a:off x="3444447" y="1274455"/>
              <a:ext cx="297965" cy="43434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solidFill>
                <a:schemeClr val="accent1"/>
              </a:solidFill>
            </a:ln>
            <a:effectLst/>
          </p:spPr>
          <p:txBody>
            <a:bodyPr anchor="ctr"/>
            <a:lstStyle/>
            <a:p>
              <a:pPr algn="ctr">
                <a:defRPr/>
              </a:pPr>
              <a:endParaRPr sz="2400">
                <a:latin typeface="微软雅黑" panose="020B0503020204020204" pitchFamily="34" charset="-122"/>
                <a:ea typeface="微软雅黑" panose="020B0503020204020204" pitchFamily="34" charset="-122"/>
              </a:endParaRPr>
            </a:p>
          </p:txBody>
        </p:sp>
        <p:sp>
          <p:nvSpPr>
            <p:cNvPr id="20" name="Freeform: Shape 20">
              <a:extLst>
                <a:ext uri="{FF2B5EF4-FFF2-40B4-BE49-F238E27FC236}">
                  <a16:creationId xmlns:a16="http://schemas.microsoft.com/office/drawing/2014/main" id="{0CAC5074-008F-40BD-B8BD-027B4F145170}"/>
                </a:ext>
              </a:extLst>
            </p:cNvPr>
            <p:cNvSpPr/>
            <p:nvPr/>
          </p:nvSpPr>
          <p:spPr bwMode="auto">
            <a:xfrm>
              <a:off x="3505227" y="1347614"/>
              <a:ext cx="88203" cy="882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anchor="ctr"/>
            <a:lstStyle/>
            <a:p>
              <a:pPr algn="ctr">
                <a:defRPr/>
              </a:pPr>
              <a:endParaRPr sz="240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D4D1AD3-B516-4FEC-8835-51125FE29711}"/>
              </a:ext>
            </a:extLst>
          </p:cNvPr>
          <p:cNvSpPr txBox="1"/>
          <p:nvPr/>
        </p:nvSpPr>
        <p:spPr>
          <a:xfrm>
            <a:off x="486880" y="1052394"/>
            <a:ext cx="9277322" cy="1389419"/>
          </a:xfrm>
          <a:prstGeom prst="rect">
            <a:avLst/>
          </a:prstGeom>
          <a:noFill/>
        </p:spPr>
        <p:txBody>
          <a:bodyPr wrap="square">
            <a:spAutoFit/>
          </a:bodyPr>
          <a:lstStyle/>
          <a:p>
            <a:pPr>
              <a:lnSpc>
                <a:spcPct val="200000"/>
              </a:lnSpc>
              <a:defRPr/>
            </a:pPr>
            <a:r>
              <a:rPr lang="zh-CN" altLang="en-US" sz="1600"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案例需求：</a:t>
            </a:r>
            <a:endParaRPr lang="en-US" altLang="zh-CN" sz="1600" b="1"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4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在学员信息登记系统中，后台创建对象封装数据的时候如果用户没有输入学校，则默认使用“黑马培训中心”。</a:t>
            </a:r>
            <a:endParaRPr lang="en-US" altLang="zh-CN" sz="14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200000"/>
              </a:lnSpc>
              <a:buFont typeface="Wingdings" panose="05000000000000000000" pitchFamily="2" charset="2"/>
              <a:buChar char="l"/>
              <a:defRPr/>
            </a:pPr>
            <a:r>
              <a:rPr lang="zh-CN" altLang="en-US" sz="1400" dirty="0">
                <a:solidFill>
                  <a:schemeClr val="tx1">
                    <a:lumMod val="95000"/>
                    <a:lumOff val="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如果用户输入了学校则使用用户输入的学校信息。</a:t>
            </a:r>
          </a:p>
        </p:txBody>
      </p:sp>
      <p:sp>
        <p:nvSpPr>
          <p:cNvPr id="12" name="文本框 11">
            <a:extLst>
              <a:ext uri="{FF2B5EF4-FFF2-40B4-BE49-F238E27FC236}">
                <a16:creationId xmlns:a16="http://schemas.microsoft.com/office/drawing/2014/main" id="{DF5B2388-15AA-4AB7-9352-06B251A6D666}"/>
              </a:ext>
            </a:extLst>
          </p:cNvPr>
          <p:cNvSpPr txBox="1"/>
          <p:nvPr/>
        </p:nvSpPr>
        <p:spPr>
          <a:xfrm>
            <a:off x="486880" y="4899878"/>
            <a:ext cx="11416223" cy="1389419"/>
          </a:xfrm>
          <a:prstGeom prst="rect">
            <a:avLst/>
          </a:prstGeom>
          <a:noFill/>
        </p:spPr>
        <p:txBody>
          <a:bodyPr wrap="square">
            <a:spAutoFit/>
          </a:bodyPr>
          <a:lstStyle/>
          <a:p>
            <a:pPr>
              <a:lnSpc>
                <a:spcPct val="200000"/>
              </a:lnSpc>
              <a:buFont typeface="Wingdings" panose="05000000000000000000" pitchFamily="2" charset="2"/>
              <a:buNone/>
              <a:defRPr/>
            </a:pPr>
            <a:r>
              <a:rPr lang="en-US" altLang="zh-CN"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this(...)</a:t>
            </a:r>
            <a:r>
              <a:rPr lang="zh-CN" altLang="en-US"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和</a:t>
            </a:r>
            <a:r>
              <a:rPr lang="en-US" altLang="zh-CN"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super(…)</a:t>
            </a:r>
            <a:r>
              <a:rPr lang="zh-CN" altLang="en-US"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使用注意点：</a:t>
            </a:r>
            <a:endParaRPr lang="en-US" altLang="zh-CN" sz="1600" b="1"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85750" indent="-285750">
              <a:lnSpc>
                <a:spcPct val="200000"/>
              </a:lnSpc>
              <a:buFont typeface="Wingdings" panose="05000000000000000000" pitchFamily="2" charset="2"/>
              <a:buChar char="l"/>
              <a:defRPr/>
            </a:pPr>
            <a:r>
              <a:rPr lang="zh-CN"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子类通过</a:t>
            </a:r>
            <a:r>
              <a:rPr lang="en-US"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this</a:t>
            </a:r>
            <a:r>
              <a:rPr lang="en-US"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en-US"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r>
              <a:rPr lang="zh-CN"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去调用本类的其他构造</a:t>
            </a:r>
            <a:r>
              <a:rPr lang="zh-CN" altLang="en-US"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器</a:t>
            </a:r>
            <a:r>
              <a:rPr lang="zh-CN"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，本类其他构造</a:t>
            </a:r>
            <a:r>
              <a:rPr lang="zh-CN" altLang="en-US"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器会</a:t>
            </a:r>
            <a:r>
              <a:rPr lang="zh-CN"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通过</a:t>
            </a:r>
            <a:r>
              <a:rPr lang="en-US"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super</a:t>
            </a:r>
            <a:r>
              <a:rPr lang="en-US"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zh-CN"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去</a:t>
            </a:r>
            <a:r>
              <a:rPr lang="zh-CN" altLang="en-US"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手动</a:t>
            </a:r>
            <a:r>
              <a:rPr lang="zh-CN"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调用父类的构造</a:t>
            </a:r>
            <a:r>
              <a:rPr lang="zh-CN" altLang="en-US"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器，最终还是会调用父类构造器的。</a:t>
            </a:r>
            <a:endParaRPr lang="en-US" altLang="zh-CN" sz="1400" dirty="0">
              <a:solidFill>
                <a:srgbClr val="333333"/>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marL="285750" indent="-285750">
              <a:lnSpc>
                <a:spcPct val="200000"/>
              </a:lnSpc>
              <a:buFont typeface="Wingdings" panose="05000000000000000000" pitchFamily="2" charset="2"/>
              <a:buChar char="l"/>
              <a:defRPr/>
            </a:pP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注意：</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this(…)</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 </a:t>
            </a:r>
            <a:r>
              <a:rPr lang="en-US" altLang="zh-CN"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super(…) </a:t>
            </a:r>
            <a:r>
              <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都只能放在构造器的第一行，所以二者不能共存在同一个构造器中。</a:t>
            </a:r>
            <a:endParaRPr lang="zh-CN" altLang="en-US" sz="14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TextBox 3">
            <a:extLst>
              <a:ext uri="{FF2B5EF4-FFF2-40B4-BE49-F238E27FC236}">
                <a16:creationId xmlns:a16="http://schemas.microsoft.com/office/drawing/2014/main" id="{6C17A41D-69A3-4650-A5E2-1F09CD25EC13}"/>
              </a:ext>
            </a:extLst>
          </p:cNvPr>
          <p:cNvSpPr txBox="1"/>
          <p:nvPr/>
        </p:nvSpPr>
        <p:spPr>
          <a:xfrm>
            <a:off x="4017792" y="2564754"/>
            <a:ext cx="3989172" cy="2092881"/>
          </a:xfrm>
          <a:prstGeom prst="rect">
            <a:avLst/>
          </a:prstGeom>
          <a:solidFill>
            <a:srgbClr val="FFFFE4"/>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defRPr/>
            </a:pPr>
            <a:r>
              <a:rPr lang="zh-CN" altLang="zh-CN" sz="1000" b="1" dirty="0">
                <a:solidFill>
                  <a:srgbClr val="000080"/>
                </a:solidFill>
                <a:latin typeface="Consolas" panose="020B0609020204030204" pitchFamily="49" charset="0"/>
              </a:rPr>
              <a:t>public class </a:t>
            </a:r>
            <a:r>
              <a:rPr lang="en-US" altLang="zh-CN" sz="1000" dirty="0">
                <a:solidFill>
                  <a:srgbClr val="000000"/>
                </a:solidFill>
                <a:latin typeface="Consolas" panose="020B0609020204030204" pitchFamily="49" charset="0"/>
              </a:rPr>
              <a:t>Student</a:t>
            </a:r>
            <a:r>
              <a:rPr lang="zh-CN" altLang="zh-CN" sz="1000" dirty="0">
                <a:solidFill>
                  <a:srgbClr val="000000"/>
                </a:solidFill>
                <a:latin typeface="Consolas" panose="020B0609020204030204" pitchFamily="49" charset="0"/>
              </a:rPr>
              <a:t> {</a:t>
            </a:r>
            <a:r>
              <a:rPr lang="en-US" altLang="zh-CN" sz="1000" dirty="0">
                <a:solidFill>
                  <a:srgbClr val="000000"/>
                </a:solidFill>
                <a:latin typeface="Consolas" panose="020B0609020204030204" pitchFamily="49" charset="0"/>
              </a:rPr>
              <a:t>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r>
              <a:rPr lang="zh-CN" altLang="zh-CN" sz="1000" b="1" dirty="0">
                <a:solidFill>
                  <a:srgbClr val="000080"/>
                </a:solidFill>
                <a:latin typeface="Consolas" panose="020B0609020204030204" pitchFamily="49" charset="0"/>
              </a:rPr>
              <a:t>private </a:t>
            </a:r>
            <a:r>
              <a:rPr lang="en-US" altLang="zh-CN" sz="1000" b="1" dirty="0">
                <a:solidFill>
                  <a:srgbClr val="000080"/>
                </a:solidFill>
                <a:latin typeface="Consolas" panose="020B0609020204030204" pitchFamily="49" charset="0"/>
              </a:rPr>
              <a:t>String</a:t>
            </a:r>
            <a:r>
              <a:rPr lang="zh-CN" altLang="zh-CN" sz="1000" dirty="0">
                <a:solidFill>
                  <a:srgbClr val="000000"/>
                </a:solidFill>
                <a:latin typeface="Consolas" panose="020B0609020204030204" pitchFamily="49" charset="0"/>
              </a:rPr>
              <a:t> </a:t>
            </a:r>
            <a:r>
              <a:rPr lang="en-US" altLang="zh-CN" sz="1000" b="1" dirty="0" err="1">
                <a:solidFill>
                  <a:srgbClr val="660E7A"/>
                </a:solidFill>
                <a:latin typeface="Consolas" panose="020B0609020204030204" pitchFamily="49" charset="0"/>
              </a:rPr>
              <a:t>schoolName</a:t>
            </a:r>
            <a:r>
              <a:rPr lang="zh-CN" altLang="zh-CN" sz="1000" dirty="0">
                <a:solidFill>
                  <a:srgbClr val="000000"/>
                </a:solidFill>
                <a:latin typeface="Consolas" panose="020B0609020204030204" pitchFamily="49" charset="0"/>
              </a:rPr>
              <a:t>;</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    </a:t>
            </a:r>
            <a:r>
              <a:rPr lang="zh-CN" altLang="zh-CN" sz="1000" b="1" dirty="0">
                <a:solidFill>
                  <a:srgbClr val="000080"/>
                </a:solidFill>
                <a:latin typeface="Consolas" panose="020B0609020204030204" pitchFamily="49" charset="0"/>
              </a:rPr>
              <a:t>private </a:t>
            </a:r>
            <a:r>
              <a:rPr lang="en-US" altLang="zh-CN" sz="1000" b="1" dirty="0">
                <a:solidFill>
                  <a:srgbClr val="000080"/>
                </a:solidFill>
                <a:latin typeface="Consolas" panose="020B0609020204030204" pitchFamily="49" charset="0"/>
              </a:rPr>
              <a:t>String </a:t>
            </a:r>
            <a:r>
              <a:rPr lang="en-US" altLang="zh-CN" sz="1000" b="1" dirty="0">
                <a:solidFill>
                  <a:srgbClr val="660E7A"/>
                </a:solidFill>
                <a:latin typeface="Consolas" panose="020B0609020204030204" pitchFamily="49" charset="0"/>
              </a:rPr>
              <a:t>name</a:t>
            </a:r>
            <a:r>
              <a:rPr lang="en-US" altLang="zh-CN" sz="1000" b="1" dirty="0">
                <a:solidFill>
                  <a:srgbClr val="000080"/>
                </a:solidFill>
                <a:latin typeface="Consolas" panose="020B0609020204030204" pitchFamily="49" charset="0"/>
              </a:rPr>
              <a:t>;</a:t>
            </a:r>
          </a:p>
          <a:p>
            <a:pPr>
              <a:defRPr/>
            </a:pPr>
            <a:r>
              <a:rPr lang="en-US" altLang="zh-CN" sz="1000" b="1" dirty="0">
                <a:solidFill>
                  <a:srgbClr val="000080"/>
                </a:solidFill>
                <a:latin typeface="Consolas" panose="020B0609020204030204" pitchFamily="49" charset="0"/>
              </a:rPr>
              <a:t>   </a:t>
            </a:r>
          </a:p>
          <a:p>
            <a:pPr>
              <a:defRPr/>
            </a:pPr>
            <a:r>
              <a:rPr lang="en-US" altLang="zh-CN" sz="1000" b="1" dirty="0">
                <a:solidFill>
                  <a:srgbClr val="000080"/>
                </a:solidFill>
                <a:latin typeface="Consolas" panose="020B0609020204030204" pitchFamily="49" charset="0"/>
              </a:rPr>
              <a:t>    public Student(String name){</a:t>
            </a:r>
          </a:p>
          <a:p>
            <a:pPr>
              <a:defRPr/>
            </a:pPr>
            <a:r>
              <a:rPr lang="en-US" altLang="zh-CN" sz="1000" b="1" dirty="0">
                <a:solidFill>
                  <a:srgbClr val="000080"/>
                </a:solidFill>
                <a:latin typeface="Consolas" panose="020B0609020204030204" pitchFamily="49" charset="0"/>
              </a:rPr>
              <a:t>          this(name , </a:t>
            </a:r>
            <a:r>
              <a:rPr lang="en-US" altLang="zh-CN" sz="1000" b="1" dirty="0">
                <a:solidFill>
                  <a:srgbClr val="00B050"/>
                </a:solidFill>
                <a:latin typeface="Consolas" panose="020B0609020204030204" pitchFamily="49" charset="0"/>
              </a:rPr>
              <a:t>“</a:t>
            </a:r>
            <a:r>
              <a:rPr lang="zh-CN" altLang="en-US" sz="1000" b="1" dirty="0">
                <a:solidFill>
                  <a:srgbClr val="00B050"/>
                </a:solidFill>
                <a:latin typeface="Consolas" panose="020B0609020204030204" pitchFamily="49" charset="0"/>
              </a:rPr>
              <a:t>黑马培训中心</a:t>
            </a:r>
            <a:r>
              <a:rPr lang="en-US" altLang="zh-CN" sz="1000" b="1" dirty="0">
                <a:solidFill>
                  <a:srgbClr val="00B050"/>
                </a:solidFill>
                <a:latin typeface="Consolas" panose="020B0609020204030204" pitchFamily="49" charset="0"/>
              </a:rPr>
              <a:t>”</a:t>
            </a:r>
            <a:r>
              <a:rPr lang="en-US" altLang="zh-CN" sz="1000" b="1" dirty="0">
                <a:solidFill>
                  <a:srgbClr val="000080"/>
                </a:solidFill>
                <a:latin typeface="Consolas" panose="020B0609020204030204" pitchFamily="49" charset="0"/>
              </a:rPr>
              <a:t>);	</a:t>
            </a:r>
          </a:p>
          <a:p>
            <a:pPr>
              <a:defRPr/>
            </a:pPr>
            <a:r>
              <a:rPr lang="en-US" altLang="zh-CN" sz="1000" b="1" dirty="0">
                <a:solidFill>
                  <a:srgbClr val="000080"/>
                </a:solidFill>
                <a:latin typeface="Consolas" panose="020B0609020204030204" pitchFamily="49" charset="0"/>
              </a:rPr>
              <a:t>    }	</a:t>
            </a:r>
          </a:p>
          <a:p>
            <a:pPr>
              <a:defRPr/>
            </a:pPr>
            <a:r>
              <a:rPr lang="en-US" altLang="zh-CN" sz="1000" b="1" dirty="0">
                <a:solidFill>
                  <a:srgbClr val="000080"/>
                </a:solidFill>
                <a:latin typeface="Consolas" panose="020B0609020204030204" pitchFamily="49" charset="0"/>
              </a:rPr>
              <a:t>     </a:t>
            </a:r>
          </a:p>
          <a:p>
            <a:pPr>
              <a:defRPr/>
            </a:pPr>
            <a:r>
              <a:rPr lang="en-US" altLang="zh-CN" sz="1000" b="1" dirty="0">
                <a:solidFill>
                  <a:srgbClr val="000080"/>
                </a:solidFill>
                <a:latin typeface="Consolas" panose="020B0609020204030204" pitchFamily="49" charset="0"/>
              </a:rPr>
              <a:t>    public Student(String </a:t>
            </a:r>
            <a:r>
              <a:rPr lang="zh-CN" altLang="zh-CN" sz="1000" dirty="0">
                <a:solidFill>
                  <a:srgbClr val="000000"/>
                </a:solidFill>
                <a:latin typeface="Consolas" panose="020B0609020204030204" pitchFamily="49" charset="0"/>
              </a:rPr>
              <a:t>name</a:t>
            </a:r>
            <a:r>
              <a:rPr lang="en-US" altLang="zh-CN" sz="1000" b="1" dirty="0">
                <a:solidFill>
                  <a:srgbClr val="000080"/>
                </a:solidFill>
                <a:latin typeface="Consolas" panose="020B0609020204030204" pitchFamily="49" charset="0"/>
              </a:rPr>
              <a:t> , String</a:t>
            </a:r>
            <a:r>
              <a:rPr lang="zh-CN" altLang="zh-CN" sz="1000" dirty="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schoolName</a:t>
            </a:r>
            <a:r>
              <a:rPr lang="en-US" altLang="zh-CN" sz="1000" b="1" dirty="0">
                <a:solidFill>
                  <a:srgbClr val="000080"/>
                </a:solidFill>
                <a:latin typeface="Consolas" panose="020B0609020204030204" pitchFamily="49" charset="0"/>
              </a:rPr>
              <a:t> ){</a:t>
            </a:r>
          </a:p>
          <a:p>
            <a:pPr>
              <a:defRPr/>
            </a:pPr>
            <a:r>
              <a:rPr lang="en-US" altLang="zh-CN" sz="1000" b="1" dirty="0">
                <a:solidFill>
                  <a:srgbClr val="000080"/>
                </a:solidFill>
                <a:latin typeface="Consolas" panose="020B0609020204030204" pitchFamily="49" charset="0"/>
              </a:rPr>
              <a:t>          </a:t>
            </a:r>
            <a:r>
              <a:rPr lang="zh-CN" altLang="zh-CN" sz="1000" b="1" dirty="0">
                <a:solidFill>
                  <a:srgbClr val="000080"/>
                </a:solidFill>
                <a:latin typeface="Consolas" panose="020B0609020204030204" pitchFamily="49" charset="0"/>
              </a:rPr>
              <a:t>this</a:t>
            </a:r>
            <a:r>
              <a:rPr lang="zh-CN" altLang="zh-CN" sz="1000" dirty="0">
                <a:solidFill>
                  <a:srgbClr val="000000"/>
                </a:solidFill>
                <a:latin typeface="Consolas" panose="020B0609020204030204" pitchFamily="49" charset="0"/>
              </a:rPr>
              <a:t>.</a:t>
            </a:r>
            <a:r>
              <a:rPr lang="zh-CN" altLang="zh-CN" sz="1000" b="1" dirty="0">
                <a:solidFill>
                  <a:srgbClr val="660E7A"/>
                </a:solidFill>
                <a:latin typeface="Consolas" panose="020B0609020204030204" pitchFamily="49" charset="0"/>
              </a:rPr>
              <a:t>name </a:t>
            </a:r>
            <a:r>
              <a:rPr lang="zh-CN" altLang="zh-CN" sz="1000" dirty="0">
                <a:solidFill>
                  <a:srgbClr val="000000"/>
                </a:solidFill>
                <a:latin typeface="Consolas" panose="020B0609020204030204" pitchFamily="49" charset="0"/>
              </a:rPr>
              <a:t>= name;</a:t>
            </a:r>
            <a:br>
              <a:rPr lang="zh-CN" altLang="zh-CN" sz="1000" dirty="0">
                <a:solidFill>
                  <a:srgbClr val="000000"/>
                </a:solidFill>
                <a:latin typeface="Consolas" panose="020B0609020204030204" pitchFamily="49" charset="0"/>
              </a:rPr>
            </a:br>
            <a:r>
              <a:rPr lang="en-US" altLang="zh-CN" sz="1000" dirty="0">
                <a:solidFill>
                  <a:srgbClr val="000000"/>
                </a:solidFill>
                <a:latin typeface="Consolas" panose="020B0609020204030204" pitchFamily="49" charset="0"/>
              </a:rPr>
              <a:t>          </a:t>
            </a:r>
            <a:r>
              <a:rPr lang="zh-CN" altLang="zh-CN" sz="1000" b="1" dirty="0">
                <a:solidFill>
                  <a:srgbClr val="000080"/>
                </a:solidFill>
                <a:latin typeface="Consolas" panose="020B0609020204030204" pitchFamily="49" charset="0"/>
              </a:rPr>
              <a:t>this</a:t>
            </a:r>
            <a:r>
              <a:rPr lang="zh-CN" altLang="zh-CN" sz="1000" dirty="0">
                <a:solidFill>
                  <a:srgbClr val="000000"/>
                </a:solidFill>
                <a:latin typeface="Consolas" panose="020B0609020204030204" pitchFamily="49" charset="0"/>
              </a:rPr>
              <a:t>.</a:t>
            </a:r>
            <a:r>
              <a:rPr lang="en-US" altLang="zh-CN" sz="1000" b="1" dirty="0" err="1">
                <a:solidFill>
                  <a:srgbClr val="660E7A"/>
                </a:solidFill>
                <a:latin typeface="Consolas" panose="020B0609020204030204" pitchFamily="49" charset="0"/>
              </a:rPr>
              <a:t>schoolName</a:t>
            </a:r>
            <a:r>
              <a:rPr lang="zh-CN" altLang="zh-CN" sz="1000" b="1" dirty="0">
                <a:solidFill>
                  <a:srgbClr val="660E7A"/>
                </a:solidFill>
                <a:latin typeface="Consolas" panose="020B0609020204030204" pitchFamily="49" charset="0"/>
              </a:rPr>
              <a:t> </a:t>
            </a:r>
            <a:r>
              <a:rPr lang="zh-CN" altLang="zh-CN" sz="1000" dirty="0">
                <a:solidFill>
                  <a:srgbClr val="000000"/>
                </a:solidFill>
                <a:latin typeface="Consolas" panose="020B0609020204030204" pitchFamily="49" charset="0"/>
              </a:rPr>
              <a:t>= </a:t>
            </a:r>
            <a:r>
              <a:rPr lang="en-US" altLang="zh-CN" sz="1000" dirty="0" err="1">
                <a:solidFill>
                  <a:srgbClr val="000000"/>
                </a:solidFill>
                <a:latin typeface="Consolas" panose="020B0609020204030204" pitchFamily="49" charset="0"/>
              </a:rPr>
              <a:t>schoolName</a:t>
            </a:r>
            <a:r>
              <a:rPr lang="zh-CN" altLang="zh-CN" sz="1000" dirty="0">
                <a:solidFill>
                  <a:srgbClr val="000000"/>
                </a:solidFill>
                <a:latin typeface="Consolas" panose="020B0609020204030204" pitchFamily="49" charset="0"/>
              </a:rPr>
              <a:t>;</a:t>
            </a:r>
            <a:endParaRPr lang="en-US" altLang="zh-CN" sz="1000" b="1" dirty="0">
              <a:solidFill>
                <a:srgbClr val="000080"/>
              </a:solidFill>
              <a:latin typeface="Consolas" panose="020B0609020204030204" pitchFamily="49" charset="0"/>
            </a:endParaRPr>
          </a:p>
          <a:p>
            <a:pPr>
              <a:defRPr/>
            </a:pPr>
            <a:r>
              <a:rPr lang="en-US" altLang="zh-CN" sz="1000" b="1" dirty="0">
                <a:solidFill>
                  <a:srgbClr val="000080"/>
                </a:solidFill>
                <a:latin typeface="Consolas" panose="020B0609020204030204" pitchFamily="49" charset="0"/>
              </a:rPr>
              <a:t>    }	</a:t>
            </a:r>
            <a:br>
              <a:rPr lang="zh-CN" altLang="zh-CN" sz="1000" dirty="0">
                <a:solidFill>
                  <a:srgbClr val="000000"/>
                </a:solidFill>
                <a:latin typeface="Consolas" panose="020B0609020204030204" pitchFamily="49" charset="0"/>
              </a:rPr>
            </a:br>
            <a:r>
              <a:rPr lang="zh-CN" altLang="zh-CN" sz="1000" dirty="0">
                <a:solidFill>
                  <a:srgbClr val="000000"/>
                </a:solidFill>
                <a:latin typeface="Consolas" panose="020B0609020204030204" pitchFamily="49" charset="0"/>
              </a:rPr>
              <a:t>}</a:t>
            </a:r>
            <a:endParaRPr lang="zh-CN" altLang="zh-CN" sz="1050" dirty="0">
              <a:latin typeface="Consolas" panose="020B0609020204030204" pitchFamily="49" charset="0"/>
            </a:endParaRPr>
          </a:p>
        </p:txBody>
      </p:sp>
      <p:cxnSp>
        <p:nvCxnSpPr>
          <p:cNvPr id="9" name="直接箭头连接符 8">
            <a:extLst>
              <a:ext uri="{FF2B5EF4-FFF2-40B4-BE49-F238E27FC236}">
                <a16:creationId xmlns:a16="http://schemas.microsoft.com/office/drawing/2014/main" id="{B036F02E-617E-47E7-AEC1-E60641A0408A}"/>
              </a:ext>
            </a:extLst>
          </p:cNvPr>
          <p:cNvCxnSpPr>
            <a:cxnSpLocks/>
          </p:cNvCxnSpPr>
          <p:nvPr/>
        </p:nvCxnSpPr>
        <p:spPr>
          <a:xfrm>
            <a:off x="5277895" y="3527207"/>
            <a:ext cx="677631" cy="32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715DC7E-BB11-4A71-A0D9-218D4A416390}"/>
              </a:ext>
            </a:extLst>
          </p:cNvPr>
          <p:cNvCxnSpPr>
            <a:cxnSpLocks/>
          </p:cNvCxnSpPr>
          <p:nvPr/>
        </p:nvCxnSpPr>
        <p:spPr>
          <a:xfrm>
            <a:off x="6186783" y="3527207"/>
            <a:ext cx="1009147" cy="32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
            <a:extLst>
              <a:ext uri="{FF2B5EF4-FFF2-40B4-BE49-F238E27FC236}">
                <a16:creationId xmlns:a16="http://schemas.microsoft.com/office/drawing/2014/main" id="{7E833536-9FCA-45AE-A7BE-207D77514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23" y="2611699"/>
            <a:ext cx="2808137" cy="202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圆角 14">
            <a:extLst>
              <a:ext uri="{FF2B5EF4-FFF2-40B4-BE49-F238E27FC236}">
                <a16:creationId xmlns:a16="http://schemas.microsoft.com/office/drawing/2014/main" id="{57570016-9513-4A12-AF97-F5D3BD93577D}"/>
              </a:ext>
            </a:extLst>
          </p:cNvPr>
          <p:cNvSpPr/>
          <p:nvPr/>
        </p:nvSpPr>
        <p:spPr>
          <a:xfrm>
            <a:off x="863525" y="3082951"/>
            <a:ext cx="1569574" cy="259226"/>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sz="2400">
              <a:ln>
                <a:solidFill>
                  <a:srgbClr val="FF0000"/>
                </a:solidFill>
              </a:l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3">
            <a:extLst>
              <a:ext uri="{FF2B5EF4-FFF2-40B4-BE49-F238E27FC236}">
                <a16:creationId xmlns:a16="http://schemas.microsoft.com/office/drawing/2014/main" id="{E1BF2384-38C7-4A44-A57D-19698EDF2DA9}"/>
              </a:ext>
            </a:extLst>
          </p:cNvPr>
          <p:cNvSpPr txBox="1">
            <a:spLocks/>
          </p:cNvSpPr>
          <p:nvPr/>
        </p:nvSpPr>
        <p:spPr>
          <a:xfrm>
            <a:off x="2813627" y="2239457"/>
            <a:ext cx="5840010"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gn="ctr"/>
            <a:r>
              <a:rPr kumimoji="1" lang="zh-CN" altLang="en-US" sz="4400" dirty="0">
                <a:solidFill>
                  <a:srgbClr val="B70004"/>
                </a:solidFill>
              </a:rPr>
              <a:t>千里之行、始于足下</a:t>
            </a:r>
          </a:p>
        </p:txBody>
      </p:sp>
      <p:sp>
        <p:nvSpPr>
          <p:cNvPr id="4" name="文本占位符 3">
            <a:extLst>
              <a:ext uri="{FF2B5EF4-FFF2-40B4-BE49-F238E27FC236}">
                <a16:creationId xmlns:a16="http://schemas.microsoft.com/office/drawing/2014/main" id="{28EEBB78-89E5-47AA-819C-8B706D1C41A0}"/>
              </a:ext>
            </a:extLst>
          </p:cNvPr>
          <p:cNvSpPr txBox="1">
            <a:spLocks/>
          </p:cNvSpPr>
          <p:nvPr/>
        </p:nvSpPr>
        <p:spPr>
          <a:xfrm>
            <a:off x="2750874" y="3324186"/>
            <a:ext cx="5840010"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gn="ctr"/>
            <a:r>
              <a:rPr kumimoji="1" lang="zh-CN" altLang="en-US" sz="4400" dirty="0">
                <a:solidFill>
                  <a:srgbClr val="B70004"/>
                </a:solidFill>
              </a:rPr>
              <a:t>好记性不如烂笔头</a:t>
            </a:r>
          </a:p>
        </p:txBody>
      </p:sp>
      <p:sp>
        <p:nvSpPr>
          <p:cNvPr id="5" name="文本占位符 3">
            <a:extLst>
              <a:ext uri="{FF2B5EF4-FFF2-40B4-BE49-F238E27FC236}">
                <a16:creationId xmlns:a16="http://schemas.microsoft.com/office/drawing/2014/main" id="{68A64D1D-8B45-445A-8CB3-60B28E5A75AC}"/>
              </a:ext>
            </a:extLst>
          </p:cNvPr>
          <p:cNvSpPr txBox="1">
            <a:spLocks/>
          </p:cNvSpPr>
          <p:nvPr/>
        </p:nvSpPr>
        <p:spPr>
          <a:xfrm>
            <a:off x="2750874" y="4543386"/>
            <a:ext cx="6590350"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1800" b="1"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algn="ctr"/>
            <a:r>
              <a:rPr kumimoji="1" lang="zh-CN" altLang="en-US" sz="4400" dirty="0">
                <a:solidFill>
                  <a:srgbClr val="B70004"/>
                </a:solidFill>
              </a:rPr>
              <a:t>写代码、写代码、写代码</a:t>
            </a:r>
          </a:p>
        </p:txBody>
      </p:sp>
    </p:spTree>
    <p:extLst>
      <p:ext uri="{BB962C8B-B14F-4D97-AF65-F5344CB8AC3E}">
        <p14:creationId xmlns:p14="http://schemas.microsoft.com/office/powerpoint/2010/main" val="332598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1">
            <a:extLst>
              <a:ext uri="{FF2B5EF4-FFF2-40B4-BE49-F238E27FC236}">
                <a16:creationId xmlns:a16="http://schemas.microsoft.com/office/drawing/2014/main" id="{DA2F3ADD-BD86-45B1-8996-C05C82318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73822" y="449483"/>
            <a:ext cx="6448508" cy="5621572"/>
          </a:xfrm>
        </p:spPr>
        <p:txBody>
          <a:bodyPr/>
          <a:lstStyle/>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是什么，</a:t>
            </a: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修饰成员变量的用法</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修饰成员变量的应用：在线人数统计</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修饰成员方法的用法</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修饰成员方法的应用：工具类</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的注意事项</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a:t>
            </a: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代码块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 </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57811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a:xfrm>
            <a:off x="4773822" y="449483"/>
            <a:ext cx="6448508" cy="5621572"/>
          </a:xfrm>
        </p:spPr>
        <p:txBody>
          <a:bodyPr/>
          <a:lstStyle/>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静态关键字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的作用、修饰成员变量的用法</a:t>
            </a:r>
            <a:endParaRPr kumimoji="1" lang="en-US" altLang="zh-CN" sz="1600" b="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修饰成员变量的内存原理</a:t>
            </a:r>
            <a:endParaRPr kumimoji="1" lang="en-US" altLang="zh-CN" sz="1600" b="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修饰成员方法的基本用法</a:t>
            </a:r>
            <a:endParaRPr kumimoji="1" lang="en-US" altLang="zh-CN" sz="1600" b="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修饰成员方法的内存原理</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95335" lvl="1" indent="-285750">
              <a:lnSpc>
                <a:spcPct val="200000"/>
              </a:lnSpc>
              <a:buFont typeface="Wingdings" panose="05000000000000000000" pitchFamily="2" charset="2"/>
              <a:buChar char="u"/>
            </a:pPr>
            <a:r>
              <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kumimoji="1" lang="zh-CN" altLang="en-US"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的注意事项</a:t>
            </a:r>
            <a:endParaRPr kumimoji="1" lang="en-US" altLang="zh-CN" sz="1600" b="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应用知识：工具类</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a:t>
            </a: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代码块</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static</a:t>
            </a: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应用知识：单例 </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Wingdings" panose="05000000000000000000" pitchFamily="2" charset="2"/>
              <a:buChar char="Ø"/>
            </a:pPr>
            <a:r>
              <a:rPr lang="zh-CN" altLang="en-US"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面向对象三大特征之二：继承</a:t>
            </a:r>
            <a:endParaRPr lang="en-US" altLang="zh-CN"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1985512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4604a769-e094-4606-bd02-111c888e1171}"/>
  <p:tag name="TABLE_ENDDRAG_ORIGIN_RECT" val="516*96"/>
  <p:tag name="TABLE_ENDDRAG_RECT" val="45*187*516*96"/>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23060</TotalTime>
  <Words>8327</Words>
  <Application>Microsoft Office PowerPoint</Application>
  <PresentationFormat>宽屏</PresentationFormat>
  <Paragraphs>752</Paragraphs>
  <Slides>74</Slides>
  <Notes>32</Notes>
  <HiddenSlides>0</HiddenSlides>
  <MMClips>0</MMClips>
  <ScaleCrop>false</ScaleCrop>
  <HeadingPairs>
    <vt:vector size="6" baseType="variant">
      <vt:variant>
        <vt:lpstr>已用的字体</vt:lpstr>
      </vt:variant>
      <vt:variant>
        <vt:i4>20</vt:i4>
      </vt:variant>
      <vt:variant>
        <vt:lpstr>主题</vt:lpstr>
      </vt:variant>
      <vt:variant>
        <vt:i4>7</vt:i4>
      </vt:variant>
      <vt:variant>
        <vt:lpstr>幻灯片标题</vt:lpstr>
      </vt:variant>
      <vt:variant>
        <vt:i4>74</vt:i4>
      </vt:variant>
    </vt:vector>
  </HeadingPairs>
  <TitlesOfParts>
    <vt:vector size="101" baseType="lpstr">
      <vt:lpstr>Alibaba PuHuiTi B</vt:lpstr>
      <vt:lpstr>Alibaba PuHuiTi M</vt:lpstr>
      <vt:lpstr>Alibaba PuHuiTi Medium</vt:lpstr>
      <vt:lpstr>Alibaba PuHuiTi R</vt:lpstr>
      <vt:lpstr>Arial Unicode MS</vt:lpstr>
      <vt:lpstr>阿里巴巴普惠体</vt:lpstr>
      <vt:lpstr>等线</vt:lpstr>
      <vt:lpstr>黑体</vt:lpstr>
      <vt:lpstr>STKaiti</vt:lpstr>
      <vt:lpstr>STKaiti</vt:lpstr>
      <vt:lpstr>思源黑体 CN Bold</vt:lpstr>
      <vt:lpstr>宋体</vt:lpstr>
      <vt:lpstr>微软雅黑</vt:lpstr>
      <vt:lpstr>Arial</vt:lpstr>
      <vt:lpstr>Calibri</vt:lpstr>
      <vt:lpstr>Consolas</vt:lpstr>
      <vt:lpstr>Courier New</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面向对象进阶  讲师：徐磊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itheima</cp:lastModifiedBy>
  <cp:revision>3758</cp:revision>
  <dcterms:created xsi:type="dcterms:W3CDTF">2020-03-31T02:23:27Z</dcterms:created>
  <dcterms:modified xsi:type="dcterms:W3CDTF">2022-03-24T15:53:36Z</dcterms:modified>
</cp:coreProperties>
</file>