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1"/>
  </p:notesMasterIdLst>
  <p:handoutMasterIdLst>
    <p:handoutMasterId r:id="rId52"/>
  </p:handoutMasterIdLst>
  <p:sldIdLst>
    <p:sldId id="1105" r:id="rId8"/>
    <p:sldId id="1181" r:id="rId9"/>
    <p:sldId id="637" r:id="rId10"/>
    <p:sldId id="1302" r:id="rId11"/>
    <p:sldId id="685" r:id="rId12"/>
    <p:sldId id="695" r:id="rId13"/>
    <p:sldId id="1295" r:id="rId14"/>
    <p:sldId id="1303" r:id="rId15"/>
    <p:sldId id="686" r:id="rId16"/>
    <p:sldId id="1282" r:id="rId17"/>
    <p:sldId id="1261" r:id="rId18"/>
    <p:sldId id="1287" r:id="rId19"/>
    <p:sldId id="1288" r:id="rId20"/>
    <p:sldId id="1273" r:id="rId21"/>
    <p:sldId id="1284" r:id="rId22"/>
    <p:sldId id="754" r:id="rId23"/>
    <p:sldId id="1286" r:id="rId24"/>
    <p:sldId id="755" r:id="rId25"/>
    <p:sldId id="1283" r:id="rId26"/>
    <p:sldId id="653" r:id="rId27"/>
    <p:sldId id="1289" r:id="rId28"/>
    <p:sldId id="1291" r:id="rId29"/>
    <p:sldId id="1274" r:id="rId30"/>
    <p:sldId id="688" r:id="rId31"/>
    <p:sldId id="1275" r:id="rId32"/>
    <p:sldId id="641" r:id="rId33"/>
    <p:sldId id="643" r:id="rId34"/>
    <p:sldId id="1296" r:id="rId35"/>
    <p:sldId id="746" r:id="rId36"/>
    <p:sldId id="727" r:id="rId37"/>
    <p:sldId id="1129" r:id="rId38"/>
    <p:sldId id="732" r:id="rId39"/>
    <p:sldId id="1304" r:id="rId40"/>
    <p:sldId id="1298" r:id="rId41"/>
    <p:sldId id="1305" r:id="rId42"/>
    <p:sldId id="674" r:id="rId43"/>
    <p:sldId id="1306" r:id="rId44"/>
    <p:sldId id="557" r:id="rId45"/>
    <p:sldId id="1301" r:id="rId46"/>
    <p:sldId id="1307" r:id="rId47"/>
    <p:sldId id="698" r:id="rId48"/>
    <p:sldId id="355" r:id="rId49"/>
    <p:sldId id="264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6" autoAdjust="0"/>
    <p:restoredTop sz="95852" autoAdjust="0"/>
  </p:normalViewPr>
  <p:slideViewPr>
    <p:cSldViewPr snapToGrid="0">
      <p:cViewPr varScale="1">
        <p:scale>
          <a:sx n="96" d="100"/>
          <a:sy n="96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3</a:t>
            </a:fld>
            <a:endParaRPr lang="zh-CN" altLang="en-US" sz="18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AF2E0BA4-1DBD-4AD6-8B5C-68811342CB8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CE40DBE3-5D48-42F2-B4ED-4F766E6D6E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60F27256-C6B3-4825-912B-7F3A42E8D4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11B5C51-E4B2-4B82-8836-90417EC1B68A}" type="slidenum">
              <a:rPr altLang="en-US" sz="1800" smtClean="0"/>
              <a:pPr/>
              <a:t>26</a:t>
            </a:fld>
            <a:endParaRPr lang="zh-CN" altLang="en-US" sz="18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7A0F69CA-C623-481F-AE66-78E6C38CECA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3929A526-4D29-42C1-A3D0-140A0F3AC03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C892086C-4364-4775-95E4-33470B39AE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8AC10C3-E419-471F-8917-7E0CD43C9FD8}" type="slidenum">
              <a:rPr altLang="en-US" sz="1800" smtClean="0"/>
              <a:pPr/>
              <a:t>27</a:t>
            </a:fld>
            <a:endParaRPr lang="zh-CN" altLang="en-US" sz="18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6896D445-2E28-4092-91E0-F941B8720C7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7DA99EF0-3E01-40FC-831D-277A284E78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48E2F78B-0614-4C56-9717-6BBBF9B014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3F2E4CB-B4E3-4841-9458-F2A9B8FD0F9F}" type="slidenum">
              <a:rPr altLang="en-US" sz="1800" smtClean="0"/>
              <a:pPr/>
              <a:t>29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06699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99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23D71FB6-2317-444E-B706-7C29399E33F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353DA17E-5F15-4F87-AEB5-D334C28836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A685ABD8-D8FC-4DCA-B8CD-7626276347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8FC13EA-22FC-4549-9555-95C9DD661CD3}" type="slidenum">
              <a:rPr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566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948047F8-0A0C-4AF1-BCC0-A565B7295F4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5B34FE33-F669-42BE-89ED-9C10E06800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117CCC81-72F7-4D01-A714-3D2EC3D572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2A92D9E-26E7-4DF3-B277-405DADC9905B}" type="slidenum">
              <a:rPr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112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0845A2B8-FF13-4312-9981-08246C42135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78BF6EC3-77FE-40E7-BB07-38BB4C99CA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65F69056-9AED-4695-998F-6A6BD7EEA0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6218401-F6BB-4029-B775-6A3489FB9C67}" type="slidenum">
              <a:rPr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45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29A4CA82-7F1A-4569-AC39-E98DB603FFF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1E972969-4779-416B-B909-0CAD0C347C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687E0D66-3571-40FF-A8C8-FDE007FFF2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BD86E65-9FA9-46CD-9B9D-E2DD532EFDB7}" type="slidenum">
              <a:rPr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954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B2D1FADB-702B-422F-B25F-673FAFDD340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EEF2314C-A26F-45E5-B9D8-E6575FA26E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D857640D-02AF-43FA-A037-8AE0EF9F2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05F09DF-576F-4858-8881-9B10DF989798}" type="slidenum">
              <a:rPr altLang="en-US" sz="1800" smtClean="0"/>
              <a:pPr/>
              <a:t>5</a:t>
            </a:fld>
            <a:endParaRPr lang="zh-CN" altLang="en-US" sz="1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BA5D1B94-8514-4434-97FE-924D60D1272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D06D4C2A-A3EE-4AB3-8708-588A2EEDF3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72097AFA-4F99-4711-B7BB-A8DA90A5D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13F0CD2-A01D-4298-B9FD-91BD1BB2A29F}" type="slidenum">
              <a:rPr altLang="en-US" sz="1800" smtClean="0"/>
              <a:pPr/>
              <a:t>6</a:t>
            </a:fld>
            <a:endParaRPr lang="zh-CN" altLang="en-US"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B2D1FADB-702B-422F-B25F-673FAFDD340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EEF2314C-A26F-45E5-B9D8-E6575FA26E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D857640D-02AF-43FA-A037-8AE0EF9F2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05F09DF-576F-4858-8881-9B10DF989798}" type="slidenum">
              <a:rPr altLang="en-US" sz="1800" smtClean="0"/>
              <a:pPr/>
              <a:t>7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3412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C7C50132-CFB1-4F90-BFE0-F15F05F23AF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3B4129BA-1211-4399-AA88-B277931CFD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i="1"/>
              <a:t>先介绍，</a:t>
            </a:r>
            <a:r>
              <a:rPr lang="en-US" altLang="zh-CN" i="1"/>
              <a:t>final</a:t>
            </a:r>
            <a:r>
              <a:rPr lang="zh-CN" altLang="en-US" i="1"/>
              <a:t>是什么，可以干什么，修饰这些内容有哪些特点呢，我们先到代码中演示，再回来总结</a:t>
            </a:r>
            <a:endParaRPr lang="en-US" altLang="zh-CN" i="1"/>
          </a:p>
          <a:p>
            <a:r>
              <a:rPr lang="zh-CN" altLang="en-US" i="1"/>
              <a:t>好了，关于</a:t>
            </a:r>
            <a:r>
              <a:rPr lang="en-US" altLang="zh-CN" i="1"/>
              <a:t>final</a:t>
            </a:r>
            <a:r>
              <a:rPr lang="zh-CN" altLang="en-US" i="1"/>
              <a:t>的基本使用我们就讲到这里</a:t>
            </a:r>
            <a:endParaRPr lang="en-US" altLang="zh-CN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A2B03A0B-D534-4173-A010-6EE8E5FE1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AFE1CE0-5577-4E64-949F-64F473FC2173}" type="slidenum">
              <a:rPr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DCB2E629-E07A-4406-8138-6AA0722739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FF053BBC-6A62-4280-9F0D-87C1B8F1A358}"/>
              </a:ext>
            </a:extLst>
          </p:cNvPr>
          <p:cNvSpPr>
            <a:spLocks noGrp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4E49F707-9D9B-4406-B3FD-937A60F48B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A28B0BC-6126-40CB-A0BF-9C08DF9A74D4}" type="slidenum">
              <a:rPr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737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AF901C33-663A-4F9E-A716-AB93170431A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23C757CC-5F53-400C-97AC-9EFB332519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6DE89B02-DEF7-4A89-A9F5-32D2185EAE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4043519-46FD-4619-A1B7-D331FAB43807}" type="slidenum">
              <a:rPr altLang="en-US" sz="1800" smtClean="0"/>
              <a:pPr/>
              <a:t>20</a:t>
            </a:fld>
            <a:endParaRPr lang="zh-CN" altLang="en-US" sz="18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AF901C33-663A-4F9E-A716-AB93170431A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23C757CC-5F53-400C-97AC-9EFB332519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6DE89B02-DEF7-4A89-A9F5-32D2185EAE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4043519-46FD-4619-A1B7-D331FAB43807}" type="slidenum">
              <a:rPr altLang="en-US" sz="1800" smtClean="0"/>
              <a:pPr/>
              <a:t>21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22945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4160E565-217A-41B4-A14B-AABC8DE4FCF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5A39DC9E-665E-4C2B-8DF7-F2423F5781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740896FD-E3C6-46BE-87E8-4BA93022BE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F327F5B-3C9F-480D-BF1D-9C7193CD3216}" type="slidenum">
              <a:rPr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049557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6555797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0159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26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3453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6940530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5" r:id="rId16"/>
    <p:sldLayoutId id="2147483718" r:id="rId17"/>
    <p:sldLayoutId id="2147483723" r:id="rId18"/>
    <p:sldLayoutId id="2147483725" r:id="rId19"/>
    <p:sldLayoutId id="2147483731" r:id="rId20"/>
    <p:sldLayoutId id="2147483732" r:id="rId2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面向对象进阶</a:t>
            </a:r>
          </a:p>
        </p:txBody>
      </p:sp>
    </p:spTree>
    <p:extLst>
      <p:ext uri="{BB962C8B-B14F-4D97-AF65-F5344CB8AC3E}">
        <p14:creationId xmlns:p14="http://schemas.microsoft.com/office/powerpoint/2010/main" val="322127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7231" y="570523"/>
            <a:ext cx="5173784" cy="53300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权限修饰符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常量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8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8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常量概述和基本作用</a:t>
            </a:r>
            <a:endParaRPr kumimoji="1" lang="en-US" altLang="zh-CN" sz="18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常量做信息标志和分类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39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Box 2">
            <a:extLst>
              <a:ext uri="{FF2B5EF4-FFF2-40B4-BE49-F238E27FC236}">
                <a16:creationId xmlns:a16="http://schemas.microsoft.com/office/drawing/2014/main" id="{F73F4D34-57AC-4B6A-9398-887DF124C5CF}"/>
              </a:ext>
            </a:extLst>
          </p:cNvPr>
          <p:cNvSpPr txBox="1"/>
          <p:nvPr/>
        </p:nvSpPr>
        <p:spPr>
          <a:xfrm>
            <a:off x="795169" y="1031910"/>
            <a:ext cx="9799259" cy="191982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常量 </a:t>
            </a:r>
            <a:endParaRPr lang="en-US" altLang="zh-CN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常量是使用了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public static final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修饰的成员变量，必须有初始化值，而且执行的过程中其值不能被改变。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常量名的命名规范：英文单词全部大写，多个单词下划线连接起来。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常量的作用：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通常用来记录系统的配置数据。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1E0938-4A8E-4959-95CC-36142992E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709" y="3162881"/>
            <a:ext cx="3823137" cy="165801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Constant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final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SCHOOL_NAME </a:t>
            </a:r>
            <a:r>
              <a:rPr kumimoji="0" lang="en-US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传智教育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final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lang="en-US" altLang="zh-CN" sz="1050" i="1" dirty="0">
                <a:solidFill>
                  <a:srgbClr val="871094"/>
                </a:solidFill>
                <a:latin typeface="Arial Unicode MS"/>
                <a:ea typeface="JetBrains Mono"/>
              </a:rPr>
              <a:t>LOGIN_NAME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admin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final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PASS</a:t>
            </a:r>
            <a:r>
              <a:rPr lang="en-US" altLang="zh-CN" sz="1050" i="1" dirty="0">
                <a:solidFill>
                  <a:srgbClr val="871094"/>
                </a:solidFill>
                <a:latin typeface="Arial Unicode MS"/>
                <a:ea typeface="JetBrains Mono"/>
              </a:rPr>
              <a:t>_WORD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123456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D87565-74F8-4724-8F93-7AAB4E5AFEB3}"/>
              </a:ext>
            </a:extLst>
          </p:cNvPr>
          <p:cNvSpPr txBox="1"/>
          <p:nvPr/>
        </p:nvSpPr>
        <p:spPr>
          <a:xfrm>
            <a:off x="795169" y="5401976"/>
            <a:ext cx="7132282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在编译阶段会进行“宏替换”：把使用常量的地方全部替换成真实的字面量。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维护系统容易，可读性更好。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64910E-2AAA-4C27-929B-6899DE73543F}"/>
              </a:ext>
            </a:extLst>
          </p:cNvPr>
          <p:cNvSpPr txBox="1"/>
          <p:nvPr/>
        </p:nvSpPr>
        <p:spPr>
          <a:xfrm>
            <a:off x="723606" y="4933001"/>
            <a:ext cx="4133239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常量做信息配置的原理、优势</a:t>
            </a:r>
            <a:endParaRPr lang="en-US" altLang="zh-CN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491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3565" y="985344"/>
            <a:ext cx="5163207" cy="40832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权限修饰符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常量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常量概述和基本作用</a:t>
            </a:r>
            <a:endParaRPr kumimoji="1" lang="en-US" altLang="zh-CN" sz="18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常量做信息标志和分类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30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DF07B0D8-EB0E-4C84-A0CB-1855D3518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89653"/>
            <a:ext cx="30734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35A8911-E290-49BB-A2A2-819527314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1" y="3051061"/>
            <a:ext cx="5471583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B36AC2-169A-4A39-8671-E9C9AF69A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66" y="1483494"/>
            <a:ext cx="10065327" cy="2612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案例说明：</a:t>
            </a: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现在开发的超级玛丽游戏需要接收用户输入的四个方向的信号（上下左右），以便控制玛丽移动的方向。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</a:t>
            </a: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常量做信息标志和分类：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en-US" sz="16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代码可读性好，实现了软编码形式。</a:t>
            </a:r>
            <a:endParaRPr kumimoji="0" lang="zh-CN" altLang="zh-CN" sz="160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093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6626" y="938048"/>
            <a:ext cx="4493173" cy="45168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权限修饰符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常量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8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枚举的概述</a:t>
            </a:r>
            <a:endParaRPr kumimoji="1" lang="en-US" altLang="zh-CN" sz="18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枚举的使用场景演示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38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DF07B0D8-EB0E-4C84-A0CB-1855D3518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532" y="2417763"/>
            <a:ext cx="30734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35A8911-E290-49BB-A2A2-819527314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883" y="2679171"/>
            <a:ext cx="5471583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31215C-2ADD-405F-B8D3-B6AF4E92D076}"/>
              </a:ext>
            </a:extLst>
          </p:cNvPr>
          <p:cNvSpPr txBox="1"/>
          <p:nvPr/>
        </p:nvSpPr>
        <p:spPr>
          <a:xfrm>
            <a:off x="880836" y="1263364"/>
            <a:ext cx="9277349" cy="2111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枚举的概述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枚举是Java中的一种特殊类型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枚举的作用：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"是为了做信息的标志和信息的分类"。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定义枚举类的格式：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CB4B5455-EFAD-4ADD-9C10-49F8CF2B5FE8}"/>
              </a:ext>
            </a:extLst>
          </p:cNvPr>
          <p:cNvSpPr txBox="1"/>
          <p:nvPr/>
        </p:nvSpPr>
        <p:spPr>
          <a:xfrm>
            <a:off x="943066" y="3698498"/>
            <a:ext cx="4516332" cy="83099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Alibaba PuHuiTi R"/>
              </a:rPr>
              <a:t>修饰符 enum 枚举名称{</a:t>
            </a:r>
          </a:p>
          <a:p>
            <a:pPr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Alibaba PuHuiTi R"/>
              </a:rPr>
              <a:t>            第一行都是罗列枚举类实例的名称。</a:t>
            </a:r>
          </a:p>
          <a:p>
            <a:pPr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Alibaba PuHuiTi R"/>
              </a:rPr>
              <a:t>}</a:t>
            </a:r>
            <a:endParaRPr lang="en-US" altLang="zh-CN" sz="1600" dirty="0">
              <a:latin typeface="微软雅黑" panose="020B0503020204020204" pitchFamily="34" charset="-122"/>
              <a:ea typeface="Alibaba PuHuiTi R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C2BE7B8-F002-4A5D-BE86-96A9DE7C4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066" y="4981710"/>
            <a:ext cx="4835313" cy="83099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Alibaba PuHuiTi R"/>
              </a:rPr>
              <a:t>enum 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Alibaba PuHuiTi R"/>
              </a:rPr>
              <a:t>Season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Alibaba PuHuiTi R"/>
              </a:rPr>
              <a:t>{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Alibaba PuHuiTi R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Alibaba PuHuiTi R"/>
              </a:rPr>
              <a:t>    </a:t>
            </a:r>
            <a:r>
              <a:rPr lang="zh-CN" altLang="zh-CN" sz="1600" i="1" dirty="0">
                <a:solidFill>
                  <a:srgbClr val="871094"/>
                </a:solidFill>
                <a:latin typeface="Arial Unicode MS"/>
                <a:ea typeface="Alibaba PuHuiTi R"/>
              </a:rPr>
              <a:t>SPRING 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Alibaba PuHuiTi R"/>
              </a:rPr>
              <a:t>, </a:t>
            </a:r>
            <a:r>
              <a:rPr lang="zh-CN" altLang="zh-CN" sz="1600" i="1" dirty="0">
                <a:solidFill>
                  <a:srgbClr val="871094"/>
                </a:solidFill>
                <a:latin typeface="Arial Unicode MS"/>
                <a:ea typeface="Alibaba PuHuiTi R"/>
              </a:rPr>
              <a:t>SUMMER 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Alibaba PuHuiTi R"/>
              </a:rPr>
              <a:t>, </a:t>
            </a:r>
            <a:r>
              <a:rPr lang="zh-CN" altLang="zh-CN" sz="1600" i="1" dirty="0">
                <a:solidFill>
                  <a:srgbClr val="871094"/>
                </a:solidFill>
                <a:latin typeface="Arial Unicode MS"/>
                <a:ea typeface="Alibaba PuHuiTi R"/>
              </a:rPr>
              <a:t>AUTUMN 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Alibaba PuHuiTi R"/>
              </a:rPr>
              <a:t>, </a:t>
            </a:r>
            <a:r>
              <a:rPr lang="zh-CN" altLang="zh-CN" sz="1600" i="1" dirty="0">
                <a:solidFill>
                  <a:srgbClr val="871094"/>
                </a:solidFill>
                <a:latin typeface="Arial Unicode MS"/>
                <a:ea typeface="Alibaba PuHuiTi R"/>
              </a:rPr>
              <a:t>WINTER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Alibaba PuHuiTi R"/>
              </a:rPr>
              <a:t>;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Alibaba PuHuiTi R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Alibaba PuHuiTi R"/>
              </a:rPr>
              <a:t>}</a:t>
            </a:r>
            <a:endParaRPr lang="zh-CN" altLang="zh-CN" sz="1600" dirty="0">
              <a:solidFill>
                <a:schemeClr val="tx1"/>
              </a:solidFill>
              <a:ea typeface="Alibaba PuHuiTi 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/>
      <p:bldP spid="16" grpId="0"/>
      <p:bldP spid="18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DF07B0D8-EB0E-4C84-A0CB-1855D3518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87" y="2502521"/>
            <a:ext cx="30734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C2BE7B8-F002-4A5D-BE86-96A9DE7C4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87" y="2070216"/>
            <a:ext cx="4835313" cy="73866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enum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Season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SPRING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, 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SUMMER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, 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AUTUMN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, 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WINTER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</a:t>
            </a:r>
            <a:endParaRPr lang="zh-CN" altLang="zh-CN" sz="1400" dirty="0">
              <a:solidFill>
                <a:schemeClr val="tx1"/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CDA0A8-3BB5-46FC-B880-0FD223B79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439" y="3868386"/>
            <a:ext cx="6096000" cy="2479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枚举类都是继承了枚举类型：java.lang.Enum</a:t>
            </a:r>
            <a:endParaRPr kumimoji="0" lang="en-US" altLang="zh-CN" sz="160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枚举都是最终类，不可以被继承。</a:t>
            </a:r>
            <a:endParaRPr kumimoji="0" lang="en-US" altLang="zh-CN" sz="160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构造器都是私有的，枚举对外不能创建对象。</a:t>
            </a:r>
            <a:endParaRPr kumimoji="0" lang="en-US" altLang="zh-CN" sz="160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枚举类的第一行默认都是罗列枚举对象的名称的。</a:t>
            </a:r>
            <a:endParaRPr kumimoji="0" lang="en-US" altLang="zh-CN" sz="160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枚举类相当于是多例模式。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50CF21-E062-45CA-8D8C-FB592709E04E}"/>
              </a:ext>
            </a:extLst>
          </p:cNvPr>
          <p:cNvSpPr txBox="1"/>
          <p:nvPr/>
        </p:nvSpPr>
        <p:spPr>
          <a:xfrm>
            <a:off x="642916" y="1162834"/>
            <a:ext cx="6097904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反编译后观察</a:t>
            </a: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枚举的特征：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Alibaba PuHuiTi R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CFC0ADF-FE8D-4A3F-A59A-BF7EA5444F04}"/>
              </a:ext>
            </a:extLst>
          </p:cNvPr>
          <p:cNvSpPr txBox="1"/>
          <p:nvPr/>
        </p:nvSpPr>
        <p:spPr>
          <a:xfrm>
            <a:off x="778087" y="3404989"/>
            <a:ext cx="6097904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枚举的特征</a:t>
            </a: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Alibaba PuHuiTi R"/>
              <a:cs typeface="阿里巴巴普惠体" panose="00020600040101010101" pitchFamily="18" charset="-122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14CEA9B-C54F-4BDA-B594-8310F3680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616" y="2070216"/>
            <a:ext cx="6097904" cy="203132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Compiled from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"Season.java"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final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Season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extends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java.lang.Enum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Season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final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Season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SPRING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Season();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final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Season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SUMMER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Season();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final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Season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AUTUMN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Season();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final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Season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WINTER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Season();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Season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values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Season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valueOf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java.lang.String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3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0641" y="1121133"/>
            <a:ext cx="4486522" cy="32762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权限修饰符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606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DF07B0D8-EB0E-4C84-A0CB-1855D3518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89653"/>
            <a:ext cx="30734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35A8911-E290-49BB-A2A2-819527314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1" y="3051061"/>
            <a:ext cx="5471583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B36AC2-169A-4A39-8671-E9C9AF69A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73" y="1571878"/>
            <a:ext cx="10065327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案例说明：</a:t>
            </a: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Alibaba PuHuiTi R"/>
              </a:rPr>
              <a:t>现在开发的超级玛丽游戏需要接收用户输入的四个方向的信号（上下左右），以便控制玛丽移动的方向。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Alibaba PuHuiTi R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Alibaba PuHuiTi R"/>
              <a:cs typeface="阿里巴巴普惠体" panose="00020600040101010101" pitchFamily="18" charset="-122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</a:t>
            </a: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常量做信息标志和分类：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Alibaba PuHuiTi R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宋体" panose="02010600030101010101" pitchFamily="2" charset="-122"/>
                <a:ea typeface="Alibaba PuHuiTi R"/>
              </a:rPr>
              <a:t>虽然可以实现可读性，但是入参值不受约束，代码相对不够严谨。</a:t>
            </a:r>
            <a:endParaRPr kumimoji="0" lang="en-US" altLang="zh-CN" sz="160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宋体" panose="02010600030101010101" pitchFamily="2" charset="-122"/>
              <a:ea typeface="Alibaba PuHuiTi R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60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宋体" panose="02010600030101010101" pitchFamily="2" charset="-122"/>
              <a:ea typeface="Alibaba PuHuiTi R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枚举做信息标志和分类：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Alibaba PuHuiTi R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宋体" panose="02010600030101010101" pitchFamily="2" charset="-122"/>
                <a:ea typeface="Alibaba PuHuiTi R"/>
              </a:rPr>
              <a:t>代码可读性好，入参约束严谨，代码优雅，是最好的信息分类技术！建议使用!</a:t>
            </a:r>
            <a:endParaRPr kumimoji="0" lang="zh-CN" altLang="zh-CN" sz="160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2038472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15455" y="212832"/>
            <a:ext cx="4635130" cy="61564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权限修饰符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常量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抽象类的应用案例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抽象类的特征、注意事项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抽象类的应用知识：模板方法模式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333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7760" y="795130"/>
            <a:ext cx="4508390" cy="42503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权限修饰符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常量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070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C35EDD-14DC-4ABA-8808-232B14F31CF2}"/>
              </a:ext>
            </a:extLst>
          </p:cNvPr>
          <p:cNvSpPr txBox="1"/>
          <p:nvPr/>
        </p:nvSpPr>
        <p:spPr>
          <a:xfrm>
            <a:off x="609601" y="1685345"/>
            <a:ext cx="10099039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abstract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是抽象的意思，可以修饰类、成员方法。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abstract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修饰类，这个类就是抽象类；修饰方法，这个方法就是抽象方法。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75C501-2710-4C2F-8FB9-6FBBD62962B5}"/>
              </a:ext>
            </a:extLst>
          </p:cNvPr>
          <p:cNvSpPr txBox="1"/>
          <p:nvPr/>
        </p:nvSpPr>
        <p:spPr>
          <a:xfrm>
            <a:off x="609601" y="1216370"/>
            <a:ext cx="9097433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EAE4D58-AB20-4F77-8200-6D6BD0E08ACC}"/>
              </a:ext>
            </a:extLst>
          </p:cNvPr>
          <p:cNvSpPr txBox="1"/>
          <p:nvPr/>
        </p:nvSpPr>
        <p:spPr>
          <a:xfrm>
            <a:off x="754494" y="2861805"/>
            <a:ext cx="5161674" cy="121193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修饰符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abstract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class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类名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{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修饰符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abstract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返回值类型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方法名称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形参列表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；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}</a:t>
            </a:r>
            <a:endParaRPr lang="zh-CN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3F1151-35C3-46E0-AD4F-5BC7CFD01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834" y="2856976"/>
            <a:ext cx="4078228" cy="1027204"/>
          </a:xfrm>
          <a:prstGeom prst="rect">
            <a:avLst/>
          </a:prstGeom>
          <a:solidFill>
            <a:srgbClr val="FFFFE4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abstract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Animal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abstract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0E7312-DE33-4379-BE46-6BC5FBF4CFD5}"/>
              </a:ext>
            </a:extLst>
          </p:cNvPr>
          <p:cNvSpPr txBox="1"/>
          <p:nvPr/>
        </p:nvSpPr>
        <p:spPr>
          <a:xfrm>
            <a:off x="609601" y="4066867"/>
            <a:ext cx="7784591" cy="247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注意事项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抽象方法只有方法签名，不能声明方法体。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一个类中如果定义了抽象方法，这个类必须声明成抽象类，否则报错。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8667E6A-B45B-4CC8-99DF-2DAEFFE9EAE0}"/>
              </a:ext>
            </a:extLst>
          </p:cNvPr>
          <p:cNvSpPr txBox="1"/>
          <p:nvPr/>
        </p:nvSpPr>
        <p:spPr>
          <a:xfrm>
            <a:off x="781332" y="1272542"/>
            <a:ext cx="10986996" cy="3012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抽象的使用场景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3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抽象类可以理解成不完整的设计图，一般作为父类，让子类来继承。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3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当父类知道子类一定要完成某些行为，但是每个子类该行为的实现又不同，于是该父类就把该行为定义成抽象方法的形式，具体实现交给子类去完成。此时这个类就可以声明成抽象类。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AF07BEB-22E2-4645-9C9B-C4479603B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084" y="4708727"/>
            <a:ext cx="4078228" cy="1027204"/>
          </a:xfrm>
          <a:prstGeom prst="rect">
            <a:avLst/>
          </a:prstGeom>
          <a:solidFill>
            <a:srgbClr val="FFFFE4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abstract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Animal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abstract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93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8414" y="1238767"/>
            <a:ext cx="7206897" cy="4511040"/>
          </a:xfrm>
        </p:spPr>
        <p:txBody>
          <a:bodyPr/>
          <a:lstStyle/>
          <a:p>
            <a:pPr marL="0" indent="0">
              <a:lnSpc>
                <a:spcPct val="250000"/>
              </a:lnSpc>
              <a:buNone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、抽象类、抽象方法是什么样的？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62020" lvl="2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都是用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abstract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修饰的；抽象方法只有方法签名，不能写方法体。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一个类中定义了抽象方法，这个类必须声明成抽象类。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250000"/>
              </a:lnSpc>
              <a:buNone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、抽象类基本作用是啥？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62020" lvl="2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作为父类，用来被继承的。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250000"/>
              </a:lnSpc>
              <a:buNone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、继承抽象类有哪些要注意？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62020" lvl="2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一个类如果继承了抽象类，那么这个类必须重写完抽象类的全部抽象方法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否则这个类也必须定义成抽象类。</a:t>
            </a:r>
          </a:p>
        </p:txBody>
      </p:sp>
    </p:spTree>
    <p:extLst>
      <p:ext uri="{BB962C8B-B14F-4D97-AF65-F5344CB8AC3E}">
        <p14:creationId xmlns:p14="http://schemas.microsoft.com/office/powerpoint/2010/main" val="216436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05554" y="536027"/>
            <a:ext cx="5155324" cy="56519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权限修饰符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常量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抽象类概述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抽象类的案例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抽象类的特征、注意事项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抽象类的应用知识：模板方法模式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3637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52">
            <a:extLst>
              <a:ext uri="{FF2B5EF4-FFF2-40B4-BE49-F238E27FC236}">
                <a16:creationId xmlns:a16="http://schemas.microsoft.com/office/drawing/2014/main" id="{D9DFD49C-98C7-4249-93FC-953D5AB3C888}"/>
              </a:ext>
            </a:extLst>
          </p:cNvPr>
          <p:cNvSpPr txBox="1"/>
          <p:nvPr/>
        </p:nvSpPr>
        <p:spPr>
          <a:xfrm>
            <a:off x="4470400" y="1598085"/>
            <a:ext cx="7874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8573476-28B5-4849-A622-D43A8007D4DF}"/>
              </a:ext>
            </a:extLst>
          </p:cNvPr>
          <p:cNvSpPr txBox="1"/>
          <p:nvPr/>
        </p:nvSpPr>
        <p:spPr>
          <a:xfrm>
            <a:off x="3845170" y="1048407"/>
            <a:ext cx="8197058" cy="4643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系统需求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某加油站推出了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种支付卡，一种是预存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10000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金卡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，后续加油享受</a:t>
            </a:r>
            <a:r>
              <a:rPr lang="en-US" altLang="zh-CN" sz="16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lang="zh-CN" altLang="en-US" sz="16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折优惠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，另一种是预存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5000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银卡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后续加油享受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8.5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折优惠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请分别实现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种卡片进入收银系统后的逻辑，卡片需要包含主人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名称，余额，支付功能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分析实现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创建一张卡片父类：定义属性包括主人名称、余额、支付功能（具体实现交给子类）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创建一张白金卡类：重写支付功能，按照原价的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折计算输出。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创建一张银卡类：重写支付功能，按照原价的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折计算输出。</a:t>
            </a:r>
          </a:p>
        </p:txBody>
      </p:sp>
      <p:pic>
        <p:nvPicPr>
          <p:cNvPr id="23566" name="图片 4">
            <a:extLst>
              <a:ext uri="{FF2B5EF4-FFF2-40B4-BE49-F238E27FC236}">
                <a16:creationId xmlns:a16="http://schemas.microsoft.com/office/drawing/2014/main" id="{422C80A1-17C4-4AB1-AB0D-1313E0873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3" y="1333495"/>
            <a:ext cx="3316146" cy="246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570" y="408011"/>
            <a:ext cx="5155324" cy="56519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权限修饰符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抽象类、抽象方法概述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抽象类的案例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抽象类的特征、注意事项小结</a:t>
            </a:r>
            <a:endParaRPr kumimoji="1"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抽象类的应用知识：模板方法模式</a:t>
            </a:r>
            <a:endParaRPr lang="en-US" altLang="zh-CN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523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E9D954-2CD0-45D3-A1E8-6C28A04E12F9}"/>
              </a:ext>
            </a:extLst>
          </p:cNvPr>
          <p:cNvSpPr txBox="1"/>
          <p:nvPr/>
        </p:nvSpPr>
        <p:spPr>
          <a:xfrm>
            <a:off x="882651" y="1246764"/>
            <a:ext cx="8663685" cy="376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特征和注意事项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类有的成员（成员变量、方法、构造器）抽象类都具备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抽象类中不一定有抽象方法，有抽象方法的类一定是抽象类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一个类继承了抽象类必须重写完抽象类的全部抽象方法，否则这个类也必须定义成抽象类。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不能用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abstract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修饰变量、代码块、构造器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最重要的特征：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得到了抽象方法，失去了创建对象的能力（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有得有失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A5C244-57CC-4DCB-BCE2-19DB3162F947}"/>
              </a:ext>
            </a:extLst>
          </p:cNvPr>
          <p:cNvSpPr txBox="1"/>
          <p:nvPr/>
        </p:nvSpPr>
        <p:spPr>
          <a:xfrm>
            <a:off x="829733" y="1111251"/>
            <a:ext cx="6274452" cy="2408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abstract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是什么关系？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互斥关系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abstract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定义的抽象类作为模板让子类继承，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定义的类不能被继承。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抽象方法定义通用功能让子类重写，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定义的方法子类不能重写。</a:t>
            </a:r>
            <a:endParaRPr lang="zh-CN" altLang="zh-CN" sz="1400" b="1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570" y="408011"/>
            <a:ext cx="5155324" cy="56519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权限修饰符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抽象类、抽象方法概述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抽象类的案例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抽象类的特征、注意事项小结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抽象类的应用知识：模板方法模式</a:t>
            </a:r>
            <a:endParaRPr lang="en-US" altLang="zh-CN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975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28C6B213-B6B3-44F8-ABAE-0BBCCF1FD197}"/>
              </a:ext>
            </a:extLst>
          </p:cNvPr>
          <p:cNvSpPr txBox="1"/>
          <p:nvPr/>
        </p:nvSpPr>
        <p:spPr>
          <a:xfrm>
            <a:off x="506004" y="1712910"/>
            <a:ext cx="11342817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使用场景说明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当系统中出现同一个功能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多处在开发，而该功能中大部分代码是一样的</a:t>
            </a:r>
            <a:r>
              <a:rPr lang="zh-CN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，只有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其中</a:t>
            </a:r>
            <a:r>
              <a:rPr lang="zh-CN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部分可能不同的时候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1AE1837-AE89-4DEB-9FF4-5C0DDB2F1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5" y="2636294"/>
            <a:ext cx="1579033" cy="139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EFCFBCA-B204-4D1D-9914-B3FD6A34B203}"/>
              </a:ext>
            </a:extLst>
          </p:cNvPr>
          <p:cNvSpPr txBox="1"/>
          <p:nvPr/>
        </p:nvSpPr>
        <p:spPr>
          <a:xfrm>
            <a:off x="4044846" y="2750007"/>
            <a:ext cx="2497667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代码一样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</a:p>
          <a:p>
            <a:pPr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… </a:t>
            </a:r>
          </a:p>
          <a:p>
            <a:pPr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到底做什么随着角色而变化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代码一样</a:t>
            </a: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DB2CDA58-015A-4164-86FB-3EE31BB32F7B}"/>
              </a:ext>
            </a:extLst>
          </p:cNvPr>
          <p:cNvSpPr/>
          <p:nvPr/>
        </p:nvSpPr>
        <p:spPr>
          <a:xfrm>
            <a:off x="3571323" y="2576201"/>
            <a:ext cx="3179969" cy="1233800"/>
          </a:xfrm>
          <a:prstGeom prst="cloudCallout">
            <a:avLst>
              <a:gd name="adj1" fmla="val -67849"/>
              <a:gd name="adj2" fmla="val -442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6CD41B8-4509-42BF-8362-A854A3E2A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269" y="2636293"/>
            <a:ext cx="1579033" cy="139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6516126-0F33-4F6A-A19A-95F16A338C3E}"/>
              </a:ext>
            </a:extLst>
          </p:cNvPr>
          <p:cNvSpPr txBox="1"/>
          <p:nvPr/>
        </p:nvSpPr>
        <p:spPr>
          <a:xfrm>
            <a:off x="524063" y="1112176"/>
            <a:ext cx="2916183" cy="468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什么时候使用模板方法模式</a:t>
            </a:r>
            <a:endParaRPr lang="en-US" altLang="zh-CN" b="1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DA1C32-A8E6-4136-A5A4-028C760EE92D}"/>
              </a:ext>
            </a:extLst>
          </p:cNvPr>
          <p:cNvSpPr txBox="1"/>
          <p:nvPr/>
        </p:nvSpPr>
        <p:spPr>
          <a:xfrm>
            <a:off x="502815" y="4197183"/>
            <a:ext cx="11034308" cy="1919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zh-CN" altLang="en-US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模板方法模式实现步骤</a:t>
            </a:r>
            <a:endParaRPr lang="en-US" altLang="zh-CN" b="1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、定义一个抽象类。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、定义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个方法，一个是模板方法：把相同代码放里面去，不同代码定义成抽象方法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、子类继承抽象类，重写抽象方法。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397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3FD290-2438-47FF-A687-AC5CF3505398}"/>
              </a:ext>
            </a:extLst>
          </p:cNvPr>
          <p:cNvSpPr txBox="1"/>
          <p:nvPr/>
        </p:nvSpPr>
        <p:spPr>
          <a:xfrm>
            <a:off x="679451" y="1032716"/>
            <a:ext cx="9906000" cy="35890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什么是包？</a:t>
            </a: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包是用来分门别类的管理各种不同类的，类似于文件夹、建包利于程序的管理和维护。</a:t>
            </a: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建包的语法格式：</a:t>
            </a:r>
            <a:r>
              <a:rPr lang="en-US" altLang="zh-CN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 </a:t>
            </a: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公司域名倒写</a:t>
            </a:r>
            <a:r>
              <a:rPr lang="en-US" altLang="zh-CN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技术名称。报名建议全部英文小写，且具备意义</a:t>
            </a:r>
          </a:p>
          <a:p>
            <a:pPr>
              <a:lnSpc>
                <a:spcPct val="200000"/>
              </a:lnSpc>
              <a:defRPr/>
            </a:pPr>
            <a:endParaRPr lang="en-US" altLang="zh-CN" sz="16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zh-CN" altLang="en-US" sz="16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建包语句必须在第一行，一般</a:t>
            </a:r>
            <a:r>
              <a:rPr lang="en-US" altLang="zh-CN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工具会帮助创建</a:t>
            </a:r>
          </a:p>
          <a:p>
            <a:pPr marL="228594" indent="-228594">
              <a:lnSpc>
                <a:spcPct val="200000"/>
              </a:lnSpc>
              <a:defRPr/>
            </a:pPr>
            <a:endParaRPr lang="zh-CN" altLang="en-US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D7DF4A8E-F7FC-4EB1-8A6D-14095724E9CA}"/>
              </a:ext>
            </a:extLst>
          </p:cNvPr>
          <p:cNvSpPr txBox="1"/>
          <p:nvPr/>
        </p:nvSpPr>
        <p:spPr>
          <a:xfrm>
            <a:off x="970674" y="2763509"/>
            <a:ext cx="3420024" cy="83099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package </a:t>
            </a:r>
            <a:r>
              <a:rPr lang="en-US" altLang="zh-CN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com.itheima.javabean</a:t>
            </a:r>
            <a:r>
              <a:rPr lang="en-US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zh-CN" altLang="zh-CN" sz="1200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00E8CA-3849-4518-8056-7773F305E25C}"/>
              </a:ext>
            </a:extLst>
          </p:cNvPr>
          <p:cNvSpPr txBox="1"/>
          <p:nvPr/>
        </p:nvSpPr>
        <p:spPr>
          <a:xfrm>
            <a:off x="679451" y="4304251"/>
            <a:ext cx="10833098" cy="1627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导包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相同包下的类可以直接访问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不同包下的类必须导包,才可以使用！导包格式：</a:t>
            </a:r>
            <a:r>
              <a:rPr lang="en-US" altLang="zh-CN" sz="16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包名.类名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假如一个类中需要用到不同类，而这个两个类的名称是一样的，那么默认只能导入一个类，另一个类要带包名访问。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990725"/>
            <a:ext cx="9214230" cy="517190"/>
          </a:xfrm>
        </p:spPr>
        <p:txBody>
          <a:bodyPr/>
          <a:lstStyle/>
          <a:p>
            <a:r>
              <a:rPr lang="zh-CN" altLang="en-US" dirty="0"/>
              <a:t>理解模板方法：写作文案例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39198" y="1893561"/>
            <a:ext cx="8836334" cy="2130382"/>
          </a:xfrm>
        </p:spPr>
        <p:txBody>
          <a:bodyPr/>
          <a:lstStyle/>
          <a:p>
            <a:pPr>
              <a:defRPr/>
            </a:pPr>
            <a:r>
              <a:rPr lang="zh-CN" altLang="en-US" sz="1800" b="1" dirty="0"/>
              <a:t>需求：</a:t>
            </a:r>
            <a:b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endParaRPr lang="en-US" altLang="zh-CN" dirty="0">
              <a:latin typeface="微软雅黑" panose="020B0503020204020204" pitchFamily="34" charset="-122"/>
              <a:ea typeface="Alibaba PuHuiTi R"/>
              <a:cs typeface="Alibaba PuHuiTi R" pitchFamily="18" charset="-122"/>
            </a:endParaRPr>
          </a:p>
          <a:p>
            <a:pPr>
              <a:defRPr/>
            </a:pPr>
            <a:endParaRPr lang="en-US" altLang="zh-CN" sz="1600" dirty="0">
              <a:latin typeface="微软雅黑" panose="020B0503020204020204" pitchFamily="34" charset="-122"/>
              <a:ea typeface="Alibaba PuHuiTi R"/>
            </a:endParaRPr>
          </a:p>
          <a:p>
            <a:pPr>
              <a:defRPr/>
            </a:pPr>
            <a:endParaRPr lang="en-US" altLang="zh-CN" sz="1600" dirty="0">
              <a:latin typeface="微软雅黑" panose="020B0503020204020204" pitchFamily="34" charset="-122"/>
              <a:ea typeface="Alibaba PuHuiTi R"/>
            </a:endParaRPr>
          </a:p>
          <a:p>
            <a:endParaRPr lang="en-US" altLang="zh-CN" sz="1800" b="1" dirty="0"/>
          </a:p>
          <a:p>
            <a:r>
              <a:rPr lang="zh-CN" altLang="en-US" sz="1800" b="1" dirty="0"/>
              <a:t>分析：</a:t>
            </a:r>
            <a:endParaRPr lang="en-US" altLang="zh-CN" sz="1800" b="1" dirty="0"/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CF569A-99D6-486E-B945-FDADCAFCE83F}"/>
              </a:ext>
            </a:extLst>
          </p:cNvPr>
          <p:cNvSpPr txBox="1"/>
          <p:nvPr/>
        </p:nvSpPr>
        <p:spPr>
          <a:xfrm>
            <a:off x="8463647" y="4809131"/>
            <a:ext cx="1543953" cy="1677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写作文方法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标题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第一段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正文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最后一段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DF56BD96-25D4-4B3C-BEDA-A57D8E26A977}"/>
              </a:ext>
            </a:extLst>
          </p:cNvPr>
          <p:cNvSpPr/>
          <p:nvPr/>
        </p:nvSpPr>
        <p:spPr>
          <a:xfrm>
            <a:off x="7788433" y="4494900"/>
            <a:ext cx="3251200" cy="2130381"/>
          </a:xfrm>
          <a:prstGeom prst="cloudCallout">
            <a:avLst>
              <a:gd name="adj1" fmla="val -67849"/>
              <a:gd name="adj2" fmla="val -442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F44E678-D655-4954-A730-EB1295ED2FC8}"/>
              </a:ext>
            </a:extLst>
          </p:cNvPr>
          <p:cNvCxnSpPr>
            <a:cxnSpLocks/>
          </p:cNvCxnSpPr>
          <p:nvPr/>
        </p:nvCxnSpPr>
        <p:spPr>
          <a:xfrm>
            <a:off x="5959633" y="4329801"/>
            <a:ext cx="1828800" cy="7683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71520D1-2E7A-43DF-863B-F46BC4BC0BC8}"/>
              </a:ext>
            </a:extLst>
          </p:cNvPr>
          <p:cNvCxnSpPr>
            <a:cxnSpLocks/>
          </p:cNvCxnSpPr>
          <p:nvPr/>
        </p:nvCxnSpPr>
        <p:spPr>
          <a:xfrm flipV="1">
            <a:off x="5864385" y="5578634"/>
            <a:ext cx="1924049" cy="5757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B20AE8E-11D1-4AD3-8F41-D7E7DB8B69C1}"/>
              </a:ext>
            </a:extLst>
          </p:cNvPr>
          <p:cNvSpPr/>
          <p:nvPr/>
        </p:nvSpPr>
        <p:spPr>
          <a:xfrm>
            <a:off x="4903417" y="4065218"/>
            <a:ext cx="1056216" cy="42968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FDA30E-C1EB-4000-BE10-24CAC59B3057}"/>
              </a:ext>
            </a:extLst>
          </p:cNvPr>
          <p:cNvSpPr/>
          <p:nvPr/>
        </p:nvSpPr>
        <p:spPr>
          <a:xfrm>
            <a:off x="4903418" y="5853801"/>
            <a:ext cx="960967" cy="4804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C59083-DAD6-475B-803F-2C518A7139A7}"/>
              </a:ext>
            </a:extLst>
          </p:cNvPr>
          <p:cNvSpPr txBox="1"/>
          <p:nvPr/>
        </p:nvSpPr>
        <p:spPr>
          <a:xfrm>
            <a:off x="5081218" y="4147768"/>
            <a:ext cx="783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中学生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A5CBFBB-3A33-4F4F-A0C7-34DEC785BFC6}"/>
              </a:ext>
            </a:extLst>
          </p:cNvPr>
          <p:cNvSpPr txBox="1"/>
          <p:nvPr/>
        </p:nvSpPr>
        <p:spPr>
          <a:xfrm>
            <a:off x="4947868" y="5965986"/>
            <a:ext cx="1011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小学生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DC13447-22DC-4E52-A4A1-FB6A897E0332}"/>
              </a:ext>
            </a:extLst>
          </p:cNvPr>
          <p:cNvSpPr txBox="1"/>
          <p:nvPr/>
        </p:nvSpPr>
        <p:spPr>
          <a:xfrm>
            <a:off x="3124751" y="2283684"/>
            <a:ext cx="8733510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现在有两类学生，一类是中学生，一类是小学生，他们都要写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我的爸爸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》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这篇作文。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要求每种类型的学生，标题第一段和最后一段，内容必须一样。正文部分自己发挥。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请选择最优的面向对象方案进行设计。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8873A3-E5D4-43B5-9D26-3DD928C8B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88" y="2040539"/>
            <a:ext cx="2169908" cy="117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4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6" grpId="0" animBg="1"/>
      <p:bldP spid="17" grpId="0" animBg="1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79B317E-631D-4BFF-BC4D-CF35F0C58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8" y="2282551"/>
            <a:ext cx="2475793" cy="22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10D5A08-E887-4706-ABE8-A6CCD2CBE6F2}"/>
              </a:ext>
            </a:extLst>
          </p:cNvPr>
          <p:cNvSpPr txBox="1"/>
          <p:nvPr/>
        </p:nvSpPr>
        <p:spPr>
          <a:xfrm>
            <a:off x="633248" y="1450781"/>
            <a:ext cx="10925503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模板方法我们是建议使用</a:t>
            </a:r>
            <a:r>
              <a:rPr lang="en-US" altLang="zh-CN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修饰的，这样会更专业，那么为什么呢？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631CE2-2D21-443C-9BE9-C640DFD6DAAA}"/>
              </a:ext>
            </a:extLst>
          </p:cNvPr>
          <p:cNvSpPr txBox="1"/>
          <p:nvPr/>
        </p:nvSpPr>
        <p:spPr>
          <a:xfrm>
            <a:off x="3716418" y="2282551"/>
            <a:ext cx="6735174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答：模板方法是给子类直接使用的，不是让子类重写的，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一旦子类重写了模板方法，则模板方法就失效了，因此，加上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后可以防止子类重写了模板方法，这样更安全、专业。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4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2376" y="1517186"/>
            <a:ext cx="6687896" cy="45110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、模板方法模式解决了什么问题？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95279" lvl="1" indent="-228594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提高了代码的复用性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495279" lvl="1" indent="-228594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模板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已经定义了通用结构，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模板方法不能确定的部分定义成抽象方法，交给子类实现，因此，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使用者只需要关心自己需要实现的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即可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495165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05605" y="1229112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权限修饰符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多态的概述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多态的优势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多态下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类型转换问题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多态的综合案例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242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76B39E9-2D6C-46A7-B614-269754DE9940}"/>
              </a:ext>
            </a:extLst>
          </p:cNvPr>
          <p:cNvSpPr txBox="1"/>
          <p:nvPr/>
        </p:nvSpPr>
        <p:spPr>
          <a:xfrm>
            <a:off x="774356" y="1021492"/>
            <a:ext cx="10290776" cy="5382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什么是多态？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/>
              <a:t>指对象可以有多种形态。</a:t>
            </a:r>
            <a:endParaRPr lang="en-US" altLang="zh-CN" sz="1600" b="1" noProof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noProof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多态的常见形式</a:t>
            </a:r>
            <a:endParaRPr lang="en-US" altLang="zh-CN" b="1" noProof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endParaRPr lang="en-US" altLang="zh-CN" b="1" noProof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endParaRPr lang="en-US" altLang="zh-CN" b="1" noProof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noProof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多态中成员访问特点</a:t>
            </a:r>
            <a:endParaRPr lang="zh-CN" altLang="en-US" b="1" noProof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方法调用：编译看左边，运行看右边。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变量调用：编译看左边，运行也看左边。（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注意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多态的前提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有继承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关系；有父类引用指向子类对象；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有方法重写（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多态侧重行为多态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2E878B-69A0-4013-B4B6-5FE8FAAEEF45}"/>
              </a:ext>
            </a:extLst>
          </p:cNvPr>
          <p:cNvSpPr txBox="1"/>
          <p:nvPr/>
        </p:nvSpPr>
        <p:spPr>
          <a:xfrm>
            <a:off x="924962" y="2852429"/>
            <a:ext cx="3589887" cy="38529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noProof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父类类型 对象名称 </a:t>
            </a:r>
            <a:r>
              <a:rPr lang="en-US" altLang="zh-CN" sz="1400" b="1" noProof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= new </a:t>
            </a:r>
            <a:r>
              <a:rPr lang="zh-CN" altLang="en-US" sz="1400" b="1" noProof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子类构造器</a:t>
            </a:r>
            <a:r>
              <a:rPr lang="en-US" altLang="zh-CN" sz="1400" b="1" noProof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689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05605" y="1229112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权限修饰符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多态的概述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多态的优势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多态下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类型转换问题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多态的综合案例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689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DDCB41-42A5-4014-AD7F-FB6D9F9BE9FE}"/>
              </a:ext>
            </a:extLst>
          </p:cNvPr>
          <p:cNvSpPr txBox="1"/>
          <p:nvPr/>
        </p:nvSpPr>
        <p:spPr>
          <a:xfrm>
            <a:off x="838200" y="1384301"/>
            <a:ext cx="11032523" cy="408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优势</a:t>
            </a:r>
            <a:endParaRPr lang="zh-CN" altLang="en-US" sz="16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在多态形式下，右边对象可以实现解耦合，便于扩展和维护。</a:t>
            </a: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endParaRPr lang="zh-CN" altLang="en-US" sz="16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28594" lvl="1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定义方法的时候，使用父类型作为参数，该方法就可以接收这父类的一切子类对象</a:t>
            </a: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体现出多态的扩展性与便利。</a:t>
            </a:r>
          </a:p>
          <a:p>
            <a:pPr marL="228594" indent="-228594">
              <a:lnSpc>
                <a:spcPct val="200000"/>
              </a:lnSpc>
              <a:defRPr/>
            </a:pPr>
            <a:r>
              <a:rPr lang="zh-CN" altLang="en-US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多态下会产生的一个问题: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多态下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不能使用子类的独有功能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zh-CN" altLang="en-US" sz="16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1B85A97-0244-48DB-927B-4451B5D797C9}"/>
              </a:ext>
            </a:extLst>
          </p:cNvPr>
          <p:cNvSpPr txBox="1"/>
          <p:nvPr/>
        </p:nvSpPr>
        <p:spPr>
          <a:xfrm>
            <a:off x="1274288" y="2611616"/>
            <a:ext cx="6290733" cy="74263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Animal a =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new Tortoise();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a.run(); // </a:t>
            </a:r>
            <a:r>
              <a:rPr lang="zh-CN" altLang="en-US" sz="1600" dirty="0"/>
              <a:t>后续业务行为随对象而变，后续代码无需修改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21738B5-F838-4343-B76D-42F11EEAB521}"/>
              </a:ext>
            </a:extLst>
          </p:cNvPr>
          <p:cNvSpPr txBox="1"/>
          <p:nvPr/>
        </p:nvSpPr>
        <p:spPr>
          <a:xfrm>
            <a:off x="1274287" y="2611615"/>
            <a:ext cx="6290733" cy="74263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Animal a =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 Dog();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dirty="0" err="1"/>
              <a:t>a.run</a:t>
            </a:r>
            <a:r>
              <a:rPr lang="en-US" altLang="zh-CN" sz="1600" dirty="0"/>
              <a:t>(); // </a:t>
            </a:r>
            <a:r>
              <a:rPr lang="zh-CN" altLang="en-US" sz="1600" dirty="0"/>
              <a:t>后续业务行为随对象而变，后续代码无需修改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EE89CA3-EBCC-4C95-8CE1-25FD2562F906}"/>
              </a:ext>
            </a:extLst>
          </p:cNvPr>
          <p:cNvSpPr/>
          <p:nvPr/>
        </p:nvSpPr>
        <p:spPr>
          <a:xfrm>
            <a:off x="2297558" y="2669454"/>
            <a:ext cx="1425945" cy="32562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noProof="1"/>
          </a:p>
        </p:txBody>
      </p:sp>
    </p:spTree>
    <p:extLst>
      <p:ext uri="{BB962C8B-B14F-4D97-AF65-F5344CB8AC3E}">
        <p14:creationId xmlns:p14="http://schemas.microsoft.com/office/powerpoint/2010/main" val="394828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" grpId="0" bldLvl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05605" y="1229112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权限修饰符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多态的概述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多态的优势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多态下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类型转换问题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多态的综合案例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72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8ED68E2-22DF-464A-8297-E8015FDFDB9D}"/>
              </a:ext>
            </a:extLst>
          </p:cNvPr>
          <p:cNvSpPr txBox="1"/>
          <p:nvPr/>
        </p:nvSpPr>
        <p:spPr>
          <a:xfrm>
            <a:off x="601362" y="1122681"/>
            <a:ext cx="10369493" cy="4582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自动类型转换（从子到父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强制类型转换（从父到子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从父到子（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必须进行强制类型转换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否则报错）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 对象变量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(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父类类型的变量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作用：可以解决多态下的劣势，可以实现调用子类独有的功能。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注意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：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 有继承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/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实现关系的类就可以在编译阶段进行强制类型转换；但是，如果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转型后的</a:t>
            </a:r>
            <a:r>
              <a:rPr lang="zh-CN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类型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对象真实对象的类型</a:t>
            </a:r>
            <a:r>
              <a:rPr lang="zh-CN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不是同一种类型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，那么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在运行代码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时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，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就会出现</a:t>
            </a:r>
            <a:r>
              <a:rPr lang="zh-CN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ClassCastException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600" b="1" noProof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</a:t>
            </a:r>
            <a:r>
              <a:rPr lang="zh-CN" altLang="en-US" sz="1600" b="1" noProof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建议强转转换前使用</a:t>
            </a:r>
            <a:r>
              <a:rPr lang="en-US" altLang="zh-CN" sz="1600" b="1" noProof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instanceof</a:t>
            </a:r>
            <a:r>
              <a:rPr lang="zh-CN" altLang="en-US" sz="1600" b="1" noProof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判断当前对象的真实类型，再进行强制转换</a:t>
            </a:r>
            <a:endParaRPr lang="en-US" altLang="zh-CN" sz="1600" b="1" noProof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EF2BCAC-156F-41B0-8F2C-32CCBCF7AA4D}"/>
              </a:ext>
            </a:extLst>
          </p:cNvPr>
          <p:cNvSpPr txBox="1"/>
          <p:nvPr/>
        </p:nvSpPr>
        <p:spPr>
          <a:xfrm>
            <a:off x="982221" y="4327926"/>
            <a:ext cx="4313680" cy="70423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Animal c = </a:t>
            </a:r>
            <a:r>
              <a:rPr lang="zh-CN" altLang="zh-CN" sz="1400" b="1" dirty="0">
                <a:solidFill>
                  <a:srgbClr val="000080"/>
                </a:solidFill>
                <a:latin typeface="Arial Unicode MS"/>
                <a:ea typeface="JetBrains Mono"/>
              </a:rPr>
              <a:t>new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Cat();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Dog d = (Dog)c; //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出现异常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ClassCastException</a:t>
            </a:r>
            <a:endParaRPr lang="zh-CN" altLang="zh-CN" sz="1600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339D17-1E07-40B8-B151-42810246BAAE}"/>
              </a:ext>
            </a:extLst>
          </p:cNvPr>
          <p:cNvSpPr txBox="1"/>
          <p:nvPr/>
        </p:nvSpPr>
        <p:spPr>
          <a:xfrm>
            <a:off x="925783" y="5735319"/>
            <a:ext cx="9720649" cy="79643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变量名 </a:t>
            </a:r>
            <a:r>
              <a:rPr lang="en-US" altLang="zh-CN" sz="1600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instanceof </a:t>
            </a:r>
            <a:r>
              <a:rPr lang="zh-CN" altLang="en-US" sz="1600" b="1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真实</a:t>
            </a:r>
            <a:r>
              <a:rPr lang="zh-CN" altLang="en-US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类型</a:t>
            </a:r>
            <a:endParaRPr lang="en-US" altLang="zh-CN" sz="1600" noProof="1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判断关键字左边的变量指向的对象的真实类型，是否是右边的类型或者是其子类类型，是则返回</a:t>
            </a:r>
            <a:r>
              <a:rPr lang="en-US" altLang="zh-CN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true</a:t>
            </a: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，反之。</a:t>
            </a:r>
            <a:endParaRPr lang="zh-CN" altLang="en-US" sz="16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2FE879-0B2B-4A52-BAD2-44CAAC3E5DDC}"/>
              </a:ext>
            </a:extLst>
          </p:cNvPr>
          <p:cNvSpPr txBox="1"/>
          <p:nvPr/>
        </p:nvSpPr>
        <p:spPr>
          <a:xfrm>
            <a:off x="3474244" y="1332871"/>
            <a:ext cx="2478881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Animal c =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  <a:ea typeface="JetBrains Mono"/>
              </a:rPr>
              <a:t>new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 Cat();</a:t>
            </a:r>
          </a:p>
        </p:txBody>
      </p:sp>
    </p:spTree>
    <p:extLst>
      <p:ext uri="{BB962C8B-B14F-4D97-AF65-F5344CB8AC3E}">
        <p14:creationId xmlns:p14="http://schemas.microsoft.com/office/powerpoint/2010/main" val="17436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1500" y="1878218"/>
            <a:ext cx="10420350" cy="4409067"/>
          </a:xfrm>
        </p:spPr>
        <p:txBody>
          <a:bodyPr/>
          <a:lstStyle/>
          <a:p>
            <a:r>
              <a:rPr lang="zh-CN" altLang="en-US" sz="1600" dirty="0"/>
              <a:t>引用数据类型的类型转换，有几种方式？</a:t>
            </a:r>
            <a:endParaRPr lang="en-US" altLang="zh-CN" sz="16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自动类型转换、强制类型转换。</a:t>
            </a:r>
            <a:endParaRPr lang="en-US" altLang="zh-CN" sz="1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sz="1600" dirty="0">
                <a:solidFill>
                  <a:srgbClr val="262626"/>
                </a:solidFill>
              </a:rPr>
              <a:t>强制类型转换能解决什么问题？</a:t>
            </a:r>
            <a:endParaRPr lang="en-US" altLang="zh-CN" sz="1600" dirty="0">
              <a:solidFill>
                <a:srgbClr val="262626"/>
              </a:solidFill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可以转换成真正的子类类型，从而调用子类独有功能。</a:t>
            </a:r>
            <a:endParaRPr lang="en-US" altLang="zh-CN" sz="1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>
                <a:solidFill>
                  <a:srgbClr val="262626"/>
                </a:solidFill>
              </a:rPr>
              <a:t>强制类型转换需要注意什么？</a:t>
            </a:r>
            <a:endParaRPr lang="en-US" altLang="zh-CN" sz="1600" dirty="0">
              <a:solidFill>
                <a:srgbClr val="262626"/>
              </a:solidFill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有继承关系</a:t>
            </a: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实现的</a:t>
            </a: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个类型就可以进行强制转换，编译无问题。</a:t>
            </a:r>
            <a:endParaRPr lang="en-US" altLang="zh-CN" sz="1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运行时，如果发现强制转换后的类型不是对象真实类型则报错（</a:t>
            </a:r>
            <a:r>
              <a:rPr lang="en-US" altLang="zh-CN" sz="1400" dirty="0" err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ClassCastException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>
                <a:solidFill>
                  <a:srgbClr val="262626"/>
                </a:solidFill>
              </a:rPr>
              <a:t>强制类型转换前最好做什么事情，如何进行？</a:t>
            </a:r>
            <a:endParaRPr lang="en-US" altLang="zh-CN" sz="1600" dirty="0">
              <a:solidFill>
                <a:srgbClr val="262626"/>
              </a:solidFill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使用</a:t>
            </a:r>
            <a:r>
              <a:rPr lang="en-US" altLang="zh-CN" sz="14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instanceof</a:t>
            </a:r>
            <a:r>
              <a:rPr lang="zh-CN" altLang="en-US" sz="14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判断当前对象的真实类型，再进行强制转换</a:t>
            </a:r>
            <a:endParaRPr lang="en-US" altLang="zh-CN" sz="1400" noProof="1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对象变量名 </a:t>
            </a:r>
            <a:r>
              <a:rPr lang="en-US" altLang="zh-CN" sz="14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instanceof </a:t>
            </a:r>
            <a:r>
              <a:rPr lang="zh-CN" altLang="en-US" sz="14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真实类型</a:t>
            </a:r>
            <a:endParaRPr lang="en-US" altLang="zh-CN" sz="1400" noProof="1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noProof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206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7760" y="795130"/>
            <a:ext cx="4508390" cy="42503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权限修饰符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常量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791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05605" y="1229112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权限修饰符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多态的概述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多态的优势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多态下</a:t>
            </a: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类型转换问题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多态的综合案例</a:t>
            </a:r>
            <a:endParaRPr kumimoji="1"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837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6" name="Picture 2">
            <a:extLst>
              <a:ext uri="{FF2B5EF4-FFF2-40B4-BE49-F238E27FC236}">
                <a16:creationId xmlns:a16="http://schemas.microsoft.com/office/drawing/2014/main" id="{88B438DE-E557-4509-981E-AA2C99282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1" y="1325034"/>
            <a:ext cx="256116" cy="25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2C0E3C33-AC4A-4357-8B12-6F119151C59D}"/>
              </a:ext>
            </a:extLst>
          </p:cNvPr>
          <p:cNvSpPr txBox="1"/>
          <p:nvPr/>
        </p:nvSpPr>
        <p:spPr>
          <a:xfrm>
            <a:off x="3638833" y="2013154"/>
            <a:ext cx="7616060" cy="3166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模拟开发一款动物表演类的游戏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USB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的接口（申明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USB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设备的规范必须是：可以接入和拔出）。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USB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实现类代表鼠标和键盘，让其实现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USB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接口，并分别定义独有功能。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创建电脑对象，创建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USB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实现类对象，分别安装到电脑中并触发功能的执行。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56EFB6-FD51-4D0F-A238-BEB8A9A841A5}"/>
              </a:ext>
            </a:extLst>
          </p:cNvPr>
          <p:cNvSpPr txBox="1"/>
          <p:nvPr/>
        </p:nvSpPr>
        <p:spPr>
          <a:xfrm>
            <a:off x="4999567" y="4961467"/>
            <a:ext cx="184731" cy="377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22" name="图片 5">
            <a:extLst>
              <a:ext uri="{FF2B5EF4-FFF2-40B4-BE49-F238E27FC236}">
                <a16:creationId xmlns:a16="http://schemas.microsoft.com/office/drawing/2014/main" id="{1F2C979C-43AB-42F1-ABE1-6F48D875E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80" y="2253025"/>
            <a:ext cx="2553789" cy="191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21E134E-9F76-44F2-84E4-4384B8177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103440"/>
            <a:ext cx="4284863" cy="517190"/>
          </a:xfrm>
        </p:spPr>
        <p:txBody>
          <a:bodyPr/>
          <a:lstStyle/>
          <a:p>
            <a:r>
              <a:rPr lang="zh-CN" altLang="en-US" dirty="0"/>
              <a:t>模拟开发一款动物表演类的游戏</a:t>
            </a:r>
          </a:p>
        </p:txBody>
      </p:sp>
    </p:spTree>
    <p:extLst>
      <p:ext uri="{BB962C8B-B14F-4D97-AF65-F5344CB8AC3E}">
        <p14:creationId xmlns:p14="http://schemas.microsoft.com/office/powerpoint/2010/main" val="328483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>
            <a:extLst>
              <a:ext uri="{FF2B5EF4-FFF2-40B4-BE49-F238E27FC236}">
                <a16:creationId xmlns:a16="http://schemas.microsoft.com/office/drawing/2014/main" id="{DA2F3ADD-BD86-45B1-8996-C05C8231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8A7417-6C64-4020-9D2A-7219449B6595}"/>
              </a:ext>
            </a:extLst>
          </p:cNvPr>
          <p:cNvSpPr txBox="1"/>
          <p:nvPr/>
        </p:nvSpPr>
        <p:spPr>
          <a:xfrm>
            <a:off x="594784" y="929672"/>
            <a:ext cx="9906000" cy="156587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什么是权限修饰符？</a:t>
            </a: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权限修饰符：是用来控制一个成员能够被访问的范围。</a:t>
            </a: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可以修饰成员变量，方法，构造器，内部类，不同权限修饰符修饰的成员能够被访问的范围将受到限制。</a:t>
            </a:r>
          </a:p>
        </p:txBody>
      </p:sp>
      <p:sp>
        <p:nvSpPr>
          <p:cNvPr id="12294" name="文本框 2">
            <a:extLst>
              <a:ext uri="{FF2B5EF4-FFF2-40B4-BE49-F238E27FC236}">
                <a16:creationId xmlns:a16="http://schemas.microsoft.com/office/drawing/2014/main" id="{AF95E887-1372-4F72-8930-E628E102B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784" y="2765638"/>
            <a:ext cx="38266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权限修饰符的分类和具体作用范围：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640154-B8A8-4F47-AC63-E79119E19A3B}"/>
              </a:ext>
            </a:extLst>
          </p:cNvPr>
          <p:cNvSpPr txBox="1"/>
          <p:nvPr/>
        </p:nvSpPr>
        <p:spPr>
          <a:xfrm>
            <a:off x="594784" y="3134970"/>
            <a:ext cx="8596513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权限修饰符：有四种作用范围由小到大（private -&gt; 缺省 -&gt; protected - &gt; public 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30E8D22-0633-456E-9117-F5D321E99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70036"/>
              </p:ext>
            </p:extLst>
          </p:nvPr>
        </p:nvGraphicFramePr>
        <p:xfrm>
          <a:off x="679085" y="3862646"/>
          <a:ext cx="9008826" cy="2593336"/>
        </p:xfrm>
        <a:graphic>
          <a:graphicData uri="http://schemas.openxmlformats.org/drawingml/2006/table">
            <a:tbl>
              <a:tblPr/>
              <a:tblGrid>
                <a:gridCol w="1756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7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5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修饰符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同一 个类中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同一个包中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其他类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不同包下的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子类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不同包下的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无关类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private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缺省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protected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7A1386D-1D62-4618-B281-6291AC5DFD96}"/>
              </a:ext>
            </a:extLst>
          </p:cNvPr>
          <p:cNvSpPr txBox="1"/>
          <p:nvPr/>
        </p:nvSpPr>
        <p:spPr>
          <a:xfrm>
            <a:off x="528291" y="1220369"/>
            <a:ext cx="9017000" cy="51394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学完权限修饰符需要具备如下能力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能够识别别人定义的成员的访问范围。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自己定义成员（方法，成员变量，构造器等）一般需要满足如下要求：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38179" lvl="1" indent="-228594">
              <a:lnSpc>
                <a:spcPct val="2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成员变量一般私有。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38179" lvl="1" indent="-228594">
              <a:lnSpc>
                <a:spcPct val="2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方法一般公开。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38179" lvl="1" indent="-228594">
              <a:lnSpc>
                <a:spcPct val="2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如果该成员只希望本类访问，使用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38179" lvl="1" indent="-228594">
              <a:lnSpc>
                <a:spcPct val="2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如果该成员只希望本类，同一个包下的其他类和子类访问，使用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protected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640154-B8A8-4F47-AC63-E79119E19A3B}"/>
              </a:ext>
            </a:extLst>
          </p:cNvPr>
          <p:cNvSpPr txBox="1"/>
          <p:nvPr/>
        </p:nvSpPr>
        <p:spPr>
          <a:xfrm>
            <a:off x="4507992" y="1562202"/>
            <a:ext cx="7216193" cy="1073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、权限修饰符是什么？</a:t>
            </a:r>
            <a:endParaRPr lang="en-US" altLang="zh-CN" b="1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有四种作用范围由小到大（private -&gt; 缺省 -&gt; protected - &gt; public 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30E8D22-0633-456E-9117-F5D321E99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34600"/>
              </p:ext>
            </p:extLst>
          </p:nvPr>
        </p:nvGraphicFramePr>
        <p:xfrm>
          <a:off x="5029199" y="2925696"/>
          <a:ext cx="5481671" cy="2593336"/>
        </p:xfrm>
        <a:graphic>
          <a:graphicData uri="http://schemas.openxmlformats.org/drawingml/2006/table">
            <a:tbl>
              <a:tblPr/>
              <a:tblGrid>
                <a:gridCol w="1069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5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修饰符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同一 个类中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同一个包中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其他类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不同包下的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子类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不同包下的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无关类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private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缺省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protected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√</a:t>
                      </a:r>
                    </a:p>
                  </a:txBody>
                  <a:tcPr marL="121869" marR="121869" marT="60947" marB="609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05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7760" y="795130"/>
            <a:ext cx="4508390" cy="42503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权限修饰符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常量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枚举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2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8F0AA8-2DEC-4E66-84EB-3D25A24774BC}"/>
              </a:ext>
            </a:extLst>
          </p:cNvPr>
          <p:cNvSpPr txBox="1"/>
          <p:nvPr/>
        </p:nvSpPr>
        <p:spPr>
          <a:xfrm>
            <a:off x="803386" y="1126650"/>
            <a:ext cx="9649152" cy="304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</a:t>
            </a:r>
            <a:r>
              <a:rPr lang="zh-CN" altLang="en-US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zh-CN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</a:t>
            </a:r>
            <a:endParaRPr lang="en-US" altLang="zh-CN" b="1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关键字是最终的意思，可以修饰（类、方法、变量）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修饰类：表明该类是最终类，不能被继承。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修饰方法：表明该方法是最终方法，不能被重写。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修饰变量：表示该变量第一次赋值后，不能再次被赋值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有且仅能被赋值一次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5DA095-CE25-4B4C-9569-FB2B492D8C40}"/>
              </a:ext>
            </a:extLst>
          </p:cNvPr>
          <p:cNvSpPr txBox="1"/>
          <p:nvPr/>
        </p:nvSpPr>
        <p:spPr>
          <a:xfrm>
            <a:off x="803385" y="4015700"/>
            <a:ext cx="11131111" cy="156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final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修饰变量的注意</a:t>
            </a: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final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修饰的变量是基本类型：那么变量存储的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数据值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不能发生改变。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final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修饰的变量是引用类型：那么变量存储的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地址值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不能发生改变，但是地址指向的对象内容是可以发生变化的。</a:t>
            </a:r>
            <a:endParaRPr lang="zh-CN" altLang="en-US" sz="16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22020</TotalTime>
  <Words>3254</Words>
  <Application>Microsoft Office PowerPoint</Application>
  <PresentationFormat>宽屏</PresentationFormat>
  <Paragraphs>413</Paragraphs>
  <Slides>43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43</vt:i4>
      </vt:variant>
    </vt:vector>
  </HeadingPairs>
  <TitlesOfParts>
    <vt:vector size="68" baseType="lpstr">
      <vt:lpstr>Alibaba PuHuiTi B</vt:lpstr>
      <vt:lpstr>Alibaba PuHuiTi M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华文楷体</vt:lpstr>
      <vt:lpstr>华文楷体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面向对象进阶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3565</cp:revision>
  <dcterms:created xsi:type="dcterms:W3CDTF">2020-03-31T02:23:27Z</dcterms:created>
  <dcterms:modified xsi:type="dcterms:W3CDTF">2022-03-17T13:58:12Z</dcterms:modified>
</cp:coreProperties>
</file>