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1"/>
  </p:notesMasterIdLst>
  <p:handoutMasterIdLst>
    <p:handoutMasterId r:id="rId72"/>
  </p:handoutMasterIdLst>
  <p:sldIdLst>
    <p:sldId id="1105" r:id="rId8"/>
    <p:sldId id="1339" r:id="rId9"/>
    <p:sldId id="668" r:id="rId10"/>
    <p:sldId id="1013" r:id="rId11"/>
    <p:sldId id="1014" r:id="rId12"/>
    <p:sldId id="1340" r:id="rId13"/>
    <p:sldId id="1270" r:id="rId14"/>
    <p:sldId id="1341" r:id="rId15"/>
    <p:sldId id="1281" r:id="rId16"/>
    <p:sldId id="1337" r:id="rId17"/>
    <p:sldId id="669" r:id="rId18"/>
    <p:sldId id="1342" r:id="rId19"/>
    <p:sldId id="737" r:id="rId20"/>
    <p:sldId id="738" r:id="rId21"/>
    <p:sldId id="739" r:id="rId22"/>
    <p:sldId id="671" r:id="rId23"/>
    <p:sldId id="736" r:id="rId24"/>
    <p:sldId id="744" r:id="rId25"/>
    <p:sldId id="1343" r:id="rId26"/>
    <p:sldId id="1324" r:id="rId27"/>
    <p:sldId id="1277" r:id="rId28"/>
    <p:sldId id="682" r:id="rId29"/>
    <p:sldId id="709" r:id="rId30"/>
    <p:sldId id="1288" r:id="rId31"/>
    <p:sldId id="684" r:id="rId32"/>
    <p:sldId id="729" r:id="rId33"/>
    <p:sldId id="728" r:id="rId34"/>
    <p:sldId id="1289" r:id="rId35"/>
    <p:sldId id="1290" r:id="rId36"/>
    <p:sldId id="1291" r:id="rId37"/>
    <p:sldId id="1292" r:id="rId38"/>
    <p:sldId id="1309" r:id="rId39"/>
    <p:sldId id="1293" r:id="rId40"/>
    <p:sldId id="691" r:id="rId41"/>
    <p:sldId id="1294" r:id="rId42"/>
    <p:sldId id="686" r:id="rId43"/>
    <p:sldId id="1305" r:id="rId44"/>
    <p:sldId id="1295" r:id="rId45"/>
    <p:sldId id="687" r:id="rId46"/>
    <p:sldId id="1296" r:id="rId47"/>
    <p:sldId id="713" r:id="rId48"/>
    <p:sldId id="1315" r:id="rId49"/>
    <p:sldId id="594" r:id="rId50"/>
    <p:sldId id="1316" r:id="rId51"/>
    <p:sldId id="1297" r:id="rId52"/>
    <p:sldId id="1298" r:id="rId53"/>
    <p:sldId id="1306" r:id="rId54"/>
    <p:sldId id="1317" r:id="rId55"/>
    <p:sldId id="1299" r:id="rId56"/>
    <p:sldId id="1307" r:id="rId57"/>
    <p:sldId id="1318" r:id="rId58"/>
    <p:sldId id="732" r:id="rId59"/>
    <p:sldId id="571" r:id="rId60"/>
    <p:sldId id="1312" r:id="rId61"/>
    <p:sldId id="1319" r:id="rId62"/>
    <p:sldId id="760" r:id="rId63"/>
    <p:sldId id="530" r:id="rId64"/>
    <p:sldId id="531" r:id="rId65"/>
    <p:sldId id="476" r:id="rId66"/>
    <p:sldId id="745" r:id="rId67"/>
    <p:sldId id="1151" r:id="rId68"/>
    <p:sldId id="355" r:id="rId69"/>
    <p:sldId id="264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0F0448"/>
    <a:srgbClr val="AD2A26"/>
    <a:srgbClr val="4C5252"/>
    <a:srgbClr val="F9F9F9"/>
    <a:srgbClr val="8A8A8A"/>
    <a:srgbClr val="48504F"/>
    <a:srgbClr val="B60206"/>
    <a:srgbClr val="AD2B2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5852" autoAdjust="0"/>
  </p:normalViewPr>
  <p:slideViewPr>
    <p:cSldViewPr snapToGrid="0">
      <p:cViewPr varScale="1">
        <p:scale>
          <a:sx n="95" d="100"/>
          <a:sy n="95" d="100"/>
        </p:scale>
        <p:origin x="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536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79BFB40D-4785-448A-AD11-02E00B19A9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30AD435A-E91F-4071-9D87-48BACA137C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612BF128-89D8-4434-A49B-D8FEE28C8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D06F60B-876B-4E92-9ABF-68D146056F0E}" type="slidenum">
              <a:rPr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4393B7FC-FD93-4769-A718-A9CEE0602B6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1AE429D2-28F3-4ACD-B428-124335582F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63374C1D-0199-42C5-A6C6-38AA59421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5354D20-012D-4F04-BCC6-BE66D229F9A2}" type="slidenum">
              <a:rPr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4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F8C75D46-EB0F-436B-A08D-230A8A92BF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1DA018C4-3F9A-49C9-AD64-0A7BB46A69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083654B7-3E68-4B5C-809D-A5A4371EA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F622EFC-D236-43A0-A45B-EFC2D1C58B3D}" type="slidenum">
              <a:rPr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64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A13C956-96D8-40DA-9B4C-2242621B3D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41B7D1-67B8-49C4-879F-60B327521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接下来，我们来学习内部类，学完内部类之后，要求大家知道内部类的格式和使用。</a:t>
            </a:r>
            <a:endParaRPr lang="en-US" altLang="zh-CN"/>
          </a:p>
          <a:p>
            <a:r>
              <a:rPr lang="zh-CN" altLang="en-US"/>
              <a:t>在讲解内部类之前，我们先对内部类做一个简单的描述。</a:t>
            </a:r>
            <a:endParaRPr lang="en-US" altLang="zh-CN"/>
          </a:p>
          <a:p>
            <a:r>
              <a:rPr lang="zh-CN" altLang="en-US"/>
              <a:t>内部类，顾名思义，就是在一个类中定义一个类。</a:t>
            </a:r>
            <a:endParaRPr lang="en-US" altLang="zh-CN"/>
          </a:p>
          <a:p>
            <a:r>
              <a:rPr lang="zh-CN" altLang="en-US"/>
              <a:t>我们来看一下格式，这就是内部类的定义格式。</a:t>
            </a:r>
            <a:endParaRPr lang="en-US" altLang="zh-CN"/>
          </a:p>
          <a:p>
            <a:r>
              <a:rPr lang="zh-CN" altLang="en-US"/>
              <a:t>讲解完毕格式和和针对格式给出的范例，以及访问特点后，我们到代码中演示一下。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07FB824-9C06-4B56-A127-5CB6CDC5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5957C07-582A-443B-891B-5FA5C62DF537}" type="slidenum">
              <a:rPr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A13C956-96D8-40DA-9B4C-2242621B3D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41B7D1-67B8-49C4-879F-60B327521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接下来，我们来学习内部类，学完内部类之后，要求大家知道内部类的格式和使用。</a:t>
            </a:r>
            <a:endParaRPr lang="en-US" altLang="zh-CN"/>
          </a:p>
          <a:p>
            <a:r>
              <a:rPr lang="zh-CN" altLang="en-US"/>
              <a:t>在讲解内部类之前，我们先对内部类做一个简单的描述。</a:t>
            </a:r>
            <a:endParaRPr lang="en-US" altLang="zh-CN"/>
          </a:p>
          <a:p>
            <a:r>
              <a:rPr lang="zh-CN" altLang="en-US"/>
              <a:t>内部类，顾名思义，就是在一个类中定义一个类。</a:t>
            </a:r>
            <a:endParaRPr lang="en-US" altLang="zh-CN"/>
          </a:p>
          <a:p>
            <a:r>
              <a:rPr lang="zh-CN" altLang="en-US"/>
              <a:t>我们来看一下格式，这就是内部类的定义格式。</a:t>
            </a:r>
            <a:endParaRPr lang="en-US" altLang="zh-CN"/>
          </a:p>
          <a:p>
            <a:r>
              <a:rPr lang="zh-CN" altLang="en-US"/>
              <a:t>讲解完毕格式和和针对格式给出的范例，以及访问特点后，我们到代码中演示一下。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07FB824-9C06-4B56-A127-5CB6CDC5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5957C07-582A-443B-891B-5FA5C62DF537}" type="slidenum">
              <a:rPr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3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2E0C3A-575E-4CD2-8D21-E5D4EFDF5A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2A91698-6D0D-4450-BB33-2CC9C3936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按照内部类在类中定义的位置不同，可以分为如下两种格式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C7BDEDD-17FA-4883-ABB7-CCF3A4D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B310C3B-2A0C-4537-8FE1-F1D8E6FD2540}" type="slidenum">
              <a:rPr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2E0C3A-575E-4CD2-8D21-E5D4EFDF5A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2A91698-6D0D-4450-BB33-2CC9C3936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按照内部类在类中定义的位置不同，可以分为如下两种格式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C7BDEDD-17FA-4883-ABB7-CCF3A4D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B310C3B-2A0C-4537-8FE1-F1D8E6FD2540}" type="slidenum">
              <a:rPr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63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2E0C3A-575E-4CD2-8D21-E5D4EFDF5A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2A91698-6D0D-4450-BB33-2CC9C3936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按照内部类在类中定义的位置不同，可以分为如下两种格式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C7BDEDD-17FA-4883-ABB7-CCF3A4D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B310C3B-2A0C-4537-8FE1-F1D8E6FD2540}" type="slidenum">
              <a:rPr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03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6023E003-414A-4E83-9825-D34D807E56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380DDD51-7606-458B-97CC-7A335C1A1C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35932899-93F6-4291-8183-B614841FB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96A9E7B-5F31-4D5E-862F-677E830FDB57}" type="slidenum">
              <a:rPr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31A52431-745B-404B-ACDF-B1FD19E407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F203CDD-EB5E-48D0-943C-2246BDA18D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根据图形讲解出需求，两种方式使用：第一种方式，定义一个类实现接口，创建接口的实现类对象完成需求。如果要模拟狗跳高，还得定义类。而且，也许这个类就用一次。所以不好。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我们用刚才学习过的匿名内部类改进。第二种方式，使用匿名内部类对象即可。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985794F2-A2B0-4746-9CED-6F2D1C7BD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F6762CF-A47F-4473-971D-29414DE10ED3}" type="slidenum">
              <a:rPr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31A52431-745B-404B-ACDF-B1FD19E407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F203CDD-EB5E-48D0-943C-2246BDA18D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根据图形讲解出需求，两种方式使用：第一种方式，定义一个类实现接口，创建接口的实现类对象完成需求。如果要模拟狗跳高，还得定义类。而且，也许这个类就用一次。所以不好。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我们用刚才学习过的匿名内部类改进。第二种方式，使用匿名内部类对象即可。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985794F2-A2B0-4746-9CED-6F2D1C7BD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F6762CF-A47F-4473-971D-29414DE10ED3}" type="slidenum">
              <a:rPr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2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是一种标准规范。大家有没有想过这样一个问题，我的笔记本电脑，联想产的，电源线有一个插头，为啥可以插到教室里面的插座上，这个插座是西门子厂家生产的。不同厂家生产的东西可以完美的配套使用？ 这背后的原因是什么？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12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3BBECC77-AC2D-48F1-B20C-54361C5669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89D6D744-6CE7-405F-AED3-0E923FAF90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1FC12CA6-2ABF-443E-88C2-38F84ACA7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19EEBE-BC7E-4740-A5DB-759B0AAF1C0A}" type="slidenum">
              <a:rPr lang="zh-CN" altLang="en-US"/>
              <a:pPr>
                <a:spcBef>
                  <a:spcPct val="0"/>
                </a:spcBef>
              </a:pPr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45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46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36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DB48456D-D749-4635-81B8-6AE92716E4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652A7E2B-F53E-4909-B077-09DF042DD8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FDB02C81-6F26-4C48-AF39-D1D580BF3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C59F05-A6B6-4A37-813D-ECAE50967E74}" type="slidenum">
              <a:rPr lang="zh-CN" altLang="en-US"/>
              <a:pPr>
                <a:spcBef>
                  <a:spcPct val="0"/>
                </a:spcBef>
              </a:pPr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6913AB43-E034-40A4-9D76-067B98F974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5BDE183E-2F52-499D-9E78-1C8D4AFA20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E8C65B5C-DE7D-4983-B5B1-B09D85BEE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41ADB9-2ED7-4D93-972B-EE98E99DF28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33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6F80084A-3E3F-41B8-A40D-2835DA3289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F3C98FFE-3820-430C-ABFB-D4580A421B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56DC5C3B-7C82-4E8C-9EC9-95DA6403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554F996-6FBD-494E-97B0-5C7A888544FF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F42A212D-017F-4677-8442-119FD2C23E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7DF8A543-D7DA-42F6-9145-ABEF0876D0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3A725440-A1F0-44CF-9F1C-B6E0F35D6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F0EFA4-0923-4674-8A88-7D9209FBC7C6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C4DDE58E-9249-4CD6-8D9C-944CEDB9B0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B8F34028-77CB-4661-BDE9-0ED501ACCD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39B08119-7AD9-443C-8DA5-CEB130990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78C1190-3527-4DB2-A36F-83FF1C8C1EA7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原因是我们国家的标准委员会已经定义了插头插座的标准，所有的厂商必须严格的按照这种标准去执行。如果你尝试修改这个规范定义的数据这个是不允许的。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9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95E1B30-FBA9-4718-82AD-0B848F762FB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6088FA98-DCA3-48EB-9448-2BD201D7D8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8F01DB0D-19D0-4C32-AE66-80DFBD6067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1FBEC30-7C0E-4E3A-B4A3-D9C0592EAA4B}" type="slidenum">
              <a:rPr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043D3E45-15B8-4DA5-9CE1-74A2CB76FD5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03274807-023E-421F-8DCB-5C9C3FB582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接下来，我们来学习接口的特点。关于接口的特点，我们先到代码中演示，再回来总结</a:t>
            </a:r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5497407F-D179-46AB-A72C-777B45FB7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1B8330C-9F99-436B-92AC-9D4DDC5BEAC4}" type="slidenum">
              <a:rPr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F8C75D46-EB0F-436B-A08D-230A8A92BF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1DA018C4-3F9A-49C9-AD64-0A7BB46A69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083654B7-3E68-4B5C-809D-A5A4371EA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F622EFC-D236-43A0-A45B-EFC2D1C58B3D}" type="slidenum">
              <a:rPr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5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F8C75D46-EB0F-436B-A08D-230A8A92BF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1DA018C4-3F9A-49C9-AD64-0A7BB46A69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083654B7-3E68-4B5C-809D-A5A4371EA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F622EFC-D236-43A0-A45B-EFC2D1C58B3D}" type="slidenum">
              <a:rPr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3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F8C75D46-EB0F-436B-A08D-230A8A92BF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1DA018C4-3F9A-49C9-AD64-0A7BB46A69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083654B7-3E68-4B5C-809D-A5A4371EA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F622EFC-D236-43A0-A45B-EFC2D1C58B3D}" type="slidenum">
              <a:rPr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2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4393B7FC-FD93-4769-A718-A9CEE0602B6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1AE429D2-28F3-4ACD-B428-124335582F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63374C1D-0199-42C5-A6C6-38AA59421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5354D20-012D-4F04-BCC6-BE66D229F9A2}" type="slidenum">
              <a:rPr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3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9076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321516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lIns="91420" tIns="45718" rIns="91420" bIns="45718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14" y="3417888"/>
            <a:ext cx="10540999" cy="630237"/>
          </a:xfrm>
          <a:prstGeom prst="rect">
            <a:avLst/>
          </a:prstGeom>
        </p:spPr>
        <p:txBody>
          <a:bodyPr lIns="91420" tIns="45718" rIns="91420" bIns="45718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727681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223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27" r:id="rId18"/>
    <p:sldLayoutId id="2147483728" r:id="rId19"/>
    <p:sldLayoutId id="2147483729" r:id="rId20"/>
    <p:sldLayoutId id="2147483730" r:id="rId21"/>
    <p:sldLayoutId id="2147483731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面向对象进阶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7484" y="141554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接口概述、特点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接口的基本使用：被实现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接口的应用场景：模拟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补充知识：接口与接口的多继承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开始接口新增的方法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补充知识：使用接口的注意事项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28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75A26-FB05-4136-A389-F4CF4938746B}"/>
              </a:ext>
            </a:extLst>
          </p:cNvPr>
          <p:cNvSpPr txBox="1"/>
          <p:nvPr/>
        </p:nvSpPr>
        <p:spPr>
          <a:xfrm>
            <a:off x="1035270" y="1191100"/>
            <a:ext cx="8092964" cy="347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基本小结</a:t>
            </a: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类和类的关系：单继承。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类和接口的关系：多实现。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接口和接口的关系：多继承，一个接口可以同时继承多个接口。</a:t>
            </a: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接口多继承的作用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规范合并，整合多个接口为同一个接口，便于子类实现。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7484" y="141554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接口概述、特点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接口的基本使用：被实现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接口的应用场景：模拟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补充知识：接口与接口的多继承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开始接口新增的方法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补充知识：使用接口的注意事项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59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BE36D4-3CD1-47F5-9140-37A8A7ACAC23}"/>
              </a:ext>
            </a:extLst>
          </p:cNvPr>
          <p:cNvSpPr txBox="1"/>
          <p:nvPr/>
        </p:nvSpPr>
        <p:spPr>
          <a:xfrm>
            <a:off x="716375" y="1578295"/>
            <a:ext cx="11000316" cy="36669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类似之前写的普通实例方法：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必须用default修饰</a:t>
            </a: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默认会public修饰。需要用接口的实现类的对象来调用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F527C12-4F90-4787-8D89-7C5C8643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03" y="3429000"/>
            <a:ext cx="6529296" cy="92333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Fira Code Medium"/>
              </a:rPr>
              <a:t>default void </a:t>
            </a:r>
            <a:r>
              <a:rPr lang="zh-CN" altLang="zh-CN" dirty="0">
                <a:solidFill>
                  <a:srgbClr val="00627A"/>
                </a:solidFill>
                <a:latin typeface="Consolas" panose="020B0609020204030204" pitchFamily="49" charset="0"/>
                <a:ea typeface="Fira Code Medium"/>
              </a:rPr>
              <a:t>run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(){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Fira Code Medium"/>
              </a:rPr>
              <a:t>System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.</a:t>
            </a:r>
            <a:r>
              <a:rPr lang="zh-CN" altLang="zh-CN" i="1" dirty="0">
                <a:solidFill>
                  <a:srgbClr val="871094"/>
                </a:solidFill>
                <a:latin typeface="Consolas" panose="020B0609020204030204" pitchFamily="49" charset="0"/>
                <a:ea typeface="Fira Code Medium"/>
              </a:rPr>
              <a:t>out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.println(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  <a:ea typeface="Fira Code Medium"/>
              </a:rPr>
              <a:t>"--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开始跑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  <a:ea typeface="Fira Code Medium"/>
              </a:rPr>
              <a:t>--"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567CBB-952A-458B-AE17-88FB5357B725}"/>
              </a:ext>
            </a:extLst>
          </p:cNvPr>
          <p:cNvSpPr txBox="1"/>
          <p:nvPr/>
        </p:nvSpPr>
        <p:spPr>
          <a:xfrm>
            <a:off x="716375" y="1387412"/>
            <a:ext cx="613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第一种：默认方法</a:t>
            </a:r>
            <a:endParaRPr lang="en-US" altLang="zh-CN" b="1" noProof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40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BE36D4-3CD1-47F5-9140-37A8A7ACAC23}"/>
              </a:ext>
            </a:extLst>
          </p:cNvPr>
          <p:cNvSpPr txBox="1"/>
          <p:nvPr/>
        </p:nvSpPr>
        <p:spPr>
          <a:xfrm>
            <a:off x="763671" y="1302399"/>
            <a:ext cx="11000316" cy="40284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  <a:sym typeface="+mn-ea"/>
              </a:rPr>
              <a:t>默认会public修饰，必须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  <a:sym typeface="+mn-ea"/>
              </a:rPr>
              <a:t>static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  <a:sym typeface="+mn-ea"/>
              </a:rPr>
              <a:t>修饰。</a:t>
            </a: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noProof="1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  <a:sym typeface="+mn-ea"/>
              </a:rPr>
              <a:t>注意：接口的静态方法必须用本身的接口名来调用。</a:t>
            </a:r>
            <a:endParaRPr lang="zh-CN" altLang="en-US" sz="1600" b="1" noProof="1">
              <a:solidFill>
                <a:srgbClr val="C00000"/>
              </a:solidFill>
              <a:latin typeface="微软雅黑" panose="020B0503020204020204" pitchFamily="34" charset="-122"/>
              <a:ea typeface="Alibaba PuHuiTi R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200000"/>
              </a:lnSpc>
              <a:defRPr/>
            </a:pP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567CBB-952A-458B-AE17-88FB5357B725}"/>
              </a:ext>
            </a:extLst>
          </p:cNvPr>
          <p:cNvSpPr txBox="1"/>
          <p:nvPr/>
        </p:nvSpPr>
        <p:spPr>
          <a:xfrm>
            <a:off x="763671" y="1111516"/>
            <a:ext cx="613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第二种：静态方法</a:t>
            </a:r>
            <a:endParaRPr lang="en-US" altLang="zh-CN" b="1" noProof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3E65CC8-2977-4225-AC8F-FEA757B6D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53" y="3173641"/>
            <a:ext cx="7826945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Fira Code Medium"/>
              </a:rPr>
              <a:t>static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  <a:ea typeface="Fira Code Medium"/>
              </a:rPr>
              <a:t>inAddr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Fira Code Medium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  <a:ea typeface="Fira Code Medium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Fira Code Medium"/>
              </a:rPr>
              <a:t>"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我们都在黑马培训中心快乐的学习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Fira Code Medium"/>
              </a:rPr>
              <a:t>Java!"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BE36D4-3CD1-47F5-9140-37A8A7ACAC23}"/>
              </a:ext>
            </a:extLst>
          </p:cNvPr>
          <p:cNvSpPr txBox="1"/>
          <p:nvPr/>
        </p:nvSpPr>
        <p:spPr>
          <a:xfrm>
            <a:off x="732140" y="1483702"/>
            <a:ext cx="11000316" cy="36590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就是私有的实例方法:，必须使用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private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修饰，从</a:t>
            </a:r>
            <a:r>
              <a:rPr lang="zh-CN" altLang="en-US" sz="1600" b="1" noProof="1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JDK 1.9才开始有的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。</a:t>
            </a: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  <a:sym typeface="+mn-ea"/>
              </a:rPr>
              <a:t>只能在本类中被其他的默认方法或者私有方法访问。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567CBB-952A-458B-AE17-88FB5357B725}"/>
              </a:ext>
            </a:extLst>
          </p:cNvPr>
          <p:cNvSpPr txBox="1"/>
          <p:nvPr/>
        </p:nvSpPr>
        <p:spPr>
          <a:xfrm>
            <a:off x="732140" y="1292819"/>
            <a:ext cx="613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第三种：私有方法</a:t>
            </a:r>
            <a:endParaRPr lang="en-US" altLang="zh-CN" b="1" noProof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8BC6A18-4AFE-41D2-9242-5BCCA481E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54" y="3313241"/>
            <a:ext cx="6290733" cy="115467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Fira Code Medium"/>
              </a:rPr>
              <a:t>private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  <a:ea typeface="Fira Code Medium"/>
              </a:rPr>
              <a:t>go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Fira Code Medium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  <a:ea typeface="Fira Code Medium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Fira Code Medium"/>
              </a:rPr>
              <a:t>"--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准备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Fira Code Medium"/>
              </a:rPr>
              <a:t>--"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Fira Code Medium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E2BDC920-BA14-48A5-B2C1-05B3ECAEE7DA}"/>
              </a:ext>
            </a:extLst>
          </p:cNvPr>
          <p:cNvSpPr txBox="1"/>
          <p:nvPr/>
        </p:nvSpPr>
        <p:spPr>
          <a:xfrm>
            <a:off x="817034" y="1123948"/>
            <a:ext cx="10350500" cy="7964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版本开始后，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只对接口的成员方法进行了新增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原因如下</a:t>
            </a:r>
          </a:p>
        </p:txBody>
      </p:sp>
      <p:pic>
        <p:nvPicPr>
          <p:cNvPr id="5" name="Picture 29">
            <a:extLst>
              <a:ext uri="{FF2B5EF4-FFF2-40B4-BE49-F238E27FC236}">
                <a16:creationId xmlns:a16="http://schemas.microsoft.com/office/drawing/2014/main" id="{EEA2748C-A1D9-4287-B04C-1832AA5E9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236384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87800900-10B5-4563-BFA8-CFE13391E530}"/>
              </a:ext>
            </a:extLst>
          </p:cNvPr>
          <p:cNvSpPr/>
          <p:nvPr/>
        </p:nvSpPr>
        <p:spPr>
          <a:xfrm>
            <a:off x="3790951" y="3045885"/>
            <a:ext cx="6817783" cy="2688167"/>
          </a:xfrm>
          <a:prstGeom prst="cloudCallout">
            <a:avLst>
              <a:gd name="adj1" fmla="val -62023"/>
              <a:gd name="adj2" fmla="val -2562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A53773F-AE4A-4085-8B02-D574066BC4D6}"/>
              </a:ext>
            </a:extLst>
          </p:cNvPr>
          <p:cNvSpPr txBox="1"/>
          <p:nvPr/>
        </p:nvSpPr>
        <p:spPr>
          <a:xfrm>
            <a:off x="4895850" y="3406457"/>
            <a:ext cx="2400300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若干抽象方法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200" dirty="0">
              <a:latin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02024EB-B2F6-4532-88E7-C940331136D2}"/>
              </a:ext>
            </a:extLst>
          </p:cNvPr>
          <p:cNvSpPr txBox="1"/>
          <p:nvPr/>
        </p:nvSpPr>
        <p:spPr>
          <a:xfrm>
            <a:off x="4891618" y="4144434"/>
            <a:ext cx="4176183" cy="2769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InterImpl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 {}</a:t>
            </a:r>
            <a:endParaRPr lang="zh-CN" altLang="zh-CN" sz="12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4EFBFA-F55C-4EE2-B21A-333CB5B92035}"/>
              </a:ext>
            </a:extLst>
          </p:cNvPr>
          <p:cNvSpPr txBox="1"/>
          <p:nvPr/>
        </p:nvSpPr>
        <p:spPr>
          <a:xfrm>
            <a:off x="6479117" y="2554817"/>
            <a:ext cx="355388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Version1.0  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成功上线没有问题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ED35362E-A0B6-4D70-8FDF-E92818DC2289}"/>
              </a:ext>
            </a:extLst>
          </p:cNvPr>
          <p:cNvSpPr txBox="1"/>
          <p:nvPr/>
        </p:nvSpPr>
        <p:spPr>
          <a:xfrm>
            <a:off x="4891618" y="4633385"/>
            <a:ext cx="4176183" cy="2769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InterImpl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 {}</a:t>
            </a:r>
            <a:endParaRPr lang="zh-CN" altLang="zh-C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E2BDC920-BA14-48A5-B2C1-05B3ECAEE7DA}"/>
              </a:ext>
            </a:extLst>
          </p:cNvPr>
          <p:cNvSpPr txBox="1"/>
          <p:nvPr/>
        </p:nvSpPr>
        <p:spPr>
          <a:xfrm>
            <a:off x="817034" y="1120350"/>
            <a:ext cx="11163673" cy="82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Version2.0</a:t>
            </a:r>
            <a:r>
              <a:rPr lang="zh-CN" altLang="en-US" sz="1600" dirty="0">
                <a:latin typeface="Alibaba PuHuiTi R"/>
                <a:ea typeface="Alibaba PuHuiTi R"/>
                <a:sym typeface="+mn-ea"/>
              </a:rPr>
              <a:t>需要对</a:t>
            </a:r>
            <a:r>
              <a:rPr lang="en-US" altLang="zh-CN" sz="1600" dirty="0">
                <a:latin typeface="Alibaba PuHuiTi R"/>
                <a:ea typeface="Alibaba PuHuiTi R"/>
                <a:sym typeface="+mn-ea"/>
              </a:rPr>
              <a:t>Inter</a:t>
            </a:r>
            <a:r>
              <a:rPr lang="zh-CN" altLang="en-US" sz="1600" dirty="0">
                <a:latin typeface="Alibaba PuHuiTi R"/>
                <a:ea typeface="Alibaba PuHuiTi R"/>
                <a:sym typeface="+mn-ea"/>
              </a:rPr>
              <a:t>接口丰富，加入</a:t>
            </a:r>
            <a:r>
              <a:rPr lang="en-US" altLang="zh-CN" sz="1600" dirty="0">
                <a:latin typeface="Alibaba PuHuiTi R"/>
                <a:ea typeface="Alibaba PuHuiTi R"/>
                <a:sym typeface="+mn-ea"/>
              </a:rPr>
              <a:t>10</a:t>
            </a:r>
            <a:r>
              <a:rPr lang="zh-CN" altLang="en-US" sz="1600" dirty="0">
                <a:latin typeface="Alibaba PuHuiTi R"/>
                <a:ea typeface="Alibaba PuHuiTi R"/>
                <a:sym typeface="+mn-ea"/>
              </a:rPr>
              <a:t>个新的抽象方法，此时改了接口就要所有实现类实现这些方法。</a:t>
            </a:r>
            <a:endParaRPr lang="zh-CN" altLang="en-US" sz="1600" b="1" dirty="0">
              <a:solidFill>
                <a:srgbClr val="FF0000"/>
              </a:solidFill>
              <a:latin typeface="Alibaba PuHuiTi R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Alibaba PuHuiTi R"/>
            </a:endParaRPr>
          </a:p>
        </p:txBody>
      </p:sp>
      <p:pic>
        <p:nvPicPr>
          <p:cNvPr id="5" name="Picture 29">
            <a:extLst>
              <a:ext uri="{FF2B5EF4-FFF2-40B4-BE49-F238E27FC236}">
                <a16:creationId xmlns:a16="http://schemas.microsoft.com/office/drawing/2014/main" id="{EEA2748C-A1D9-4287-B04C-1832AA5E9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877" y="2524091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87800900-10B5-4563-BFA8-CFE13391E530}"/>
              </a:ext>
            </a:extLst>
          </p:cNvPr>
          <p:cNvSpPr/>
          <p:nvPr/>
        </p:nvSpPr>
        <p:spPr>
          <a:xfrm>
            <a:off x="3898528" y="2333366"/>
            <a:ext cx="6817783" cy="2688167"/>
          </a:xfrm>
          <a:prstGeom prst="cloudCallout">
            <a:avLst>
              <a:gd name="adj1" fmla="val -62023"/>
              <a:gd name="adj2" fmla="val -2562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A53773F-AE4A-4085-8B02-D574066BC4D6}"/>
              </a:ext>
            </a:extLst>
          </p:cNvPr>
          <p:cNvSpPr txBox="1"/>
          <p:nvPr/>
        </p:nvSpPr>
        <p:spPr>
          <a:xfrm>
            <a:off x="5003427" y="2693938"/>
            <a:ext cx="2400300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若干抽象方法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02024EB-B2F6-4532-88E7-C940331136D2}"/>
              </a:ext>
            </a:extLst>
          </p:cNvPr>
          <p:cNvSpPr txBox="1"/>
          <p:nvPr/>
        </p:nvSpPr>
        <p:spPr>
          <a:xfrm>
            <a:off x="4999195" y="3431915"/>
            <a:ext cx="4176183" cy="2769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InterImpl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 {}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4EFBFA-F55C-4EE2-B21A-333CB5B92035}"/>
              </a:ext>
            </a:extLst>
          </p:cNvPr>
          <p:cNvSpPr txBox="1"/>
          <p:nvPr/>
        </p:nvSpPr>
        <p:spPr>
          <a:xfrm>
            <a:off x="6586694" y="1842298"/>
            <a:ext cx="355388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Version2.0  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需要扩展功能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ED35362E-A0B6-4D70-8FDF-E92818DC2289}"/>
              </a:ext>
            </a:extLst>
          </p:cNvPr>
          <p:cNvSpPr txBox="1"/>
          <p:nvPr/>
        </p:nvSpPr>
        <p:spPr>
          <a:xfrm>
            <a:off x="4999195" y="3920866"/>
            <a:ext cx="4176183" cy="2769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InterImpl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 {}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13" name="卷形: 水平 12">
            <a:extLst>
              <a:ext uri="{FF2B5EF4-FFF2-40B4-BE49-F238E27FC236}">
                <a16:creationId xmlns:a16="http://schemas.microsoft.com/office/drawing/2014/main" id="{0B072D73-20AF-4EA2-8EA6-D1E3903966CE}"/>
              </a:ext>
            </a:extLst>
          </p:cNvPr>
          <p:cNvSpPr/>
          <p:nvPr/>
        </p:nvSpPr>
        <p:spPr>
          <a:xfrm>
            <a:off x="408339" y="4396078"/>
            <a:ext cx="3600451" cy="1517651"/>
          </a:xfrm>
          <a:prstGeom prst="horizontalScroll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6670DD-9A05-4E9B-9F1E-0359E7EC0DD0}"/>
              </a:ext>
            </a:extLst>
          </p:cNvPr>
          <p:cNvSpPr txBox="1"/>
          <p:nvPr/>
        </p:nvSpPr>
        <p:spPr>
          <a:xfrm>
            <a:off x="702458" y="4671245"/>
            <a:ext cx="2852063" cy="7916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/>
                <a:ea typeface="微软雅黑" panose="020B0503020204020204" pitchFamily="34" charset="-122"/>
              </a:rPr>
              <a:t>如何能在丰富接口功能的同时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/>
                <a:ea typeface="微软雅黑" panose="020B0503020204020204" pitchFamily="34" charset="-122"/>
              </a:rPr>
              <a:t>又不对子类代码进行更改呢？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063F2E-35EE-4761-B54B-C925C99075EE}"/>
              </a:ext>
            </a:extLst>
          </p:cNvPr>
          <p:cNvSpPr txBox="1"/>
          <p:nvPr/>
        </p:nvSpPr>
        <p:spPr>
          <a:xfrm>
            <a:off x="4786551" y="5309285"/>
            <a:ext cx="6198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Alibaba PuHuiTi R"/>
                <a:ea typeface="Alibaba PuHuiTi M"/>
              </a:rPr>
              <a:t>允许接口中</a:t>
            </a:r>
            <a:r>
              <a:rPr lang="zh-CN" altLang="en-US" b="1" dirty="0">
                <a:solidFill>
                  <a:srgbClr val="C00000"/>
                </a:solidFill>
                <a:latin typeface="Alibaba PuHuiTi R"/>
                <a:ea typeface="Alibaba PuHuiTi M"/>
              </a:rPr>
              <a:t>直接</a:t>
            </a:r>
            <a:r>
              <a:rPr lang="zh-CN" altLang="en-US" sz="1800" b="1" dirty="0">
                <a:solidFill>
                  <a:srgbClr val="C00000"/>
                </a:solidFill>
                <a:latin typeface="Alibaba PuHuiTi R"/>
                <a:ea typeface="Alibaba PuHuiTi M"/>
              </a:rPr>
              <a:t>定义带有方法体的方法</a:t>
            </a:r>
          </a:p>
        </p:txBody>
      </p:sp>
    </p:spTree>
    <p:extLst>
      <p:ext uri="{BB962C8B-B14F-4D97-AF65-F5344CB8AC3E}">
        <p14:creationId xmlns:p14="http://schemas.microsoft.com/office/powerpoint/2010/main" val="17231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  <p:bldP spid="10" grpId="0" bldLvl="0" animBg="1"/>
      <p:bldP spid="12" grpId="0" bldLvl="0" animBg="1"/>
      <p:bldP spid="14" grpId="0"/>
      <p:bldP spid="16" grpId="0" bldLvl="0" animBg="1"/>
      <p:bldP spid="13" grpId="0" bldLvl="0" animBg="1"/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6707" y="1336429"/>
            <a:ext cx="7737571" cy="31065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JDK8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开始后新增了那些方法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默认方法：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修饰，实现类对象调用。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静态方法：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修饰，必须用当前接口名调用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私有方法：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开始才有的，只能在接口内部被调用。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他们都会默认被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60CFF4-29F6-4545-A316-02753B234A1D}"/>
              </a:ext>
            </a:extLst>
          </p:cNvPr>
          <p:cNvSpPr txBox="1"/>
          <p:nvPr/>
        </p:nvSpPr>
        <p:spPr>
          <a:xfrm>
            <a:off x="4908061" y="4550898"/>
            <a:ext cx="6815016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种方法我们自己在开发中很少使用，通常是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源码涉及到的，我们需要理解、识别语法、明白调用关系即可。</a:t>
            </a:r>
          </a:p>
        </p:txBody>
      </p:sp>
    </p:spTree>
    <p:extLst>
      <p:ext uri="{BB962C8B-B14F-4D97-AF65-F5344CB8AC3E}">
        <p14:creationId xmlns:p14="http://schemas.microsoft.com/office/powerpoint/2010/main" val="32160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7484" y="141554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接口概述、特点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接口的基本使用：被实现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接口的应用场景：模拟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补充知识：接口与接口的多继承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开始接口新增的方法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补充知识：使用接口的注意事项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5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7484" y="141554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接口概述、特点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接口的基本使用：被实现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接口的应用场景：模拟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补充知识：接口与接口的多继承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开始接口新增的方法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补充知识：使用接口的注意事项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34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BE36D4-3CD1-47F5-9140-37A8A7ACAC23}"/>
              </a:ext>
            </a:extLst>
          </p:cNvPr>
          <p:cNvSpPr txBox="1"/>
          <p:nvPr/>
        </p:nvSpPr>
        <p:spPr>
          <a:xfrm>
            <a:off x="732140" y="1483702"/>
            <a:ext cx="11000316" cy="22433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567CBB-952A-458B-AE17-88FB5357B725}"/>
              </a:ext>
            </a:extLst>
          </p:cNvPr>
          <p:cNvSpPr txBox="1"/>
          <p:nvPr/>
        </p:nvSpPr>
        <p:spPr>
          <a:xfrm>
            <a:off x="732140" y="1420040"/>
            <a:ext cx="10534860" cy="361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接口的注意事项</a:t>
            </a:r>
            <a:endParaRPr lang="en-US" altLang="zh-CN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、接口不能创建对象</a:t>
            </a:r>
            <a:endParaRPr lang="en-US" altLang="zh-CN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、一个类实现多个接口，多个接口的规范不能冲突</a:t>
            </a:r>
            <a:endParaRPr lang="en-US" altLang="zh-CN" noProof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、一个类实现多个接口，多个接口中有同样的静态方法不冲突。</a:t>
            </a:r>
            <a:endParaRPr lang="en-US" altLang="zh-CN" noProof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、一个类继承了父类，同时又实现了接口，父类中和接口中有同名方法，默认用父类的。</a:t>
            </a:r>
            <a:endParaRPr lang="en-US" altLang="zh-CN" noProof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、一个类实现了多个接口，多个接口中存在同名的默认方法，可以不冲突，这个类重写该方法即可。</a:t>
            </a:r>
            <a:endParaRPr lang="en-US" altLang="zh-CN" noProof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、一个接口继承多个接口，是没有问题的，如果多个接口中存在规范冲突则不能多继承。</a:t>
            </a:r>
            <a:endParaRPr lang="en-US" altLang="zh-CN" noProof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70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008891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6949478-6691-4E37-8F11-4064D1E7C5CE}"/>
              </a:ext>
            </a:extLst>
          </p:cNvPr>
          <p:cNvSpPr txBox="1"/>
          <p:nvPr/>
        </p:nvSpPr>
        <p:spPr>
          <a:xfrm>
            <a:off x="654674" y="963583"/>
            <a:ext cx="11426264" cy="205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内部类就是定义在一个类里面的类，里面的类可以理解成（寄生），外部类可以理解成（宿主）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>
              <a:lnSpc>
                <a:spcPct val="200000"/>
              </a:lnSpc>
              <a:defRPr/>
            </a:pPr>
            <a:endParaRPr lang="en-US" altLang="zh-CN" sz="1600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9274FA-7E1F-499B-8A4B-3B080AE52712}"/>
              </a:ext>
            </a:extLst>
          </p:cNvPr>
          <p:cNvSpPr txBox="1"/>
          <p:nvPr/>
        </p:nvSpPr>
        <p:spPr>
          <a:xfrm>
            <a:off x="654674" y="3564249"/>
            <a:ext cx="9972137" cy="2612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内部类的使用场景</a:t>
            </a:r>
            <a:endParaRPr lang="en-US" altLang="zh-CN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场景：当一个事物的内部，还有一个部分需要一个完整的结构进行描述时。</a:t>
            </a: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基本作用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内部类通常可以方便访问外部类的成员，包括私有的成员。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内部类提供了更好的封装性，内部类本身就可以用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private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protectecd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等修饰，封装性可以做更多控制。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85450C-F0A9-4A43-B273-554560F010C9}"/>
              </a:ext>
            </a:extLst>
          </p:cNvPr>
          <p:cNvSpPr txBox="1"/>
          <p:nvPr/>
        </p:nvSpPr>
        <p:spPr>
          <a:xfrm>
            <a:off x="747583" y="2259449"/>
            <a:ext cx="2934730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内部类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Heart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ACDE4A2-4DF9-4F5F-82F5-69667A2A6323}"/>
              </a:ext>
            </a:extLst>
          </p:cNvPr>
          <p:cNvSpPr txBox="1"/>
          <p:nvPr/>
        </p:nvSpPr>
        <p:spPr>
          <a:xfrm>
            <a:off x="883005" y="1231956"/>
            <a:ext cx="6854455" cy="439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内部类的分类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成员内部类（非静态内部类）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[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匿名内部类（重点）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defRPr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50000"/>
              </a:lnSpc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82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1800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97AB941-011B-44BA-813F-9B589880D808}"/>
              </a:ext>
            </a:extLst>
          </p:cNvPr>
          <p:cNvSpPr txBox="1"/>
          <p:nvPr/>
        </p:nvSpPr>
        <p:spPr>
          <a:xfrm>
            <a:off x="739544" y="1184163"/>
            <a:ext cx="11929534" cy="3773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什么是静态内部类？</a:t>
            </a: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属于外部类本身。</a:t>
            </a: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它的特点和使用与普通类是完全一样的，类有的成分它都有，只是位置在别人里面而已。</a:t>
            </a:r>
          </a:p>
          <a:p>
            <a:pPr indent="-609585">
              <a:lnSpc>
                <a:spcPct val="200000"/>
              </a:lnSpc>
              <a:defRPr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静态内部类创建对象的格式：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E14D8D-5FDE-46D6-85F8-9A962BFB7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58" y="2993350"/>
            <a:ext cx="2910042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Fira Code Medium"/>
              </a:rPr>
              <a:t>public class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Outer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Fira Code Mediu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Fira Code Medium"/>
              </a:rPr>
              <a:t>        //</a:t>
            </a:r>
            <a:r>
              <a:rPr lang="zh-CN" altLang="en-US" sz="1600" dirty="0">
                <a:solidFill>
                  <a:srgbClr val="080808"/>
                </a:solidFill>
                <a:latin typeface="Arial Unicode MS"/>
                <a:ea typeface="Fira Code Medium"/>
              </a:rPr>
              <a:t> 静态成员内部类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Fira Code Medium"/>
              </a:rPr>
              <a:t>public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Fira Code Medium"/>
              </a:rPr>
              <a:t>static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Fira Code Medium"/>
              </a:rPr>
              <a:t>class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Inner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F5212E-4501-4AE4-BCF4-716A6299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4" y="5027873"/>
            <a:ext cx="5980671" cy="10118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格式：外部类名.内部类名 对象名 = new 外部类名.内部类构造器;</a:t>
            </a:r>
            <a:b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范例：Outer.Inner in =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Outer.Inner();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87876C4-96A1-4436-ADA0-A400FD7B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静态内部类的访问拓展：	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zh-CN" sz="1800" dirty="0"/>
              <a:t>1</a:t>
            </a:r>
            <a:r>
              <a:rPr lang="zh-CN" altLang="en-US" sz="1800" dirty="0"/>
              <a:t>、静态内部类中是否可以直接访问外部类的静态成员？ </a:t>
            </a:r>
            <a:endParaRPr lang="en-US" altLang="zh-CN" sz="1800" dirty="0"/>
          </a:p>
          <a:p>
            <a:pPr marL="127632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可以，外部类的静态成员只有一份可以被共享访问。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800" dirty="0"/>
              <a:t>2</a:t>
            </a:r>
            <a:r>
              <a:rPr lang="zh-CN" altLang="en-US" sz="1800" dirty="0"/>
              <a:t>、静态内部类中是否可以直接访问外部类的实例成员？ </a:t>
            </a:r>
            <a:endParaRPr lang="en-US" altLang="zh-CN" sz="1800" dirty="0"/>
          </a:p>
          <a:p>
            <a:pPr marL="127632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不可以的，外部类的实例成员必须用外部类对象访问。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4205" y="1386943"/>
            <a:ext cx="8452021" cy="4511040"/>
          </a:xfrm>
        </p:spPr>
        <p:txBody>
          <a:bodyPr/>
          <a:lstStyle/>
          <a:p>
            <a:r>
              <a:rPr lang="zh-CN" altLang="en-US" dirty="0"/>
              <a:t>静态内部类的使用场景、特点、访问总结。</a:t>
            </a:r>
            <a:endParaRPr lang="en-US" altLang="zh-CN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如果一个类中包含了一个完整的成分，如汽车类中的发动机类。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特点、使用与普通类是一样的，类有的成分它都有，只是位置在别人里面而已。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访问总结：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可以直接访问外部类的静态成员，不能直接访问外部类的实例成员。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注意：开发中实际上用的还是比较少。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23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014548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97AB941-011B-44BA-813F-9B589880D808}"/>
              </a:ext>
            </a:extLst>
          </p:cNvPr>
          <p:cNvSpPr txBox="1"/>
          <p:nvPr/>
        </p:nvSpPr>
        <p:spPr>
          <a:xfrm>
            <a:off x="739544" y="1152265"/>
            <a:ext cx="11929534" cy="3712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什么是成员内部类？</a:t>
            </a: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属于外部类的对象。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JDK16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之前，成员内部类中不能定义静态成员，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JDK 16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开始也可以定义静态成员了。</a:t>
            </a:r>
          </a:p>
          <a:p>
            <a:pPr indent="-609585"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indent="-609585">
              <a:lnSpc>
                <a:spcPct val="200000"/>
              </a:lnSpc>
              <a:defRPr/>
            </a:pP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成员内部类创建对象的格式：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F5212E-4501-4AE4-BCF4-716A6299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44" y="4993823"/>
            <a:ext cx="7853182" cy="100937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格式：外部类名.内部类名 对象名 = </a:t>
            </a: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外部类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内部类构造器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范例：Outer.Inner in =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Outer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</a:t>
            </a: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Inner();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A7C4CF-C996-4050-B939-D3D4051D5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4" y="2885236"/>
            <a:ext cx="2852814" cy="138499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成员内部类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Inner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5F9CF0-1B2C-4006-83A4-68868A2D8DB6}"/>
              </a:ext>
            </a:extLst>
          </p:cNvPr>
          <p:cNvSpPr txBox="1"/>
          <p:nvPr/>
        </p:nvSpPr>
        <p:spPr>
          <a:xfrm>
            <a:off x="679910" y="1142633"/>
            <a:ext cx="8940800" cy="5012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接口的定义与特点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接口的格式如下：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   </a:t>
            </a:r>
          </a:p>
          <a:p>
            <a:pPr>
              <a:lnSpc>
                <a:spcPct val="200000"/>
              </a:lnSpc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JDK8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之前接口中只能是抽象方法和常量，没有其他成分了。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接口不能实例化。</a:t>
            </a: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接口中的成员都是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修饰的，写不写都是，因为规范的目的是为了公开化。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327FE8-5BC9-4536-A30A-1D3E32ABBA89}"/>
              </a:ext>
            </a:extLst>
          </p:cNvPr>
          <p:cNvSpPr txBox="1"/>
          <p:nvPr/>
        </p:nvSpPr>
        <p:spPr>
          <a:xfrm>
            <a:off x="3901018" y="3183468"/>
            <a:ext cx="1847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230C0B1-249A-4480-9187-ED1D99B2076F}"/>
              </a:ext>
            </a:extLst>
          </p:cNvPr>
          <p:cNvSpPr txBox="1"/>
          <p:nvPr/>
        </p:nvSpPr>
        <p:spPr>
          <a:xfrm>
            <a:off x="1206151" y="2423793"/>
            <a:ext cx="6290733" cy="16737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接口用关键字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interface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来定义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interface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//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87876C4-96A1-4436-ADA0-A400FD7B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成员内部类的访问拓展：	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zh-CN" sz="1800" dirty="0"/>
              <a:t>1</a:t>
            </a:r>
            <a:r>
              <a:rPr lang="zh-CN" altLang="en-US" sz="1800" dirty="0"/>
              <a:t>、成员内部类中是否可以直接访问外部类的静态成员？ </a:t>
            </a:r>
            <a:endParaRPr lang="en-US" altLang="zh-CN" sz="1800" dirty="0"/>
          </a:p>
          <a:p>
            <a:pPr marL="127632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可以，外部类的静态成员只有一份可以被共享访问。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800" dirty="0"/>
              <a:t>2</a:t>
            </a:r>
            <a:r>
              <a:rPr lang="zh-CN" altLang="en-US" sz="1800" dirty="0"/>
              <a:t>、成员内部类的实例方法中是否可以直接访问外部类的实例成员？ </a:t>
            </a:r>
            <a:endParaRPr lang="en-US" altLang="zh-CN" sz="1800" dirty="0"/>
          </a:p>
          <a:p>
            <a:pPr marL="127632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可以的，因为必须先有外部类对象，才能有成员内部类对象，所以可以直接访问外部类对象的实例成员。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4205" y="1386943"/>
            <a:ext cx="8452021" cy="4511040"/>
          </a:xfrm>
        </p:spPr>
        <p:txBody>
          <a:bodyPr/>
          <a:lstStyle/>
          <a:p>
            <a:r>
              <a:rPr lang="zh-CN" altLang="en-US" dirty="0"/>
              <a:t>成员内部类是什么样的、有什么特点？</a:t>
            </a:r>
            <a:endParaRPr lang="en-US" altLang="zh-CN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属于外部类的对象。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可以直接访问外部类的静态成员，实例方法中可以直接访问外部类的实例成员。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成员内部类如何创建对象？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外部类名.内部类名 对象名 = </a:t>
            </a:r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外部类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内部类构造器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7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57F4F-0E71-4BCB-8CCC-6F0CF81B6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成员内部类</a:t>
            </a:r>
            <a:r>
              <a:rPr lang="en-US" altLang="zh-CN" dirty="0"/>
              <a:t>-</a:t>
            </a:r>
            <a:r>
              <a:rPr lang="zh-CN" altLang="en-US" dirty="0"/>
              <a:t>面试笔试题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78DC77-DB89-447A-8168-678C920AE3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请观察如下代码，写出合适的代码对应其注释要求输出的结果。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18FB6B-7273-427F-9881-D5679CBB7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928" y="2367927"/>
            <a:ext cx="5429249" cy="338663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People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heartbeat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150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Heart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heartbeat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show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heartbeat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.println(??);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78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.println(??);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110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.println(??);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150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AE2E91-2CBD-4555-9AB6-40E926DD51E7}"/>
              </a:ext>
            </a:extLst>
          </p:cNvPr>
          <p:cNvSpPr txBox="1"/>
          <p:nvPr/>
        </p:nvSpPr>
        <p:spPr>
          <a:xfrm>
            <a:off x="2268928" y="6139543"/>
            <a:ext cx="783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注意：在成员内部类中访问所在外部类对象 ，格式：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外部类名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.this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1056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01351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EDF442-8EB8-4614-9C2B-BACB1B3F1847}"/>
              </a:ext>
            </a:extLst>
          </p:cNvPr>
          <p:cNvSpPr txBox="1"/>
          <p:nvPr/>
        </p:nvSpPr>
        <p:spPr>
          <a:xfrm>
            <a:off x="611716" y="1164149"/>
            <a:ext cx="8515955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defRPr/>
            </a:pP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 （</a:t>
            </a:r>
            <a:r>
              <a:rPr lang="zh-CN" altLang="en-US" b="1" u="sng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鸡肋语法，了解即可</a:t>
            </a: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  <a:p>
            <a:pPr marL="228594" indent="-228594">
              <a:lnSpc>
                <a:spcPct val="3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局部内部类放在方法、代码块、构造器等执行体中。</a:t>
            </a:r>
          </a:p>
          <a:p>
            <a:pPr marL="228594" indent="-228594">
              <a:lnSpc>
                <a:spcPct val="3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局部内部类的类文件名为： 外部类$N内部类.class。</a:t>
            </a: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13384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>
            <a:extLst>
              <a:ext uri="{FF2B5EF4-FFF2-40B4-BE49-F238E27FC236}">
                <a16:creationId xmlns:a16="http://schemas.microsoft.com/office/drawing/2014/main" id="{63CB6F88-63B9-426D-B614-387AE50B58AB}"/>
              </a:ext>
            </a:extLst>
          </p:cNvPr>
          <p:cNvSpPr txBox="1"/>
          <p:nvPr/>
        </p:nvSpPr>
        <p:spPr>
          <a:xfrm>
            <a:off x="879220" y="992926"/>
            <a:ext cx="7414683" cy="5074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本质上是一个没有名字的局部内部类。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：方便创建子类对象，最终目的是为了简化代码编写。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0732420-3026-42D1-9EFC-C67C42B584E5}"/>
              </a:ext>
            </a:extLst>
          </p:cNvPr>
          <p:cNvSpPr txBox="1"/>
          <p:nvPr/>
        </p:nvSpPr>
        <p:spPr>
          <a:xfrm>
            <a:off x="922951" y="4519372"/>
            <a:ext cx="7327219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特点总结：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匿名内部类是一个没有名字的内部类，同时也代表一个对象。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匿名内部类产生的对象类型，相当于是当前new的那个的类型的子类类型。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E5D152-7D23-4047-8889-B038B6B77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51" y="3198281"/>
            <a:ext cx="3187730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类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|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抽象类名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|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或者接口名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重写方法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15990D-AD7E-4C9F-9A6D-4725D45A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804" y="3198281"/>
            <a:ext cx="3978876" cy="16735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Employee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Employee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work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 work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0549" y="1722568"/>
            <a:ext cx="7404622" cy="3969572"/>
          </a:xfrm>
        </p:spPr>
        <p:txBody>
          <a:bodyPr/>
          <a:lstStyle/>
          <a:p>
            <a:r>
              <a:rPr lang="zh-CN" altLang="en-US" dirty="0"/>
              <a:t>匿名内部类的作用？</a:t>
            </a:r>
            <a:endParaRPr lang="en-US" altLang="zh-CN" dirty="0"/>
          </a:p>
          <a:p>
            <a:pPr lvl="1"/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方便创建子类对象，最终目的为了简化代码编写。</a:t>
            </a:r>
            <a:endParaRPr lang="en-US" altLang="zh-CN" dirty="0"/>
          </a:p>
          <a:p>
            <a:r>
              <a:rPr lang="zh-CN" altLang="en-US" dirty="0"/>
              <a:t>匿名内部类的格式？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匿名内部类的特点？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匿名内部类是一个没有名字的内部类，同时也代表一个对象。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匿名内部类的对象类型，相当于是当前new的那个类型的子类类型。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57A1F-9285-4C27-ACB1-FD45B6A4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507" y="2792029"/>
            <a:ext cx="3978876" cy="16735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Animal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Employee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run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 run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();</a:t>
            </a:r>
            <a:endParaRPr lang="zh-CN" altLang="zh-CN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004689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2">
            <a:extLst>
              <a:ext uri="{FF2B5EF4-FFF2-40B4-BE49-F238E27FC236}">
                <a16:creationId xmlns:a16="http://schemas.microsoft.com/office/drawing/2014/main" id="{9A2AA0EB-33F6-430A-AE11-DCA5A858F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1" y="1137494"/>
            <a:ext cx="7315200" cy="84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匿名内部类在开发中的使用形式了解</a:t>
            </a: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某个学校需要让老师，学生，运动员一起参加游泳比赛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6FAE750-B5BD-4B8E-BCC3-C94F2334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803185"/>
            <a:ext cx="3073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1C3D8FB-0EB5-492D-99FA-BDECB7B5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1" y="3064593"/>
            <a:ext cx="54715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4" name="三角形 5">
            <a:extLst>
              <a:ext uri="{FF2B5EF4-FFF2-40B4-BE49-F238E27FC236}">
                <a16:creationId xmlns:a16="http://schemas.microsoft.com/office/drawing/2014/main" id="{5A564C6B-71ED-45C7-9E0A-4EEBB994E0D7}"/>
              </a:ext>
            </a:extLst>
          </p:cNvPr>
          <p:cNvSpPr/>
          <p:nvPr/>
        </p:nvSpPr>
        <p:spPr>
          <a:xfrm rot="2651319">
            <a:off x="688830" y="557702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9066B9-BBB6-4E05-B47C-7508CB17F1F3}"/>
              </a:ext>
            </a:extLst>
          </p:cNvPr>
          <p:cNvSpPr/>
          <p:nvPr/>
        </p:nvSpPr>
        <p:spPr>
          <a:xfrm>
            <a:off x="817881" y="5199721"/>
            <a:ext cx="4687569" cy="10795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85E68B-E44B-4833-9336-21CCB8210B10}"/>
              </a:ext>
            </a:extLst>
          </p:cNvPr>
          <p:cNvSpPr/>
          <p:nvPr/>
        </p:nvSpPr>
        <p:spPr>
          <a:xfrm>
            <a:off x="682215" y="529362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使用总结</a:t>
            </a:r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B98B0F2E-0B2C-4937-8C4B-A8A7518F524C}"/>
              </a:ext>
            </a:extLst>
          </p:cNvPr>
          <p:cNvSpPr txBox="1">
            <a:spLocks/>
          </p:cNvSpPr>
          <p:nvPr/>
        </p:nvSpPr>
        <p:spPr>
          <a:xfrm>
            <a:off x="979171" y="5667037"/>
            <a:ext cx="11417300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匿名内部类可以作为一个对象，直接传输给方法。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id="{2C0EADB6-76A2-4F7D-A501-C7DA9379BB4A}"/>
              </a:ext>
            </a:extLst>
          </p:cNvPr>
          <p:cNvSpPr txBox="1"/>
          <p:nvPr/>
        </p:nvSpPr>
        <p:spPr bwMode="auto">
          <a:xfrm>
            <a:off x="1027431" y="2326935"/>
            <a:ext cx="3249084" cy="95410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游泳</a:t>
            </a: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接口*/</a:t>
            </a:r>
            <a:b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Swimming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swim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48C93159-2377-48F9-B256-C7DA295CB973}"/>
              </a:ext>
            </a:extLst>
          </p:cNvPr>
          <p:cNvSpPr txBox="1"/>
          <p:nvPr/>
        </p:nvSpPr>
        <p:spPr bwMode="auto">
          <a:xfrm>
            <a:off x="5292935" y="2050579"/>
            <a:ext cx="5871634" cy="267765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测试类*/</a:t>
            </a:r>
            <a:b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JumppingDemo {</a:t>
            </a:r>
            <a:b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//需求：</a:t>
            </a:r>
            <a:r>
              <a:rPr lang="en-US" altLang="zh-CN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goSwimming</a:t>
            </a:r>
            <a:r>
              <a:rPr lang="zh-CN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b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1" hangingPunct="1"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定义一个方法让所有角色进来一起比赛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  <a:p>
            <a:pPr eaLnBrk="1" hangingPunct="1">
              <a:defRPr/>
            </a:pPr>
            <a:b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A61C40A-7651-46BB-86C2-5EE2117D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290E1-304B-4BE6-B4AF-70E8919A27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636193"/>
            <a:ext cx="1071912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接口也是一种规范。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6A09C4-B063-4C59-B1E3-F63139018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56" y="2272566"/>
            <a:ext cx="3065656" cy="306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4A106B-531E-4F8F-9E97-6496F06E8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621" y="1829612"/>
            <a:ext cx="47625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057361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2">
            <a:extLst>
              <a:ext uri="{FF2B5EF4-FFF2-40B4-BE49-F238E27FC236}">
                <a16:creationId xmlns:a16="http://schemas.microsoft.com/office/drawing/2014/main" id="{9A2AA0EB-33F6-430A-AE11-DCA5A858F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1" y="1123962"/>
            <a:ext cx="7315200" cy="84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匿名内部类在开发中的真实使用场景演示</a:t>
            </a: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给按钮绑定点击事件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6FAE750-B5BD-4B8E-BCC3-C94F2334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9653"/>
            <a:ext cx="3073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1C3D8FB-0EB5-492D-99FA-BDECB7B5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1" y="3051061"/>
            <a:ext cx="54715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4" name="三角形 5">
            <a:extLst>
              <a:ext uri="{FF2B5EF4-FFF2-40B4-BE49-F238E27FC236}">
                <a16:creationId xmlns:a16="http://schemas.microsoft.com/office/drawing/2014/main" id="{5A564C6B-71ED-45C7-9E0A-4EEBB994E0D7}"/>
              </a:ext>
            </a:extLst>
          </p:cNvPr>
          <p:cNvSpPr/>
          <p:nvPr/>
        </p:nvSpPr>
        <p:spPr>
          <a:xfrm rot="2651319">
            <a:off x="536430" y="556349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9066B9-BBB6-4E05-B47C-7508CB17F1F3}"/>
              </a:ext>
            </a:extLst>
          </p:cNvPr>
          <p:cNvSpPr/>
          <p:nvPr/>
        </p:nvSpPr>
        <p:spPr>
          <a:xfrm>
            <a:off x="688693" y="5095195"/>
            <a:ext cx="10302240" cy="1071689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85E68B-E44B-4833-9336-21CCB8210B10}"/>
              </a:ext>
            </a:extLst>
          </p:cNvPr>
          <p:cNvSpPr/>
          <p:nvPr/>
        </p:nvSpPr>
        <p:spPr>
          <a:xfrm>
            <a:off x="529815" y="528009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使用总结</a:t>
            </a:r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B98B0F2E-0B2C-4937-8C4B-A8A7518F524C}"/>
              </a:ext>
            </a:extLst>
          </p:cNvPr>
          <p:cNvSpPr txBox="1">
            <a:spLocks/>
          </p:cNvSpPr>
          <p:nvPr/>
        </p:nvSpPr>
        <p:spPr>
          <a:xfrm>
            <a:off x="1818436" y="5218624"/>
            <a:ext cx="8306639" cy="9151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匿名内部类通常是在开发中调用别人的方法时，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别人需要我们写的时候才会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定义出来使用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将来：匿名内部类还可以实现进一步的简化代码（后面其他技术会讲）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CF02AB-FCA1-4E6A-B201-5192FFFB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4" y="2227454"/>
            <a:ext cx="3533775" cy="26289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4906E3-2A42-4862-A068-36FADDF0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071" y="2031552"/>
            <a:ext cx="6205220" cy="296234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Alibaba PuHuiTi R"/>
              </a:rPr>
              <a:t>// 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Alibaba PuHuiTi R"/>
              </a:rPr>
              <a:t>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  <a:t>为按钮绑定点击事件监听器。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</a:b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btn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.addActionListener(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Alibaba PuHuiTi R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ActionListener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Alibaba PuHuiTi R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Alibaba PuHuiTi R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Alibaba PuHuiTi R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Alibaba PuHuiTi R"/>
              </a:rPr>
              <a:t>actionPerformed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ActionEvent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Alibaba PuHuiTi R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Alibaba PuHuiTi R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Alibaba PuHuiTi R"/>
              </a:rPr>
              <a:t>登录一下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Alibaba PuHuiTi R"/>
              </a:rPr>
              <a:t>~~"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  });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Alibaba PuHuiTi R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Alibaba PuHuiTi R"/>
              </a:rPr>
              <a:t>      // </a:t>
            </a:r>
            <a:r>
              <a:rPr lang="zh-CN" altLang="en-US" sz="1400" dirty="0">
                <a:solidFill>
                  <a:srgbClr val="080808"/>
                </a:solidFill>
                <a:latin typeface="Arial Unicode MS"/>
                <a:ea typeface="Alibaba PuHuiTi R"/>
              </a:rPr>
              <a:t>简化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Alibaba PuHuiTi R"/>
              </a:rPr>
              <a:t>//  btn.addActionListener(e -&gt; System.out.println("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  <a:t>登录一下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Alibaba PuHuiTi R"/>
              </a:rPr>
              <a:t>~~"));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74260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Builder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194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1D593-0B89-42E4-B29C-D44C6C39FD8D}"/>
              </a:ext>
            </a:extLst>
          </p:cNvPr>
          <p:cNvSpPr txBox="1"/>
          <p:nvPr/>
        </p:nvSpPr>
        <p:spPr>
          <a:xfrm>
            <a:off x="838201" y="1251519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API?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C1029-ECB9-4884-8EAE-A8EE82EDE1BF}"/>
              </a:ext>
            </a:extLst>
          </p:cNvPr>
          <p:cNvSpPr txBox="1"/>
          <p:nvPr/>
        </p:nvSpPr>
        <p:spPr>
          <a:xfrm>
            <a:off x="838201" y="1807862"/>
            <a:ext cx="8813800" cy="1011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API(Application Programming interface)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应用程序编程接口。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简单来说：就是</a:t>
            </a:r>
            <a:r>
              <a:rPr lang="en-US" altLang="zh-CN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帮我们已经写好的一些方法，我们直接拿过来用就可以了。</a:t>
            </a:r>
            <a:endParaRPr lang="en-US" altLang="zh-CN" sz="1600" b="1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8495F6-404A-4BF4-B8EA-137AEC32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009900"/>
            <a:ext cx="6065981" cy="3254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Builder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483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764061" y="1670741"/>
            <a:ext cx="1103376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一个类要么默认继承了Object类，要么间接继承了Object类，Object类是Java中的祖宗类。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作为所有类的父类，提供了很多常用的方法给每个子类对象拿来使用。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664"/>
              </p:ext>
            </p:extLst>
          </p:nvPr>
        </p:nvGraphicFramePr>
        <p:xfrm>
          <a:off x="807875" y="3849647"/>
          <a:ext cx="10946131" cy="1823335"/>
        </p:xfrm>
        <a:graphic>
          <a:graphicData uri="http://schemas.openxmlformats.org/drawingml/2006/table">
            <a:tbl>
              <a:tblPr/>
              <a:tblGrid>
                <a:gridCol w="32499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18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93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默认是返回当前对象在堆内存中的地址信息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: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类的全限名@内存地址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10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equals(Object o)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默认是比较当前对象与另一个对象的地址是否相同，相同返回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，不同返回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64061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Object类的常用方法：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764061" y="1103375"/>
            <a:ext cx="6097904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Object类的作用：</a:t>
            </a:r>
            <a:endParaRPr lang="en-US" altLang="zh-CN" b="1" dirty="0"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25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713165" y="2954806"/>
            <a:ext cx="12336146" cy="3104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开发中直接输出对象，默认输出对象的地址其实是毫无意义的。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开发中输出对象变量，更多的时候是希望看到对象的内容数据而不是对象的地址信息。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存在的意义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方法存在的意义就是为了被子类重写，以便返回对象的内容信息，而不是地址信息！！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30080"/>
              </p:ext>
            </p:extLst>
          </p:nvPr>
        </p:nvGraphicFramePr>
        <p:xfrm>
          <a:off x="785238" y="1770266"/>
          <a:ext cx="10946131" cy="1032723"/>
        </p:xfrm>
        <a:graphic>
          <a:graphicData uri="http://schemas.openxmlformats.org/drawingml/2006/table">
            <a:tbl>
              <a:tblPr/>
              <a:tblGrid>
                <a:gridCol w="32499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lang="en-US" altLang="zh-CN" sz="1600" b="0" dirty="0" err="1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默认是返回当前对象在堆内存中的地址信息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:</a:t>
                      </a: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类的全限名@内存地址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3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727" y="1151068"/>
            <a:ext cx="7204598" cy="3969572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 err="1"/>
              <a:t>toString</a:t>
            </a:r>
            <a:r>
              <a:rPr lang="zh-CN" altLang="en-US" dirty="0"/>
              <a:t>方法的基本作用是什么，存在的意义是什么？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基本作用：给子类继承，子类对象调用可以返回自己的地址。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意义：让子类重写，以便返回子类对象的内容。</a:t>
            </a:r>
          </a:p>
        </p:txBody>
      </p:sp>
    </p:spTree>
    <p:extLst>
      <p:ext uri="{BB962C8B-B14F-4D97-AF65-F5344CB8AC3E}">
        <p14:creationId xmlns:p14="http://schemas.microsoft.com/office/powerpoint/2010/main" val="31906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49593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</a:t>
            </a:r>
            <a:r>
              <a:rPr lang="en-US" altLang="zh-CN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Builder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828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884092" y="2947229"/>
            <a:ext cx="9173210" cy="3166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问题思考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直接比较两个对象的地址是否相同完全可以用“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==”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替代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同时，开发中很多业务情况下，更想判断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个对象的内容是否一样。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存在的意义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为了被子类重写，以便子类自己来定制比较规则（比如比较对象内容）。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76406"/>
              </p:ext>
            </p:extLst>
          </p:nvPr>
        </p:nvGraphicFramePr>
        <p:xfrm>
          <a:off x="884092" y="1836168"/>
          <a:ext cx="10946131" cy="1032723"/>
        </p:xfrm>
        <a:graphic>
          <a:graphicData uri="http://schemas.openxmlformats.org/drawingml/2006/table">
            <a:tbl>
              <a:tblPr/>
              <a:tblGrid>
                <a:gridCol w="32499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600" b="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equals(Object o)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微软雅黑" pitchFamily="34" charset="-122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默认是比较当前对象与另一个对象的地址是否相同，相同返回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，不同返回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7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A61C40A-7651-46BB-86C2-5EE2117D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290E1-304B-4BE6-B4AF-70E8919A2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接口也是一种规范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50B0F3-45E3-46AC-838E-0D026290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426"/>
            <a:ext cx="8229600" cy="6457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E2C966-EA29-4DE4-A815-04DCC67E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523" y="3516313"/>
            <a:ext cx="3590925" cy="3305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390C9A-802B-4036-9D4B-C701B04E9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50" y="-28575"/>
            <a:ext cx="55435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99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727" y="1151068"/>
            <a:ext cx="7585598" cy="3969572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equals</a:t>
            </a:r>
            <a:r>
              <a:rPr lang="zh-CN" altLang="en-US" dirty="0"/>
              <a:t>方法的基本作用，存在的意义是什么？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基本作用：默认是与另一个对象比较地址是否一样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存在的意义：让子类重写，以便比较对象的内容是否相同。</a:t>
            </a:r>
          </a:p>
        </p:txBody>
      </p:sp>
    </p:spTree>
    <p:extLst>
      <p:ext uri="{BB962C8B-B14F-4D97-AF65-F5344CB8AC3E}">
        <p14:creationId xmlns:p14="http://schemas.microsoft.com/office/powerpoint/2010/main" val="406543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</a:t>
            </a:r>
            <a:r>
              <a:rPr lang="en-US" altLang="zh-CN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Builder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963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431" y="2224665"/>
            <a:ext cx="11151233" cy="3861223"/>
          </a:xfrm>
        </p:spPr>
        <p:txBody>
          <a:bodyPr/>
          <a:lstStyle/>
          <a:p>
            <a:pPr marL="0"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49504F"/>
                </a:solidFill>
              </a:rPr>
              <a:t>官方在进行字符串比较时，没有用字符串对象的的</a:t>
            </a:r>
            <a:r>
              <a:rPr lang="en-US" altLang="zh-CN" sz="1800" b="1" dirty="0">
                <a:solidFill>
                  <a:srgbClr val="49504F"/>
                </a:solidFill>
              </a:rPr>
              <a:t>equals</a:t>
            </a:r>
            <a:r>
              <a:rPr lang="zh-CN" altLang="en-US" sz="1800" b="1" dirty="0">
                <a:solidFill>
                  <a:srgbClr val="49504F"/>
                </a:solidFill>
              </a:rPr>
              <a:t>方法，而是选择了</a:t>
            </a:r>
            <a:r>
              <a:rPr lang="en-US" altLang="zh-CN" sz="1800" b="1" dirty="0">
                <a:solidFill>
                  <a:srgbClr val="49504F"/>
                </a:solidFill>
              </a:rPr>
              <a:t>Objects</a:t>
            </a:r>
            <a:r>
              <a:rPr lang="zh-CN" altLang="en-US" sz="1800" b="1" dirty="0">
                <a:solidFill>
                  <a:srgbClr val="49504F"/>
                </a:solidFill>
              </a:rPr>
              <a:t>的</a:t>
            </a:r>
            <a:r>
              <a:rPr lang="en-US" altLang="zh-CN" sz="1800" b="1" dirty="0">
                <a:solidFill>
                  <a:srgbClr val="49504F"/>
                </a:solidFill>
              </a:rPr>
              <a:t>equals</a:t>
            </a:r>
            <a:r>
              <a:rPr lang="zh-CN" altLang="en-US" sz="1800" b="1" dirty="0">
                <a:solidFill>
                  <a:srgbClr val="49504F"/>
                </a:solidFill>
              </a:rPr>
              <a:t>方法来比较。</a:t>
            </a:r>
            <a:endParaRPr lang="en-US" altLang="zh-CN" sz="1800" b="1" dirty="0">
              <a:solidFill>
                <a:srgbClr val="49504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AF7BCF-EBCD-4D3E-B86B-37D8645B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0" y="3031891"/>
            <a:ext cx="10328703" cy="224676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boolean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1、判断是否是同一个对象比较，如果是返回true。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 o)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2、如果o是null返回false  如果o不是学生类型返回false  ...Student !=  ..Pig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||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.getClass() != o.getClass())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3、说明o一定是学生类型而且不为null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student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o;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BDD5A-DEA8-45B7-8B72-A250A628B0F4}"/>
              </a:ext>
            </a:extLst>
          </p:cNvPr>
          <p:cNvSpPr txBox="1"/>
          <p:nvPr/>
        </p:nvSpPr>
        <p:spPr>
          <a:xfrm>
            <a:off x="394336" y="5306352"/>
            <a:ext cx="8167306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685"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  <a:r>
              <a:rPr lang="zh-CN" altLang="en-US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方法在进行对象的比较会更安全。</a:t>
            </a:r>
            <a:endParaRPr lang="zh-CN" altLang="en-US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449242-7E00-4AF5-A206-0F96B018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1" y="1495050"/>
            <a:ext cx="8612367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Alibaba PuHuiTi R"/>
              </a:rPr>
              <a:t>Objects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R"/>
              </a:rPr>
              <a:t>是一个工具类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Alibaba PuHuiTi R"/>
              </a:rPr>
              <a:t>，提供了一些方法去完成一些功能。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Alibaba PuHuiTi 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A786F-C5AF-457F-8606-9494634E65F2}"/>
              </a:ext>
            </a:extLst>
          </p:cNvPr>
          <p:cNvSpPr txBox="1"/>
          <p:nvPr/>
        </p:nvSpPr>
        <p:spPr>
          <a:xfrm>
            <a:off x="746600" y="995095"/>
            <a:ext cx="65779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49504F"/>
                </a:solidFill>
                <a:latin typeface="Arial Unicode MS"/>
                <a:ea typeface="Alibaba PuHuiTi M"/>
              </a:rPr>
              <a:t>Objects</a:t>
            </a:r>
            <a:r>
              <a:rPr lang="zh-CN" altLang="en-US" b="1" dirty="0">
                <a:solidFill>
                  <a:srgbClr val="49504F"/>
                </a:solidFill>
                <a:latin typeface="Arial Unicode MS"/>
                <a:ea typeface="Alibaba PuHuiTi M"/>
              </a:rPr>
              <a:t>概述</a:t>
            </a:r>
            <a:endParaRPr lang="en-US" altLang="zh-CN" b="1" dirty="0">
              <a:solidFill>
                <a:srgbClr val="49504F"/>
              </a:solidFill>
              <a:latin typeface="Arial Unicode MS"/>
              <a:ea typeface="Alibaba PuHuiTi M"/>
            </a:endParaRPr>
          </a:p>
        </p:txBody>
      </p:sp>
    </p:spTree>
    <p:extLst>
      <p:ext uri="{BB962C8B-B14F-4D97-AF65-F5344CB8AC3E}">
        <p14:creationId xmlns:p14="http://schemas.microsoft.com/office/powerpoint/2010/main" val="30674648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AB2683-1B16-49E5-BBFA-0E6A29D85311}"/>
              </a:ext>
            </a:extLst>
          </p:cNvPr>
          <p:cNvSpPr txBox="1"/>
          <p:nvPr/>
        </p:nvSpPr>
        <p:spPr>
          <a:xfrm>
            <a:off x="678384" y="1146243"/>
            <a:ext cx="8262530" cy="45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Alibaba PuHuiTi M"/>
              </a:rPr>
              <a:t>Objects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M"/>
              </a:rPr>
              <a:t>的</a:t>
            </a: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M"/>
              </a:rPr>
              <a:t>常见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M"/>
              </a:rPr>
              <a:t>方法：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Alibaba PuHuiTi M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5731E46-8DA6-4E9A-B5DC-86339D09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34" y="4880760"/>
            <a:ext cx="6012649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public static boolean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equals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Object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a,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Object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b)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(a == b) || (a !=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null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&amp;&amp; a.equals(b));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5678141-11D0-4270-AC02-30330A7C2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65074"/>
              </p:ext>
            </p:extLst>
          </p:nvPr>
        </p:nvGraphicFramePr>
        <p:xfrm>
          <a:off x="678384" y="1875234"/>
          <a:ext cx="10852149" cy="1812672"/>
        </p:xfrm>
        <a:graphic>
          <a:graphicData uri="http://schemas.openxmlformats.org/drawingml/2006/table">
            <a:tbl>
              <a:tblPr/>
              <a:tblGrid>
                <a:gridCol w="480974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04240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30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821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public static boolean 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equals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(Object a, Object b)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比较两个对象的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Alibaba PuHuiTi R"/>
                        </a:rPr>
                        <a:t>，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底层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会先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进行非空判断，从而可以避免空指针异常。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再进行</a:t>
                      </a: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equals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比较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683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public static boolean 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isNull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(Object obj)</a:t>
                      </a: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判断变量是否为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Unicode MS"/>
                          <a:ea typeface="Alibaba PuHuiTi R"/>
                        </a:rPr>
                        <a:t>null ,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为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Unicode MS"/>
                          <a:ea typeface="Alibaba PuHuiTi R"/>
                        </a:rPr>
                        <a:t>null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返回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Unicode MS"/>
                          <a:ea typeface="Alibaba PuHuiTi R"/>
                        </a:rPr>
                        <a:t>true ,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反之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038E7F3-B9A4-43B0-B039-8F8482305221}"/>
              </a:ext>
            </a:extLst>
          </p:cNvPr>
          <p:cNvSpPr txBox="1"/>
          <p:nvPr/>
        </p:nvSpPr>
        <p:spPr>
          <a:xfrm>
            <a:off x="646431" y="42608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M"/>
              </a:rPr>
              <a:t>源码分析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727" y="1151068"/>
            <a:ext cx="6702013" cy="3969572"/>
          </a:xfrm>
        </p:spPr>
        <p:txBody>
          <a:bodyPr/>
          <a:lstStyle/>
          <a:p>
            <a:r>
              <a:rPr lang="zh-CN" altLang="en-US" dirty="0"/>
              <a:t>对象进行内容比较的时候建议使用什么？为什么？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建议使用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比较的结果是一样的，但是更安全。</a:t>
            </a:r>
          </a:p>
        </p:txBody>
      </p:sp>
    </p:spTree>
    <p:extLst>
      <p:ext uri="{BB962C8B-B14F-4D97-AF65-F5344CB8AC3E}">
        <p14:creationId xmlns:p14="http://schemas.microsoft.com/office/powerpoint/2010/main" val="19428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</a:t>
            </a:r>
            <a:r>
              <a:rPr lang="en-US" altLang="zh-CN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</a:p>
        </p:txBody>
      </p:sp>
    </p:spTree>
    <p:extLst>
      <p:ext uri="{BB962C8B-B14F-4D97-AF65-F5344CB8AC3E}">
        <p14:creationId xmlns:p14="http://schemas.microsoft.com/office/powerpoint/2010/main" val="2482570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08DF7-B069-4292-99BA-E49B611B6E71}"/>
              </a:ext>
            </a:extLst>
          </p:cNvPr>
          <p:cNvSpPr txBox="1"/>
          <p:nvPr/>
        </p:nvSpPr>
        <p:spPr>
          <a:xfrm>
            <a:off x="838201" y="105410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A32EA-A52F-4B82-8D88-D02DF340938C}"/>
              </a:ext>
            </a:extLst>
          </p:cNvPr>
          <p:cNvSpPr txBox="1"/>
          <p:nvPr/>
        </p:nvSpPr>
        <p:spPr>
          <a:xfrm>
            <a:off x="838201" y="1523076"/>
            <a:ext cx="8718551" cy="5136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StringBuilder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是</a:t>
            </a:r>
            <a:r>
              <a:rPr lang="zh-CN" altLang="en-US" sz="1600" dirty="0">
                <a:latin typeface="Consolas" panose="020B0609020204030204" pitchFamily="49" charset="0"/>
                <a:ea typeface="Alibaba PuHuiTi R"/>
              </a:rPr>
              <a:t>一个可变的字符串的操作类，我们可以把它看成是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一个对象容器。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E868DF-0C65-44A3-8C48-D3613FE79FBA}"/>
              </a:ext>
            </a:extLst>
          </p:cNvPr>
          <p:cNvSpPr txBox="1"/>
          <p:nvPr/>
        </p:nvSpPr>
        <p:spPr>
          <a:xfrm>
            <a:off x="838201" y="2036678"/>
            <a:ext cx="9860756" cy="56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的核心作用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：操作字符串的性能比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String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要更高（如拼接、修改等）。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6473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52D60F9F-4926-4A56-93B5-EE2936537FC1}"/>
              </a:ext>
            </a:extLst>
          </p:cNvPr>
          <p:cNvSpPr/>
          <p:nvPr/>
        </p:nvSpPr>
        <p:spPr>
          <a:xfrm>
            <a:off x="778844" y="4025751"/>
            <a:ext cx="4165600" cy="190923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9202DB11-FD49-4784-A6A5-0018BBCC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260" y="3464834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A06E751E-9669-4045-A986-08090781C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8060" y="3917801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536DF1-E664-4166-8F31-0A8D0FACFD7B}"/>
              </a:ext>
            </a:extLst>
          </p:cNvPr>
          <p:cNvGrpSpPr>
            <a:grpSpLocks/>
          </p:cNvGrpSpPr>
          <p:nvPr/>
        </p:nvGrpSpPr>
        <p:grpSpPr bwMode="auto">
          <a:xfrm>
            <a:off x="5101077" y="887343"/>
            <a:ext cx="6807200" cy="5007424"/>
            <a:chOff x="6557963" y="1084472"/>
            <a:chExt cx="1728787" cy="5932542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E6F12CE-318C-4BA8-9B4A-F355F5DBB741}"/>
                </a:ext>
              </a:extLst>
            </p:cNvPr>
            <p:cNvSpPr/>
            <p:nvPr/>
          </p:nvSpPr>
          <p:spPr>
            <a:xfrm>
              <a:off x="6557963" y="4566971"/>
              <a:ext cx="1728787" cy="245004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E1515DE-9148-4FC1-A211-C8D05B81CC39}"/>
                </a:ext>
              </a:extLst>
            </p:cNvPr>
            <p:cNvSpPr/>
            <p:nvPr/>
          </p:nvSpPr>
          <p:spPr>
            <a:xfrm>
              <a:off x="6557963" y="1943897"/>
              <a:ext cx="1728787" cy="2592982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91183" name="TextBox 2">
              <a:extLst>
                <a:ext uri="{FF2B5EF4-FFF2-40B4-BE49-F238E27FC236}">
                  <a16:creationId xmlns:a16="http://schemas.microsoft.com/office/drawing/2014/main" id="{4B863D6B-8EE4-4F6F-97A7-13989D197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261" y="1084472"/>
              <a:ext cx="659571" cy="68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堆内存</a:t>
              </a:r>
            </a:p>
          </p:txBody>
        </p: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AD4F71B1-591F-49C6-98CC-3F79140D0D3B}"/>
              </a:ext>
            </a:extLst>
          </p:cNvPr>
          <p:cNvSpPr txBox="1"/>
          <p:nvPr/>
        </p:nvSpPr>
        <p:spPr>
          <a:xfrm>
            <a:off x="772493" y="1991634"/>
            <a:ext cx="4032251" cy="15696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s1 +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s3 = s2 +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.println(s3);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34850D1-834E-4E37-A7AF-227DABBC465F}"/>
              </a:ext>
            </a:extLst>
          </p:cNvPr>
          <p:cNvSpPr/>
          <p:nvPr/>
        </p:nvSpPr>
        <p:spPr>
          <a:xfrm>
            <a:off x="8589344" y="5058684"/>
            <a:ext cx="3056467" cy="605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0CC329-B163-4407-83C5-18B95882C922}"/>
              </a:ext>
            </a:extLst>
          </p:cNvPr>
          <p:cNvSpPr txBox="1"/>
          <p:nvPr/>
        </p:nvSpPr>
        <p:spPr>
          <a:xfrm>
            <a:off x="8582993" y="5010001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字符串常量池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5959ABB0-9F96-4341-B5E3-B51D421C364A}"/>
              </a:ext>
            </a:extLst>
          </p:cNvPr>
          <p:cNvSpPr txBox="1"/>
          <p:nvPr/>
        </p:nvSpPr>
        <p:spPr>
          <a:xfrm>
            <a:off x="901611" y="4148517"/>
            <a:ext cx="3937000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s1 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s3 = s2 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.println(s3);</a:t>
            </a: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656D8C8-2F35-48BD-BA02-F5011A0885C7}"/>
              </a:ext>
            </a:extLst>
          </p:cNvPr>
          <p:cNvSpPr/>
          <p:nvPr/>
        </p:nvSpPr>
        <p:spPr>
          <a:xfrm>
            <a:off x="5437627" y="1898501"/>
            <a:ext cx="20912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41F6F44-A400-4260-A16B-C85CA4D897B8}"/>
              </a:ext>
            </a:extLst>
          </p:cNvPr>
          <p:cNvSpPr txBox="1"/>
          <p:nvPr/>
        </p:nvSpPr>
        <p:spPr>
          <a:xfrm>
            <a:off x="6004893" y="1564068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D535A2-E24E-4A29-B1BD-156139AA3647}"/>
              </a:ext>
            </a:extLst>
          </p:cNvPr>
          <p:cNvSpPr txBox="1"/>
          <p:nvPr/>
        </p:nvSpPr>
        <p:spPr>
          <a:xfrm>
            <a:off x="8726927" y="5333851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C13270-40BF-48AF-A3B8-B42938B69FE6}"/>
              </a:ext>
            </a:extLst>
          </p:cNvPr>
          <p:cNvSpPr txBox="1"/>
          <p:nvPr/>
        </p:nvSpPr>
        <p:spPr>
          <a:xfrm>
            <a:off x="9963060" y="5333851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2944B61-2DCD-4338-BC52-3DE7845E57EB}"/>
              </a:ext>
            </a:extLst>
          </p:cNvPr>
          <p:cNvSpPr txBox="1"/>
          <p:nvPr/>
        </p:nvSpPr>
        <p:spPr>
          <a:xfrm>
            <a:off x="10864760" y="5355017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01B70C-0DB1-4B3B-9C64-7DC4B46B5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11" y="3665916"/>
            <a:ext cx="677333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AEEC153-20CE-429E-89C6-317AA55012EA}"/>
              </a:ext>
            </a:extLst>
          </p:cNvPr>
          <p:cNvCxnSpPr>
            <a:cxnSpLocks/>
          </p:cNvCxnSpPr>
          <p:nvPr/>
        </p:nvCxnSpPr>
        <p:spPr>
          <a:xfrm>
            <a:off x="1001094" y="4756001"/>
            <a:ext cx="7850717" cy="768349"/>
          </a:xfrm>
          <a:prstGeom prst="bentConnector3">
            <a:avLst>
              <a:gd name="adj1" fmla="val -682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B2BB6F7-A147-4EBE-BB26-BE38632C5ABB}"/>
              </a:ext>
            </a:extLst>
          </p:cNvPr>
          <p:cNvSpPr txBox="1"/>
          <p:nvPr/>
        </p:nvSpPr>
        <p:spPr>
          <a:xfrm>
            <a:off x="5388944" y="1978935"/>
            <a:ext cx="217239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StringBuilder();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B0847F-CB54-4D2B-A7C6-D8933BC0325B}"/>
              </a:ext>
            </a:extLst>
          </p:cNvPr>
          <p:cNvSpPr txBox="1"/>
          <p:nvPr/>
        </p:nvSpPr>
        <p:spPr>
          <a:xfrm>
            <a:off x="5376245" y="2328184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4B95D2E-8448-46EC-9610-2E2DDE1D7042}"/>
              </a:ext>
            </a:extLst>
          </p:cNvPr>
          <p:cNvSpPr txBox="1"/>
          <p:nvPr/>
        </p:nvSpPr>
        <p:spPr>
          <a:xfrm>
            <a:off x="7480211" y="1970468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33078D-7FE0-4CD4-AB43-72FF05B3515E}"/>
              </a:ext>
            </a:extLst>
          </p:cNvPr>
          <p:cNvSpPr/>
          <p:nvPr/>
        </p:nvSpPr>
        <p:spPr>
          <a:xfrm>
            <a:off x="8625327" y="1926017"/>
            <a:ext cx="14181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E86CF9D-73D2-47C0-AF5A-47FD5E078CB8}"/>
              </a:ext>
            </a:extLst>
          </p:cNvPr>
          <p:cNvSpPr txBox="1"/>
          <p:nvPr/>
        </p:nvSpPr>
        <p:spPr>
          <a:xfrm>
            <a:off x="9012677" y="1564068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002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DD74EF0-C7E9-41AA-A711-9EF1808ACA4D}"/>
              </a:ext>
            </a:extLst>
          </p:cNvPr>
          <p:cNvSpPr txBox="1"/>
          <p:nvPr/>
        </p:nvSpPr>
        <p:spPr>
          <a:xfrm>
            <a:off x="8872978" y="1881568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B0A5C2B-75B3-4F5F-A204-39A86FC12784}"/>
              </a:ext>
            </a:extLst>
          </p:cNvPr>
          <p:cNvSpPr txBox="1"/>
          <p:nvPr/>
        </p:nvSpPr>
        <p:spPr>
          <a:xfrm>
            <a:off x="8997861" y="2300668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F9AA09F-33E2-45B5-A4F6-380EE4C99B5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528894" y="2328183"/>
            <a:ext cx="1096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2E5F387F-B363-4E60-A02E-3E8D180D102C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3071194" y="2730350"/>
            <a:ext cx="6263217" cy="223308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16A57E3-F7AC-4449-9D7C-F1004B431BD7}"/>
              </a:ext>
            </a:extLst>
          </p:cNvPr>
          <p:cNvSpPr/>
          <p:nvPr/>
        </p:nvSpPr>
        <p:spPr>
          <a:xfrm>
            <a:off x="5437627" y="3363234"/>
            <a:ext cx="20912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D11F68-AED0-4042-BA2D-E75B7407F445}"/>
              </a:ext>
            </a:extLst>
          </p:cNvPr>
          <p:cNvSpPr txBox="1"/>
          <p:nvPr/>
        </p:nvSpPr>
        <p:spPr>
          <a:xfrm>
            <a:off x="6004893" y="2916617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003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BA3F067-C147-4D08-ACB9-3802FC230D7E}"/>
              </a:ext>
            </a:extLst>
          </p:cNvPr>
          <p:cNvSpPr txBox="1"/>
          <p:nvPr/>
        </p:nvSpPr>
        <p:spPr>
          <a:xfrm>
            <a:off x="5443977" y="3394984"/>
            <a:ext cx="217239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StringBuilder();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4EFCB32-6669-4E89-9882-A40C11C8ABC8}"/>
              </a:ext>
            </a:extLst>
          </p:cNvPr>
          <p:cNvSpPr txBox="1"/>
          <p:nvPr/>
        </p:nvSpPr>
        <p:spPr>
          <a:xfrm>
            <a:off x="5484194" y="3782335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F1E314F-DD42-476A-AEAA-E0DA56F60862}"/>
              </a:ext>
            </a:extLst>
          </p:cNvPr>
          <p:cNvSpPr txBox="1"/>
          <p:nvPr/>
        </p:nvSpPr>
        <p:spPr>
          <a:xfrm>
            <a:off x="7501378" y="3361117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976330C-FFCF-46DD-BF60-756D59249926}"/>
              </a:ext>
            </a:extLst>
          </p:cNvPr>
          <p:cNvCxnSpPr>
            <a:cxnSpLocks/>
          </p:cNvCxnSpPr>
          <p:nvPr/>
        </p:nvCxnSpPr>
        <p:spPr>
          <a:xfrm>
            <a:off x="7550061" y="3716716"/>
            <a:ext cx="2103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0C606FD-FD49-402B-9230-E06A63AD500B}"/>
              </a:ext>
            </a:extLst>
          </p:cNvPr>
          <p:cNvSpPr/>
          <p:nvPr/>
        </p:nvSpPr>
        <p:spPr>
          <a:xfrm>
            <a:off x="9654027" y="3164267"/>
            <a:ext cx="14181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7DB9FEE-5BE9-47EE-8AC8-47D7ECCB3764}"/>
              </a:ext>
            </a:extLst>
          </p:cNvPr>
          <p:cNvSpPr txBox="1"/>
          <p:nvPr/>
        </p:nvSpPr>
        <p:spPr>
          <a:xfrm>
            <a:off x="9944011" y="3181201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626B860-239B-480A-B4D8-0B9AF80CE77D}"/>
              </a:ext>
            </a:extLst>
          </p:cNvPr>
          <p:cNvSpPr txBox="1"/>
          <p:nvPr/>
        </p:nvSpPr>
        <p:spPr>
          <a:xfrm>
            <a:off x="10043493" y="2753634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004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6A56F76-6CB6-48B2-948F-62D1A164F173}"/>
              </a:ext>
            </a:extLst>
          </p:cNvPr>
          <p:cNvSpPr txBox="1"/>
          <p:nvPr/>
        </p:nvSpPr>
        <p:spPr>
          <a:xfrm>
            <a:off x="9999045" y="3591835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459FAFA7-3250-4E07-B314-6B21EEE77B00}"/>
              </a:ext>
            </a:extLst>
          </p:cNvPr>
          <p:cNvCxnSpPr>
            <a:cxnSpLocks/>
          </p:cNvCxnSpPr>
          <p:nvPr/>
        </p:nvCxnSpPr>
        <p:spPr>
          <a:xfrm flipV="1">
            <a:off x="3071194" y="3219301"/>
            <a:ext cx="6591300" cy="1974849"/>
          </a:xfrm>
          <a:prstGeom prst="bentConnector3">
            <a:avLst>
              <a:gd name="adj1" fmla="val 341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32" name="文本框 91">
            <a:extLst>
              <a:ext uri="{FF2B5EF4-FFF2-40B4-BE49-F238E27FC236}">
                <a16:creationId xmlns:a16="http://schemas.microsoft.com/office/drawing/2014/main" id="{76B86D25-8BB2-4C6E-B8AE-844579B63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134" y="994834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一个加号，堆内存中俩对象</a:t>
            </a: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id="{D991654C-931B-4FDF-82B8-2D5E141E773E}"/>
              </a:ext>
            </a:extLst>
          </p:cNvPr>
          <p:cNvSpPr txBox="1"/>
          <p:nvPr/>
        </p:nvSpPr>
        <p:spPr>
          <a:xfrm>
            <a:off x="827954" y="897316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类拼接字符串原理图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DB9F31-8E25-4CEF-A53F-9D20E272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737" y="4053753"/>
            <a:ext cx="154305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25" grpId="0"/>
      <p:bldP spid="9" grpId="0" animBg="1"/>
      <p:bldP spid="29" grpId="0" animBg="1"/>
      <p:bldP spid="30" grpId="0"/>
      <p:bldP spid="31" grpId="0" animBg="1"/>
      <p:bldP spid="40" grpId="0" animBg="1"/>
      <p:bldP spid="48" grpId="0"/>
      <p:bldP spid="4" grpId="0"/>
      <p:bldP spid="39" grpId="0"/>
      <p:bldP spid="45" grpId="0"/>
      <p:bldP spid="22" grpId="0"/>
      <p:bldP spid="32" grpId="0"/>
      <p:bldP spid="59" grpId="0"/>
      <p:bldP spid="60" grpId="0" animBg="1"/>
      <p:bldP spid="61" grpId="0"/>
      <p:bldP spid="63" grpId="0"/>
      <p:bldP spid="64" grpId="0"/>
      <p:bldP spid="72" grpId="0" animBg="1"/>
      <p:bldP spid="73" grpId="0"/>
      <p:bldP spid="74" grpId="0"/>
      <p:bldP spid="75" grpId="0"/>
      <p:bldP spid="76" grpId="0"/>
      <p:bldP spid="78" grpId="0" animBg="1"/>
      <p:bldP spid="79" grpId="0"/>
      <p:bldP spid="80" grpId="0"/>
      <p:bldP spid="81" grpId="0"/>
      <p:bldP spid="8913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498A293-58D3-410B-904A-E3764A56DE99}"/>
              </a:ext>
            </a:extLst>
          </p:cNvPr>
          <p:cNvSpPr/>
          <p:nvPr/>
        </p:nvSpPr>
        <p:spPr bwMode="auto">
          <a:xfrm>
            <a:off x="8447617" y="1675131"/>
            <a:ext cx="3361267" cy="4216400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BCCC15-5729-4236-8AE9-5AB84EAB43E3}"/>
              </a:ext>
            </a:extLst>
          </p:cNvPr>
          <p:cNvSpPr/>
          <p:nvPr/>
        </p:nvSpPr>
        <p:spPr>
          <a:xfrm>
            <a:off x="785284" y="3988648"/>
            <a:ext cx="4165600" cy="190923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EE7A74C4-F058-4E6E-A9E9-5C412B6B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427731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74F9446-9338-4CBF-AE17-94ADA3F0F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0" y="1093047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3791395-22B4-40B5-86CC-79E76D118C19}"/>
              </a:ext>
            </a:extLst>
          </p:cNvPr>
          <p:cNvGrpSpPr>
            <a:grpSpLocks/>
          </p:cNvGrpSpPr>
          <p:nvPr/>
        </p:nvGrpSpPr>
        <p:grpSpPr bwMode="auto">
          <a:xfrm>
            <a:off x="5240867" y="1082464"/>
            <a:ext cx="3109384" cy="4815416"/>
            <a:chOff x="6557963" y="1575484"/>
            <a:chExt cx="1728787" cy="296176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B194857-B683-4839-9C13-2DE5E0334386}"/>
                </a:ext>
              </a:extLst>
            </p:cNvPr>
            <p:cNvSpPr/>
            <p:nvPr/>
          </p:nvSpPr>
          <p:spPr>
            <a:xfrm>
              <a:off x="6557963" y="1943915"/>
              <a:ext cx="1728787" cy="2593337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93210" name="TextBox 2">
              <a:extLst>
                <a:ext uri="{FF2B5EF4-FFF2-40B4-BE49-F238E27FC236}">
                  <a16:creationId xmlns:a16="http://schemas.microsoft.com/office/drawing/2014/main" id="{834E4A4E-8CA9-4E14-AB96-66257FC0E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080" y="1575484"/>
              <a:ext cx="659571" cy="357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方法区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F1E77E-006A-46FD-8E35-E57E99744458}"/>
              </a:ext>
            </a:extLst>
          </p:cNvPr>
          <p:cNvSpPr txBox="1"/>
          <p:nvPr/>
        </p:nvSpPr>
        <p:spPr>
          <a:xfrm>
            <a:off x="778933" y="868113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提高效率原理图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B4383A3-3B62-4242-A854-6FCFC313D3A1}"/>
              </a:ext>
            </a:extLst>
          </p:cNvPr>
          <p:cNvSpPr txBox="1"/>
          <p:nvPr/>
        </p:nvSpPr>
        <p:spPr>
          <a:xfrm>
            <a:off x="778933" y="1823297"/>
            <a:ext cx="4267200" cy="175432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StringBuilder sb =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StringBuilder();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sb.append(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sb.append(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sb.append(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.println(sb);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9973469-DDAA-472F-9E4F-20E106ED8F48}"/>
              </a:ext>
            </a:extLst>
          </p:cNvPr>
          <p:cNvSpPr/>
          <p:nvPr/>
        </p:nvSpPr>
        <p:spPr>
          <a:xfrm>
            <a:off x="8652934" y="4367783"/>
            <a:ext cx="3056467" cy="12911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49F9FC-EACD-4A01-9424-69534050888C}"/>
              </a:ext>
            </a:extLst>
          </p:cNvPr>
          <p:cNvSpPr txBox="1"/>
          <p:nvPr/>
        </p:nvSpPr>
        <p:spPr>
          <a:xfrm>
            <a:off x="8595784" y="3967481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字符串常量池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7FDF9C13-7AAB-4201-8524-5D23E4C668A7}"/>
              </a:ext>
            </a:extLst>
          </p:cNvPr>
          <p:cNvSpPr txBox="1"/>
          <p:nvPr/>
        </p:nvSpPr>
        <p:spPr>
          <a:xfrm>
            <a:off x="908051" y="4111414"/>
            <a:ext cx="3937000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StringBuilder sb =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sb.append(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sb.append(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sb.append(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.println(sb);</a:t>
            </a: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B1375D-2DB5-4730-9FE1-6A70776F4AE7}"/>
              </a:ext>
            </a:extLst>
          </p:cNvPr>
          <p:cNvSpPr/>
          <p:nvPr/>
        </p:nvSpPr>
        <p:spPr>
          <a:xfrm>
            <a:off x="8813377" y="2990851"/>
            <a:ext cx="20912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210FEA3-46DF-4FF0-917E-E814687F33F9}"/>
              </a:ext>
            </a:extLst>
          </p:cNvPr>
          <p:cNvSpPr txBox="1"/>
          <p:nvPr/>
        </p:nvSpPr>
        <p:spPr>
          <a:xfrm>
            <a:off x="2760133" y="4513581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328753-573C-4134-83A4-EDF8E197236A}"/>
              </a:ext>
            </a:extLst>
          </p:cNvPr>
          <p:cNvSpPr txBox="1"/>
          <p:nvPr/>
        </p:nvSpPr>
        <p:spPr>
          <a:xfrm>
            <a:off x="8716434" y="4773932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F2878E-D6E4-44A7-9991-D54902D15B98}"/>
              </a:ext>
            </a:extLst>
          </p:cNvPr>
          <p:cNvSpPr txBox="1"/>
          <p:nvPr/>
        </p:nvSpPr>
        <p:spPr>
          <a:xfrm>
            <a:off x="9762067" y="4812032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906319-BA67-4E66-8DD9-632B0B5A5F82}"/>
              </a:ext>
            </a:extLst>
          </p:cNvPr>
          <p:cNvSpPr txBox="1"/>
          <p:nvPr/>
        </p:nvSpPr>
        <p:spPr>
          <a:xfrm>
            <a:off x="10866967" y="4812032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EB9266-C232-426E-88DF-CA2505BF9423}"/>
              </a:ext>
            </a:extLst>
          </p:cNvPr>
          <p:cNvSpPr txBox="1"/>
          <p:nvPr/>
        </p:nvSpPr>
        <p:spPr>
          <a:xfrm>
            <a:off x="8764693" y="2933701"/>
            <a:ext cx="217239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StringBuilder();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7C9B90-EAA5-4FF7-90C2-73F64FBA4F82}"/>
              </a:ext>
            </a:extLst>
          </p:cNvPr>
          <p:cNvSpPr txBox="1"/>
          <p:nvPr/>
        </p:nvSpPr>
        <p:spPr>
          <a:xfrm>
            <a:off x="8760461" y="3414185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abc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5C16D51-E934-4A92-84AB-E428D543A40C}"/>
              </a:ext>
            </a:extLst>
          </p:cNvPr>
          <p:cNvSpPr txBox="1"/>
          <p:nvPr/>
        </p:nvSpPr>
        <p:spPr>
          <a:xfrm>
            <a:off x="8764693" y="2595034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3FB87D-581D-4F35-935B-49F626CAF137}"/>
              </a:ext>
            </a:extLst>
          </p:cNvPr>
          <p:cNvSpPr/>
          <p:nvPr/>
        </p:nvSpPr>
        <p:spPr>
          <a:xfrm>
            <a:off x="5281085" y="2401232"/>
            <a:ext cx="2765636" cy="41063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714349-1E19-4CCD-B7C5-0CB3609FE30B}"/>
              </a:ext>
            </a:extLst>
          </p:cNvPr>
          <p:cNvSpPr txBox="1"/>
          <p:nvPr/>
        </p:nvSpPr>
        <p:spPr>
          <a:xfrm>
            <a:off x="5232401" y="1944032"/>
            <a:ext cx="1178528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FDA0E7-9F17-4363-A95C-6B5850BC1276}"/>
              </a:ext>
            </a:extLst>
          </p:cNvPr>
          <p:cNvSpPr txBox="1"/>
          <p:nvPr/>
        </p:nvSpPr>
        <p:spPr>
          <a:xfrm>
            <a:off x="5327651" y="2361016"/>
            <a:ext cx="880369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1E94A30-91B8-4A36-8371-43CCAFF042AF}"/>
              </a:ext>
            </a:extLst>
          </p:cNvPr>
          <p:cNvCxnSpPr>
            <a:cxnSpLocks/>
            <a:stCxn id="48" idx="3"/>
            <a:endCxn id="22" idx="1"/>
          </p:cNvCxnSpPr>
          <p:nvPr/>
        </p:nvCxnSpPr>
        <p:spPr>
          <a:xfrm flipV="1">
            <a:off x="3276621" y="3087590"/>
            <a:ext cx="5488072" cy="1614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0AAA993-A920-4818-8DAB-6BE86F77F89E}"/>
              </a:ext>
            </a:extLst>
          </p:cNvPr>
          <p:cNvSpPr txBox="1"/>
          <p:nvPr/>
        </p:nvSpPr>
        <p:spPr>
          <a:xfrm>
            <a:off x="1043888" y="6000985"/>
            <a:ext cx="9860756" cy="56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结论：当需要进行字符串操作的时候，应该选择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StringBuilder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来完成，性能更好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24" grpId="0"/>
      <p:bldP spid="25" grpId="0"/>
      <p:bldP spid="9" grpId="0" animBg="1"/>
      <p:bldP spid="29" grpId="0" animBg="1"/>
      <p:bldP spid="30" grpId="0"/>
      <p:bldP spid="31" grpId="0" animBg="1"/>
      <p:bldP spid="40" grpId="0" animBg="1"/>
      <p:bldP spid="48" grpId="0"/>
      <p:bldP spid="4" grpId="0"/>
      <p:bldP spid="39" grpId="0"/>
      <p:bldP spid="45" grpId="0"/>
      <p:bldP spid="22" grpId="0"/>
      <p:bldP spid="32" grpId="0"/>
      <p:bldP spid="50" grpId="0"/>
      <p:bldP spid="34" grpId="0" animBg="1"/>
      <p:bldP spid="35" grpId="0"/>
      <p:bldP spid="3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D4E950-9726-4806-9797-69A7089130FB}"/>
              </a:ext>
            </a:extLst>
          </p:cNvPr>
          <p:cNvSpPr txBox="1"/>
          <p:nvPr/>
        </p:nvSpPr>
        <p:spPr>
          <a:xfrm>
            <a:off x="611450" y="3060883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B63B107-C235-4E6B-8D04-20B2D3B28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72057"/>
              </p:ext>
            </p:extLst>
          </p:nvPr>
        </p:nvGraphicFramePr>
        <p:xfrm>
          <a:off x="601093" y="3654838"/>
          <a:ext cx="10685014" cy="2572280"/>
        </p:xfrm>
        <a:graphic>
          <a:graphicData uri="http://schemas.openxmlformats.org/drawingml/2006/table">
            <a:tbl>
              <a:tblPr/>
              <a:tblGrid>
                <a:gridCol w="540866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2763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367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1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StringBuilder append(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任意类型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添加数据并返回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StringBuilder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对象本身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41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StringBuilder reverse()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将对象的内容反转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41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length()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返回对象内容长度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41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通过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就可以实现把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StringBuilder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0C6E968-19C7-47C0-BA41-50AF3DA49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97483"/>
              </p:ext>
            </p:extLst>
          </p:nvPr>
        </p:nvGraphicFramePr>
        <p:xfrm>
          <a:off x="680992" y="1352550"/>
          <a:ext cx="11048999" cy="1461366"/>
        </p:xfrm>
        <a:graphic>
          <a:graphicData uri="http://schemas.openxmlformats.org/drawingml/2006/table">
            <a:tbl>
              <a:tblPr/>
              <a:tblGrid>
                <a:gridCol w="49681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08086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7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0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public StringBuilder()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创建一个空白的可变的字符串对象，不包含任何内容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83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public StringBuilder(String str)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创建一个指定字符串内容的可变字符串对象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9" name="TextBox 2">
            <a:extLst>
              <a:ext uri="{FF2B5EF4-FFF2-40B4-BE49-F238E27FC236}">
                <a16:creationId xmlns:a16="http://schemas.microsoft.com/office/drawing/2014/main" id="{6822BBAE-1455-4EDD-AE79-BF3D5670DE9A}"/>
              </a:ext>
            </a:extLst>
          </p:cNvPr>
          <p:cNvSpPr txBox="1"/>
          <p:nvPr/>
        </p:nvSpPr>
        <p:spPr>
          <a:xfrm>
            <a:off x="611450" y="850914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7484" y="141554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接口概述、特点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接口的基本使用：被实现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接口的应用场景：模拟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补充知识：接口与接口的多继承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开始接口新增的方法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补充知识：使用接口的注意事项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554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574783" y="1935295"/>
            <a:ext cx="6441440" cy="347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、为什么拼接、反转字符串建议使用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StringBuilder?</a:t>
            </a:r>
          </a:p>
          <a:p>
            <a:pPr marL="685794" lvl="2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：内容是可变的、拼接字符串性能好、代码优雅。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85794" lvl="2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：内容是不可变的、拼接字符串性能差。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85794" lvl="2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85794" lvl="2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定义字符串使用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685794" lvl="2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拼接、修改等操作字符串使用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7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打印整型数组内容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0271" y="1720134"/>
            <a:ext cx="9214230" cy="517191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需求：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设计一个方法</a:t>
            </a:r>
            <a:r>
              <a:rPr lang="zh-CN" altLang="en-US" dirty="0">
                <a:latin typeface="Consolas" panose="020B0609020204030204" pitchFamily="49" charset="0"/>
              </a:rPr>
              <a:t>用于输出任意整型数组的内容，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要求</a:t>
            </a:r>
            <a:r>
              <a:rPr lang="zh-CN" altLang="en-US" dirty="0">
                <a:latin typeface="Consolas" panose="020B0609020204030204" pitchFamily="49" charset="0"/>
              </a:rPr>
              <a:t>输出成如下格式：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  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E256ADB8-132B-4002-9C8D-9B4E05307D08}"/>
              </a:ext>
            </a:extLst>
          </p:cNvPr>
          <p:cNvSpPr txBox="1">
            <a:spLocks/>
          </p:cNvSpPr>
          <p:nvPr/>
        </p:nvSpPr>
        <p:spPr>
          <a:xfrm>
            <a:off x="2140271" y="3119851"/>
            <a:ext cx="9996550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、定义一个方法，要求该方法能够接收数组，并输出数组内容。 </a:t>
            </a:r>
            <a:r>
              <a:rPr lang="en-US" altLang="zh-CN" dirty="0">
                <a:latin typeface="Consolas" panose="020B0609020204030204" pitchFamily="49" charset="0"/>
              </a:rPr>
              <a:t>---&gt; </a:t>
            </a:r>
            <a:r>
              <a:rPr lang="zh-CN" altLang="en-US" dirty="0">
                <a:latin typeface="Consolas" panose="020B0609020204030204" pitchFamily="49" charset="0"/>
              </a:rPr>
              <a:t>需要参数吗？需要返回值类型申明吗？</a:t>
            </a: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、定义一个静态初始化的数组，调用该方法，并传入该数组。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7DFE29-F19F-4A0E-BDC4-8717AAA611F2}"/>
              </a:ext>
            </a:extLst>
          </p:cNvPr>
          <p:cNvSpPr txBox="1"/>
          <p:nvPr/>
        </p:nvSpPr>
        <p:spPr>
          <a:xfrm>
            <a:off x="2654969" y="2598639"/>
            <a:ext cx="4748463" cy="3693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“该数组内容为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[11, 22, 33, 44, 55]</a:t>
            </a:r>
            <a:r>
              <a:rPr lang="zh-CN" altLang="en-US" dirty="0">
                <a:latin typeface="Consolas" panose="020B0609020204030204" pitchFamily="49" charset="0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76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BF9E66-BEFB-4141-88FA-8BCDFE6D5169}"/>
              </a:ext>
            </a:extLst>
          </p:cNvPr>
          <p:cNvSpPr txBox="1"/>
          <p:nvPr/>
        </p:nvSpPr>
        <p:spPr>
          <a:xfrm>
            <a:off x="711784" y="906145"/>
            <a:ext cx="10104708" cy="507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接口的用法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接口是用来被类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实现（</a:t>
            </a:r>
            <a:r>
              <a:rPr lang="en-US" altLang="zh-CN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implements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的，实现接口的类称为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。实现类可以理解成所谓的子类。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  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从上面可以看出，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接口可以被类单实现，也可以被类多实现。</a:t>
            </a:r>
            <a:endParaRPr lang="en-US" altLang="zh-CN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接口实现的注意事项：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一个类实现接口，必须重写完全部接口的全部抽象方法，否则这个类需要定义成抽象类。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D8F4AA-E860-456C-8829-526BBE27B207}"/>
              </a:ext>
            </a:extLst>
          </p:cNvPr>
          <p:cNvSpPr txBox="1"/>
          <p:nvPr/>
        </p:nvSpPr>
        <p:spPr>
          <a:xfrm>
            <a:off x="3893135" y="2868157"/>
            <a:ext cx="1847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0DB366F-FAB9-4095-9DDE-D6FA9FFAB41A}"/>
              </a:ext>
            </a:extLst>
          </p:cNvPr>
          <p:cNvSpPr txBox="1"/>
          <p:nvPr/>
        </p:nvSpPr>
        <p:spPr>
          <a:xfrm>
            <a:off x="1065360" y="2148537"/>
            <a:ext cx="5265101" cy="10273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修饰符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实现类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implements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, ...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实现的关键字：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implements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7484" y="141554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接口概述、特点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接口的基本使用：被实现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接口的应用场景：模拟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补充知识：接口与接口的多继承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开始接口新增的方法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补充知识：使用接口的注意事项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78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00973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22884</TotalTime>
  <Words>5030</Words>
  <Application>Microsoft Office PowerPoint</Application>
  <PresentationFormat>宽屏</PresentationFormat>
  <Paragraphs>566</Paragraphs>
  <Slides>63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63</vt:i4>
      </vt:variant>
    </vt:vector>
  </HeadingPairs>
  <TitlesOfParts>
    <vt:vector size="89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面向对象进阶</vt:lpstr>
      <vt:lpstr>PowerPoint 演示文稿</vt:lpstr>
      <vt:lpstr>PowerPoint 演示文稿</vt:lpstr>
      <vt:lpstr>什么是接口</vt:lpstr>
      <vt:lpstr>什么是接口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静态内部类的访问拓展： </vt:lpstr>
      <vt:lpstr>PowerPoint 演示文稿</vt:lpstr>
      <vt:lpstr>PowerPoint 演示文稿</vt:lpstr>
      <vt:lpstr>PowerPoint 演示文稿</vt:lpstr>
      <vt:lpstr>成员内部类的访问拓展：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3694</cp:revision>
  <dcterms:created xsi:type="dcterms:W3CDTF">2020-03-31T02:23:27Z</dcterms:created>
  <dcterms:modified xsi:type="dcterms:W3CDTF">2022-03-17T07:30:07Z</dcterms:modified>
</cp:coreProperties>
</file>