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1105" r:id="rId8"/>
    <p:sldId id="1302" r:id="rId9"/>
    <p:sldId id="911" r:id="rId10"/>
    <p:sldId id="664" r:id="rId11"/>
    <p:sldId id="893" r:id="rId12"/>
    <p:sldId id="665" r:id="rId13"/>
    <p:sldId id="913" r:id="rId14"/>
    <p:sldId id="1390" r:id="rId15"/>
    <p:sldId id="895" r:id="rId16"/>
    <p:sldId id="596" r:id="rId17"/>
    <p:sldId id="588" r:id="rId18"/>
    <p:sldId id="1371" r:id="rId19"/>
    <p:sldId id="451" r:id="rId20"/>
    <p:sldId id="1391" r:id="rId21"/>
    <p:sldId id="1373" r:id="rId22"/>
    <p:sldId id="1372" r:id="rId23"/>
    <p:sldId id="915" r:id="rId24"/>
    <p:sldId id="1392" r:id="rId25"/>
    <p:sldId id="1374" r:id="rId26"/>
    <p:sldId id="1375" r:id="rId27"/>
    <p:sldId id="916" r:id="rId28"/>
    <p:sldId id="1393" r:id="rId29"/>
    <p:sldId id="460" r:id="rId30"/>
    <p:sldId id="1394" r:id="rId31"/>
    <p:sldId id="914" r:id="rId32"/>
    <p:sldId id="899" r:id="rId33"/>
    <p:sldId id="917" r:id="rId34"/>
    <p:sldId id="355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5852" autoAdjust="0"/>
  </p:normalViewPr>
  <p:slideViewPr>
    <p:cSldViewPr snapToGrid="0">
      <p:cViewPr varScale="1">
        <p:scale>
          <a:sx n="95" d="100"/>
          <a:sy n="95" d="100"/>
        </p:scale>
        <p:origin x="86" y="53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307C0B12-614C-4425-9C36-55EB562A5F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1194EBB-D68E-4ED7-8B4D-A494AB1DA5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B19E50BB-3546-45F1-9F94-AE86F13AA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C41F068-19C5-426B-B3CD-FB49271EBF8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9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30302144-B900-4BBE-9219-A02B9E3856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ECB8CB3-F91E-4603-9FE8-FEED207BBD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6214E79B-A206-4651-B8E6-5D52FBABE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45D239F-D083-4C10-A436-D41EF85204CC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B5E6412B-B88D-42AA-A2E7-F604AA6B85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32C8DDD2-763A-4A65-BCC5-60830658A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这里我们要使用的是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流的收集方法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说完之后接下来的内容是在帮助文档中查看讲解，然后在回到资料总结，最后到代码中去演示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我们可以自己实现该接口，提供收集操作。也可以使用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一般来说，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给我们提供的收集操作，就够我们使用了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7DE3F6-5285-4D4A-89BC-082C7ED22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44941-72B6-49C0-9E06-9BA13A30A668}" type="slidenum">
              <a:rPr lang="zh-CN" altLang="en-US"/>
              <a:pPr>
                <a:spcBef>
                  <a:spcPct val="0"/>
                </a:spcBef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9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B5E6412B-B88D-42AA-A2E7-F604AA6B85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32C8DDD2-763A-4A65-BCC5-60830658A4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这里我们要使用的是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Stream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流的收集方法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说完之后接下来的内容是在帮助文档中查看讲解，然后在回到资料总结，最后到代码中去演示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我们可以自己实现该接口，提供收集操作。也可以使用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一般来说，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JDK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给我们提供的收集操作，就够我们使用了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7DE3F6-5285-4D4A-89BC-082C7ED22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E44941-72B6-49C0-9E06-9BA13A30A668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13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42BE83BA-AA5B-4B4F-BC37-CE45C5C643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5FC39E57-FD28-4BF4-87D6-87FB6C71FB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查看帮助文档，回到资料总结，然后程序中演示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1F445BBE-012B-4440-8703-0729AB878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6F4A6AA-5B9C-49EC-AD61-A07BB6C4EBCE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8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4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02301938-FABB-48FF-83F6-FDDA4B1EE5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6019B1A4-4C63-4E5E-8FFB-6A2C97B6EC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A30F6DC-440B-43C8-9137-4DF567606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4E40DA-EB1F-4087-B1E8-AE32CA7CF35A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79008810-D77B-4E40-A671-02409678F1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1D06D9A-2F1D-412E-A471-AF49C911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9A2C53D4-C612-4EB0-9C60-3922DA9E6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DEB466-FE9A-40E9-97FD-4345BD42E7E1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98C914D-319C-402A-BB23-826B3CF7BD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6223854-2D7C-4A13-9B82-AD09C85394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forEach</a:t>
            </a:r>
            <a:r>
              <a:rPr lang="zh-CN" altLang="en-US"/>
              <a:t>指的是为每一个元素执行操作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28FAC243-8965-4A2E-ABD4-023F46003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18D7C6-8047-485D-AD68-8B93D549CD32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09E73F3-8DF0-46F3-8AC5-1466F81D5A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130359D5-018A-4AC9-85A7-40354D561A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接下来我们就先来说一下流的常见生成方式</a:t>
            </a:r>
            <a:endParaRPr lang="en-US" altLang="zh-CN"/>
          </a:p>
          <a:p>
            <a:r>
              <a:rPr lang="en-US" altLang="zh-CN"/>
              <a:t>Stream</a:t>
            </a:r>
            <a:r>
              <a:rPr lang="zh-CN" altLang="en-US"/>
              <a:t>流的生成方式有很多中，这里我们重点讲解三种生成方式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5E5B4FC-3E3E-4232-B65B-4E12987E8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F07281-B8F5-4C65-8AA3-830FB845F291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332B71C-BEF6-4CE0-99EA-89DB5B74C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1F19BB0-62C0-44AD-A933-8030957BA5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Stream</a:t>
            </a:r>
            <a:r>
              <a:rPr lang="zh-CN" altLang="en-US"/>
              <a:t>流的使用，它有这样的一些操作，首先来说是生成流，你要使用</a:t>
            </a:r>
            <a:r>
              <a:rPr lang="en-US" altLang="zh-CN"/>
              <a:t>Stream</a:t>
            </a:r>
            <a:r>
              <a:rPr lang="zh-CN" altLang="en-US"/>
              <a:t>流，你的有一个</a:t>
            </a:r>
            <a:r>
              <a:rPr lang="en-US" altLang="zh-CN"/>
              <a:t>Stream</a:t>
            </a:r>
            <a:r>
              <a:rPr lang="zh-CN" altLang="en-US"/>
              <a:t>流啊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forEach</a:t>
            </a:r>
            <a:r>
              <a:rPr lang="zh-CN" altLang="en-US"/>
              <a:t>指的是为每一个元素执行操作</a:t>
            </a:r>
          </a:p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58554714-4113-48FF-A01D-FDB674F2F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1587CE-D3F2-47BA-A93A-6DE0E4404842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D7BC8EE1-8B21-40C4-B2A2-9CCE022E2C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DC88EB3-0188-447C-84AA-836A1FA287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AF5809D0-EE59-47FD-B13B-D49D285C9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23A5A1-0195-4759-8A89-F10A1D5C287E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9076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951356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8" r:id="rId18"/>
    <p:sldLayoutId id="2147483734" r:id="rId19"/>
    <p:sldLayoutId id="2147483739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en-US" altLang="zh-CN" sz="6000" dirty="0"/>
              <a:t>Stream</a:t>
            </a:r>
            <a:r>
              <a:rPr kumimoji="1" lang="zh-CN" altLang="en-US" sz="6000" dirty="0"/>
              <a:t>、异常体系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741C0A-FD80-4A1B-8DD1-E0E5C3D72F3D}"/>
              </a:ext>
            </a:extLst>
          </p:cNvPr>
          <p:cNvSpPr txBox="1"/>
          <p:nvPr/>
        </p:nvSpPr>
        <p:spPr>
          <a:xfrm>
            <a:off x="751840" y="987015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流思想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3C736699-2B4A-4F95-887E-8104A432E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1677222"/>
            <a:ext cx="4124960" cy="275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C0CE260-E77F-43EF-A643-8C721D84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660" y="977279"/>
            <a:ext cx="6550660" cy="3073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Stream流式思想的核心</a:t>
            </a: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kumimoji="0" lang="en-US" altLang="zh-CN" sz="16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先得到集合或者数组的Stream流（就是一根传送带）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把元素放上去</a:t>
            </a:r>
            <a:endParaRPr kumimoji="0" lang="en-US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然后就用这个Stream流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简化的</a:t>
            </a:r>
            <a:r>
              <a:rPr kumimoji="0" lang="en-US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来方便的</a:t>
            </a:r>
            <a:r>
              <a:rPr kumimoji="0" lang="zh-CN" altLang="zh-CN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</a:t>
            </a:r>
            <a:r>
              <a:rPr kumimoji="0" lang="zh-CN" altLang="en-US" sz="160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zh-CN" sz="160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15CDD7-DFFE-4EC6-AD82-F6DA04E52D0E}"/>
              </a:ext>
            </a:extLst>
          </p:cNvPr>
          <p:cNvSpPr txBox="1"/>
          <p:nvPr/>
        </p:nvSpPr>
        <p:spPr>
          <a:xfrm>
            <a:off x="2123440" y="1565798"/>
            <a:ext cx="9984316" cy="10118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需求：按照下面的要求完成集合的创建和遍历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创建一个集合，存储多个字符串元素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46A298-C066-40CB-9FEF-0734BC99CC93}"/>
              </a:ext>
            </a:extLst>
          </p:cNvPr>
          <p:cNvSpPr txBox="1"/>
          <p:nvPr/>
        </p:nvSpPr>
        <p:spPr>
          <a:xfrm>
            <a:off x="2525460" y="2686237"/>
            <a:ext cx="3570540" cy="200112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ArrayList&lt;&gt;();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"张无忌"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"周芷若"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"赵敏"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"张强"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.add(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"张三丰"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7085ED-ED61-415F-9FEE-229E04DBA9CA}"/>
              </a:ext>
            </a:extLst>
          </p:cNvPr>
          <p:cNvSpPr txBox="1"/>
          <p:nvPr/>
        </p:nvSpPr>
        <p:spPr>
          <a:xfrm>
            <a:off x="2123440" y="4795921"/>
            <a:ext cx="8503920" cy="15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把集合中所有以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开头的元素存储到一个新的集合</a:t>
            </a: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张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开头的集合中的长度为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的元素存储到一个新的集合</a:t>
            </a:r>
          </a:p>
          <a:p>
            <a:pPr marL="357708" indent="-357708" eaLnBrk="0" hangingPunct="0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遍历上一步得到的集合中的元素输出。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6E0CCF9-AAFF-44EB-9DE5-32F2EEABC0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27" y="3909040"/>
            <a:ext cx="2021666" cy="20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580AFE-8DB9-4838-A88A-4C74F2913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体验</a:t>
            </a:r>
            <a:r>
              <a:rPr lang="en-US" altLang="zh-CN" dirty="0"/>
              <a:t>Stream</a:t>
            </a:r>
            <a:r>
              <a:rPr lang="zh-CN" altLang="en-US" dirty="0"/>
              <a:t>流的作用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81972-30C7-4097-AC0A-F594AAD7AC59}"/>
              </a:ext>
            </a:extLst>
          </p:cNvPr>
          <p:cNvSpPr txBox="1"/>
          <p:nvPr/>
        </p:nvSpPr>
        <p:spPr>
          <a:xfrm>
            <a:off x="891540" y="1259802"/>
            <a:ext cx="4686300" cy="463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/>
                <a:ea typeface="微软雅黑" pitchFamily="34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/>
                <a:ea typeface="微软雅黑" pitchFamily="34" charset="-122"/>
              </a:rPr>
              <a:t>流的思想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04091-6BF3-4F79-8586-07705082CFFD}"/>
              </a:ext>
            </a:extLst>
          </p:cNvPr>
          <p:cNvSpPr txBox="1"/>
          <p:nvPr/>
        </p:nvSpPr>
        <p:spPr bwMode="auto">
          <a:xfrm>
            <a:off x="1738207" y="4350135"/>
            <a:ext cx="1866900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过滤操作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留下以张开头的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26295-5D48-492E-9D13-3BE00441F9ED}"/>
              </a:ext>
            </a:extLst>
          </p:cNvPr>
          <p:cNvSpPr txBox="1"/>
          <p:nvPr/>
        </p:nvSpPr>
        <p:spPr bwMode="auto">
          <a:xfrm>
            <a:off x="4511039" y="4449617"/>
            <a:ext cx="21336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过滤操作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algn="ctr" eaLnBrk="0" hangingPunct="0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留下长度为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C9716-4C3D-4B5A-BA4E-EA20302A3FCF}"/>
              </a:ext>
            </a:extLst>
          </p:cNvPr>
          <p:cNvSpPr txBox="1"/>
          <p:nvPr/>
        </p:nvSpPr>
        <p:spPr bwMode="auto">
          <a:xfrm>
            <a:off x="7690273" y="4426335"/>
            <a:ext cx="134408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将剩余的数据全部输出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58E25C-AE00-4B6A-A833-959BBF1235F8}"/>
              </a:ext>
            </a:extLst>
          </p:cNvPr>
          <p:cNvSpPr/>
          <p:nvPr/>
        </p:nvSpPr>
        <p:spPr>
          <a:xfrm>
            <a:off x="995257" y="2013335"/>
            <a:ext cx="1039283" cy="23050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lnSpc>
                <a:spcPct val="150000"/>
              </a:lnSpc>
              <a:defRPr/>
            </a:pP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385295-DC49-4479-BE4E-98F62338ADF3}"/>
              </a:ext>
            </a:extLst>
          </p:cNvPr>
          <p:cNvSpPr/>
          <p:nvPr/>
        </p:nvSpPr>
        <p:spPr>
          <a:xfrm>
            <a:off x="1007957" y="3351068"/>
            <a:ext cx="1011767" cy="7875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王二麻子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Alibaba PuHuiTi R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谢广坤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1C4001-AC49-4E10-B27A-B5FE2878BC4F}"/>
              </a:ext>
            </a:extLst>
          </p:cNvPr>
          <p:cNvCxnSpPr/>
          <p:nvPr/>
        </p:nvCxnSpPr>
        <p:spPr>
          <a:xfrm>
            <a:off x="995258" y="4350134"/>
            <a:ext cx="9696449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FFBF3EF9-B380-4EAE-9FDD-1C86694BFA87}"/>
              </a:ext>
            </a:extLst>
          </p:cNvPr>
          <p:cNvSpPr/>
          <p:nvPr/>
        </p:nvSpPr>
        <p:spPr>
          <a:xfrm>
            <a:off x="751840" y="2123401"/>
            <a:ext cx="1526117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Alibaba PuHuiTi R"/>
              </a:rPr>
              <a:t>张三丰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Alibaba PuHuiTi R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Alibaba PuHuiTi R"/>
              </a:rPr>
              <a:t>张无忌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Alibaba PuHuiTi R"/>
            </a:endParaRPr>
          </a:p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Alibaba PuHuiTi R"/>
              </a:rPr>
              <a:t>张翠山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883CC53-46C6-4B6F-8E6D-5FD34311888E}"/>
              </a:ext>
            </a:extLst>
          </p:cNvPr>
          <p:cNvSpPr/>
          <p:nvPr/>
        </p:nvSpPr>
        <p:spPr>
          <a:xfrm>
            <a:off x="1216323" y="3065318"/>
            <a:ext cx="595035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张良</a:t>
            </a:r>
            <a:endParaRPr lang="en-US" altLang="zh-CN" sz="1600" dirty="0">
              <a:solidFill>
                <a:srgbClr val="FF0000"/>
              </a:solidFill>
              <a:latin typeface="微软雅黑" pitchFamily="34" charset="-122"/>
              <a:ea typeface="Alibaba PuHuiTi 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22305 -4.07407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22305 -1.48148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0.22305 -4.81481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0.22305 -4.81481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5 -4.07407E-6 L 0.43555 -4.07407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5 -1.48148E-6 L 0.43555 -1.48148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05 -4.81481E-6 L 0.43581 -0.0009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5 -4.07407E-6 L 0.66393 -4.0740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5 -1.48148E-6 L 0.66393 -1.48148E-6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2" grpId="0" animBg="1"/>
      <p:bldP spid="2" grpId="1" animBg="1"/>
      <p:bldP spid="2" grpId="2" animBg="1"/>
      <p:bldP spid="2" grpId="3" animBg="1"/>
      <p:bldP spid="16" grpId="0"/>
      <p:bldP spid="16" grpId="1"/>
      <p:bldP spid="16" grpId="2"/>
      <p:bldP spid="35" grpId="0"/>
      <p:bldP spid="35" grpId="1"/>
      <p:bldP spid="35" grpId="2"/>
      <p:bldP spid="35" grpId="3"/>
      <p:bldP spid="38" grpId="0"/>
      <p:bldP spid="38" grpId="1"/>
      <p:bldP spid="38" grpId="2"/>
      <p:bldP spid="38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2F9754-4A59-4AA7-B423-3DFF5A22810F}"/>
              </a:ext>
            </a:extLst>
          </p:cNvPr>
          <p:cNvSpPr txBox="1"/>
          <p:nvPr/>
        </p:nvSpPr>
        <p:spPr>
          <a:xfrm>
            <a:off x="4734011" y="2977064"/>
            <a:ext cx="7218680" cy="2377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、说说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流的思想和使用步骤。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先得到集合或者数组的Stream流（就是一根传送带）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把元素放上去。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然后就用这个Stream流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简化的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来方便的</a:t>
            </a:r>
            <a:r>
              <a:rPr lang="zh-CN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操作元素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00000"/>
              </a:lnSpc>
            </a:pPr>
            <a:endParaRPr lang="en-US" altLang="zh-CN" sz="1400" b="0" dirty="0">
              <a:latin typeface="Alibaba PuHuiTi R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2E3A9C-6436-4A0D-ACDC-E3DEC66CE60D}"/>
              </a:ext>
            </a:extLst>
          </p:cNvPr>
          <p:cNvSpPr txBox="1"/>
          <p:nvPr/>
        </p:nvSpPr>
        <p:spPr>
          <a:xfrm>
            <a:off x="4734011" y="1793382"/>
            <a:ext cx="7218680" cy="100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流的作用是什么，结合了什么技术？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52435" lvl="1" indent="-2857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简化集合、数组操作的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。结合了</a:t>
            </a:r>
            <a:r>
              <a:rPr lang="en-US" altLang="zh-CN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表达式。</a:t>
            </a:r>
            <a:endParaRPr lang="en-US" altLang="zh-CN" sz="1400" b="0" dirty="0">
              <a:latin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202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215" y="1529257"/>
            <a:ext cx="4422227" cy="3158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流的获取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流的常用方法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流的综合应用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8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2A61EF-C8BF-4F90-9129-BD6A0699FD38}"/>
              </a:ext>
            </a:extLst>
          </p:cNvPr>
          <p:cNvSpPr txBox="1"/>
          <p:nvPr/>
        </p:nvSpPr>
        <p:spPr>
          <a:xfrm>
            <a:off x="838201" y="1736754"/>
            <a:ext cx="9984316" cy="111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集合获取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流的方式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E89A2-F856-4CBB-A8B9-D529B4194C95}"/>
              </a:ext>
            </a:extLst>
          </p:cNvPr>
          <p:cNvSpPr txBox="1"/>
          <p:nvPr/>
        </p:nvSpPr>
        <p:spPr>
          <a:xfrm>
            <a:off x="838201" y="1226150"/>
            <a:ext cx="89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操作集合或者数组的第一步是先得到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流，然后才能使用流的功能。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E1BD0D-2044-48CA-9785-5B15705B0E45}"/>
              </a:ext>
            </a:extLst>
          </p:cNvPr>
          <p:cNvSpPr txBox="1"/>
          <p:nvPr/>
        </p:nvSpPr>
        <p:spPr>
          <a:xfrm>
            <a:off x="838201" y="2197670"/>
            <a:ext cx="10470724" cy="708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Collection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接口中的默认方法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stream​()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生成流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hangingPunct="0">
              <a:lnSpc>
                <a:spcPct val="15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DB86E4-12DF-468C-8669-2C7318F3C4CE}"/>
              </a:ext>
            </a:extLst>
          </p:cNvPr>
          <p:cNvSpPr txBox="1"/>
          <p:nvPr/>
        </p:nvSpPr>
        <p:spPr>
          <a:xfrm>
            <a:off x="838201" y="4112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数组获取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流的方式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F6C3B5E-74BE-4FE0-B29A-C390B1240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38087"/>
              </p:ext>
            </p:extLst>
          </p:nvPr>
        </p:nvGraphicFramePr>
        <p:xfrm>
          <a:off x="838201" y="2727287"/>
          <a:ext cx="8058568" cy="977974"/>
        </p:xfrm>
        <a:graphic>
          <a:graphicData uri="http://schemas.openxmlformats.org/drawingml/2006/table">
            <a:tbl>
              <a:tblPr/>
              <a:tblGrid>
                <a:gridCol w="362349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43507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微软雅黑" pitchFamily="34" charset="-122"/>
                          <a:ea typeface="微软雅黑" pitchFamily="34" charset="-122"/>
                        </a:rPr>
                        <a:t>default Stream&lt;E&gt; stream​()</a:t>
                      </a:r>
                      <a:endParaRPr lang="zh-CN" altLang="en-US" sz="1600" dirty="0"/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获取当前集合对象的</a:t>
                      </a:r>
                      <a:r>
                        <a:rPr lang="en-US" altLang="zh-CN" sz="1600" dirty="0"/>
                        <a:t>Stream</a:t>
                      </a:r>
                      <a:r>
                        <a:rPr lang="zh-CN" altLang="en-US" sz="1600" dirty="0"/>
                        <a:t>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28EEBB4-BF4F-42AA-B3B0-E0BC6FE5D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82299"/>
              </p:ext>
            </p:extLst>
          </p:nvPr>
        </p:nvGraphicFramePr>
        <p:xfrm>
          <a:off x="838201" y="4653877"/>
          <a:ext cx="8824804" cy="1442124"/>
        </p:xfrm>
        <a:graphic>
          <a:graphicData uri="http://schemas.openxmlformats.org/drawingml/2006/table">
            <a:tbl>
              <a:tblPr/>
              <a:tblGrid>
                <a:gridCol w="540088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2392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static 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[] array)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获取当前数组的</a:t>
                      </a:r>
                      <a:r>
                        <a:rPr lang="en-US" altLang="zh-CN" sz="1600" dirty="0"/>
                        <a:t>Stream</a:t>
                      </a:r>
                      <a:r>
                        <a:rPr lang="zh-CN" altLang="en-US" sz="1600" dirty="0"/>
                        <a:t>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Stream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... values) 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获取当前数组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可变数据的</a:t>
                      </a:r>
                      <a:r>
                        <a:rPr lang="en-US" altLang="zh-CN" sz="1600" dirty="0"/>
                        <a:t>Stream</a:t>
                      </a:r>
                      <a:r>
                        <a:rPr lang="zh-CN" altLang="en-US" sz="1600" dirty="0"/>
                        <a:t>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78EE7-F92F-4499-943F-0C0A1E890966}"/>
              </a:ext>
            </a:extLst>
          </p:cNvPr>
          <p:cNvSpPr txBox="1"/>
          <p:nvPr/>
        </p:nvSpPr>
        <p:spPr>
          <a:xfrm>
            <a:off x="830319" y="1001173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流的三类方法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6162F-BB02-447B-9DA6-D5D2EF1AF314}"/>
              </a:ext>
            </a:extLst>
          </p:cNvPr>
          <p:cNvSpPr txBox="1"/>
          <p:nvPr/>
        </p:nvSpPr>
        <p:spPr>
          <a:xfrm>
            <a:off x="830319" y="1588981"/>
            <a:ext cx="10560051" cy="36895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 eaLnBrk="0" hangingPunct="0">
              <a:lnSpc>
                <a:spcPct val="2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创建一条流水线，并把数据放到流水线上准备进行操作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 eaLnBrk="0" hangingPunct="0">
              <a:lnSpc>
                <a:spcPct val="2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中间方法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流水线上的操作。一次操作完毕之后，还可以继续进行其他操作。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indent="-357708" eaLnBrk="0" hangingPunct="0">
              <a:lnSpc>
                <a:spcPct val="25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终结方法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流只能有一个终结方法，是流水线上的最后一个操作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2F9754-4A59-4AA7-B423-3DFF5A22810F}"/>
              </a:ext>
            </a:extLst>
          </p:cNvPr>
          <p:cNvSpPr txBox="1"/>
          <p:nvPr/>
        </p:nvSpPr>
        <p:spPr>
          <a:xfrm>
            <a:off x="4425663" y="1632226"/>
            <a:ext cx="7218680" cy="310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、集合获取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流的方式？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集合获取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的方式是通过调用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stream()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方法实现的。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、数组获取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流的方式？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00000"/>
              </a:lnSpc>
            </a:pPr>
            <a:endParaRPr lang="en-US" altLang="zh-CN" sz="1600" b="0" dirty="0">
              <a:latin typeface="Alibaba PuHuiTi R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CB2ED0F-E672-40CF-AA3E-9FD6D08D5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706000"/>
              </p:ext>
            </p:extLst>
          </p:nvPr>
        </p:nvGraphicFramePr>
        <p:xfrm>
          <a:off x="5064981" y="3429000"/>
          <a:ext cx="7035799" cy="1442124"/>
        </p:xfrm>
        <a:graphic>
          <a:graphicData uri="http://schemas.openxmlformats.org/drawingml/2006/table">
            <a:tbl>
              <a:tblPr/>
              <a:tblGrid>
                <a:gridCol w="430599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72980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static 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[] array)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获取当前数组的</a:t>
                      </a:r>
                      <a:r>
                        <a:rPr lang="en-US" altLang="zh-CN" sz="1200" dirty="0"/>
                        <a:t>Stream</a:t>
                      </a:r>
                      <a:r>
                        <a:rPr lang="zh-CN" altLang="en-US" sz="1200" dirty="0"/>
                        <a:t>流</a:t>
                      </a:r>
                      <a:endParaRPr lang="en-US" altLang="zh-CN" sz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Stream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</a:rPr>
                        <a:t>... values) </a:t>
                      </a:r>
                      <a:endParaRPr lang="zh-CN" altLang="en-US" sz="12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获取当前数组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可变数据的</a:t>
                      </a:r>
                      <a:r>
                        <a:rPr lang="en-US" altLang="zh-CN" sz="1200" dirty="0"/>
                        <a:t>Stream</a:t>
                      </a:r>
                      <a:r>
                        <a:rPr lang="zh-CN" altLang="en-US" sz="1200" dirty="0"/>
                        <a:t>流</a:t>
                      </a:r>
                      <a:endParaRPr lang="en-US" altLang="zh-CN" sz="1200" dirty="0">
                        <a:solidFill>
                          <a:srgbClr val="C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215" y="1529257"/>
            <a:ext cx="4422227" cy="3158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流的获取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流的常用方法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流的综合应用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22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1B3FE-3FD5-4154-BD83-68039078C5DF}"/>
              </a:ext>
            </a:extLst>
          </p:cNvPr>
          <p:cNvSpPr txBox="1"/>
          <p:nvPr/>
        </p:nvSpPr>
        <p:spPr>
          <a:xfrm>
            <a:off x="918633" y="1054101"/>
            <a:ext cx="5454651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API(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中间操作方法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F81FB3-2012-4F53-B735-9F4867B7E6CD}"/>
              </a:ext>
            </a:extLst>
          </p:cNvPr>
          <p:cNvSpPr txBox="1"/>
          <p:nvPr/>
        </p:nvSpPr>
        <p:spPr>
          <a:xfrm>
            <a:off x="918633" y="5113883"/>
            <a:ext cx="8642109" cy="142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中间方法也称为非终结方法，调用完成后返回新的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流可以继续使用，支持链式编程。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流中无法直接修改集合、数组中的数据。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8425BA-407E-4DB2-9200-A91E24D63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75571"/>
              </p:ext>
            </p:extLst>
          </p:nvPr>
        </p:nvGraphicFramePr>
        <p:xfrm>
          <a:off x="918633" y="1759407"/>
          <a:ext cx="10557085" cy="3108078"/>
        </p:xfrm>
        <a:graphic>
          <a:graphicData uri="http://schemas.openxmlformats.org/drawingml/2006/table">
            <a:tbl>
              <a:tblPr/>
              <a:tblGrid>
                <a:gridCol w="553677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2030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Stream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filter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Predicate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&lt;? 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super 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&gt; predicate)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用于对流中的数据进行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Alibaba PuHuiTi R"/>
                        </a:rPr>
                        <a:t>过滤。</a:t>
                      </a:r>
                      <a:endParaRPr lang="en-US" altLang="zh-CN" sz="1600" dirty="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limit​(long 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maxSize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</a:rPr>
                        <a:t>获取前几个元素</a:t>
                      </a:r>
                      <a:endParaRPr lang="en-US" altLang="zh-CN" sz="1600" b="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skip​(long n)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rgbClr val="49504F"/>
                          </a:solidFill>
                          <a:latin typeface="微软雅黑" pitchFamily="34" charset="-122"/>
                          <a:ea typeface="Alibaba PuHuiTi R"/>
                        </a:rPr>
                        <a:t>跳过前几个元素</a:t>
                      </a:r>
                      <a:endParaRPr lang="en-US" altLang="zh-CN" sz="1600" b="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51165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Stream&lt;T&gt; distinct​()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去除流中重复的元素。依赖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Alibaba PuHuiTi R"/>
                        </a:rPr>
                        <a:t>(</a:t>
                      </a:r>
                      <a:r>
                        <a:rPr lang="en-US" altLang="zh-CN" sz="1600" dirty="0" err="1">
                          <a:latin typeface="微软雅黑" pitchFamily="34" charset="-122"/>
                          <a:ea typeface="Alibaba PuHuiTi R"/>
                        </a:rPr>
                        <a:t>hashCode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和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Alibaba PuHuiTi R"/>
                        </a:rPr>
                        <a:t>equals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方法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Alibaba PuHuiTi R"/>
                        </a:rPr>
                        <a:t>)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81481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static &lt;T&gt; Stream&lt;T&gt; </a:t>
                      </a:r>
                      <a:r>
                        <a:rPr lang="en-US" altLang="zh-CN" sz="1600" dirty="0" err="1">
                          <a:latin typeface="Consolas" panose="020B0609020204030204" pitchFamily="49" charset="0"/>
                          <a:ea typeface="微软雅黑" pitchFamily="34" charset="-122"/>
                        </a:rPr>
                        <a:t>concat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​(Stream a, Stream b)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Alibaba PuHuiTi R"/>
                        </a:rPr>
                        <a:t>合并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Alibaba PuHuiTi R"/>
                        </a:rPr>
                        <a:t>a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和</a:t>
                      </a:r>
                      <a:r>
                        <a:rPr lang="en-US" altLang="zh-CN" sz="1600" dirty="0">
                          <a:latin typeface="微软雅黑" pitchFamily="34" charset="-122"/>
                          <a:ea typeface="Alibaba PuHuiTi R"/>
                        </a:rPr>
                        <a:t>b</a:t>
                      </a:r>
                      <a:r>
                        <a:rPr lang="zh-CN" altLang="en-US" sz="1600" dirty="0">
                          <a:latin typeface="微软雅黑" pitchFamily="34" charset="-122"/>
                          <a:ea typeface="Alibaba PuHuiTi R"/>
                        </a:rPr>
                        <a:t>两个流为一个流</a:t>
                      </a:r>
                      <a:endParaRPr lang="en-US" altLang="zh-CN" sz="1600" dirty="0">
                        <a:solidFill>
                          <a:srgbClr val="C00000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277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2272587" y="1831604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4334926" y="1831604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864" y="2032336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200" y="2032017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不可变集合</a:t>
            </a: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6450581" y="1830653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534" y="2032017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认识异常体系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21208" y="4555472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6374168" y="2778739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程序一旦出现了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bug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则会终止，如何尽力避免程序出现异常，出现异常如何进行处理让程序更稳健</a:t>
            </a: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2272587" y="2799953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有些业务场景下需要有不可变集合对象，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如何得到不可变集合对象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4050419" y="2801132"/>
            <a:ext cx="2400162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集合自己提供的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非常繁琐，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JDK 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得益于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，提供了操作集合、数组更好用的技术：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Stream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流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20" grpId="0" animBg="1"/>
      <p:bldP spid="21" grpId="0"/>
      <p:bldP spid="33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67E2F7-B560-493A-AFCC-23D28BCE5FFF}"/>
              </a:ext>
            </a:extLst>
          </p:cNvPr>
          <p:cNvSpPr txBox="1"/>
          <p:nvPr/>
        </p:nvSpPr>
        <p:spPr>
          <a:xfrm>
            <a:off x="945724" y="1000575"/>
            <a:ext cx="5454651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流的常见终结操作方法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53A20D3-3143-4316-ACC8-81978465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77698"/>
              </p:ext>
            </p:extLst>
          </p:nvPr>
        </p:nvGraphicFramePr>
        <p:xfrm>
          <a:off x="1002028" y="1657094"/>
          <a:ext cx="8113608" cy="1442124"/>
        </p:xfrm>
        <a:graphic>
          <a:graphicData uri="http://schemas.openxmlformats.org/drawingml/2006/table">
            <a:tbl>
              <a:tblPr/>
              <a:tblGrid>
                <a:gridCol w="38768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3672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en-US" altLang="zh-CN" sz="1600">
                          <a:latin typeface="Consolas" panose="020B0609020204030204" pitchFamily="49" charset="0"/>
                          <a:ea typeface="微软雅黑" pitchFamily="34" charset="-122"/>
                        </a:rPr>
                        <a:t>void forEach​(Consumer action)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0" fontAlgn="auto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>
                          <a:latin typeface="微软雅黑" pitchFamily="34" charset="-122"/>
                          <a:ea typeface="微软雅黑" pitchFamily="34" charset="-122"/>
                        </a:rPr>
                        <a:t>对此流的每个元素执行遍历操作</a:t>
                      </a:r>
                      <a:endParaRPr lang="en-US" altLang="zh-CN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5318">
                <a:tc>
                  <a:txBody>
                    <a:bodyPr/>
                    <a:lstStyle/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6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long count​()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itchFamily="34" charset="-122"/>
                          <a:ea typeface="微软雅黑" pitchFamily="34" charset="-122"/>
                        </a:rPr>
                        <a:t>返回此流中的元素数</a:t>
                      </a:r>
                      <a:endParaRPr lang="en-US" altLang="zh-CN" sz="1600" b="0" dirty="0">
                        <a:solidFill>
                          <a:srgbClr val="49504F"/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147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F6294D28-1E63-4215-B1C1-EA888356974D}"/>
              </a:ext>
            </a:extLst>
          </p:cNvPr>
          <p:cNvSpPr txBox="1"/>
          <p:nvPr/>
        </p:nvSpPr>
        <p:spPr>
          <a:xfrm>
            <a:off x="945724" y="3517545"/>
            <a:ext cx="89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注意：终结操作方法，调用完成后流就无法继续使用了，原因是不会返回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2F9754-4A59-4AA7-B423-3DFF5A22810F}"/>
              </a:ext>
            </a:extLst>
          </p:cNvPr>
          <p:cNvSpPr txBox="1"/>
          <p:nvPr/>
        </p:nvSpPr>
        <p:spPr>
          <a:xfrm>
            <a:off x="4378366" y="2059609"/>
            <a:ext cx="7218680" cy="331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、终结和非终结方法的含义是什么？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终结方法后流不可以继续使用，非终结方法会返回新的流，支持链式编程。</a:t>
            </a: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50000"/>
              </a:lnSpc>
            </a:pPr>
            <a:endParaRPr lang="en-US" altLang="zh-CN" sz="1400" b="0" dirty="0">
              <a:latin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0577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215" y="1529257"/>
            <a:ext cx="4422227" cy="3158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流的获取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流的综合应用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29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案例标题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4883" y="1622265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需求：某个公司的开发部门，分为开发一部和二部，现在需要进行年中数据结算。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：员工信息至少包含了</a:t>
            </a:r>
            <a:r>
              <a:rPr lang="en-US" altLang="zh-CN" dirty="0"/>
              <a:t>(</a:t>
            </a:r>
            <a:r>
              <a:rPr lang="zh-CN" altLang="en-US" dirty="0"/>
              <a:t>名称、性别、工资、奖金、处罚记录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：</a:t>
            </a:r>
            <a:r>
              <a:rPr lang="zh-CN" altLang="en-US" dirty="0">
                <a:solidFill>
                  <a:schemeClr val="tx1"/>
                </a:solidFill>
              </a:rPr>
              <a:t>开发一部有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个员工、开发二部有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名员工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：分别筛选出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个部门的最高工资的员工信息，封装成优秀员工对象</a:t>
            </a:r>
            <a:r>
              <a:rPr lang="en-US" altLang="zh-CN" dirty="0" err="1">
                <a:solidFill>
                  <a:schemeClr val="tx1"/>
                </a:solidFill>
              </a:rPr>
              <a:t>Topperformer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：分别统计出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个部门的平均月收入，要求去掉最高和最低工资。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：统计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个开发部门整体的平均工资，去掉最低和最高工资的平均值。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E17BF-9023-4AA6-B956-6CF0478D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9" y="2012047"/>
            <a:ext cx="4141024" cy="233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893" y="937847"/>
            <a:ext cx="4545658" cy="49236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流的获取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流的综合应用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46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3240A-A337-4958-ABD5-D5787DD3F627}"/>
              </a:ext>
            </a:extLst>
          </p:cNvPr>
          <p:cNvSpPr txBox="1"/>
          <p:nvPr/>
        </p:nvSpPr>
        <p:spPr>
          <a:xfrm>
            <a:off x="838201" y="1209005"/>
            <a:ext cx="5454651" cy="57284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Alibaba PuHuiTi B"/>
                <a:ea typeface="微软雅黑" pitchFamily="34" charset="-122"/>
              </a:defRPr>
            </a:lvl1pPr>
          </a:lstStyle>
          <a:p>
            <a:pPr>
              <a:lnSpc>
                <a:spcPct val="20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流的收集操作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400003-D1EE-41A5-A2D3-D61AB0B2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85" y="2016315"/>
            <a:ext cx="8332243" cy="1996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收集Stream流的含义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：就是把Stream流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操作后的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数据转回到集合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或者数组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中去。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Stream流：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方便操作集合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</a:t>
            </a: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手段。</a:t>
            </a:r>
            <a:endParaRPr kumimoji="0" lang="en-US" altLang="zh-CN" sz="1600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</a:t>
            </a:r>
            <a:r>
              <a:rPr lang="en-US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：才是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开发中的</a:t>
            </a: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目的</a:t>
            </a:r>
            <a:r>
              <a:rPr kumimoji="0" lang="zh-CN" altLang="en-US" sz="16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zh-CN" altLang="zh-CN" sz="1600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4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BCAAAB-904A-458C-B7F0-BE4840628FCF}"/>
              </a:ext>
            </a:extLst>
          </p:cNvPr>
          <p:cNvSpPr txBox="1"/>
          <p:nvPr/>
        </p:nvSpPr>
        <p:spPr>
          <a:xfrm>
            <a:off x="808778" y="1131763"/>
            <a:ext cx="9984316" cy="708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F2683F-3407-4512-B39A-14BDF83F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85713"/>
              </p:ext>
            </p:extLst>
          </p:nvPr>
        </p:nvGraphicFramePr>
        <p:xfrm>
          <a:off x="808778" y="1561907"/>
          <a:ext cx="9412182" cy="813970"/>
        </p:xfrm>
        <a:graphic>
          <a:graphicData uri="http://schemas.openxmlformats.org/drawingml/2006/table">
            <a:tbl>
              <a:tblPr/>
              <a:tblGrid>
                <a:gridCol w="4497378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4914804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43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3813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dirty="0">
                          <a:latin typeface="Consolas" panose="020B0609020204030204" pitchFamily="49" charset="0"/>
                          <a:ea typeface="微软雅黑" pitchFamily="34" charset="-122"/>
                        </a:rPr>
                        <a:t>R collect​(Collector collector)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0" fontAlgn="auto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Alibaba PuHuiTi R"/>
                        </a:rPr>
                        <a:t>开始收集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Alibaba PuHuiTi R"/>
                        </a:rPr>
                        <a:t>Stream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Alibaba PuHuiTi R"/>
                        </a:rPr>
                        <a:t>流，指定收集器</a:t>
                      </a:r>
                      <a:endParaRPr lang="en-US" altLang="zh-CN" sz="1200" dirty="0"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CF33013-5F9D-4403-AB8D-FE92053E9DA0}"/>
              </a:ext>
            </a:extLst>
          </p:cNvPr>
          <p:cNvSpPr txBox="1"/>
          <p:nvPr/>
        </p:nvSpPr>
        <p:spPr>
          <a:xfrm>
            <a:off x="707178" y="1054101"/>
            <a:ext cx="6223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流的收集方法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557410-4625-4811-BDE7-9EEB1FEB961A}"/>
              </a:ext>
            </a:extLst>
          </p:cNvPr>
          <p:cNvSpPr txBox="1"/>
          <p:nvPr/>
        </p:nvSpPr>
        <p:spPr>
          <a:xfrm>
            <a:off x="834178" y="2662603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Collectors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工具类提供了具体的收集方式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8C7737F-65AD-44F9-ABB7-FDD8088FA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51128"/>
              </p:ext>
            </p:extLst>
          </p:nvPr>
        </p:nvGraphicFramePr>
        <p:xfrm>
          <a:off x="808778" y="3203211"/>
          <a:ext cx="9412182" cy="1873302"/>
        </p:xfrm>
        <a:graphic>
          <a:graphicData uri="http://schemas.openxmlformats.org/drawingml/2006/table">
            <a:tbl>
              <a:tblPr/>
              <a:tblGrid>
                <a:gridCol w="6795591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  <a:gridCol w="2616591">
                  <a:extLst>
                    <a:ext uri="{9D8B030D-6E8A-4147-A177-3AD203B41FA5}">
                      <a16:colId xmlns:a16="http://schemas.microsoft.com/office/drawing/2014/main" val="1616802852"/>
                    </a:ext>
                  </a:extLst>
                </a:gridCol>
              </a:tblGrid>
              <a:tr h="5106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4542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public static &lt;T&gt; Collector </a:t>
                      </a:r>
                      <a:r>
                        <a:rPr lang="en-US" altLang="zh-CN" sz="1200" dirty="0" err="1">
                          <a:latin typeface="Consolas" panose="020B0609020204030204" pitchFamily="49" charset="0"/>
                          <a:ea typeface="Alibaba PuHuiTi R"/>
                        </a:rPr>
                        <a:t>toList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集合中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454229">
                <a:tc>
                  <a:txBody>
                    <a:bodyPr/>
                    <a:lstStyle/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public static &lt;T&gt; Collector </a:t>
                      </a:r>
                      <a:r>
                        <a:rPr lang="en-US" altLang="zh-CN" sz="1200" dirty="0" err="1">
                          <a:latin typeface="Consolas" panose="020B0609020204030204" pitchFamily="49" charset="0"/>
                          <a:ea typeface="Alibaba PuHuiTi R"/>
                        </a:rPr>
                        <a:t>toSet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​()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0" fontAlgn="auto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Set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集合中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54229">
                <a:tc>
                  <a:txBody>
                    <a:bodyPr/>
                    <a:lstStyle/>
                    <a:p>
                      <a:pPr marL="0" indent="0" algn="l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public static  Collector </a:t>
                      </a:r>
                      <a:r>
                        <a:rPr lang="en-US" altLang="zh-CN" sz="1200" dirty="0" err="1">
                          <a:latin typeface="Consolas" panose="020B0609020204030204" pitchFamily="49" charset="0"/>
                          <a:ea typeface="Alibaba PuHuiTi R"/>
                        </a:rPr>
                        <a:t>toMap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​(Function </a:t>
                      </a:r>
                      <a:r>
                        <a:rPr lang="en-US" altLang="zh-CN" sz="1200" dirty="0" err="1">
                          <a:latin typeface="Consolas" panose="020B0609020204030204" pitchFamily="49" charset="0"/>
                          <a:ea typeface="Alibaba PuHuiTi R"/>
                        </a:rPr>
                        <a:t>keyMapper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 , Function </a:t>
                      </a:r>
                      <a:r>
                        <a:rPr lang="en-US" altLang="zh-CN" sz="1200" dirty="0" err="1">
                          <a:latin typeface="Consolas" panose="020B0609020204030204" pitchFamily="49" charset="0"/>
                          <a:ea typeface="Alibaba PuHuiTi R"/>
                        </a:rPr>
                        <a:t>valueMapper</a:t>
                      </a:r>
                      <a:r>
                        <a:rPr lang="en-US" altLang="zh-CN" sz="1200" dirty="0">
                          <a:latin typeface="Consolas" panose="020B0609020204030204" pitchFamily="49" charset="0"/>
                          <a:ea typeface="Alibaba PuHuiTi R"/>
                        </a:rPr>
                        <a:t>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0" hangingPunct="0">
                        <a:lnSpc>
                          <a:spcPct val="150000"/>
                        </a:lnSpc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把元素收集到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集合中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7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F2F9754-4A59-4AA7-B423-3DFF5A22810F}"/>
              </a:ext>
            </a:extLst>
          </p:cNvPr>
          <p:cNvSpPr txBox="1"/>
          <p:nvPr/>
        </p:nvSpPr>
        <p:spPr>
          <a:xfrm>
            <a:off x="4378366" y="2059609"/>
            <a:ext cx="7218680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、收集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流的作用 ？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流是操作集合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数组的手段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操作的结果数据最终要恢复到集合或者数组中去。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50000"/>
              </a:lnSpc>
            </a:pPr>
            <a:endParaRPr lang="zh-CN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66685" lvl="1">
              <a:lnSpc>
                <a:spcPct val="250000"/>
              </a:lnSpc>
            </a:pPr>
            <a:endParaRPr lang="en-US" altLang="zh-CN" sz="1600" b="0" dirty="0">
              <a:latin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6276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6928" y="1266566"/>
            <a:ext cx="4422227" cy="3158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45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22E884B8-6623-4B65-93F0-4E6BAE77C4A4}"/>
              </a:ext>
            </a:extLst>
          </p:cNvPr>
          <p:cNvSpPr txBox="1"/>
          <p:nvPr/>
        </p:nvSpPr>
        <p:spPr>
          <a:xfrm>
            <a:off x="838202" y="921582"/>
            <a:ext cx="46863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什么是不可变集合？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E7BB7F-4FA2-4D70-B085-C44E0AB8F2B7}"/>
              </a:ext>
            </a:extLst>
          </p:cNvPr>
          <p:cNvSpPr txBox="1"/>
          <p:nvPr/>
        </p:nvSpPr>
        <p:spPr>
          <a:xfrm>
            <a:off x="838202" y="1440699"/>
            <a:ext cx="8161867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不可变集合，就是不可被修改的集合。</a:t>
            </a:r>
            <a:endParaRPr lang="en-US" altLang="zh-CN" sz="1600" b="0" i="0" dirty="0">
              <a:solidFill>
                <a:srgbClr val="333333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集合的数据项在创建的时候提供，并且在整个生命周期中都不可改变。否则报错。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8B3BADD-C9A2-47B3-AEBB-F7C6546B4360}"/>
              </a:ext>
            </a:extLst>
          </p:cNvPr>
          <p:cNvCxnSpPr>
            <a:cxnSpLocks/>
          </p:cNvCxnSpPr>
          <p:nvPr/>
        </p:nvCxnSpPr>
        <p:spPr>
          <a:xfrm>
            <a:off x="995036" y="3078179"/>
            <a:ext cx="606554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D3EF0F0-1618-44E1-B0B2-CE8B05E5ADEB}"/>
              </a:ext>
            </a:extLst>
          </p:cNvPr>
          <p:cNvCxnSpPr/>
          <p:nvPr/>
        </p:nvCxnSpPr>
        <p:spPr>
          <a:xfrm>
            <a:off x="995035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45BFE1-3026-432E-AD29-CFCC9B19F74C}"/>
              </a:ext>
            </a:extLst>
          </p:cNvPr>
          <p:cNvCxnSpPr/>
          <p:nvPr/>
        </p:nvCxnSpPr>
        <p:spPr>
          <a:xfrm>
            <a:off x="2284086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D9A9ACD-FA5C-4E7E-8343-F88F80DEED4D}"/>
              </a:ext>
            </a:extLst>
          </p:cNvPr>
          <p:cNvCxnSpPr/>
          <p:nvPr/>
        </p:nvCxnSpPr>
        <p:spPr>
          <a:xfrm>
            <a:off x="5530530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2FD1821-AA89-4503-B7E0-C509CC26F4C8}"/>
              </a:ext>
            </a:extLst>
          </p:cNvPr>
          <p:cNvCxnSpPr/>
          <p:nvPr/>
        </p:nvCxnSpPr>
        <p:spPr>
          <a:xfrm>
            <a:off x="3740902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ED3175C-8B03-4C8C-80E2-D7D391F0C7A0}"/>
              </a:ext>
            </a:extLst>
          </p:cNvPr>
          <p:cNvCxnSpPr>
            <a:cxnSpLocks/>
          </p:cNvCxnSpPr>
          <p:nvPr/>
        </p:nvCxnSpPr>
        <p:spPr>
          <a:xfrm flipV="1">
            <a:off x="995035" y="3749163"/>
            <a:ext cx="6065542" cy="3111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3C9C2A0-1DAC-4E81-A874-0ABA2004EBFB}"/>
              </a:ext>
            </a:extLst>
          </p:cNvPr>
          <p:cNvCxnSpPr/>
          <p:nvPr/>
        </p:nvCxnSpPr>
        <p:spPr>
          <a:xfrm>
            <a:off x="7036717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1">
            <a:extLst>
              <a:ext uri="{FF2B5EF4-FFF2-40B4-BE49-F238E27FC236}">
                <a16:creationId xmlns:a16="http://schemas.microsoft.com/office/drawing/2014/main" id="{5D76C04B-7419-4D74-BC06-2A429E38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98" y="3196221"/>
            <a:ext cx="9163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76F985D-9F97-4807-A3D6-9A4A45BFBF8C}"/>
              </a:ext>
            </a:extLst>
          </p:cNvPr>
          <p:cNvSpPr txBox="1"/>
          <p:nvPr/>
        </p:nvSpPr>
        <p:spPr>
          <a:xfrm>
            <a:off x="1104718" y="3250292"/>
            <a:ext cx="139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"贾乃亮"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B17F959-214A-4B31-A021-801DDC204DF7}"/>
              </a:ext>
            </a:extLst>
          </p:cNvPr>
          <p:cNvSpPr txBox="1"/>
          <p:nvPr/>
        </p:nvSpPr>
        <p:spPr>
          <a:xfrm>
            <a:off x="2174404" y="3241842"/>
            <a:ext cx="142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lang="zh-CN" altLang="en-US" b="1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古力娜扎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9A90637-4D9F-4C18-9CC5-37524A074391}"/>
              </a:ext>
            </a:extLst>
          </p:cNvPr>
          <p:cNvSpPr txBox="1"/>
          <p:nvPr/>
        </p:nvSpPr>
        <p:spPr>
          <a:xfrm>
            <a:off x="3843871" y="3229005"/>
            <a:ext cx="151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卡尔扎巴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3DB03A-9E9F-41B4-875C-2E475CE08BC3}"/>
              </a:ext>
            </a:extLst>
          </p:cNvPr>
          <p:cNvSpPr txBox="1"/>
          <p:nvPr/>
        </p:nvSpPr>
        <p:spPr>
          <a:xfrm>
            <a:off x="5530530" y="3213376"/>
            <a:ext cx="167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马儿扎哈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0D789FB-B93B-4931-A770-9D7719C56307}"/>
              </a:ext>
            </a:extLst>
          </p:cNvPr>
          <p:cNvCxnSpPr>
            <a:cxnSpLocks/>
          </p:cNvCxnSpPr>
          <p:nvPr/>
        </p:nvCxnSpPr>
        <p:spPr>
          <a:xfrm>
            <a:off x="995036" y="3078179"/>
            <a:ext cx="703498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D51D593-6F32-4F87-BD16-2B4CCA7DD9C9}"/>
              </a:ext>
            </a:extLst>
          </p:cNvPr>
          <p:cNvCxnSpPr/>
          <p:nvPr/>
        </p:nvCxnSpPr>
        <p:spPr>
          <a:xfrm>
            <a:off x="995035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316A9AA-40CC-44E0-8F53-5A3292DBD087}"/>
              </a:ext>
            </a:extLst>
          </p:cNvPr>
          <p:cNvCxnSpPr/>
          <p:nvPr/>
        </p:nvCxnSpPr>
        <p:spPr>
          <a:xfrm>
            <a:off x="2284086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21D9840-82B7-45C5-B34E-26BBAF1665A9}"/>
              </a:ext>
            </a:extLst>
          </p:cNvPr>
          <p:cNvCxnSpPr/>
          <p:nvPr/>
        </p:nvCxnSpPr>
        <p:spPr>
          <a:xfrm>
            <a:off x="5530530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055D57BF-CB72-4F8D-A36F-EACC6D6746A7}"/>
              </a:ext>
            </a:extLst>
          </p:cNvPr>
          <p:cNvCxnSpPr/>
          <p:nvPr/>
        </p:nvCxnSpPr>
        <p:spPr>
          <a:xfrm>
            <a:off x="3740902" y="3078179"/>
            <a:ext cx="0" cy="670984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F8BEC70-2D84-4A38-A2FA-38AAA5AFDA8A}"/>
              </a:ext>
            </a:extLst>
          </p:cNvPr>
          <p:cNvCxnSpPr>
            <a:cxnSpLocks/>
          </p:cNvCxnSpPr>
          <p:nvPr/>
        </p:nvCxnSpPr>
        <p:spPr>
          <a:xfrm flipV="1">
            <a:off x="995035" y="3746370"/>
            <a:ext cx="7034981" cy="33911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">
            <a:extLst>
              <a:ext uri="{FF2B5EF4-FFF2-40B4-BE49-F238E27FC236}">
                <a16:creationId xmlns:a16="http://schemas.microsoft.com/office/drawing/2014/main" id="{B705186F-6C53-4987-9567-BB63BCE5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398" y="3196221"/>
            <a:ext cx="91632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371CF99-A4AF-4E5F-A5F2-40F43C226661}"/>
              </a:ext>
            </a:extLst>
          </p:cNvPr>
          <p:cNvSpPr txBox="1"/>
          <p:nvPr/>
        </p:nvSpPr>
        <p:spPr>
          <a:xfrm>
            <a:off x="838202" y="3250292"/>
            <a:ext cx="1663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迪丽热巴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2066FA2-9BB4-4C14-9361-A716310F5B1A}"/>
              </a:ext>
            </a:extLst>
          </p:cNvPr>
          <p:cNvSpPr txBox="1"/>
          <p:nvPr/>
        </p:nvSpPr>
        <p:spPr>
          <a:xfrm>
            <a:off x="995035" y="4123964"/>
            <a:ext cx="139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老王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0D545B7-DC86-439A-9A4E-D4FEB3D56051}"/>
              </a:ext>
            </a:extLst>
          </p:cNvPr>
          <p:cNvSpPr txBox="1"/>
          <p:nvPr/>
        </p:nvSpPr>
        <p:spPr>
          <a:xfrm>
            <a:off x="7380479" y="2978607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B68BDAF0-C90D-4F33-BD53-853F5B86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09" y="3813810"/>
            <a:ext cx="902445" cy="90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27904 -0.02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5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51979 -0.03264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90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24271 -0.00487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 animBg="1"/>
      <p:bldP spid="73" grpId="1" animBg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85" grpId="0" animBg="1"/>
      <p:bldP spid="85" grpId="1" animBg="1"/>
      <p:bldP spid="86" grpId="0"/>
      <p:bldP spid="90" grpId="0"/>
      <p:bldP spid="90" grpId="1"/>
      <p:bldP spid="90" grpId="2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C0BCC72-4147-4CDE-A55F-E70EF3B42897}"/>
              </a:ext>
            </a:extLst>
          </p:cNvPr>
          <p:cNvSpPr txBox="1"/>
          <p:nvPr/>
        </p:nvSpPr>
        <p:spPr>
          <a:xfrm>
            <a:off x="864974" y="994958"/>
            <a:ext cx="4686300" cy="6767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为什么要创建不可变集合？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BC8157-035D-4ED0-BAD1-0CCC4F005052}"/>
              </a:ext>
            </a:extLst>
          </p:cNvPr>
          <p:cNvSpPr txBox="1"/>
          <p:nvPr/>
        </p:nvSpPr>
        <p:spPr>
          <a:xfrm>
            <a:off x="864974" y="1671682"/>
            <a:ext cx="10085404" cy="1227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如果某个</a:t>
            </a:r>
            <a:r>
              <a:rPr lang="zh-CN" altLang="en-US" sz="1600" dirty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数据不能被修改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，把它防御性地拷贝到不可变集合中是个很好的实践。</a:t>
            </a:r>
            <a:endParaRPr lang="en-US" altLang="zh-CN" sz="1600" dirty="0">
              <a:solidFill>
                <a:srgbClr val="11111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1111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</a:t>
            </a:r>
            <a:r>
              <a:rPr lang="zh-CN" altLang="en-US" sz="1600" b="0" i="0" dirty="0">
                <a:solidFill>
                  <a:srgbClr val="11111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当集合对象被不可信的库调用时，不可变形式是安全的。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45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7646B-DB9F-43FD-8853-DC1FC3031D91}"/>
              </a:ext>
            </a:extLst>
          </p:cNvPr>
          <p:cNvSpPr txBox="1"/>
          <p:nvPr/>
        </p:nvSpPr>
        <p:spPr>
          <a:xfrm>
            <a:off x="751573" y="1054101"/>
            <a:ext cx="5215105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如何创建不可变集合？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E327C-C128-47BB-81AE-EBEC7C170B6C}"/>
              </a:ext>
            </a:extLst>
          </p:cNvPr>
          <p:cNvSpPr txBox="1"/>
          <p:nvPr/>
        </p:nvSpPr>
        <p:spPr>
          <a:xfrm>
            <a:off x="657790" y="4149315"/>
            <a:ext cx="11025267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这个集合不能添加，不能删除，不能修改。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192C4BE-D5C0-4E0E-A0CB-D1DAD511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16395"/>
              </p:ext>
            </p:extLst>
          </p:nvPr>
        </p:nvGraphicFramePr>
        <p:xfrm>
          <a:off x="751573" y="2281254"/>
          <a:ext cx="11025267" cy="1868061"/>
        </p:xfrm>
        <a:graphic>
          <a:graphicData uri="http://schemas.openxmlformats.org/drawingml/2006/table">
            <a:tbl>
              <a:tblPr/>
              <a:tblGrid>
                <a:gridCol w="594976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7549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static &lt;E&gt;  List&lt;E&gt;  of(E…elements)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创建一个具有指定元素的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集合对象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static &lt;E&gt;  Set&lt;E&gt;  of(E…elements)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创建一个具有指定元素的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集合对象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49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static &lt;K , V&gt;   Map&lt;K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V&gt;  of(E…elements)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创建一个具有指定元素的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集合对象</a:t>
                      </a:r>
                    </a:p>
                  </a:txBody>
                  <a:tcPr marL="121905" marR="12190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999A083-41BC-40F5-AAA7-4FBF87A39A9A}"/>
              </a:ext>
            </a:extLst>
          </p:cNvPr>
          <p:cNvSpPr txBox="1"/>
          <p:nvPr/>
        </p:nvSpPr>
        <p:spPr>
          <a:xfrm>
            <a:off x="751574" y="1611048"/>
            <a:ext cx="10639380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接口中，都存在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方法，可以创建一个不可变的集合。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2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8729" y="962464"/>
            <a:ext cx="7095610" cy="4511040"/>
          </a:xfrm>
        </p:spPr>
        <p:txBody>
          <a:bodyPr/>
          <a:lstStyle/>
          <a:p>
            <a:r>
              <a:rPr lang="zh-CN" altLang="en-US" dirty="0"/>
              <a:t>不可变集合的特点？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定义完成后不可以修改，或者添加、删除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如何创建不可变集合？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接口中，都存在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方法可以创建不可变集合。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5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7215" y="1529257"/>
            <a:ext cx="4422227" cy="31581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创建不可变集合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流的获取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流的常用方法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流的综合应用</a:t>
            </a:r>
            <a:endParaRPr lang="en-US" altLang="zh-CN" sz="1600" b="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异常处理</a:t>
            </a:r>
            <a:endParaRPr kumimoji="1" lang="en-US" altLang="zh-CN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62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371088-8634-4D5D-99D7-AF8F02AA4825}"/>
              </a:ext>
            </a:extLst>
          </p:cNvPr>
          <p:cNvSpPr txBox="1"/>
          <p:nvPr/>
        </p:nvSpPr>
        <p:spPr>
          <a:xfrm>
            <a:off x="751840" y="779162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zh-CN" altLang="zh-CN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什么是Stream流？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9A2E11-E78F-4B49-A36C-05AACE289BB2}"/>
              </a:ext>
            </a:extLst>
          </p:cNvPr>
          <p:cNvSpPr txBox="1"/>
          <p:nvPr/>
        </p:nvSpPr>
        <p:spPr>
          <a:xfrm>
            <a:off x="751840" y="1301715"/>
            <a:ext cx="1028192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在Java 8中，得益于Lambda所带来的函数式编程， 引入了一个全新的Stream流概念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目的</a:t>
            </a:r>
            <a:r>
              <a:rPr kumimoji="0" lang="zh-CN" altLang="zh-CN" sz="1600" b="1" u="none" strike="noStrike" cap="none" normalizeH="0" baseline="0" dirty="0">
                <a:ln>
                  <a:noFill/>
                </a:ln>
                <a:solidFill>
                  <a:srgbClr val="AD2B26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：用于简化集合和数组操作的API</a:t>
            </a:r>
            <a:r>
              <a:rPr lang="zh-CN" altLang="en-US" sz="1600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AC81DB2B-3869-419C-95A0-69C92F2F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80" y="3138146"/>
            <a:ext cx="1853679" cy="185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01BF874-BCC1-45CF-8F19-D1295414E760}"/>
              </a:ext>
            </a:extLst>
          </p:cNvPr>
          <p:cNvCxnSpPr>
            <a:cxnSpLocks/>
          </p:cNvCxnSpPr>
          <p:nvPr/>
        </p:nvCxnSpPr>
        <p:spPr>
          <a:xfrm>
            <a:off x="2018010" y="3611360"/>
            <a:ext cx="1657550" cy="662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7A5F42E-0FDB-46A4-AD3B-1B94DD4EBA83}"/>
              </a:ext>
            </a:extLst>
          </p:cNvPr>
          <p:cNvSpPr txBox="1"/>
          <p:nvPr/>
        </p:nvSpPr>
        <p:spPr>
          <a:xfrm>
            <a:off x="853307" y="3179335"/>
            <a:ext cx="1332947" cy="51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Stream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7A11CD8-33C5-460A-BF3A-D599DC151BA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526817" y="3840841"/>
            <a:ext cx="1525168" cy="71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14336DB-2F3C-4C9B-B520-DDAE65A28BCA}"/>
              </a:ext>
            </a:extLst>
          </p:cNvPr>
          <p:cNvSpPr txBox="1"/>
          <p:nvPr/>
        </p:nvSpPr>
        <p:spPr>
          <a:xfrm>
            <a:off x="7051985" y="3581122"/>
            <a:ext cx="1737976" cy="519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集合、数组的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2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23141</TotalTime>
  <Words>1877</Words>
  <Application>Microsoft Office PowerPoint</Application>
  <PresentationFormat>宽屏</PresentationFormat>
  <Paragraphs>237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5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Stream、异常体系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4645</cp:revision>
  <dcterms:created xsi:type="dcterms:W3CDTF">2020-03-31T02:23:27Z</dcterms:created>
  <dcterms:modified xsi:type="dcterms:W3CDTF">2022-03-17T04:04:03Z</dcterms:modified>
</cp:coreProperties>
</file>