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76"/>
  </p:notesMasterIdLst>
  <p:handoutMasterIdLst>
    <p:handoutMasterId r:id="rId77"/>
  </p:handoutMasterIdLst>
  <p:sldIdLst>
    <p:sldId id="1105" r:id="rId8"/>
    <p:sldId id="1419" r:id="rId9"/>
    <p:sldId id="1403" r:id="rId10"/>
    <p:sldId id="548" r:id="rId11"/>
    <p:sldId id="368" r:id="rId12"/>
    <p:sldId id="554" r:id="rId13"/>
    <p:sldId id="940" r:id="rId14"/>
    <p:sldId id="1465" r:id="rId15"/>
    <p:sldId id="923" r:id="rId16"/>
    <p:sldId id="941" r:id="rId17"/>
    <p:sldId id="1466" r:id="rId18"/>
    <p:sldId id="910" r:id="rId19"/>
    <p:sldId id="942" r:id="rId20"/>
    <p:sldId id="1467" r:id="rId21"/>
    <p:sldId id="530" r:id="rId22"/>
    <p:sldId id="943" r:id="rId23"/>
    <p:sldId id="1468" r:id="rId24"/>
    <p:sldId id="535" r:id="rId25"/>
    <p:sldId id="926" r:id="rId26"/>
    <p:sldId id="532" r:id="rId27"/>
    <p:sldId id="927" r:id="rId28"/>
    <p:sldId id="944" r:id="rId29"/>
    <p:sldId id="1469" r:id="rId30"/>
    <p:sldId id="929" r:id="rId31"/>
    <p:sldId id="1470" r:id="rId32"/>
    <p:sldId id="556" r:id="rId33"/>
    <p:sldId id="1471" r:id="rId34"/>
    <p:sldId id="931" r:id="rId35"/>
    <p:sldId id="945" r:id="rId36"/>
    <p:sldId id="946" r:id="rId37"/>
    <p:sldId id="1402" r:id="rId38"/>
    <p:sldId id="1129" r:id="rId39"/>
    <p:sldId id="656" r:id="rId40"/>
    <p:sldId id="1420" r:id="rId41"/>
    <p:sldId id="1410" r:id="rId42"/>
    <p:sldId id="1460" r:id="rId43"/>
    <p:sldId id="958" r:id="rId44"/>
    <p:sldId id="682" r:id="rId45"/>
    <p:sldId id="959" r:id="rId46"/>
    <p:sldId id="1461" r:id="rId47"/>
    <p:sldId id="472" r:id="rId48"/>
    <p:sldId id="932" r:id="rId49"/>
    <p:sldId id="1462" r:id="rId50"/>
    <p:sldId id="684" r:id="rId51"/>
    <p:sldId id="935" r:id="rId52"/>
    <p:sldId id="1463" r:id="rId53"/>
    <p:sldId id="1426" r:id="rId54"/>
    <p:sldId id="685" r:id="rId55"/>
    <p:sldId id="936" r:id="rId56"/>
    <p:sldId id="1429" r:id="rId57"/>
    <p:sldId id="1405" r:id="rId58"/>
    <p:sldId id="482" r:id="rId59"/>
    <p:sldId id="498" r:id="rId60"/>
    <p:sldId id="1449" r:id="rId61"/>
    <p:sldId id="1446" r:id="rId62"/>
    <p:sldId id="1432" r:id="rId63"/>
    <p:sldId id="1451" r:id="rId64"/>
    <p:sldId id="1448" r:id="rId65"/>
    <p:sldId id="1452" r:id="rId66"/>
    <p:sldId id="1453" r:id="rId67"/>
    <p:sldId id="1454" r:id="rId68"/>
    <p:sldId id="1455" r:id="rId69"/>
    <p:sldId id="1456" r:id="rId70"/>
    <p:sldId id="1457" r:id="rId71"/>
    <p:sldId id="1458" r:id="rId72"/>
    <p:sldId id="1459" r:id="rId73"/>
    <p:sldId id="355" r:id="rId74"/>
    <p:sldId id="264"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5852" autoAdjust="0"/>
  </p:normalViewPr>
  <p:slideViewPr>
    <p:cSldViewPr snapToGrid="0">
      <p:cViewPr varScale="1">
        <p:scale>
          <a:sx n="92" d="100"/>
          <a:sy n="92" d="100"/>
        </p:scale>
        <p:origin x="82" y="163"/>
      </p:cViewPr>
      <p:guideLst/>
    </p:cSldViewPr>
  </p:slideViewPr>
  <p:outlineViewPr>
    <p:cViewPr>
      <p:scale>
        <a:sx n="33" d="100"/>
        <a:sy n="33" d="100"/>
      </p:scale>
      <p:origin x="0" y="-2919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17</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954052F2-26C5-4013-9168-F25A796606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2D1932DD-26CF-46A6-9677-CB1BA7747A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抛出问题之后，带着学生看代码异常信息，空指针，数组索引越界，日期解析异常。再创建一个长度过大的数组，让程序报</a:t>
            </a:r>
            <a:r>
              <a:rPr lang="en-US" altLang="zh-CN"/>
              <a:t>error</a:t>
            </a:r>
          </a:p>
          <a:p>
            <a:r>
              <a:rPr lang="zh-CN" altLang="en-US"/>
              <a:t>引出异常体系。</a:t>
            </a:r>
          </a:p>
        </p:txBody>
      </p:sp>
      <p:sp>
        <p:nvSpPr>
          <p:cNvPr id="29700" name="灯片编号占位符 3">
            <a:extLst>
              <a:ext uri="{FF2B5EF4-FFF2-40B4-BE49-F238E27FC236}">
                <a16:creationId xmlns:a16="http://schemas.microsoft.com/office/drawing/2014/main" id="{B750DEEB-AB9D-4A90-9F92-F5A9D78339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D9D02CB-D762-49A4-BF13-C1158818C5A5}" type="slidenum">
              <a:rPr lang="zh-CN" altLang="en-US"/>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343DAFBA-C6F6-450B-AFB3-BA4BC073EB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8308299-A1D4-4067-A9F8-12910459DDC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3012" name="灯片编号占位符 3">
            <a:extLst>
              <a:ext uri="{FF2B5EF4-FFF2-40B4-BE49-F238E27FC236}">
                <a16:creationId xmlns:a16="http://schemas.microsoft.com/office/drawing/2014/main" id="{422DE9BC-4559-4274-A721-BCDB05C21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CB8D3B-63E8-4DDF-909F-C8B61FB6589C}" type="slidenum">
              <a:rPr lang="zh-CN" altLang="en-US">
                <a:solidFill>
                  <a:srgbClr val="000000"/>
                </a:solidFill>
              </a:rPr>
              <a:pPr/>
              <a:t>26</a:t>
            </a:fld>
            <a:endParaRPr lang="zh-CN" altLang="en-US">
              <a:solidFill>
                <a:srgbClr val="000000"/>
              </a:solidFill>
            </a:endParaRPr>
          </a:p>
        </p:txBody>
      </p:sp>
    </p:spTree>
    <p:extLst>
      <p:ext uri="{BB962C8B-B14F-4D97-AF65-F5344CB8AC3E}">
        <p14:creationId xmlns:p14="http://schemas.microsoft.com/office/powerpoint/2010/main" val="213507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343DAFBA-C6F6-450B-AFB3-BA4BC073EB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8308299-A1D4-4067-A9F8-12910459DDC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3012" name="灯片编号占位符 3">
            <a:extLst>
              <a:ext uri="{FF2B5EF4-FFF2-40B4-BE49-F238E27FC236}">
                <a16:creationId xmlns:a16="http://schemas.microsoft.com/office/drawing/2014/main" id="{422DE9BC-4559-4274-A721-BCDB05C21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CB8D3B-63E8-4DDF-909F-C8B61FB6589C}" type="slidenum">
              <a:rPr lang="zh-CN" altLang="en-US">
                <a:solidFill>
                  <a:srgbClr val="000000"/>
                </a:solidFill>
              </a:rPr>
              <a:pPr/>
              <a:t>28</a:t>
            </a:fld>
            <a:endParaRPr lang="zh-CN" altLang="en-US">
              <a:solidFill>
                <a:srgbClr val="000000"/>
              </a:solidFill>
            </a:endParaRPr>
          </a:p>
        </p:txBody>
      </p:sp>
    </p:spTree>
    <p:extLst>
      <p:ext uri="{BB962C8B-B14F-4D97-AF65-F5344CB8AC3E}">
        <p14:creationId xmlns:p14="http://schemas.microsoft.com/office/powerpoint/2010/main" val="1664941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343DAFBA-C6F6-450B-AFB3-BA4BC073EB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8308299-A1D4-4067-A9F8-12910459DDC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3012" name="灯片编号占位符 3">
            <a:extLst>
              <a:ext uri="{FF2B5EF4-FFF2-40B4-BE49-F238E27FC236}">
                <a16:creationId xmlns:a16="http://schemas.microsoft.com/office/drawing/2014/main" id="{422DE9BC-4559-4274-A721-BCDB05C21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CB8D3B-63E8-4DDF-909F-C8B61FB6589C}" type="slidenum">
              <a:rPr lang="zh-CN" altLang="en-US">
                <a:solidFill>
                  <a:srgbClr val="000000"/>
                </a:solidFill>
              </a:rPr>
              <a:pPr/>
              <a:t>29</a:t>
            </a:fld>
            <a:endParaRPr lang="zh-CN" altLang="en-US">
              <a:solidFill>
                <a:srgbClr val="000000"/>
              </a:solidFill>
            </a:endParaRPr>
          </a:p>
        </p:txBody>
      </p:sp>
    </p:spTree>
    <p:extLst>
      <p:ext uri="{BB962C8B-B14F-4D97-AF65-F5344CB8AC3E}">
        <p14:creationId xmlns:p14="http://schemas.microsoft.com/office/powerpoint/2010/main" val="2864764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32</a:t>
            </a:fld>
            <a:endParaRPr lang="zh-CN" altLang="en-US"/>
          </a:p>
        </p:txBody>
      </p:sp>
    </p:spTree>
    <p:extLst>
      <p:ext uri="{BB962C8B-B14F-4D97-AF65-F5344CB8AC3E}">
        <p14:creationId xmlns:p14="http://schemas.microsoft.com/office/powerpoint/2010/main" val="3265499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96479AFE-920E-4FF0-8B79-5634013378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98973B47-EB00-4E8B-ABEB-D19695F30B68}"/>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340" name="灯片编号占位符 3">
            <a:extLst>
              <a:ext uri="{FF2B5EF4-FFF2-40B4-BE49-F238E27FC236}">
                <a16:creationId xmlns:a16="http://schemas.microsoft.com/office/drawing/2014/main" id="{12FE5FE7-9F4A-4A39-8240-D43B2E3AC5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AA24FE6-180A-4B4B-8E5D-327E8C68E32F}" type="slidenum">
              <a:rPr lang="zh-CN" altLang="en-US"/>
              <a:pPr/>
              <a:t>33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B0A9E1F1-D905-47D1-8B6A-CF82E8B197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085E5DEB-D73C-40D6-886B-E0346A3D0AA5}"/>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436" name="灯片编号占位符 3">
            <a:extLst>
              <a:ext uri="{FF2B5EF4-FFF2-40B4-BE49-F238E27FC236}">
                <a16:creationId xmlns:a16="http://schemas.microsoft.com/office/drawing/2014/main" id="{E014BE34-1577-40F2-8134-BCC8C70325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F42A2DF-7F17-4990-AF13-789175A2D83E}" type="slidenum">
              <a:rPr lang="zh-CN" altLang="en-US"/>
              <a:pPr/>
              <a:t>34</a:t>
            </a:fld>
            <a:endParaRPr lang="zh-CN" altLang="en-US"/>
          </a:p>
        </p:txBody>
      </p:sp>
    </p:spTree>
    <p:extLst>
      <p:ext uri="{BB962C8B-B14F-4D97-AF65-F5344CB8AC3E}">
        <p14:creationId xmlns:p14="http://schemas.microsoft.com/office/powerpoint/2010/main" val="3316751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B410C9DB-8CC6-4ABC-9E89-6242766B0F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92900BE4-2E67-435A-BC6D-80EE362B584E}"/>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4580" name="灯片编号占位符 3">
            <a:extLst>
              <a:ext uri="{FF2B5EF4-FFF2-40B4-BE49-F238E27FC236}">
                <a16:creationId xmlns:a16="http://schemas.microsoft.com/office/drawing/2014/main" id="{E7CD97D0-3520-4363-9681-A5BFBA7A49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F56D7F1-C795-4654-9B14-1C0C33F9CDE3}" type="slidenum">
              <a:rPr lang="zh-CN" altLang="en-US"/>
              <a:pPr/>
              <a:t>37</a:t>
            </a:fld>
            <a:endParaRPr lang="zh-CN" altLang="en-US"/>
          </a:p>
        </p:txBody>
      </p:sp>
    </p:spTree>
    <p:extLst>
      <p:ext uri="{BB962C8B-B14F-4D97-AF65-F5344CB8AC3E}">
        <p14:creationId xmlns:p14="http://schemas.microsoft.com/office/powerpoint/2010/main" val="2049798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DA94B36E-4648-4AE2-AAE2-8BCB3E49C0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BAA10ABB-61F1-452D-AD45-3A26604E8C36}"/>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0964" name="灯片编号占位符 3">
            <a:extLst>
              <a:ext uri="{FF2B5EF4-FFF2-40B4-BE49-F238E27FC236}">
                <a16:creationId xmlns:a16="http://schemas.microsoft.com/office/drawing/2014/main" id="{A4B72301-6A75-4901-BADB-FC438B16C3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2C9CE4-9963-490F-B4B6-58A75CD446B9}" type="slidenum">
              <a:rPr lang="zh-CN" altLang="en-US"/>
              <a:pPr/>
              <a:t>38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DC19F8E1-30CA-484E-B0E0-BFDD9050BE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5651A281-E23E-4C26-AFA6-C195BB3979E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5060" name="灯片编号占位符 3">
            <a:extLst>
              <a:ext uri="{FF2B5EF4-FFF2-40B4-BE49-F238E27FC236}">
                <a16:creationId xmlns:a16="http://schemas.microsoft.com/office/drawing/2014/main" id="{DC9A4441-8838-4DFB-9FFB-72881B68C2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2B7C3CF-DB42-4B4B-BAC8-A305214BC8B0}" type="slidenum">
              <a:rPr lang="zh-CN" altLang="en-US"/>
              <a:pPr/>
              <a:t>44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47</a:t>
            </a:fld>
            <a:endParaRPr lang="zh-CN" altLang="en-US"/>
          </a:p>
        </p:txBody>
      </p:sp>
    </p:spTree>
    <p:extLst>
      <p:ext uri="{BB962C8B-B14F-4D97-AF65-F5344CB8AC3E}">
        <p14:creationId xmlns:p14="http://schemas.microsoft.com/office/powerpoint/2010/main" val="391290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9A28346C-849B-4FBD-9CAC-CDF3E17335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A1EE108F-B7B2-4B09-9659-67874EF59A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a:extLst>
              <a:ext uri="{FF2B5EF4-FFF2-40B4-BE49-F238E27FC236}">
                <a16:creationId xmlns:a16="http://schemas.microsoft.com/office/drawing/2014/main" id="{082A4C53-34CE-4B5E-8B65-E1B6CFAD83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28F1ED4-DA1E-4E34-9C2B-C6FC996489DF}" type="slidenum">
              <a:rPr lang="zh-CN" altLang="en-US"/>
              <a:pPr/>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48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52</a:t>
            </a:fld>
            <a:endParaRPr lang="zh-CN" altLang="en-US"/>
          </a:p>
        </p:txBody>
      </p:sp>
    </p:spTree>
    <p:extLst>
      <p:ext uri="{BB962C8B-B14F-4D97-AF65-F5344CB8AC3E}">
        <p14:creationId xmlns:p14="http://schemas.microsoft.com/office/powerpoint/2010/main" val="454681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53</a:t>
            </a:fld>
            <a:endParaRPr lang="zh-CN" altLang="en-US"/>
          </a:p>
        </p:txBody>
      </p:sp>
    </p:spTree>
    <p:extLst>
      <p:ext uri="{BB962C8B-B14F-4D97-AF65-F5344CB8AC3E}">
        <p14:creationId xmlns:p14="http://schemas.microsoft.com/office/powerpoint/2010/main" val="1574135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55</a:t>
            </a:fld>
            <a:endParaRPr lang="zh-CN" altLang="en-US"/>
          </a:p>
        </p:txBody>
      </p:sp>
    </p:spTree>
    <p:extLst>
      <p:ext uri="{BB962C8B-B14F-4D97-AF65-F5344CB8AC3E}">
        <p14:creationId xmlns:p14="http://schemas.microsoft.com/office/powerpoint/2010/main" val="4098720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56</a:t>
            </a:fld>
            <a:endParaRPr lang="zh-CN" altLang="en-US"/>
          </a:p>
        </p:txBody>
      </p:sp>
    </p:spTree>
    <p:extLst>
      <p:ext uri="{BB962C8B-B14F-4D97-AF65-F5344CB8AC3E}">
        <p14:creationId xmlns:p14="http://schemas.microsoft.com/office/powerpoint/2010/main" val="552061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58</a:t>
            </a:fld>
            <a:endParaRPr lang="zh-CN" altLang="en-US"/>
          </a:p>
        </p:txBody>
      </p:sp>
    </p:spTree>
    <p:extLst>
      <p:ext uri="{BB962C8B-B14F-4D97-AF65-F5344CB8AC3E}">
        <p14:creationId xmlns:p14="http://schemas.microsoft.com/office/powerpoint/2010/main" val="858270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59</a:t>
            </a:fld>
            <a:endParaRPr lang="zh-CN" altLang="en-US"/>
          </a:p>
        </p:txBody>
      </p:sp>
    </p:spTree>
    <p:extLst>
      <p:ext uri="{BB962C8B-B14F-4D97-AF65-F5344CB8AC3E}">
        <p14:creationId xmlns:p14="http://schemas.microsoft.com/office/powerpoint/2010/main" val="249912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61</a:t>
            </a:fld>
            <a:endParaRPr lang="zh-CN" altLang="en-US"/>
          </a:p>
        </p:txBody>
      </p:sp>
    </p:spTree>
    <p:extLst>
      <p:ext uri="{BB962C8B-B14F-4D97-AF65-F5344CB8AC3E}">
        <p14:creationId xmlns:p14="http://schemas.microsoft.com/office/powerpoint/2010/main" val="2082437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62</a:t>
            </a:fld>
            <a:endParaRPr lang="zh-CN" altLang="en-US"/>
          </a:p>
        </p:txBody>
      </p:sp>
    </p:spTree>
    <p:extLst>
      <p:ext uri="{BB962C8B-B14F-4D97-AF65-F5344CB8AC3E}">
        <p14:creationId xmlns:p14="http://schemas.microsoft.com/office/powerpoint/2010/main" val="2391240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64</a:t>
            </a:fld>
            <a:endParaRPr lang="zh-CN" altLang="en-US"/>
          </a:p>
        </p:txBody>
      </p:sp>
    </p:spTree>
    <p:extLst>
      <p:ext uri="{BB962C8B-B14F-4D97-AF65-F5344CB8AC3E}">
        <p14:creationId xmlns:p14="http://schemas.microsoft.com/office/powerpoint/2010/main" val="1161587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F493D36A-9688-4CC9-AEB6-6ED926EA6B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DFE44903-6D4D-4C22-935A-0324FEF26B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1748" name="灯片编号占位符 3">
            <a:extLst>
              <a:ext uri="{FF2B5EF4-FFF2-40B4-BE49-F238E27FC236}">
                <a16:creationId xmlns:a16="http://schemas.microsoft.com/office/drawing/2014/main" id="{632B0384-CAEB-4A80-95AC-A65DE40AB5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8CDD302-A72D-4034-A727-44547DDAD638}" type="slidenum">
              <a:rPr lang="zh-CN" altLang="en-US"/>
              <a:pPr/>
              <a:t>6</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65</a:t>
            </a:fld>
            <a:endParaRPr lang="zh-CN" altLang="en-US"/>
          </a:p>
        </p:txBody>
      </p:sp>
    </p:spTree>
    <p:extLst>
      <p:ext uri="{BB962C8B-B14F-4D97-AF65-F5344CB8AC3E}">
        <p14:creationId xmlns:p14="http://schemas.microsoft.com/office/powerpoint/2010/main" val="41223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7B758B60-E6FF-40BF-B1E1-A125B3193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563D25DF-2E63-4CD5-8628-55CC56E465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，关于</a:t>
            </a:r>
            <a:r>
              <a:rPr lang="en-US" altLang="zh-CN"/>
              <a:t>JVM</a:t>
            </a:r>
            <a:r>
              <a:rPr lang="zh-CN" altLang="en-US"/>
              <a:t>的默认处理方案，我们先到代码中演示，再回来总结。</a:t>
            </a:r>
            <a:endParaRPr lang="en-US" altLang="zh-CN"/>
          </a:p>
          <a:p>
            <a:r>
              <a:rPr lang="en-US" altLang="zh-CN"/>
              <a:t>2</a:t>
            </a:r>
            <a:r>
              <a:rPr lang="zh-CN" altLang="en-US"/>
              <a:t>，如果出现了异常，那么虚拟机在这里就</a:t>
            </a:r>
            <a:r>
              <a:rPr lang="en-US" altLang="zh-CN"/>
              <a:t>new</a:t>
            </a:r>
            <a:r>
              <a:rPr lang="zh-CN" altLang="en-US"/>
              <a:t>了一个异常，抛给了调用者</a:t>
            </a:r>
            <a:r>
              <a:rPr lang="en-US" altLang="zh-CN"/>
              <a:t>main</a:t>
            </a:r>
            <a:r>
              <a:rPr lang="zh-CN" altLang="en-US"/>
              <a:t>方法，继续抛给调用者，由虚拟机处理。</a:t>
            </a:r>
            <a:endParaRPr lang="en-US" altLang="zh-CN"/>
          </a:p>
        </p:txBody>
      </p:sp>
      <p:sp>
        <p:nvSpPr>
          <p:cNvPr id="32772" name="灯片编号占位符 3">
            <a:extLst>
              <a:ext uri="{FF2B5EF4-FFF2-40B4-BE49-F238E27FC236}">
                <a16:creationId xmlns:a16="http://schemas.microsoft.com/office/drawing/2014/main" id="{D6820E55-10C4-4DC9-9C77-A087F0FCC9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65DAC5-D580-41CE-80E8-59EACAC99784}" type="slidenum">
              <a:rPr lang="zh-CN" altLang="en-US"/>
              <a:pPr/>
              <a:t>15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442C0B8-8D2F-4A2F-B6AC-C5834167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BEABA9E5-E40F-40ED-9C87-1E580B80A9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写两个方法举例</a:t>
            </a:r>
          </a:p>
        </p:txBody>
      </p:sp>
      <p:sp>
        <p:nvSpPr>
          <p:cNvPr id="34820" name="灯片编号占位符 3">
            <a:extLst>
              <a:ext uri="{FF2B5EF4-FFF2-40B4-BE49-F238E27FC236}">
                <a16:creationId xmlns:a16="http://schemas.microsoft.com/office/drawing/2014/main" id="{064F50C9-5344-4976-97AA-7367DAFAE9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AA8EF-4903-4CB8-829C-00ABC634D05D}" type="slidenum">
              <a:rPr lang="zh-CN" altLang="en-US"/>
              <a:pPr/>
              <a:t>18</a:t>
            </a:fld>
            <a:endParaRPr lang="zh-CN" altLang="en-US"/>
          </a:p>
        </p:txBody>
      </p:sp>
    </p:spTree>
    <p:extLst>
      <p:ext uri="{BB962C8B-B14F-4D97-AF65-F5344CB8AC3E}">
        <p14:creationId xmlns:p14="http://schemas.microsoft.com/office/powerpoint/2010/main" val="179259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442C0B8-8D2F-4A2F-B6AC-C5834167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BEABA9E5-E40F-40ED-9C87-1E580B80A9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写两个方法举例</a:t>
            </a:r>
          </a:p>
        </p:txBody>
      </p:sp>
      <p:sp>
        <p:nvSpPr>
          <p:cNvPr id="34820" name="灯片编号占位符 3">
            <a:extLst>
              <a:ext uri="{FF2B5EF4-FFF2-40B4-BE49-F238E27FC236}">
                <a16:creationId xmlns:a16="http://schemas.microsoft.com/office/drawing/2014/main" id="{064F50C9-5344-4976-97AA-7367DAFAE9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AA8EF-4903-4CB8-829C-00ABC634D05D}" type="slidenum">
              <a:rPr lang="zh-CN" altLang="en-US"/>
              <a:pPr/>
              <a:t>19</a:t>
            </a:fld>
            <a:endParaRPr lang="zh-CN" altLang="en-US"/>
          </a:p>
        </p:txBody>
      </p:sp>
    </p:spTree>
    <p:extLst>
      <p:ext uri="{BB962C8B-B14F-4D97-AF65-F5344CB8AC3E}">
        <p14:creationId xmlns:p14="http://schemas.microsoft.com/office/powerpoint/2010/main" val="3617919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B1703095-6390-4E21-8C3C-4401FE4A25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F0762749-26E9-4CD8-B850-24379DDCBE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关于异常的处理方案，我们先学习</a:t>
            </a:r>
            <a:r>
              <a:rPr lang="en-US" altLang="zh-CN"/>
              <a:t>try…catch</a:t>
            </a:r>
            <a:r>
              <a:rPr lang="zh-CN" altLang="en-US"/>
              <a:t>，而针对</a:t>
            </a:r>
            <a:r>
              <a:rPr lang="en-US" altLang="zh-CN"/>
              <a:t>try…catch</a:t>
            </a:r>
            <a:r>
              <a:rPr lang="zh-CN" altLang="en-US"/>
              <a:t>的处理方案，我们来学习格式，针对格式给出了一个范例，</a:t>
            </a:r>
            <a:endParaRPr lang="en-US" altLang="zh-CN"/>
          </a:p>
          <a:p>
            <a:r>
              <a:rPr lang="zh-CN" altLang="en-US"/>
              <a:t>然后我们到代码中去演示一下，回来总结，我们自己处理和</a:t>
            </a:r>
            <a:r>
              <a:rPr lang="en-US" altLang="zh-CN"/>
              <a:t>JVM</a:t>
            </a:r>
            <a:r>
              <a:rPr lang="zh-CN" altLang="en-US"/>
              <a:t>默认处理的区别</a:t>
            </a:r>
            <a:endParaRPr lang="en-US" altLang="zh-CN"/>
          </a:p>
        </p:txBody>
      </p:sp>
      <p:sp>
        <p:nvSpPr>
          <p:cNvPr id="38916" name="灯片编号占位符 3">
            <a:extLst>
              <a:ext uri="{FF2B5EF4-FFF2-40B4-BE49-F238E27FC236}">
                <a16:creationId xmlns:a16="http://schemas.microsoft.com/office/drawing/2014/main" id="{F785F2C8-F287-44B2-8579-16A4E1C06A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FD2A7F0-DCC2-43B6-94B0-CF64CF33FC03}" type="slidenum">
              <a:rPr lang="zh-CN" altLang="en-US"/>
              <a:pPr/>
              <a:t>20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B1703095-6390-4E21-8C3C-4401FE4A25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F0762749-26E9-4CD8-B850-24379DDCBE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关于异常的处理方案，我们先学习</a:t>
            </a:r>
            <a:r>
              <a:rPr lang="en-US" altLang="zh-CN"/>
              <a:t>try…catch</a:t>
            </a:r>
            <a:r>
              <a:rPr lang="zh-CN" altLang="en-US"/>
              <a:t>，而针对</a:t>
            </a:r>
            <a:r>
              <a:rPr lang="en-US" altLang="zh-CN"/>
              <a:t>try…catch</a:t>
            </a:r>
            <a:r>
              <a:rPr lang="zh-CN" altLang="en-US"/>
              <a:t>的处理方案，我们来学习格式，针对格式给出了一个范例，</a:t>
            </a:r>
            <a:endParaRPr lang="en-US" altLang="zh-CN"/>
          </a:p>
          <a:p>
            <a:r>
              <a:rPr lang="zh-CN" altLang="en-US"/>
              <a:t>然后我们到代码中去演示一下，回来总结，我们自己处理和</a:t>
            </a:r>
            <a:r>
              <a:rPr lang="en-US" altLang="zh-CN"/>
              <a:t>JVM</a:t>
            </a:r>
            <a:r>
              <a:rPr lang="zh-CN" altLang="en-US"/>
              <a:t>默认处理的区别</a:t>
            </a:r>
            <a:endParaRPr lang="en-US" altLang="zh-CN"/>
          </a:p>
        </p:txBody>
      </p:sp>
      <p:sp>
        <p:nvSpPr>
          <p:cNvPr id="38916" name="灯片编号占位符 3">
            <a:extLst>
              <a:ext uri="{FF2B5EF4-FFF2-40B4-BE49-F238E27FC236}">
                <a16:creationId xmlns:a16="http://schemas.microsoft.com/office/drawing/2014/main" id="{F785F2C8-F287-44B2-8579-16A4E1C06A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FD2A7F0-DCC2-43B6-94B0-CF64CF33FC03}" type="slidenum">
              <a:rPr lang="zh-CN" altLang="en-US"/>
              <a:pPr/>
              <a:t>21</a:t>
            </a:fld>
            <a:endParaRPr lang="zh-CN" altLang="en-US"/>
          </a:p>
        </p:txBody>
      </p:sp>
    </p:spTree>
    <p:extLst>
      <p:ext uri="{BB962C8B-B14F-4D97-AF65-F5344CB8AC3E}">
        <p14:creationId xmlns:p14="http://schemas.microsoft.com/office/powerpoint/2010/main" val="1138143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442C0B8-8D2F-4A2F-B6AC-C5834167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BEABA9E5-E40F-40ED-9C87-1E580B80A9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写两个方法举例</a:t>
            </a:r>
          </a:p>
        </p:txBody>
      </p:sp>
      <p:sp>
        <p:nvSpPr>
          <p:cNvPr id="34820" name="灯片编号占位符 3">
            <a:extLst>
              <a:ext uri="{FF2B5EF4-FFF2-40B4-BE49-F238E27FC236}">
                <a16:creationId xmlns:a16="http://schemas.microsoft.com/office/drawing/2014/main" id="{064F50C9-5344-4976-97AA-7367DAFAE9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AA8EF-4903-4CB8-829C-00ABC634D05D}" type="slidenum">
              <a:rPr lang="zh-CN" altLang="en-US"/>
              <a:pPr/>
              <a:t>24</a:t>
            </a:fld>
            <a:endParaRPr lang="zh-CN" altLang="en-US"/>
          </a:p>
        </p:txBody>
      </p:sp>
    </p:spTree>
    <p:extLst>
      <p:ext uri="{BB962C8B-B14F-4D97-AF65-F5344CB8AC3E}">
        <p14:creationId xmlns:p14="http://schemas.microsoft.com/office/powerpoint/2010/main" val="282816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210037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657797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4168552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theme" Target="../theme/theme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3" r:id="rId16"/>
    <p:sldLayoutId id="2147483725" r:id="rId17"/>
    <p:sldLayoutId id="2147483734" r:id="rId18"/>
    <p:sldLayoutId id="2147483741" r:id="rId19"/>
    <p:sldLayoutId id="2147483742" r:id="rId20"/>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3.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461109" y="2244725"/>
            <a:ext cx="11352612" cy="1158875"/>
          </a:xfrm>
        </p:spPr>
        <p:txBody>
          <a:bodyPr/>
          <a:lstStyle/>
          <a:p>
            <a:r>
              <a:rPr kumimoji="1" lang="zh-CN" altLang="en-US" sz="6000" dirty="0"/>
              <a:t>异常、日志技术、阶段项目</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579951" y="2033431"/>
            <a:ext cx="6602724" cy="1565878"/>
          </a:xfrm>
          <a:prstGeom prst="rect">
            <a:avLst/>
          </a:prstGeom>
          <a:noFill/>
        </p:spPr>
        <p:txBody>
          <a:bodyPr wrap="square">
            <a:spAutoFit/>
          </a:bodyPr>
          <a:lstStyle/>
          <a:p>
            <a:pPr marL="342900" indent="-342900">
              <a:lnSpc>
                <a:spcPct val="200000"/>
              </a:lnSpc>
              <a:buAutoNum type="arabicPeriod"/>
              <a:defRPr/>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运行时异常的特点</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运行时异常：继承自</a:t>
            </a: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的异常或者其子类，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编译阶段不报错</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运行可能报错。</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2394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32826" y="1523310"/>
            <a:ext cx="5973761" cy="4256405"/>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0342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B4A044EA-BD4E-4EF2-973D-A9ED8D171B93}"/>
              </a:ext>
            </a:extLst>
          </p:cNvPr>
          <p:cNvSpPr>
            <a:spLocks noChangeArrowheads="1"/>
          </p:cNvSpPr>
          <p:nvPr/>
        </p:nvSpPr>
        <p:spPr bwMode="auto">
          <a:xfrm>
            <a:off x="833120" y="4261344"/>
            <a:ext cx="7529625" cy="1565878"/>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编译时异常的作用是什么：</a:t>
            </a:r>
            <a:endParaRPr kumimoji="0" lang="en-US"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是担心程序员的技术不行，在编译阶段就爆出一个错误, 目的在于提醒</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不要出错</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编译时异常是可遇不可求。遇到了就遇到了呗。</a:t>
            </a:r>
          </a:p>
        </p:txBody>
      </p:sp>
      <p:sp>
        <p:nvSpPr>
          <p:cNvPr id="24" name="文本框 23">
            <a:extLst>
              <a:ext uri="{FF2B5EF4-FFF2-40B4-BE49-F238E27FC236}">
                <a16:creationId xmlns:a16="http://schemas.microsoft.com/office/drawing/2014/main" id="{0C4F2424-CC77-493D-A7DF-57370EAB171A}"/>
              </a:ext>
            </a:extLst>
          </p:cNvPr>
          <p:cNvSpPr txBox="1"/>
          <p:nvPr/>
        </p:nvSpPr>
        <p:spPr>
          <a:xfrm>
            <a:off x="833120" y="1496974"/>
            <a:ext cx="9459742" cy="468975"/>
          </a:xfrm>
          <a:prstGeom prst="rect">
            <a:avLst/>
          </a:prstGeom>
          <a:noFill/>
        </p:spPr>
        <p:txBody>
          <a:bodyPr wrap="square">
            <a:spAutoFit/>
          </a:bodyPr>
          <a:lstStyle/>
          <a:p>
            <a:pPr marL="228594" indent="-228594">
              <a:lnSpc>
                <a:spcPct val="150000"/>
              </a:lnSpc>
              <a:buFont typeface="Wingdings" panose="05000000000000000000" pitchFamily="2" charset="2"/>
              <a:buChar char="l"/>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不是</a:t>
            </a:r>
            <a:r>
              <a:rPr lang="en-US" altLang="zh-CN" sz="18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其子类的异常</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编译阶就报错，必须处理，否则代码不通过。</a:t>
            </a:r>
            <a:endParaRPr lang="en-US" altLang="zh-CN"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文本框 25">
            <a:extLst>
              <a:ext uri="{FF2B5EF4-FFF2-40B4-BE49-F238E27FC236}">
                <a16:creationId xmlns:a16="http://schemas.microsoft.com/office/drawing/2014/main" id="{CEC634DA-E5D8-4E7D-B76A-1975790B19A9}"/>
              </a:ext>
            </a:extLst>
          </p:cNvPr>
          <p:cNvSpPr txBox="1"/>
          <p:nvPr/>
        </p:nvSpPr>
        <p:spPr>
          <a:xfrm>
            <a:off x="833120" y="1127642"/>
            <a:ext cx="6096000"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6F15B523-98EE-4D4D-B9AC-D9920911F2B5}"/>
              </a:ext>
            </a:extLst>
          </p:cNvPr>
          <p:cNvSpPr txBox="1"/>
          <p:nvPr/>
        </p:nvSpPr>
        <p:spPr>
          <a:xfrm>
            <a:off x="833120" y="2120157"/>
            <a:ext cx="6096000"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编译时异常示例</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Rectangle 1">
            <a:extLst>
              <a:ext uri="{FF2B5EF4-FFF2-40B4-BE49-F238E27FC236}">
                <a16:creationId xmlns:a16="http://schemas.microsoft.com/office/drawing/2014/main" id="{99F840CE-D5DF-485C-A2F3-3BCB3C85591D}"/>
              </a:ext>
            </a:extLst>
          </p:cNvPr>
          <p:cNvSpPr>
            <a:spLocks noChangeArrowheads="1"/>
          </p:cNvSpPr>
          <p:nvPr/>
        </p:nvSpPr>
        <p:spPr bwMode="auto">
          <a:xfrm>
            <a:off x="833120" y="2543255"/>
            <a:ext cx="7701280" cy="107721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 date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"2015-01-12 10:23:21"</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 sdf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r>
              <a:rPr kumimoji="0" lang="zh-CN" altLang="zh-CN" sz="16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"yyyy-MM-dd HH:mm:ss"</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Date d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sdf</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.parse(</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d</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接连接符 3">
            <a:extLst>
              <a:ext uri="{FF2B5EF4-FFF2-40B4-BE49-F238E27FC236}">
                <a16:creationId xmlns:a16="http://schemas.microsoft.com/office/drawing/2014/main" id="{E026646C-531B-4B06-A22A-28CB9767681B}"/>
              </a:ext>
            </a:extLst>
          </p:cNvPr>
          <p:cNvCxnSpPr/>
          <p:nvPr/>
        </p:nvCxnSpPr>
        <p:spPr>
          <a:xfrm>
            <a:off x="1981200" y="3351104"/>
            <a:ext cx="15138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直接箭头连接符 10">
            <a:extLst>
              <a:ext uri="{FF2B5EF4-FFF2-40B4-BE49-F238E27FC236}">
                <a16:creationId xmlns:a16="http://schemas.microsoft.com/office/drawing/2014/main" id="{DA68EF51-B243-42F2-BC8E-C0CAB9140561}"/>
              </a:ext>
            </a:extLst>
          </p:cNvPr>
          <p:cNvCxnSpPr>
            <a:cxnSpLocks/>
          </p:cNvCxnSpPr>
          <p:nvPr/>
        </p:nvCxnSpPr>
        <p:spPr>
          <a:xfrm>
            <a:off x="3495040" y="3351104"/>
            <a:ext cx="386080" cy="7230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文本框 18">
            <a:extLst>
              <a:ext uri="{FF2B5EF4-FFF2-40B4-BE49-F238E27FC236}">
                <a16:creationId xmlns:a16="http://schemas.microsoft.com/office/drawing/2014/main" id="{33A20D1C-24F4-46CB-8DA2-FD63BAA788DE}"/>
              </a:ext>
            </a:extLst>
          </p:cNvPr>
          <p:cNvSpPr txBox="1"/>
          <p:nvPr/>
        </p:nvSpPr>
        <p:spPr>
          <a:xfrm>
            <a:off x="3804920" y="4074160"/>
            <a:ext cx="6096000"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日期解析异常：</a:t>
            </a:r>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ParseException</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055" name="Picture 7">
            <a:extLst>
              <a:ext uri="{FF2B5EF4-FFF2-40B4-BE49-F238E27FC236}">
                <a16:creationId xmlns:a16="http://schemas.microsoft.com/office/drawing/2014/main" id="{9B72B255-B6FA-4B6B-B95B-B4A059E7828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976452" y="347336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40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fade">
                                      <p:cBhvr>
                                        <p:cTn id="38" dur="500"/>
                                        <p:tgtEl>
                                          <p:spTgt spid="1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xEl>
                                              <p:pRg st="1" end="1"/>
                                            </p:txEl>
                                          </p:spTgt>
                                        </p:tgtEl>
                                        <p:attrNameLst>
                                          <p:attrName>style.visibility</p:attrName>
                                        </p:attrNameLst>
                                      </p:cBhvr>
                                      <p:to>
                                        <p:strVal val="visible"/>
                                      </p:to>
                                    </p:set>
                                    <p:animEffect transition="in" filter="fade">
                                      <p:cBhvr>
                                        <p:cTn id="43" dur="500"/>
                                        <p:tgtEl>
                                          <p:spTgt spid="1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xEl>
                                              <p:pRg st="2" end="2"/>
                                            </p:txEl>
                                          </p:spTgt>
                                        </p:tgtEl>
                                        <p:attrNameLst>
                                          <p:attrName>style.visibility</p:attrName>
                                        </p:attrNameLst>
                                      </p:cBhvr>
                                      <p:to>
                                        <p:strVal val="visible"/>
                                      </p:to>
                                    </p:set>
                                    <p:animEffect transition="in" filter="fade">
                                      <p:cBhvr>
                                        <p:cTn id="48" dur="500"/>
                                        <p:tgtEl>
                                          <p:spTgt spid="13">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055"/>
                                        </p:tgtEl>
                                        <p:attrNameLst>
                                          <p:attrName>style.visibility</p:attrName>
                                        </p:attrNameLst>
                                      </p:cBhvr>
                                      <p:to>
                                        <p:strVal val="visible"/>
                                      </p:to>
                                    </p:set>
                                    <p:animEffect transition="in" filter="wipe(down)">
                                      <p:cBhvr>
                                        <p:cTn id="53"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animBg="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468633" y="2359436"/>
            <a:ext cx="6896922" cy="1565878"/>
          </a:xfrm>
          <a:prstGeom prst="rect">
            <a:avLst/>
          </a:prstGeom>
          <a:noFill/>
        </p:spPr>
        <p:txBody>
          <a:bodyPr wrap="square">
            <a:spAutoFit/>
          </a:bodyPr>
          <a:lstStyle/>
          <a:p>
            <a:pPr marL="342900" indent="-342900">
              <a:lnSpc>
                <a:spcPct val="200000"/>
              </a:lnSpc>
              <a:buAutoNum type="arabicPeriod"/>
              <a:defRPr/>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编译时异常的特点</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编译时异常：继承自</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的异常或者其子类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编译阶段报错，必须处理，否则代码不通过。</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4669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32826" y="1523310"/>
            <a:ext cx="5973761" cy="4256405"/>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5923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090420-B35B-4652-BAA0-75C8E2829560}"/>
              </a:ext>
            </a:extLst>
          </p:cNvPr>
          <p:cNvSpPr>
            <a:spLocks noChangeArrowheads="1"/>
          </p:cNvSpPr>
          <p:nvPr/>
        </p:nvSpPr>
        <p:spPr bwMode="auto">
          <a:xfrm>
            <a:off x="901263" y="1013590"/>
            <a:ext cx="10200640" cy="42868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默认会在出现异常的代码那里自动的创建一个异常对象：ArithmeticException。</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异常会从方法中出现的点这里抛出给调用者，调用者最终抛出给JVM虚拟机。</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虚拟机接收到异常对象后，先在控制台直接输出异常栈信息数据。</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直接从当前执行的异常点干掉当前程序。</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后续代码没有机会执行了，因为程序已经死亡。</a:t>
            </a: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2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8" name="图片 7">
            <a:extLst>
              <a:ext uri="{FF2B5EF4-FFF2-40B4-BE49-F238E27FC236}">
                <a16:creationId xmlns:a16="http://schemas.microsoft.com/office/drawing/2014/main" id="{3C761703-4CC8-405B-9E52-21803CA12E07}"/>
              </a:ext>
            </a:extLst>
          </p:cNvPr>
          <p:cNvPicPr>
            <a:picLocks noChangeAspect="1"/>
          </p:cNvPicPr>
          <p:nvPr/>
        </p:nvPicPr>
        <p:blipFill>
          <a:blip r:embed="rId3"/>
          <a:stretch>
            <a:fillRect/>
          </a:stretch>
        </p:blipFill>
        <p:spPr>
          <a:xfrm>
            <a:off x="1043501" y="3748027"/>
            <a:ext cx="5505768" cy="2062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524292" y="2383289"/>
            <a:ext cx="6928728" cy="1504323"/>
          </a:xfrm>
          <a:prstGeom prst="rect">
            <a:avLst/>
          </a:prstGeom>
          <a:noFill/>
        </p:spPr>
        <p:txBody>
          <a:bodyPr wrap="square">
            <a:spAutoFit/>
          </a:bodyPr>
          <a:lstStyle/>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默认异常处理机制。</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默认的异常处理机制并不好，一旦真的出现异常，程序立即死亡！</a:t>
            </a:r>
            <a:endPar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9982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32826" y="1523310"/>
            <a:ext cx="5973761" cy="4256405"/>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9827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a:extLst>
              <a:ext uri="{FF2B5EF4-FFF2-40B4-BE49-F238E27FC236}">
                <a16:creationId xmlns:a16="http://schemas.microsoft.com/office/drawing/2014/main" id="{18CDB1D5-EAA5-4436-89A8-F71DEF77D952}"/>
              </a:ext>
            </a:extLst>
          </p:cNvPr>
          <p:cNvSpPr txBox="1"/>
          <p:nvPr/>
        </p:nvSpPr>
        <p:spPr>
          <a:xfrm>
            <a:off x="838201" y="1565675"/>
            <a:ext cx="8843433"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编译时异常的处理形式有三种：</a:t>
            </a:r>
          </a:p>
        </p:txBody>
      </p:sp>
      <p:sp>
        <p:nvSpPr>
          <p:cNvPr id="21" name="文本框 20">
            <a:extLst>
              <a:ext uri="{FF2B5EF4-FFF2-40B4-BE49-F238E27FC236}">
                <a16:creationId xmlns:a16="http://schemas.microsoft.com/office/drawing/2014/main" id="{38DF1961-8D77-46FE-80C6-C93CD008EC78}"/>
              </a:ext>
            </a:extLst>
          </p:cNvPr>
          <p:cNvSpPr txBox="1"/>
          <p:nvPr/>
        </p:nvSpPr>
        <p:spPr>
          <a:xfrm>
            <a:off x="838201" y="2024583"/>
            <a:ext cx="8537944" cy="1504323"/>
          </a:xfrm>
          <a:prstGeom prst="rect">
            <a:avLst/>
          </a:prstGeom>
          <a:noFill/>
        </p:spPr>
        <p:txBody>
          <a:bodyPr wrap="square" rtlCol="0">
            <a:spAutoFit/>
          </a:bodyPr>
          <a:lstStyle/>
          <a:p>
            <a:pPr indent="-171450">
              <a:lnSpc>
                <a:spcPct val="20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出现异常直接抛出去给调用者，调用者也继续抛出去。</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171450">
              <a:lnSpc>
                <a:spcPct val="20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出现异常自己捕获处理，不麻烦别人。</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171450">
              <a:lnSpc>
                <a:spcPct val="20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前两者结合，出现异常直接抛出去给调用者，调用者捕获处理。</a:t>
            </a:r>
          </a:p>
        </p:txBody>
      </p:sp>
      <p:sp>
        <p:nvSpPr>
          <p:cNvPr id="23" name="文本框 22">
            <a:extLst>
              <a:ext uri="{FF2B5EF4-FFF2-40B4-BE49-F238E27FC236}">
                <a16:creationId xmlns:a16="http://schemas.microsoft.com/office/drawing/2014/main" id="{BD7F5ACD-44C2-44D9-AA26-698C71CD4DB9}"/>
              </a:ext>
            </a:extLst>
          </p:cNvPr>
          <p:cNvSpPr txBox="1"/>
          <p:nvPr/>
        </p:nvSpPr>
        <p:spPr>
          <a:xfrm>
            <a:off x="838201" y="1057238"/>
            <a:ext cx="6647974" cy="519438"/>
          </a:xfrm>
          <a:prstGeom prst="rect">
            <a:avLst/>
          </a:prstGeom>
          <a:noFill/>
        </p:spPr>
        <p:txBody>
          <a:bodyPr wrap="none" rtlCol="0">
            <a:spAutoFit/>
          </a:bodyPr>
          <a:lstStyle/>
          <a:p>
            <a:pPr fontAlgn="auto">
              <a:lnSpc>
                <a:spcPct val="20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编译时异常是编译阶段就出错的，所以必须处理，否则代码根本无法通过</a:t>
            </a:r>
          </a:p>
        </p:txBody>
      </p:sp>
    </p:spTree>
    <p:extLst>
      <p:ext uri="{BB962C8B-B14F-4D97-AF65-F5344CB8AC3E}">
        <p14:creationId xmlns:p14="http://schemas.microsoft.com/office/powerpoint/2010/main" val="324800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fade">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animEffect transition="in" filter="fade">
                                      <p:cBhvr>
                                        <p:cTn id="22" dur="500"/>
                                        <p:tgtEl>
                                          <p:spTgt spid="2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animEffect transition="in" filter="fade">
                                      <p:cBhvr>
                                        <p:cTn id="2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a:extLst>
              <a:ext uri="{FF2B5EF4-FFF2-40B4-BE49-F238E27FC236}">
                <a16:creationId xmlns:a16="http://schemas.microsoft.com/office/drawing/2014/main" id="{18CDB1D5-EAA5-4436-89A8-F71DEF77D952}"/>
              </a:ext>
            </a:extLst>
          </p:cNvPr>
          <p:cNvSpPr txBox="1"/>
          <p:nvPr/>
        </p:nvSpPr>
        <p:spPr>
          <a:xfrm>
            <a:off x="838201" y="957178"/>
            <a:ext cx="88434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异常处理方式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throws</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C2271C49-31D7-4E08-B00B-1AF7E570A7D9}"/>
              </a:ext>
            </a:extLst>
          </p:cNvPr>
          <p:cNvSpPr txBox="1"/>
          <p:nvPr/>
        </p:nvSpPr>
        <p:spPr>
          <a:xfrm>
            <a:off x="838201" y="1498223"/>
            <a:ext cx="9606279" cy="791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throws</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：用在方法上，可以将方法内部出现的异常抛出去给本方法的调用者处理。</a:t>
            </a:r>
          </a:p>
          <a:p>
            <a:pPr marL="285750" indent="-285750">
              <a:lnSpc>
                <a:spcPct val="150000"/>
              </a:lnSpc>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这种方式并不好，发生异常的方法自己不处理异常，如果异常最终抛出去给虚拟机将引起程序死亡。</a:t>
            </a:r>
          </a:p>
        </p:txBody>
      </p:sp>
      <p:sp>
        <p:nvSpPr>
          <p:cNvPr id="16" name="文本框 15">
            <a:extLst>
              <a:ext uri="{FF2B5EF4-FFF2-40B4-BE49-F238E27FC236}">
                <a16:creationId xmlns:a16="http://schemas.microsoft.com/office/drawing/2014/main" id="{66F7B392-A616-4D5C-977B-57CEFC5C6874}"/>
              </a:ext>
            </a:extLst>
          </p:cNvPr>
          <p:cNvSpPr txBox="1"/>
          <p:nvPr/>
        </p:nvSpPr>
        <p:spPr>
          <a:xfrm>
            <a:off x="838201" y="2664346"/>
            <a:ext cx="6096000" cy="369332"/>
          </a:xfrm>
          <a:prstGeom prst="rect">
            <a:avLst/>
          </a:prstGeom>
          <a:noFill/>
        </p:spPr>
        <p:txBody>
          <a:bodyPr wrap="square">
            <a:spAutoFit/>
          </a:bodyPr>
          <a:lstStyle/>
          <a:p>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抛出异常格式：</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文本框 16">
            <a:extLst>
              <a:ext uri="{FF2B5EF4-FFF2-40B4-BE49-F238E27FC236}">
                <a16:creationId xmlns:a16="http://schemas.microsoft.com/office/drawing/2014/main" id="{4C951E67-1CBE-4243-8301-0950608936AD}"/>
              </a:ext>
            </a:extLst>
          </p:cNvPr>
          <p:cNvSpPr txBox="1"/>
          <p:nvPr/>
        </p:nvSpPr>
        <p:spPr>
          <a:xfrm flipH="1">
            <a:off x="838201" y="4391859"/>
            <a:ext cx="4110988" cy="88447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 throws Exception{</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18" name="文本框 17">
            <a:extLst>
              <a:ext uri="{FF2B5EF4-FFF2-40B4-BE49-F238E27FC236}">
                <a16:creationId xmlns:a16="http://schemas.microsoft.com/office/drawing/2014/main" id="{B26880B8-B935-4190-94FE-C7A8D1E88E56}"/>
              </a:ext>
            </a:extLst>
          </p:cNvPr>
          <p:cNvSpPr txBox="1"/>
          <p:nvPr/>
        </p:nvSpPr>
        <p:spPr>
          <a:xfrm>
            <a:off x="838201" y="3115815"/>
            <a:ext cx="6281417" cy="88447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 throws 异常1 </a:t>
            </a:r>
            <a:r>
              <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异常2 </a:t>
            </a:r>
            <a:r>
              <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r>
              <a:rPr lang="en-US" altLang="zh-CN"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文本框 19">
            <a:extLst>
              <a:ext uri="{FF2B5EF4-FFF2-40B4-BE49-F238E27FC236}">
                <a16:creationId xmlns:a16="http://schemas.microsoft.com/office/drawing/2014/main" id="{BD988931-5D94-498F-8510-10D150A98CEE}"/>
              </a:ext>
            </a:extLst>
          </p:cNvPr>
          <p:cNvSpPr txBox="1"/>
          <p:nvPr/>
        </p:nvSpPr>
        <p:spPr>
          <a:xfrm>
            <a:off x="838201" y="5351863"/>
            <a:ext cx="6096000" cy="646331"/>
          </a:xfrm>
          <a:prstGeom prst="rect">
            <a:avLst/>
          </a:prstGeom>
          <a:noFill/>
        </p:spPr>
        <p:txBody>
          <a:bodyPr wrap="square">
            <a:spAutoFit/>
          </a:bodyPr>
          <a:lstStyle/>
          <a:p>
            <a:pPr marL="285750" indent="-285750">
              <a:buFont typeface="Wingdings" panose="05000000000000000000" pitchFamily="2" charset="2"/>
              <a:buChar char="l"/>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代表可以抛出一切异常，</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文本框 21">
            <a:extLst>
              <a:ext uri="{FF2B5EF4-FFF2-40B4-BE49-F238E27FC236}">
                <a16:creationId xmlns:a16="http://schemas.microsoft.com/office/drawing/2014/main" id="{C48426B5-8F23-47C3-B3BA-3B3208949E38}"/>
              </a:ext>
            </a:extLst>
          </p:cNvPr>
          <p:cNvSpPr txBox="1"/>
          <p:nvPr/>
        </p:nvSpPr>
        <p:spPr>
          <a:xfrm>
            <a:off x="838201" y="4007111"/>
            <a:ext cx="6746240" cy="369332"/>
          </a:xfrm>
          <a:prstGeom prst="rect">
            <a:avLst/>
          </a:prstGeom>
          <a:noFill/>
        </p:spPr>
        <p:txBody>
          <a:bodyPr wrap="square">
            <a:spAutoFit/>
          </a:bodyPr>
          <a:lstStyle/>
          <a:p>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规范做法</a:t>
            </a: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2260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P spid="16" grpId="0"/>
      <p:bldP spid="17" grpId="0" animBg="1"/>
      <p:bldP spid="18" grpId="0" animBg="1"/>
      <p:bldP spid="20"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2471578" y="2129056"/>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2459191" y="2343287"/>
            <a:ext cx="2391925"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4588359" y="2129054"/>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4205369" y="2295893"/>
            <a:ext cx="3174996"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896270" y="4971108"/>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13">
            <a:extLst>
              <a:ext uri="{FF2B5EF4-FFF2-40B4-BE49-F238E27FC236}">
                <a16:creationId xmlns:a16="http://schemas.microsoft.com/office/drawing/2014/main" id="{DF221A37-6F24-4EAD-8A27-C6D16BD6789D}"/>
              </a:ext>
            </a:extLst>
          </p:cNvPr>
          <p:cNvSpPr txBox="1"/>
          <p:nvPr/>
        </p:nvSpPr>
        <p:spPr>
          <a:xfrm>
            <a:off x="4672604" y="3094727"/>
            <a:ext cx="2258362"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系统在开发测试阶段或者上线后可能会出</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bug</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？这些</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bug</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是不是需要记录下来，方便根据记录信息修正</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bug</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a:t>
            </a: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3730213"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今天同学们需要学会什么</a:t>
            </a:r>
          </a:p>
        </p:txBody>
      </p:sp>
      <p:sp>
        <p:nvSpPr>
          <p:cNvPr id="17" name="文本框 13">
            <a:extLst>
              <a:ext uri="{FF2B5EF4-FFF2-40B4-BE49-F238E27FC236}">
                <a16:creationId xmlns:a16="http://schemas.microsoft.com/office/drawing/2014/main" id="{8F65FDAF-C245-4FA3-8E28-39EBEF6B8E0A}"/>
              </a:ext>
            </a:extLst>
          </p:cNvPr>
          <p:cNvSpPr txBox="1"/>
          <p:nvPr/>
        </p:nvSpPr>
        <p:spPr>
          <a:xfrm>
            <a:off x="2500775" y="3085959"/>
            <a:ext cx="2033142" cy="962628"/>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程序在编译阶段、或者运行时可能出现错误。</a:t>
            </a:r>
          </a:p>
        </p:txBody>
      </p:sp>
      <p:sp>
        <p:nvSpPr>
          <p:cNvPr id="14" name="任意多边形 13">
            <a:extLst>
              <a:ext uri="{FF2B5EF4-FFF2-40B4-BE49-F238E27FC236}">
                <a16:creationId xmlns:a16="http://schemas.microsoft.com/office/drawing/2014/main" id="{7BF85C9F-3B42-4AC6-985F-C46B0CB92E2E}"/>
              </a:ext>
            </a:extLst>
          </p:cNvPr>
          <p:cNvSpPr/>
          <p:nvPr/>
        </p:nvSpPr>
        <p:spPr bwMode="auto">
          <a:xfrm>
            <a:off x="6723098" y="2129054"/>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49">
            <a:extLst>
              <a:ext uri="{FF2B5EF4-FFF2-40B4-BE49-F238E27FC236}">
                <a16:creationId xmlns:a16="http://schemas.microsoft.com/office/drawing/2014/main" id="{4C87E1F8-E22F-4D2A-8491-B72FED5726F5}"/>
              </a:ext>
            </a:extLst>
          </p:cNvPr>
          <p:cNvSpPr txBox="1">
            <a:spLocks noChangeArrowheads="1"/>
          </p:cNvSpPr>
          <p:nvPr/>
        </p:nvSpPr>
        <p:spPr bwMode="auto">
          <a:xfrm>
            <a:off x="6394550" y="2282075"/>
            <a:ext cx="3174996"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a:t>
            </a:r>
          </a:p>
        </p:txBody>
      </p:sp>
      <p:sp>
        <p:nvSpPr>
          <p:cNvPr id="18" name="文本框 13">
            <a:extLst>
              <a:ext uri="{FF2B5EF4-FFF2-40B4-BE49-F238E27FC236}">
                <a16:creationId xmlns:a16="http://schemas.microsoft.com/office/drawing/2014/main" id="{2FF7EFC5-5FF7-4641-BCD6-0C1E37A4D2C2}"/>
              </a:ext>
            </a:extLst>
          </p:cNvPr>
          <p:cNvSpPr txBox="1"/>
          <p:nvPr/>
        </p:nvSpPr>
        <p:spPr>
          <a:xfrm>
            <a:off x="6954568" y="3118558"/>
            <a:ext cx="2310032" cy="1258093"/>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之前学了很多面向对象语法，还学习了很多集合，这些东西在项目开发中用的很多，很重要。</a:t>
            </a:r>
          </a:p>
        </p:txBody>
      </p:sp>
    </p:spTree>
    <p:extLst>
      <p:ext uri="{BB962C8B-B14F-4D97-AF65-F5344CB8AC3E}">
        <p14:creationId xmlns:p14="http://schemas.microsoft.com/office/powerpoint/2010/main" val="53383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P spid="20" grpId="0" animBg="1"/>
      <p:bldP spid="21" grpId="0"/>
      <p:bldP spid="33" grpId="0"/>
      <p:bldP spid="17" grpId="0"/>
      <p:bldP spid="14" grpId="0" animBg="1"/>
      <p:bldP spid="15"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TextBox 10">
            <a:extLst>
              <a:ext uri="{FF2B5EF4-FFF2-40B4-BE49-F238E27FC236}">
                <a16:creationId xmlns:a16="http://schemas.microsoft.com/office/drawing/2014/main" id="{3D44231D-02F5-4C2A-89B2-848C0CB65111}"/>
              </a:ext>
            </a:extLst>
          </p:cNvPr>
          <p:cNvSpPr txBox="1">
            <a:spLocks noChangeArrowheads="1"/>
          </p:cNvSpPr>
          <p:nvPr/>
        </p:nvSpPr>
        <p:spPr bwMode="auto">
          <a:xfrm>
            <a:off x="939020" y="3020055"/>
            <a:ext cx="4320897" cy="181588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try</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监视可能出现异常的代码！</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catch</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(异常类型1 变量){</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处理异常</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catch</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(异常类型2 变量){</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处理异常</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0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a:extLst>
              <a:ext uri="{FF2B5EF4-FFF2-40B4-BE49-F238E27FC236}">
                <a16:creationId xmlns:a16="http://schemas.microsoft.com/office/drawing/2014/main" id="{04774EC8-CDCB-4974-9157-E30B85255731}"/>
              </a:ext>
            </a:extLst>
          </p:cNvPr>
          <p:cNvSpPr txBox="1"/>
          <p:nvPr/>
        </p:nvSpPr>
        <p:spPr>
          <a:xfrm>
            <a:off x="838201" y="2476029"/>
            <a:ext cx="9105900" cy="468975"/>
          </a:xfrm>
          <a:prstGeom prst="rect">
            <a:avLst/>
          </a:prstGeom>
          <a:noFill/>
        </p:spPr>
        <p:txBody>
          <a:bodyPr>
            <a:spAutoFit/>
          </a:bodyPr>
          <a:lstStyle/>
          <a:p>
            <a:pPr>
              <a:lnSpc>
                <a:spcPct val="1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格式：</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TextBox 2">
            <a:extLst>
              <a:ext uri="{FF2B5EF4-FFF2-40B4-BE49-F238E27FC236}">
                <a16:creationId xmlns:a16="http://schemas.microsoft.com/office/drawing/2014/main" id="{9F1C01E8-DD02-45A5-855A-3FCB58FC107A}"/>
              </a:ext>
            </a:extLst>
          </p:cNvPr>
          <p:cNvSpPr txBox="1"/>
          <p:nvPr/>
        </p:nvSpPr>
        <p:spPr>
          <a:xfrm>
            <a:off x="838201" y="993521"/>
            <a:ext cx="88434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异常处理方式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try…catch…</a:t>
            </a:r>
          </a:p>
        </p:txBody>
      </p:sp>
      <p:sp>
        <p:nvSpPr>
          <p:cNvPr id="15" name="TextBox 10">
            <a:extLst>
              <a:ext uri="{FF2B5EF4-FFF2-40B4-BE49-F238E27FC236}">
                <a16:creationId xmlns:a16="http://schemas.microsoft.com/office/drawing/2014/main" id="{7A49ECB4-D013-4386-97B4-4F35E240492C}"/>
              </a:ext>
            </a:extLst>
          </p:cNvPr>
          <p:cNvSpPr txBox="1"/>
          <p:nvPr/>
        </p:nvSpPr>
        <p:spPr>
          <a:xfrm>
            <a:off x="6096000" y="2476029"/>
            <a:ext cx="9105900" cy="468975"/>
          </a:xfrm>
          <a:prstGeom prst="rect">
            <a:avLst/>
          </a:prstGeom>
          <a:noFill/>
        </p:spPr>
        <p:txBody>
          <a:bodyPr>
            <a:spAutoFit/>
          </a:bodyPr>
          <a:lstStyle/>
          <a:p>
            <a:pPr>
              <a:lnSpc>
                <a:spcPct val="1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建议格式：</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文本框 17">
            <a:extLst>
              <a:ext uri="{FF2B5EF4-FFF2-40B4-BE49-F238E27FC236}">
                <a16:creationId xmlns:a16="http://schemas.microsoft.com/office/drawing/2014/main" id="{704F39D6-EF34-4294-9342-12920B2FCCFF}"/>
              </a:ext>
            </a:extLst>
          </p:cNvPr>
          <p:cNvSpPr txBox="1"/>
          <p:nvPr/>
        </p:nvSpPr>
        <p:spPr>
          <a:xfrm>
            <a:off x="6223001" y="3020055"/>
            <a:ext cx="5293431" cy="181588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try</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可能出现异常的代码！</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catch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Exception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.printStackTrace();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直接打印异常栈信息</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Exception可以捕获处理一切异常类型！</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0BA8C8B-26EA-46C2-B623-F53039A5E515}"/>
              </a:ext>
            </a:extLst>
          </p:cNvPr>
          <p:cNvSpPr txBox="1"/>
          <p:nvPr/>
        </p:nvSpPr>
        <p:spPr>
          <a:xfrm>
            <a:off x="939020" y="1457109"/>
            <a:ext cx="9606279" cy="791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监视捕获异常，用在方法内部，可以将方法内部出现的异常直接捕获处理。</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这种方式还可以，发生异常的方法自己独立完成异常的处理，程序可以继续往下执行。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fade">
                                      <p:cBhvr>
                                        <p:cTn id="17" dur="500"/>
                                        <p:tgtEl>
                                          <p:spTgt spid="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465"/>
                                        </p:tgtEl>
                                        <p:attrNameLst>
                                          <p:attrName>style.visibility</p:attrName>
                                        </p:attrNameLst>
                                      </p:cBhvr>
                                      <p:to>
                                        <p:strVal val="visible"/>
                                      </p:to>
                                    </p:set>
                                    <p:animEffect transition="in" filter="wipe(down)">
                                      <p:cBhvr>
                                        <p:cTn id="32" dur="500"/>
                                        <p:tgtEl>
                                          <p:spTgt spid="194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nimBg="1"/>
      <p:bldP spid="11" grpId="0"/>
      <p:bldP spid="13" grpId="0"/>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2">
            <a:extLst>
              <a:ext uri="{FF2B5EF4-FFF2-40B4-BE49-F238E27FC236}">
                <a16:creationId xmlns:a16="http://schemas.microsoft.com/office/drawing/2014/main" id="{9F1C01E8-DD02-45A5-855A-3FCB58FC107A}"/>
              </a:ext>
            </a:extLst>
          </p:cNvPr>
          <p:cNvSpPr txBox="1"/>
          <p:nvPr/>
        </p:nvSpPr>
        <p:spPr>
          <a:xfrm>
            <a:off x="838201" y="993521"/>
            <a:ext cx="8843433"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异常处理方式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前两者结合</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0BA8C8B-26EA-46C2-B623-F53039A5E515}"/>
              </a:ext>
            </a:extLst>
          </p:cNvPr>
          <p:cNvSpPr txBox="1"/>
          <p:nvPr/>
        </p:nvSpPr>
        <p:spPr>
          <a:xfrm>
            <a:off x="838201" y="1677826"/>
            <a:ext cx="9606279"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方法直接将异通过</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throws</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抛出去给调用者</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调用者收到异常后直接捕获处理。</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10231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fade">
                                      <p:cBhvr>
                                        <p:cTn id="17"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426412" y="2080818"/>
            <a:ext cx="9199033" cy="884473"/>
          </a:xfrm>
          <a:prstGeom prst="rect">
            <a:avLst/>
          </a:prstGeom>
          <a:noFill/>
        </p:spPr>
        <p:txBody>
          <a:bodyPr>
            <a:spAutoFit/>
          </a:bodyPr>
          <a:lstStyle/>
          <a:p>
            <a:pPr>
              <a:lnSpc>
                <a:spcPct val="150000"/>
              </a:lnSpc>
              <a:defRPr/>
            </a:pPr>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、异常处理的总结</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defRPr/>
            </a:pP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2F7BD669-6967-49FB-B724-F38E24F348E6}"/>
              </a:ext>
            </a:extLst>
          </p:cNvPr>
          <p:cNvSpPr txBox="1"/>
          <p:nvPr/>
        </p:nvSpPr>
        <p:spPr>
          <a:xfrm>
            <a:off x="4507692" y="2647343"/>
            <a:ext cx="7007564" cy="2189638"/>
          </a:xfrm>
          <a:prstGeom prst="rect">
            <a:avLst/>
          </a:prstGeom>
          <a:noFill/>
        </p:spPr>
        <p:txBody>
          <a:bodyPr wrap="squar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在开发中按照规范来说第三种方式是最好的：底层的异常抛出去给最外层，最外层集中捕获处理。</a:t>
            </a:r>
            <a:endParaRPr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endParaRPr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实际应用中，只要代码能够编译通过，并且功能能完成，那么每一种异常处理方式似乎也都是可以的。</a:t>
            </a:r>
            <a:endParaRPr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6158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32826" y="1523310"/>
            <a:ext cx="5973761" cy="4256405"/>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33704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a:extLst>
              <a:ext uri="{FF2B5EF4-FFF2-40B4-BE49-F238E27FC236}">
                <a16:creationId xmlns:a16="http://schemas.microsoft.com/office/drawing/2014/main" id="{18CDB1D5-EAA5-4436-89A8-F71DEF77D952}"/>
              </a:ext>
            </a:extLst>
          </p:cNvPr>
          <p:cNvSpPr txBox="1"/>
          <p:nvPr/>
        </p:nvSpPr>
        <p:spPr>
          <a:xfrm>
            <a:off x="838201" y="1362475"/>
            <a:ext cx="8843433"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运行时异常的处理形式</a:t>
            </a:r>
          </a:p>
        </p:txBody>
      </p:sp>
      <p:sp>
        <p:nvSpPr>
          <p:cNvPr id="21" name="文本框 20">
            <a:extLst>
              <a:ext uri="{FF2B5EF4-FFF2-40B4-BE49-F238E27FC236}">
                <a16:creationId xmlns:a16="http://schemas.microsoft.com/office/drawing/2014/main" id="{38DF1961-8D77-46FE-80C6-C93CD008EC78}"/>
              </a:ext>
            </a:extLst>
          </p:cNvPr>
          <p:cNvSpPr txBox="1"/>
          <p:nvPr/>
        </p:nvSpPr>
        <p:spPr>
          <a:xfrm>
            <a:off x="838201" y="2492103"/>
            <a:ext cx="8537944" cy="611771"/>
          </a:xfrm>
          <a:prstGeom prst="rect">
            <a:avLst/>
          </a:prstGeom>
          <a:noFill/>
        </p:spPr>
        <p:txBody>
          <a:bodyPr wrap="square" rtlCol="0">
            <a:spAutoFit/>
          </a:bodyPr>
          <a:lstStyle/>
          <a:p>
            <a:pPr indent="-171450">
              <a:lnSpc>
                <a:spcPct val="25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按照规范建议还是处理：建议在最外层调用处集中捕获处理即可。 </a:t>
            </a:r>
          </a:p>
        </p:txBody>
      </p:sp>
      <p:sp>
        <p:nvSpPr>
          <p:cNvPr id="23" name="文本框 22">
            <a:extLst>
              <a:ext uri="{FF2B5EF4-FFF2-40B4-BE49-F238E27FC236}">
                <a16:creationId xmlns:a16="http://schemas.microsoft.com/office/drawing/2014/main" id="{BD7F5ACD-44C2-44D9-AA26-698C71CD4DB9}"/>
              </a:ext>
            </a:extLst>
          </p:cNvPr>
          <p:cNvSpPr txBox="1"/>
          <p:nvPr/>
        </p:nvSpPr>
        <p:spPr>
          <a:xfrm>
            <a:off x="838201" y="2013478"/>
            <a:ext cx="8148384" cy="519438"/>
          </a:xfrm>
          <a:prstGeom prst="rect">
            <a:avLst/>
          </a:prstGeom>
          <a:noFill/>
        </p:spPr>
        <p:txBody>
          <a:bodyPr wrap="non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运行时异常编译阶段不会出错，是运行时才可能出错的，所以编译阶段不处理也可以。</a:t>
            </a:r>
          </a:p>
        </p:txBody>
      </p:sp>
    </p:spTree>
    <p:extLst>
      <p:ext uri="{BB962C8B-B14F-4D97-AF65-F5344CB8AC3E}">
        <p14:creationId xmlns:p14="http://schemas.microsoft.com/office/powerpoint/2010/main" val="2488606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32826" y="1523310"/>
            <a:ext cx="5973761" cy="4256405"/>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53689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2F1D7-AEC1-4519-9995-0CFA26DD5C25}"/>
              </a:ext>
            </a:extLst>
          </p:cNvPr>
          <p:cNvSpPr>
            <a:spLocks noGrp="1"/>
          </p:cNvSpPr>
          <p:nvPr>
            <p:ph type="body" sz="quarter" idx="10"/>
          </p:nvPr>
        </p:nvSpPr>
        <p:spPr/>
        <p:txBody>
          <a:bodyPr/>
          <a:lstStyle/>
          <a:p>
            <a:r>
              <a:rPr lang="zh-CN" altLang="en-US" dirty="0"/>
              <a:t>异常处理使代码更稳健的案例</a:t>
            </a:r>
          </a:p>
        </p:txBody>
      </p:sp>
      <p:sp>
        <p:nvSpPr>
          <p:cNvPr id="3" name="文本占位符 2">
            <a:extLst>
              <a:ext uri="{FF2B5EF4-FFF2-40B4-BE49-F238E27FC236}">
                <a16:creationId xmlns:a16="http://schemas.microsoft.com/office/drawing/2014/main" id="{595CC712-0C91-4388-B9D1-1CAE34C9D468}"/>
              </a:ext>
            </a:extLst>
          </p:cNvPr>
          <p:cNvSpPr>
            <a:spLocks noGrp="1"/>
          </p:cNvSpPr>
          <p:nvPr>
            <p:ph type="body" sz="quarter" idx="11"/>
          </p:nvPr>
        </p:nvSpPr>
        <p:spPr>
          <a:xfrm>
            <a:off x="2195450" y="1743280"/>
            <a:ext cx="9742550" cy="4322240"/>
          </a:xfrm>
        </p:spPr>
        <p:txBody>
          <a:bodyPr/>
          <a:lstStyle/>
          <a:p>
            <a:pPr>
              <a:lnSpc>
                <a:spcPct val="200000"/>
              </a:lnSpc>
              <a:defRPr/>
            </a:pPr>
            <a:r>
              <a:rPr lang="zh-CN" altLang="en-US" sz="1800" b="1" dirty="0">
                <a:solidFill>
                  <a:prstClr val="black">
                    <a:lumMod val="85000"/>
                    <a:lumOff val="15000"/>
                  </a:prstClr>
                </a:solidFill>
              </a:rPr>
              <a:t>需求</a:t>
            </a:r>
            <a:endParaRPr lang="en-US" altLang="zh-CN" sz="1800" b="1" dirty="0">
              <a:solidFill>
                <a:prstClr val="black">
                  <a:lumMod val="85000"/>
                  <a:lumOff val="15000"/>
                </a:prstClr>
              </a:solidFill>
            </a:endParaRPr>
          </a:p>
          <a:p>
            <a:pPr marL="285750" indent="-285750">
              <a:lnSpc>
                <a:spcPct val="200000"/>
              </a:lnSpc>
              <a:buFont typeface="Wingdings" panose="05000000000000000000" pitchFamily="2" charset="2"/>
              <a:buChar char="l"/>
              <a:defRPr/>
            </a:pPr>
            <a:r>
              <a:rPr lang="en-US" altLang="zh-CN" dirty="0">
                <a:solidFill>
                  <a:schemeClr val="tx1">
                    <a:lumMod val="85000"/>
                    <a:lumOff val="15000"/>
                  </a:schemeClr>
                </a:solidFill>
              </a:rPr>
              <a:t> </a:t>
            </a:r>
            <a:r>
              <a:rPr lang="zh-CN" altLang="zh-CN" dirty="0">
                <a:solidFill>
                  <a:schemeClr val="tx1">
                    <a:lumMod val="85000"/>
                    <a:lumOff val="15000"/>
                  </a:schemeClr>
                </a:solidFill>
              </a:rPr>
              <a:t>键盘录入</a:t>
            </a:r>
            <a:r>
              <a:rPr lang="zh-CN" altLang="en-US" dirty="0">
                <a:solidFill>
                  <a:schemeClr val="tx1">
                    <a:lumMod val="85000"/>
                    <a:lumOff val="15000"/>
                  </a:schemeClr>
                </a:solidFill>
              </a:rPr>
              <a:t>一个合理的价格</a:t>
            </a:r>
            <a:r>
              <a:rPr lang="zh-CN" altLang="en-US" dirty="0"/>
              <a:t>为止</a:t>
            </a:r>
            <a:r>
              <a:rPr lang="zh-CN" altLang="en-US" dirty="0">
                <a:solidFill>
                  <a:schemeClr val="tx1">
                    <a:lumMod val="85000"/>
                    <a:lumOff val="15000"/>
                  </a:schemeClr>
                </a:solidFill>
              </a:rPr>
              <a:t>（必须是数值）</a:t>
            </a:r>
            <a:r>
              <a:rPr lang="zh-CN" altLang="en-US" dirty="0"/>
              <a:t>。</a:t>
            </a:r>
          </a:p>
          <a:p>
            <a:pPr>
              <a:lnSpc>
                <a:spcPct val="200000"/>
              </a:lnSpc>
              <a:defRPr/>
            </a:pPr>
            <a:r>
              <a:rPr lang="zh-CN" altLang="en-US" sz="1800" b="1" dirty="0">
                <a:solidFill>
                  <a:schemeClr val="tx1">
                    <a:lumMod val="85000"/>
                    <a:lumOff val="15000"/>
                  </a:schemeClr>
                </a:solidFill>
              </a:rPr>
              <a:t>分析</a:t>
            </a:r>
          </a:p>
          <a:p>
            <a:pPr marL="285750" indent="-285750">
              <a:lnSpc>
                <a:spcPct val="200000"/>
              </a:lnSpc>
              <a:buFont typeface="Wingdings" panose="05000000000000000000" pitchFamily="2" charset="2"/>
              <a:buChar char="l"/>
              <a:defRPr/>
            </a:pPr>
            <a:r>
              <a:rPr lang="zh-CN" altLang="en-US" dirty="0"/>
              <a:t>定义一个死循环，让用户不断的输入价格。</a:t>
            </a:r>
          </a:p>
        </p:txBody>
      </p:sp>
    </p:spTree>
    <p:extLst>
      <p:ext uri="{BB962C8B-B14F-4D97-AF65-F5344CB8AC3E}">
        <p14:creationId xmlns:p14="http://schemas.microsoft.com/office/powerpoint/2010/main" val="510101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32826" y="1523310"/>
            <a:ext cx="5973761" cy="4256405"/>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018846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C7CF41E-987D-4995-8063-D00616F47798}"/>
              </a:ext>
            </a:extLst>
          </p:cNvPr>
          <p:cNvSpPr txBox="1"/>
          <p:nvPr/>
        </p:nvSpPr>
        <p:spPr>
          <a:xfrm>
            <a:off x="838201" y="1054101"/>
            <a:ext cx="10840720" cy="572849"/>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en-US"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自定义异常的必要</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01596386-1539-4162-9B6E-12C5F4E3677B}"/>
              </a:ext>
            </a:extLst>
          </p:cNvPr>
          <p:cNvSpPr txBox="1"/>
          <p:nvPr/>
        </p:nvSpPr>
        <p:spPr>
          <a:xfrm>
            <a:off x="838201" y="1626950"/>
            <a:ext cx="8199120" cy="1011880"/>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无法为这个世界上全部的问题提供异常类。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如果企业想通过异常的方式来管理自己的某个业务问题，就需要自定义异常类了。</a:t>
            </a:r>
          </a:p>
        </p:txBody>
      </p:sp>
      <p:sp>
        <p:nvSpPr>
          <p:cNvPr id="12" name="文本框 11">
            <a:extLst>
              <a:ext uri="{FF2B5EF4-FFF2-40B4-BE49-F238E27FC236}">
                <a16:creationId xmlns:a16="http://schemas.microsoft.com/office/drawing/2014/main" id="{F8EF9693-9BF5-4092-96A4-0934EAF1C4BE}"/>
              </a:ext>
            </a:extLst>
          </p:cNvPr>
          <p:cNvSpPr txBox="1"/>
          <p:nvPr/>
        </p:nvSpPr>
        <p:spPr>
          <a:xfrm>
            <a:off x="838201" y="3099564"/>
            <a:ext cx="9113651" cy="1565878"/>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自定义异常的好处：</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可以使用异常的机制管理业务问题，如提醒程序员注意。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同时一旦出现</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bug</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，可以用异常的形式清晰的指出出错的地方。</a:t>
            </a:r>
          </a:p>
        </p:txBody>
      </p:sp>
    </p:spTree>
    <p:extLst>
      <p:ext uri="{BB962C8B-B14F-4D97-AF65-F5344CB8AC3E}">
        <p14:creationId xmlns:p14="http://schemas.microsoft.com/office/powerpoint/2010/main" val="397312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Effect transition="in" filter="fade">
                                      <p:cBhvr>
                                        <p:cTn id="3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246ABBC7-6D69-4E87-B7F6-31B8C5248281}"/>
              </a:ext>
            </a:extLst>
          </p:cNvPr>
          <p:cNvSpPr txBox="1"/>
          <p:nvPr/>
        </p:nvSpPr>
        <p:spPr>
          <a:xfrm>
            <a:off x="876793" y="1057787"/>
            <a:ext cx="6096000" cy="338554"/>
          </a:xfrm>
          <a:prstGeom prst="rect">
            <a:avLst/>
          </a:prstGeom>
          <a:noFill/>
        </p:spPr>
        <p:txBody>
          <a:bodyPr wrap="square">
            <a:spAutoFit/>
          </a:bodyPr>
          <a:lstStyle/>
          <a:p>
            <a:r>
              <a:rPr kumimoji="0" lang="zh-CN" altLang="en-US" sz="16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自定义异常的分类</a:t>
            </a:r>
            <a:endPar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52570651-5DED-46A5-9FDA-5211CF2453C1}"/>
              </a:ext>
            </a:extLst>
          </p:cNvPr>
          <p:cNvSpPr txBox="1"/>
          <p:nvPr/>
        </p:nvSpPr>
        <p:spPr>
          <a:xfrm>
            <a:off x="876793" y="1396341"/>
            <a:ext cx="6477484" cy="4836517"/>
          </a:xfrm>
          <a:prstGeom prst="rect">
            <a:avLst/>
          </a:prstGeom>
          <a:noFill/>
        </p:spPr>
        <p:txBody>
          <a:bodyPr wrap="square">
            <a:spAutoFit/>
          </a:bodyPr>
          <a:lstStyle/>
          <a:p>
            <a:pPr>
              <a:lnSpc>
                <a:spcPct val="200000"/>
              </a:lnSpc>
            </a:pPr>
            <a:r>
              <a:rPr kumimoji="0" lang="en-US" altLang="zh-CN"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0" lang="zh-CN" altLang="en-US"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、自定义编译时异常</a:t>
            </a:r>
            <a:r>
              <a:rPr kumimoji="0" lang="zh-CN"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定义一个异常类继承Exception.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编译时异常是编译阶段就报错</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提醒更加强烈，一定需要处理！！</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en-US" altLang="zh-CN" sz="1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、自定义运行时异常</a:t>
            </a:r>
            <a:endParaRPr lang="en-US" altLang="zh-CN" sz="1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定义一个异常类继承RuntimeException.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kumimoji="0" lang="zh-CN" altLang="en-US"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提醒不强烈，编译阶段不报错！！运行时才可能出现！！</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9050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fade">
                                      <p:cBhvr>
                                        <p:cTn id="5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32826" y="1523310"/>
            <a:ext cx="5973761" cy="4256405"/>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45145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B970C65-ADB8-4250-9291-0AC93B76EFDA}"/>
              </a:ext>
            </a:extLst>
          </p:cNvPr>
          <p:cNvSpPr txBox="1"/>
          <p:nvPr/>
        </p:nvSpPr>
        <p:spPr>
          <a:xfrm>
            <a:off x="4619708" y="1098284"/>
            <a:ext cx="6001066" cy="5328959"/>
          </a:xfrm>
          <a:prstGeom prst="rect">
            <a:avLst/>
          </a:prstGeom>
          <a:noFill/>
        </p:spPr>
        <p:txBody>
          <a:bodyPr wrap="square">
            <a:spAutoFit/>
          </a:bodyPr>
          <a:lstStyle/>
          <a:p>
            <a:pPr>
              <a:lnSpc>
                <a:spcPct val="200000"/>
              </a:lnSpc>
            </a:pPr>
            <a:r>
              <a:rPr kumimoji="0" lang="en-US" altLang="zh-CN"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0" lang="zh-CN" altLang="en-US"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、自定义编译时异常</a:t>
            </a:r>
            <a:r>
              <a:rPr kumimoji="0" lang="zh-CN"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定义一个异常类继承Exception.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编译时异常是编译阶段就报错</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提醒更加强烈，一定需要处理！！</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、自定义运行时异常</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定义一个异常类继承RuntimeException.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kumimoji="0" lang="zh-CN" altLang="en-US"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提醒不强烈，编译阶段不报错！！运行时才可能出现！！</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6067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日志是什么</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日志技术体系、</a:t>
            </a: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快速入门</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配置详解</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输出位置、格式设置</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配置详解</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日志级别设置</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阶段项目实战</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60384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42" y="1462378"/>
            <a:ext cx="2898584" cy="268445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BA4538D3-CB71-4176-8421-F5700632E96F}"/>
              </a:ext>
            </a:extLst>
          </p:cNvPr>
          <p:cNvSpPr/>
          <p:nvPr/>
        </p:nvSpPr>
        <p:spPr>
          <a:xfrm>
            <a:off x="3533411" y="4813992"/>
            <a:ext cx="7356261" cy="1011880"/>
          </a:xfrm>
          <a:prstGeom prst="rect">
            <a:avLst/>
          </a:prstGeom>
        </p:spPr>
        <p:txBody>
          <a:bodyPr wrap="square">
            <a:spAutoFit/>
          </a:bodyPr>
          <a:lstStyle/>
          <a:p>
            <a:pPr marL="228594" indent="-228594">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用来记录程序运行过程中的信息，并可以进行永久存储。好比生活中的日记，可以记录你生活的点点滴滴。</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500464A5-5372-4A16-9E71-290676090F58}"/>
              </a:ext>
            </a:extLst>
          </p:cNvPr>
          <p:cNvSpPr txBox="1"/>
          <p:nvPr/>
        </p:nvSpPr>
        <p:spPr>
          <a:xfrm>
            <a:off x="3668582" y="1331064"/>
            <a:ext cx="7583436" cy="1504323"/>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希望系统能记住某些数据是被谁操作的，比如被谁删除了？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想分析用户浏览系统的具体情况，以便挖掘用户的具体喜好？</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当系统在开发或者上线后出现了</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bug</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，崩溃了，该通过什么去分析、定位</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bug</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3" name="图片 2">
            <a:extLst>
              <a:ext uri="{FF2B5EF4-FFF2-40B4-BE49-F238E27FC236}">
                <a16:creationId xmlns:a16="http://schemas.microsoft.com/office/drawing/2014/main" id="{9B5E75A5-5F1E-4DF3-8834-5EA9F0006E4A}"/>
              </a:ext>
            </a:extLst>
          </p:cNvPr>
          <p:cNvPicPr>
            <a:picLocks noChangeAspect="1"/>
          </p:cNvPicPr>
          <p:nvPr/>
        </p:nvPicPr>
        <p:blipFill>
          <a:blip r:embed="rId4"/>
          <a:stretch>
            <a:fillRect/>
          </a:stretch>
        </p:blipFill>
        <p:spPr>
          <a:xfrm>
            <a:off x="5880199" y="2839362"/>
            <a:ext cx="2063074" cy="1011623"/>
          </a:xfrm>
          <a:prstGeom prst="rect">
            <a:avLst/>
          </a:prstGeom>
        </p:spPr>
      </p:pic>
      <p:pic>
        <p:nvPicPr>
          <p:cNvPr id="9" name="图片 8">
            <a:extLst>
              <a:ext uri="{FF2B5EF4-FFF2-40B4-BE49-F238E27FC236}">
                <a16:creationId xmlns:a16="http://schemas.microsoft.com/office/drawing/2014/main" id="{4B190742-3273-4F20-B158-08C1E26B7A84}"/>
              </a:ext>
            </a:extLst>
          </p:cNvPr>
          <p:cNvPicPr>
            <a:picLocks noChangeAspect="1"/>
          </p:cNvPicPr>
          <p:nvPr/>
        </p:nvPicPr>
        <p:blipFill>
          <a:blip r:embed="rId5"/>
          <a:stretch>
            <a:fillRect/>
          </a:stretch>
        </p:blipFill>
        <p:spPr>
          <a:xfrm>
            <a:off x="3533411" y="3979074"/>
            <a:ext cx="3803114" cy="706829"/>
          </a:xfrm>
          <a:prstGeom prst="rect">
            <a:avLst/>
          </a:prstGeom>
        </p:spPr>
      </p:pic>
    </p:spTree>
    <p:extLst>
      <p:ext uri="{BB962C8B-B14F-4D97-AF65-F5344CB8AC3E}">
        <p14:creationId xmlns:p14="http://schemas.microsoft.com/office/powerpoint/2010/main" val="1576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80">
                                          <p:stCondLst>
                                            <p:cond delay="0"/>
                                          </p:stCondLst>
                                        </p:cTn>
                                        <p:tgtEl>
                                          <p:spTgt spid="3"/>
                                        </p:tgtEl>
                                      </p:cBhvr>
                                    </p:animEffect>
                                    <p:anim calcmode="lin" valueType="num">
                                      <p:cBhvr>
                                        <p:cTn id="1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gtEl>
                                      </p:cBhvr>
                                      <p:to x="100000" y="60000"/>
                                    </p:animScale>
                                    <p:animScale>
                                      <p:cBhvr>
                                        <p:cTn id="24" dur="166" decel="50000">
                                          <p:stCondLst>
                                            <p:cond delay="676"/>
                                          </p:stCondLst>
                                        </p:cTn>
                                        <p:tgtEl>
                                          <p:spTgt spid="3"/>
                                        </p:tgtEl>
                                      </p:cBhvr>
                                      <p:to x="100000" y="100000"/>
                                    </p:animScale>
                                    <p:animScale>
                                      <p:cBhvr>
                                        <p:cTn id="25" dur="26">
                                          <p:stCondLst>
                                            <p:cond delay="1312"/>
                                          </p:stCondLst>
                                        </p:cTn>
                                        <p:tgtEl>
                                          <p:spTgt spid="3"/>
                                        </p:tgtEl>
                                      </p:cBhvr>
                                      <p:to x="100000" y="80000"/>
                                    </p:animScale>
                                    <p:animScale>
                                      <p:cBhvr>
                                        <p:cTn id="26" dur="166" decel="50000">
                                          <p:stCondLst>
                                            <p:cond delay="1338"/>
                                          </p:stCondLst>
                                        </p:cTn>
                                        <p:tgtEl>
                                          <p:spTgt spid="3"/>
                                        </p:tgtEl>
                                      </p:cBhvr>
                                      <p:to x="100000" y="100000"/>
                                    </p:animScale>
                                    <p:animScale>
                                      <p:cBhvr>
                                        <p:cTn id="27" dur="26">
                                          <p:stCondLst>
                                            <p:cond delay="1642"/>
                                          </p:stCondLst>
                                        </p:cTn>
                                        <p:tgtEl>
                                          <p:spTgt spid="3"/>
                                        </p:tgtEl>
                                      </p:cBhvr>
                                      <p:to x="100000" y="90000"/>
                                    </p:animScale>
                                    <p:animScale>
                                      <p:cBhvr>
                                        <p:cTn id="28" dur="166" decel="50000">
                                          <p:stCondLst>
                                            <p:cond delay="1668"/>
                                          </p:stCondLst>
                                        </p:cTn>
                                        <p:tgtEl>
                                          <p:spTgt spid="3"/>
                                        </p:tgtEl>
                                      </p:cBhvr>
                                      <p:to x="100000" y="100000"/>
                                    </p:animScale>
                                    <p:animScale>
                                      <p:cBhvr>
                                        <p:cTn id="29" dur="26">
                                          <p:stCondLst>
                                            <p:cond delay="1808"/>
                                          </p:stCondLst>
                                        </p:cTn>
                                        <p:tgtEl>
                                          <p:spTgt spid="3"/>
                                        </p:tgtEl>
                                      </p:cBhvr>
                                      <p:to x="100000" y="95000"/>
                                    </p:animScale>
                                    <p:animScale>
                                      <p:cBhvr>
                                        <p:cTn id="30" dur="166" decel="50000">
                                          <p:stCondLst>
                                            <p:cond delay="1834"/>
                                          </p:stCondLst>
                                        </p:cTn>
                                        <p:tgtEl>
                                          <p:spTgt spid="3"/>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3034AEC-6978-4031-8DC2-FDD7E0DC5F8B}"/>
              </a:ext>
            </a:extLst>
          </p:cNvPr>
          <p:cNvSpPr>
            <a:spLocks noChangeArrowheads="1"/>
          </p:cNvSpPr>
          <p:nvPr/>
        </p:nvSpPr>
        <p:spPr bwMode="auto">
          <a:xfrm>
            <a:off x="710880" y="1805027"/>
            <a:ext cx="5155530" cy="296273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p>
            <a:pPr>
              <a:lnSpc>
                <a:spcPct val="150000"/>
              </a:lnSpc>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Scanner sc </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33B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Scanner(</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400" i="1" dirty="0">
                <a:solidFill>
                  <a:srgbClr val="871094"/>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400" i="1" dirty="0">
                <a:solidFill>
                  <a:srgbClr val="871094"/>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dirty="0">
                <a:solidFill>
                  <a:srgbClr val="067D1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"请输入一个整数"</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number </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.nextLine();</a:t>
            </a:r>
            <a:b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33B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try </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33B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result </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Integer</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400" i="1"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parseInt</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number</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400" i="1" dirty="0">
                <a:solidFill>
                  <a:srgbClr val="871094"/>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dirty="0">
                <a:solidFill>
                  <a:srgbClr val="067D1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"输入的数字为" </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result</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33B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catch </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NumberFormatException </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 {</a:t>
            </a:r>
            <a:b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400" i="1" dirty="0">
                <a:solidFill>
                  <a:srgbClr val="871094"/>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dirty="0">
                <a:solidFill>
                  <a:srgbClr val="067D1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"输入的数字有误，请输入一个整数"</a:t>
            </a: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a:extLst>
              <a:ext uri="{FF2B5EF4-FFF2-40B4-BE49-F238E27FC236}">
                <a16:creationId xmlns:a16="http://schemas.microsoft.com/office/drawing/2014/main" id="{550609AA-050B-4217-8D99-4470E2734EBC}"/>
              </a:ext>
            </a:extLst>
          </p:cNvPr>
          <p:cNvSpPr txBox="1"/>
          <p:nvPr/>
        </p:nvSpPr>
        <p:spPr>
          <a:xfrm>
            <a:off x="710880" y="1192748"/>
            <a:ext cx="2882065" cy="468975"/>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目前记录日志的方案</a:t>
            </a:r>
          </a:p>
        </p:txBody>
      </p:sp>
      <p:cxnSp>
        <p:nvCxnSpPr>
          <p:cNvPr id="4" name="直接连接符 3">
            <a:extLst>
              <a:ext uri="{FF2B5EF4-FFF2-40B4-BE49-F238E27FC236}">
                <a16:creationId xmlns:a16="http://schemas.microsoft.com/office/drawing/2014/main" id="{38C77B57-4D5B-4322-822F-EFC11FE97DD8}"/>
              </a:ext>
            </a:extLst>
          </p:cNvPr>
          <p:cNvCxnSpPr/>
          <p:nvPr/>
        </p:nvCxnSpPr>
        <p:spPr>
          <a:xfrm>
            <a:off x="1129031" y="4515273"/>
            <a:ext cx="374438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4902D246-F2DB-4EA0-8AC9-3DFC42623D69}"/>
              </a:ext>
            </a:extLst>
          </p:cNvPr>
          <p:cNvCxnSpPr/>
          <p:nvPr/>
        </p:nvCxnSpPr>
        <p:spPr>
          <a:xfrm>
            <a:off x="1044978" y="3796844"/>
            <a:ext cx="448733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2">
            <a:extLst>
              <a:ext uri="{FF2B5EF4-FFF2-40B4-BE49-F238E27FC236}">
                <a16:creationId xmlns:a16="http://schemas.microsoft.com/office/drawing/2014/main" id="{5A5A11C4-4663-4406-8C99-7EF9B711BA00}"/>
              </a:ext>
            </a:extLst>
          </p:cNvPr>
          <p:cNvSpPr txBox="1"/>
          <p:nvPr/>
        </p:nvSpPr>
        <p:spPr>
          <a:xfrm>
            <a:off x="6503335" y="1353120"/>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输出语句的弊端</a:t>
            </a:r>
          </a:p>
        </p:txBody>
      </p:sp>
      <p:sp>
        <p:nvSpPr>
          <p:cNvPr id="12" name="矩形 11">
            <a:extLst>
              <a:ext uri="{FF2B5EF4-FFF2-40B4-BE49-F238E27FC236}">
                <a16:creationId xmlns:a16="http://schemas.microsoft.com/office/drawing/2014/main" id="{C57EA717-C96F-4C1C-AC52-984B82714BD6}"/>
              </a:ext>
            </a:extLst>
          </p:cNvPr>
          <p:cNvSpPr/>
          <p:nvPr/>
        </p:nvSpPr>
        <p:spPr>
          <a:xfrm>
            <a:off x="6503335" y="1902813"/>
            <a:ext cx="5155531" cy="1996765"/>
          </a:xfrm>
          <a:prstGeom prst="rect">
            <a:avLst/>
          </a:prstGeom>
        </p:spPr>
        <p:txBody>
          <a:bodyPr wrap="square">
            <a:spAutoFit/>
          </a:bodyPr>
          <a:lstStyle/>
          <a:p>
            <a:pPr marL="228594" indent="-228594">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信息展示在控制台</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不能方便的将其记录到其他的位置（文件，数据库）</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想取消记录的信息需要修改代码才可以完成</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098" name="Picture 2">
            <a:extLst>
              <a:ext uri="{FF2B5EF4-FFF2-40B4-BE49-F238E27FC236}">
                <a16:creationId xmlns:a16="http://schemas.microsoft.com/office/drawing/2014/main" id="{4B90C9D4-857F-4B3D-8FBF-E55721651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3155" y="3626104"/>
            <a:ext cx="1376480" cy="177833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ED1CA937-FACB-47D6-8FD0-2A4BB10AC08C}"/>
              </a:ext>
            </a:extLst>
          </p:cNvPr>
          <p:cNvPicPr>
            <a:picLocks noChangeAspect="1"/>
          </p:cNvPicPr>
          <p:nvPr/>
        </p:nvPicPr>
        <p:blipFill>
          <a:blip r:embed="rId4"/>
          <a:stretch>
            <a:fillRect/>
          </a:stretch>
        </p:blipFill>
        <p:spPr>
          <a:xfrm rot="800009">
            <a:off x="6750339" y="4055722"/>
            <a:ext cx="2356184" cy="8799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fade">
                                      <p:cBhvr>
                                        <p:cTn id="28" dur="500"/>
                                        <p:tgtEl>
                                          <p:spTgt spid="1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2">
                                            <p:txEl>
                                              <p:pRg st="2" end="2"/>
                                            </p:txEl>
                                          </p:spTgt>
                                        </p:tgtEl>
                                        <p:attrNameLst>
                                          <p:attrName>style.visibility</p:attrName>
                                        </p:attrNameLst>
                                      </p:cBhvr>
                                      <p:to>
                                        <p:strVal val="visible"/>
                                      </p:to>
                                    </p:set>
                                    <p:animEffect transition="in" filter="wipe(down)">
                                      <p:cBhvr>
                                        <p:cTn id="38" dur="500"/>
                                        <p:tgtEl>
                                          <p:spTgt spid="1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80">
                                          <p:stCondLst>
                                            <p:cond delay="0"/>
                                          </p:stCondLst>
                                        </p:cTn>
                                        <p:tgtEl>
                                          <p:spTgt spid="6"/>
                                        </p:tgtEl>
                                      </p:cBhvr>
                                    </p:animEffect>
                                    <p:anim calcmode="lin" valueType="num">
                                      <p:cBhvr>
                                        <p:cTn id="4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tgtEl>
                                      </p:cBhvr>
                                      <p:to x="100000" y="60000"/>
                                    </p:animScale>
                                    <p:animScale>
                                      <p:cBhvr>
                                        <p:cTn id="50" dur="166" decel="50000">
                                          <p:stCondLst>
                                            <p:cond delay="676"/>
                                          </p:stCondLst>
                                        </p:cTn>
                                        <p:tgtEl>
                                          <p:spTgt spid="6"/>
                                        </p:tgtEl>
                                      </p:cBhvr>
                                      <p:to x="100000" y="100000"/>
                                    </p:animScale>
                                    <p:animScale>
                                      <p:cBhvr>
                                        <p:cTn id="51" dur="26">
                                          <p:stCondLst>
                                            <p:cond delay="1312"/>
                                          </p:stCondLst>
                                        </p:cTn>
                                        <p:tgtEl>
                                          <p:spTgt spid="6"/>
                                        </p:tgtEl>
                                      </p:cBhvr>
                                      <p:to x="100000" y="80000"/>
                                    </p:animScale>
                                    <p:animScale>
                                      <p:cBhvr>
                                        <p:cTn id="52" dur="166" decel="50000">
                                          <p:stCondLst>
                                            <p:cond delay="1338"/>
                                          </p:stCondLst>
                                        </p:cTn>
                                        <p:tgtEl>
                                          <p:spTgt spid="6"/>
                                        </p:tgtEl>
                                      </p:cBhvr>
                                      <p:to x="100000" y="100000"/>
                                    </p:animScale>
                                    <p:animScale>
                                      <p:cBhvr>
                                        <p:cTn id="53" dur="26">
                                          <p:stCondLst>
                                            <p:cond delay="1642"/>
                                          </p:stCondLst>
                                        </p:cTn>
                                        <p:tgtEl>
                                          <p:spTgt spid="6"/>
                                        </p:tgtEl>
                                      </p:cBhvr>
                                      <p:to x="100000" y="90000"/>
                                    </p:animScale>
                                    <p:animScale>
                                      <p:cBhvr>
                                        <p:cTn id="54" dur="166" decel="50000">
                                          <p:stCondLst>
                                            <p:cond delay="1668"/>
                                          </p:stCondLst>
                                        </p:cTn>
                                        <p:tgtEl>
                                          <p:spTgt spid="6"/>
                                        </p:tgtEl>
                                      </p:cBhvr>
                                      <p:to x="100000" y="100000"/>
                                    </p:animScale>
                                    <p:animScale>
                                      <p:cBhvr>
                                        <p:cTn id="55" dur="26">
                                          <p:stCondLst>
                                            <p:cond delay="1808"/>
                                          </p:stCondLst>
                                        </p:cTn>
                                        <p:tgtEl>
                                          <p:spTgt spid="6"/>
                                        </p:tgtEl>
                                      </p:cBhvr>
                                      <p:to x="100000" y="95000"/>
                                    </p:animScale>
                                    <p:animScale>
                                      <p:cBhvr>
                                        <p:cTn id="56" dur="166" decel="50000">
                                          <p:stCondLst>
                                            <p:cond delay="1834"/>
                                          </p:stCondLst>
                                        </p:cTn>
                                        <p:tgtEl>
                                          <p:spTgt spid="6"/>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098"/>
                                        </p:tgtEl>
                                        <p:attrNameLst>
                                          <p:attrName>style.visibility</p:attrName>
                                        </p:attrNameLst>
                                      </p:cBhvr>
                                      <p:to>
                                        <p:strVal val="visible"/>
                                      </p:to>
                                    </p:set>
                                    <p:anim calcmode="lin" valueType="num">
                                      <p:cBhvr additive="base">
                                        <p:cTn id="61" dur="500" fill="hold"/>
                                        <p:tgtEl>
                                          <p:spTgt spid="4098"/>
                                        </p:tgtEl>
                                        <p:attrNameLst>
                                          <p:attrName>ppt_x</p:attrName>
                                        </p:attrNameLst>
                                      </p:cBhvr>
                                      <p:tavLst>
                                        <p:tav tm="0">
                                          <p:val>
                                            <p:strVal val="#ppt_x"/>
                                          </p:val>
                                        </p:tav>
                                        <p:tav tm="100000">
                                          <p:val>
                                            <p:strVal val="#ppt_x"/>
                                          </p:val>
                                        </p:tav>
                                      </p:tavLst>
                                    </p:anim>
                                    <p:anim calcmode="lin" valueType="num">
                                      <p:cBhvr additive="base">
                                        <p:cTn id="62"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392CF8-061C-4519-AB7E-8F6148634188}"/>
              </a:ext>
            </a:extLst>
          </p:cNvPr>
          <p:cNvSpPr/>
          <p:nvPr/>
        </p:nvSpPr>
        <p:spPr>
          <a:xfrm>
            <a:off x="768128" y="1260735"/>
            <a:ext cx="9120717" cy="1919821"/>
          </a:xfrm>
          <a:prstGeom prst="rect">
            <a:avLst/>
          </a:prstGeom>
        </p:spPr>
        <p:txBody>
          <a:bodyPr>
            <a:spAutoFit/>
          </a:bodyPr>
          <a:lstStyle/>
          <a:p>
            <a:pPr>
              <a:lnSpc>
                <a:spcPct val="2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日志技术应该具备哪些特点和优势</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可以将系统执行的信息，方便的记录到指定的位置（控制台、文件中、数据库中）。</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可以随时以开关的形式控制是日志的记录和取消，无需侵入到源代码中去进行修改。</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6388" name="Picture 4">
            <a:extLst>
              <a:ext uri="{FF2B5EF4-FFF2-40B4-BE49-F238E27FC236}">
                <a16:creationId xmlns:a16="http://schemas.microsoft.com/office/drawing/2014/main" id="{CF30257A-D91C-4B6B-B984-3425D8B6688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829371" y="3303855"/>
            <a:ext cx="3276878" cy="327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84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8"/>
                                        </p:tgtEl>
                                        <p:attrNameLst>
                                          <p:attrName>style.visibility</p:attrName>
                                        </p:attrNameLst>
                                      </p:cBhvr>
                                      <p:to>
                                        <p:strVal val="visible"/>
                                      </p:to>
                                    </p:set>
                                    <p:anim calcmode="lin" valueType="num">
                                      <p:cBhvr additive="base">
                                        <p:cTn id="19" dur="500" fill="hold"/>
                                        <p:tgtEl>
                                          <p:spTgt spid="16388"/>
                                        </p:tgtEl>
                                        <p:attrNameLst>
                                          <p:attrName>ppt_x</p:attrName>
                                        </p:attrNameLst>
                                      </p:cBhvr>
                                      <p:tavLst>
                                        <p:tav tm="0">
                                          <p:val>
                                            <p:strVal val="#ppt_x"/>
                                          </p:val>
                                        </p:tav>
                                        <p:tav tm="100000">
                                          <p:val>
                                            <p:strVal val="#ppt_x"/>
                                          </p:val>
                                        </p:tav>
                                      </p:tavLst>
                                    </p:anim>
                                    <p:anim calcmode="lin" valueType="num">
                                      <p:cBhvr additive="base">
                                        <p:cTn id="20"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73598" y="988291"/>
            <a:ext cx="7158183" cy="1211415"/>
          </a:xfrm>
        </p:spPr>
        <p:txBody>
          <a:bodyPr/>
          <a:lstStyle/>
          <a:p>
            <a:r>
              <a:rPr lang="zh-CN" altLang="en-US" dirty="0"/>
              <a:t>什么是日志？</a:t>
            </a:r>
            <a:endParaRPr lang="en-US" altLang="zh-CN" dirty="0"/>
          </a:p>
          <a:p>
            <a:pPr marL="895335" lvl="1" indent="-285750">
              <a:lnSpc>
                <a:spcPct val="200000"/>
              </a:lnSpc>
              <a:buFont typeface="Wingdings" panose="05000000000000000000" pitchFamily="2" charset="2"/>
              <a:buChar char="l"/>
            </a:pPr>
            <a:r>
              <a:rPr lang="zh-CN" altLang="en-US" sz="18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用来记录程序运行过程中的信息，并可以进行永久存储。</a:t>
            </a:r>
            <a:endParaRPr lang="en-US" altLang="zh-CN" dirty="0"/>
          </a:p>
        </p:txBody>
      </p:sp>
      <p:graphicFrame>
        <p:nvGraphicFramePr>
          <p:cNvPr id="7" name="表格 6">
            <a:extLst>
              <a:ext uri="{FF2B5EF4-FFF2-40B4-BE49-F238E27FC236}">
                <a16:creationId xmlns:a16="http://schemas.microsoft.com/office/drawing/2014/main" id="{8377C5C9-4B40-4C3F-AA50-6274D953CBCB}"/>
              </a:ext>
            </a:extLst>
          </p:cNvPr>
          <p:cNvGraphicFramePr>
            <a:graphicFrameLocks noGrp="1"/>
          </p:cNvGraphicFramePr>
          <p:nvPr>
            <p:extLst>
              <p:ext uri="{D42A27DB-BD31-4B8C-83A1-F6EECF244321}">
                <p14:modId xmlns:p14="http://schemas.microsoft.com/office/powerpoint/2010/main" val="1452230276"/>
              </p:ext>
            </p:extLst>
          </p:nvPr>
        </p:nvGraphicFramePr>
        <p:xfrm>
          <a:off x="5375564" y="3114630"/>
          <a:ext cx="6022109" cy="3087330"/>
        </p:xfrm>
        <a:graphic>
          <a:graphicData uri="http://schemas.openxmlformats.org/drawingml/2006/table">
            <a:tbl>
              <a:tblPr firstRow="1" bandRow="1">
                <a:tableStyleId>{5C22544A-7EE6-4342-B048-85BDC9FD1C3A}</a:tableStyleId>
              </a:tblPr>
              <a:tblGrid>
                <a:gridCol w="1067028">
                  <a:extLst>
                    <a:ext uri="{9D8B030D-6E8A-4147-A177-3AD203B41FA5}">
                      <a16:colId xmlns:a16="http://schemas.microsoft.com/office/drawing/2014/main" val="20000"/>
                    </a:ext>
                  </a:extLst>
                </a:gridCol>
                <a:gridCol w="2134055">
                  <a:extLst>
                    <a:ext uri="{9D8B030D-6E8A-4147-A177-3AD203B41FA5}">
                      <a16:colId xmlns:a16="http://schemas.microsoft.com/office/drawing/2014/main" val="20001"/>
                    </a:ext>
                  </a:extLst>
                </a:gridCol>
                <a:gridCol w="2821026">
                  <a:extLst>
                    <a:ext uri="{9D8B030D-6E8A-4147-A177-3AD203B41FA5}">
                      <a16:colId xmlns:a16="http://schemas.microsoft.com/office/drawing/2014/main" val="20002"/>
                    </a:ext>
                  </a:extLst>
                </a:gridCol>
              </a:tblGrid>
              <a:tr h="530315">
                <a:tc>
                  <a:txBody>
                    <a:bodyPr/>
                    <a:lstStyle/>
                    <a:p>
                      <a:pPr algn="ctr"/>
                      <a:endParaRPr lang="zh-CN" altLang="en-US" sz="900" dirty="0">
                        <a:latin typeface="微软雅黑" panose="020B0503020204020204" pitchFamily="34" charset="-122"/>
                        <a:ea typeface="微软雅黑" panose="020B0503020204020204" pitchFamily="34" charset="-122"/>
                      </a:endParaRPr>
                    </a:p>
                  </a:txBody>
                  <a:tcPr marT="45744" marB="45744" anchor="ctr"/>
                </a:tc>
                <a:tc>
                  <a:txBody>
                    <a:bodyPr/>
                    <a:lstStyle/>
                    <a:p>
                      <a:pPr algn="ctr"/>
                      <a:r>
                        <a:rPr lang="zh-CN" altLang="en-US" sz="1100" b="1" i="0" kern="1200" dirty="0">
                          <a:solidFill>
                            <a:schemeClr val="bg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输出语句</a:t>
                      </a:r>
                    </a:p>
                  </a:txBody>
                  <a:tcPr marT="45744" marB="45744" anchor="ctr"/>
                </a:tc>
                <a:tc>
                  <a:txBody>
                    <a:bodyPr/>
                    <a:lstStyle/>
                    <a:p>
                      <a:pPr marL="0" algn="ctr" defTabSz="1219170" rtl="0" eaLnBrk="1" latinLnBrk="0" hangingPunct="1"/>
                      <a:r>
                        <a:rPr lang="zh-CN" altLang="en-US" sz="1100" b="1" i="0" kern="1200" dirty="0">
                          <a:solidFill>
                            <a:schemeClr val="bg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p>
                  </a:txBody>
                  <a:tcPr marT="45744" marB="45744" anchor="ctr"/>
                </a:tc>
                <a:extLst>
                  <a:ext uri="{0D108BD9-81ED-4DB2-BD59-A6C34878D82A}">
                    <a16:rowId xmlns:a16="http://schemas.microsoft.com/office/drawing/2014/main" val="10000"/>
                  </a:ext>
                </a:extLst>
              </a:tr>
              <a:tr h="844178">
                <a:tc>
                  <a:txBody>
                    <a:bodyPr/>
                    <a:lstStyle/>
                    <a:p>
                      <a:pPr algn="ctr">
                        <a:lnSpc>
                          <a:spcPct val="150000"/>
                        </a:lnSpc>
                      </a:pPr>
                      <a:r>
                        <a:rPr lang="zh-CN" altLang="en-US" sz="1100" b="0" i="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输出位置</a:t>
                      </a:r>
                      <a:endParaRPr lang="zh-CN" altLang="en-US" sz="11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44" marB="45744" anchor="ctr"/>
                </a:tc>
                <a:tc>
                  <a:txBody>
                    <a:bodyPr/>
                    <a:lstStyle/>
                    <a:p>
                      <a:pPr algn="ctr">
                        <a:lnSpc>
                          <a:spcPct val="150000"/>
                        </a:lnSpc>
                      </a:pPr>
                      <a:r>
                        <a:rPr lang="zh-CN" altLang="en-US" sz="1100" b="0" i="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输出到控制台</a:t>
                      </a:r>
                      <a:endParaRPr lang="zh-CN" altLang="en-US" sz="11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44" marB="45744" anchor="ctr"/>
                </a:tc>
                <a:tc>
                  <a:txBody>
                    <a:bodyPr/>
                    <a:lstStyle/>
                    <a:p>
                      <a:pPr algn="ctr">
                        <a:lnSpc>
                          <a:spcPct val="150000"/>
                        </a:lnSpc>
                      </a:pPr>
                      <a:r>
                        <a:rPr lang="zh-CN" altLang="en-US" sz="1100" b="0" i="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可以将日志信息写入到文件或者数据库中</a:t>
                      </a:r>
                      <a:endParaRPr lang="zh-CN" altLang="en-US" sz="11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44" marB="45744" anchor="ctr"/>
                </a:tc>
                <a:extLst>
                  <a:ext uri="{0D108BD9-81ED-4DB2-BD59-A6C34878D82A}">
                    <a16:rowId xmlns:a16="http://schemas.microsoft.com/office/drawing/2014/main" val="10002"/>
                  </a:ext>
                </a:extLst>
              </a:tr>
              <a:tr h="844178">
                <a:tc>
                  <a:txBody>
                    <a:bodyPr/>
                    <a:lstStyle/>
                    <a:p>
                      <a:pPr algn="ctr">
                        <a:lnSpc>
                          <a:spcPct val="150000"/>
                        </a:lnSpc>
                      </a:pPr>
                      <a:r>
                        <a:rPr lang="zh-CN" altLang="en-US" sz="1100" b="0" i="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取消日志</a:t>
                      </a:r>
                      <a:endParaRPr lang="zh-CN" altLang="en-US" sz="11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44" marB="45744" anchor="ctr"/>
                </a:tc>
                <a:tc>
                  <a:txBody>
                    <a:bodyPr/>
                    <a:lstStyle/>
                    <a:p>
                      <a:pPr algn="ctr">
                        <a:lnSpc>
                          <a:spcPct val="150000"/>
                        </a:lnSpc>
                      </a:pPr>
                      <a:r>
                        <a:rPr lang="zh-CN" altLang="en-US" sz="1100" b="0" i="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需要修改代码，灵活性比较差</a:t>
                      </a:r>
                      <a:endParaRPr lang="zh-CN" altLang="en-US" sz="11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44" marB="45744" anchor="ctr"/>
                </a:tc>
                <a:tc>
                  <a:txBody>
                    <a:bodyPr/>
                    <a:lstStyle/>
                    <a:p>
                      <a:pPr algn="ctr">
                        <a:lnSpc>
                          <a:spcPct val="150000"/>
                        </a:lnSpc>
                      </a:pPr>
                      <a:r>
                        <a:rPr lang="zh-CN" altLang="en-US" sz="1100" b="0" i="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不需要修改代码，灵活性比较好</a:t>
                      </a:r>
                      <a:endParaRPr lang="zh-CN" altLang="en-US" sz="11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44" marB="45744" anchor="ctr"/>
                </a:tc>
                <a:extLst>
                  <a:ext uri="{0D108BD9-81ED-4DB2-BD59-A6C34878D82A}">
                    <a16:rowId xmlns:a16="http://schemas.microsoft.com/office/drawing/2014/main" val="2683373114"/>
                  </a:ext>
                </a:extLst>
              </a:tr>
              <a:tr h="868659">
                <a:tc>
                  <a:txBody>
                    <a:bodyPr/>
                    <a:lstStyle/>
                    <a:p>
                      <a:pPr algn="ctr">
                        <a:lnSpc>
                          <a:spcPct val="150000"/>
                        </a:lnSpc>
                      </a:pPr>
                      <a:r>
                        <a:rPr lang="zh-CN" altLang="en-US" sz="1100" b="0" i="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多线程</a:t>
                      </a:r>
                      <a:endParaRPr lang="zh-CN" altLang="en-US" sz="11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44" marB="45744" anchor="ctr"/>
                </a:tc>
                <a:tc>
                  <a:txBody>
                    <a:bodyPr/>
                    <a:lstStyle/>
                    <a:p>
                      <a:pPr algn="ctr">
                        <a:lnSpc>
                          <a:spcPct val="150000"/>
                        </a:lnSpc>
                      </a:pPr>
                      <a:r>
                        <a:rPr lang="zh-CN" altLang="en-US" sz="11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性能较差</a:t>
                      </a:r>
                    </a:p>
                  </a:txBody>
                  <a:tcPr marL="123825" marR="123825" marT="57181" marB="57181" anchor="ctr"/>
                </a:tc>
                <a:tc>
                  <a:txBody>
                    <a:bodyPr/>
                    <a:lstStyle/>
                    <a:p>
                      <a:pPr algn="ctr">
                        <a:lnSpc>
                          <a:spcPct val="150000"/>
                        </a:lnSpc>
                      </a:pPr>
                      <a:r>
                        <a:rPr lang="zh-CN" altLang="en-US" sz="1100" b="0" i="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性能较好</a:t>
                      </a:r>
                      <a:endParaRPr lang="zh-CN" altLang="en-US" sz="11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44" marB="45744" anchor="ctr"/>
                </a:tc>
                <a:extLst>
                  <a:ext uri="{0D108BD9-81ED-4DB2-BD59-A6C34878D82A}">
                    <a16:rowId xmlns:a16="http://schemas.microsoft.com/office/drawing/2014/main" val="10003"/>
                  </a:ext>
                </a:extLst>
              </a:tr>
            </a:tbl>
          </a:graphicData>
        </a:graphic>
      </p:graphicFrame>
      <p:sp>
        <p:nvSpPr>
          <p:cNvPr id="4" name="文本占位符 4">
            <a:extLst>
              <a:ext uri="{FF2B5EF4-FFF2-40B4-BE49-F238E27FC236}">
                <a16:creationId xmlns:a16="http://schemas.microsoft.com/office/drawing/2014/main" id="{F0C48E31-F62D-4934-8C1F-F3AF03CF8E1A}"/>
              </a:ext>
            </a:extLst>
          </p:cNvPr>
          <p:cNvSpPr txBox="1">
            <a:spLocks/>
          </p:cNvSpPr>
          <p:nvPr/>
        </p:nvSpPr>
        <p:spPr>
          <a:xfrm>
            <a:off x="4673598" y="1935019"/>
            <a:ext cx="7158183" cy="1211415"/>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altLang="zh-CN" dirty="0"/>
              <a:t>2.</a:t>
            </a:r>
            <a:r>
              <a:rPr lang="zh-CN" altLang="en-US" dirty="0"/>
              <a:t> 输出语句存在的问题，日志技术应该具备哪些特点和优势？</a:t>
            </a:r>
            <a:endParaRPr lang="en-US" altLang="zh-CN" dirty="0"/>
          </a:p>
        </p:txBody>
      </p:sp>
    </p:spTree>
    <p:extLst>
      <p:ext uri="{BB962C8B-B14F-4D97-AF65-F5344CB8AC3E}">
        <p14:creationId xmlns:p14="http://schemas.microsoft.com/office/powerpoint/2010/main" val="235402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日志是什么</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日志技术体系、</a:t>
            </a:r>
            <a:r>
              <a:rPr lang="en-US" altLang="zh-CN" sz="16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概述</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快速入门</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配置详解</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输出位置、格式设置</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配置详解</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日志级别设置</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阶段项目实战</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24109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2C7EC-8A33-4403-87C4-C1270E711036}"/>
              </a:ext>
            </a:extLst>
          </p:cNvPr>
          <p:cNvSpPr txBox="1"/>
          <p:nvPr/>
        </p:nvSpPr>
        <p:spPr>
          <a:xfrm>
            <a:off x="807006" y="955000"/>
            <a:ext cx="4686300" cy="468975"/>
          </a:xfrm>
          <a:prstGeom prst="rect">
            <a:avLst/>
          </a:prstGeom>
          <a:noFill/>
        </p:spPr>
        <p:txBody>
          <a:bodyPr>
            <a:spAutoFit/>
          </a:bodyPr>
          <a:lstStyle/>
          <a:p>
            <a:pPr eaLnBrk="0" fontAlgn="base" hangingPunct="0">
              <a:lnSpc>
                <a:spcPct val="150000"/>
              </a:lnSpc>
              <a:spcBef>
                <a:spcPct val="20000"/>
              </a:spcBef>
              <a:spcAft>
                <a:spcPct val="0"/>
              </a:spcAft>
              <a:defRPr/>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日志体系结构</a:t>
            </a:r>
          </a:p>
        </p:txBody>
      </p:sp>
      <p:pic>
        <p:nvPicPr>
          <p:cNvPr id="5" name="图片 4">
            <a:extLst>
              <a:ext uri="{FF2B5EF4-FFF2-40B4-BE49-F238E27FC236}">
                <a16:creationId xmlns:a16="http://schemas.microsoft.com/office/drawing/2014/main" id="{C940C26B-DE3D-49D6-936F-1222FD848F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7006" y="2167850"/>
            <a:ext cx="1092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箭头连接符 9">
            <a:extLst>
              <a:ext uri="{FF2B5EF4-FFF2-40B4-BE49-F238E27FC236}">
                <a16:creationId xmlns:a16="http://schemas.microsoft.com/office/drawing/2014/main" id="{D40F683D-B5F8-4FAE-A21D-0EA2C1FDA6E9}"/>
              </a:ext>
            </a:extLst>
          </p:cNvPr>
          <p:cNvCxnSpPr>
            <a:cxnSpLocks/>
            <a:endCxn id="12" idx="1"/>
          </p:cNvCxnSpPr>
          <p:nvPr/>
        </p:nvCxnSpPr>
        <p:spPr>
          <a:xfrm flipV="1">
            <a:off x="1899206" y="2311783"/>
            <a:ext cx="1117600" cy="71966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圆角矩形 11">
            <a:extLst>
              <a:ext uri="{FF2B5EF4-FFF2-40B4-BE49-F238E27FC236}">
                <a16:creationId xmlns:a16="http://schemas.microsoft.com/office/drawing/2014/main" id="{6F8E22CC-E2B2-40A7-BB5D-1307384FFA7A}"/>
              </a:ext>
            </a:extLst>
          </p:cNvPr>
          <p:cNvSpPr/>
          <p:nvPr/>
        </p:nvSpPr>
        <p:spPr>
          <a:xfrm>
            <a:off x="3016806" y="2070483"/>
            <a:ext cx="2590800" cy="480483"/>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Consolas" panose="020B0609020204030204" pitchFamily="49" charset="0"/>
                <a:ea typeface="Alibaba PuHuiTi R"/>
              </a:rPr>
              <a:t>Commons Logging</a:t>
            </a:r>
            <a:endParaRPr lang="zh-CN" altLang="en-US" sz="1600" dirty="0">
              <a:solidFill>
                <a:schemeClr val="tx1">
                  <a:lumMod val="85000"/>
                  <a:lumOff val="15000"/>
                </a:schemeClr>
              </a:solidFill>
              <a:latin typeface="Consolas" panose="020B0609020204030204" pitchFamily="49" charset="0"/>
              <a:ea typeface="Alibaba PuHuiTi R"/>
            </a:endParaRPr>
          </a:p>
        </p:txBody>
      </p:sp>
      <p:cxnSp>
        <p:nvCxnSpPr>
          <p:cNvPr id="15" name="直接箭头连接符 14">
            <a:extLst>
              <a:ext uri="{FF2B5EF4-FFF2-40B4-BE49-F238E27FC236}">
                <a16:creationId xmlns:a16="http://schemas.microsoft.com/office/drawing/2014/main" id="{990DE112-CD43-489D-94BB-6978B8E45FCF}"/>
              </a:ext>
            </a:extLst>
          </p:cNvPr>
          <p:cNvCxnSpPr>
            <a:cxnSpLocks/>
            <a:endCxn id="18" idx="1"/>
          </p:cNvCxnSpPr>
          <p:nvPr/>
        </p:nvCxnSpPr>
        <p:spPr>
          <a:xfrm>
            <a:off x="1899206" y="3031451"/>
            <a:ext cx="1117600" cy="82338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圆角矩形 17">
            <a:extLst>
              <a:ext uri="{FF2B5EF4-FFF2-40B4-BE49-F238E27FC236}">
                <a16:creationId xmlns:a16="http://schemas.microsoft.com/office/drawing/2014/main" id="{31C13C00-6B86-431B-BECF-F5444D1287A9}"/>
              </a:ext>
            </a:extLst>
          </p:cNvPr>
          <p:cNvSpPr/>
          <p:nvPr/>
        </p:nvSpPr>
        <p:spPr>
          <a:xfrm>
            <a:off x="3016806" y="3615651"/>
            <a:ext cx="3637994" cy="478367"/>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Consolas" panose="020B0609020204030204" pitchFamily="49" charset="0"/>
                <a:ea typeface="Alibaba PuHuiTi R"/>
              </a:rPr>
              <a:t>Simple Logging Facade for Java</a:t>
            </a:r>
            <a:endParaRPr lang="zh-CN" altLang="en-US" sz="1600" dirty="0">
              <a:solidFill>
                <a:schemeClr val="tx1">
                  <a:lumMod val="85000"/>
                  <a:lumOff val="15000"/>
                </a:schemeClr>
              </a:solidFill>
              <a:latin typeface="Consolas" panose="020B0609020204030204" pitchFamily="49" charset="0"/>
              <a:ea typeface="Alibaba PuHuiTi R"/>
            </a:endParaRPr>
          </a:p>
        </p:txBody>
      </p:sp>
      <p:sp>
        <p:nvSpPr>
          <p:cNvPr id="20" name="圆角矩形 19">
            <a:extLst>
              <a:ext uri="{FF2B5EF4-FFF2-40B4-BE49-F238E27FC236}">
                <a16:creationId xmlns:a16="http://schemas.microsoft.com/office/drawing/2014/main" id="{2AC91106-1EDC-4052-9FBD-FEC965476EC6}"/>
              </a:ext>
            </a:extLst>
          </p:cNvPr>
          <p:cNvSpPr/>
          <p:nvPr/>
        </p:nvSpPr>
        <p:spPr>
          <a:xfrm>
            <a:off x="7378700" y="1515804"/>
            <a:ext cx="2592917" cy="480484"/>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Log4j</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左大括号 21">
            <a:extLst>
              <a:ext uri="{FF2B5EF4-FFF2-40B4-BE49-F238E27FC236}">
                <a16:creationId xmlns:a16="http://schemas.microsoft.com/office/drawing/2014/main" id="{B72E8935-275E-4D71-91DA-755777653F15}"/>
              </a:ext>
            </a:extLst>
          </p:cNvPr>
          <p:cNvSpPr/>
          <p:nvPr/>
        </p:nvSpPr>
        <p:spPr>
          <a:xfrm>
            <a:off x="6654800" y="1716888"/>
            <a:ext cx="539751" cy="2480733"/>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600">
              <a:latin typeface="Consolas" panose="020B0609020204030204" pitchFamily="49" charset="0"/>
              <a:ea typeface="Alibaba PuHuiTi R"/>
            </a:endParaRPr>
          </a:p>
        </p:txBody>
      </p:sp>
      <p:sp>
        <p:nvSpPr>
          <p:cNvPr id="24" name="圆角矩形 23">
            <a:extLst>
              <a:ext uri="{FF2B5EF4-FFF2-40B4-BE49-F238E27FC236}">
                <a16:creationId xmlns:a16="http://schemas.microsoft.com/office/drawing/2014/main" id="{A2E26051-643E-4672-8EEA-2B937F99A27C}"/>
              </a:ext>
            </a:extLst>
          </p:cNvPr>
          <p:cNvSpPr/>
          <p:nvPr/>
        </p:nvSpPr>
        <p:spPr>
          <a:xfrm>
            <a:off x="7378700" y="2292621"/>
            <a:ext cx="2592917" cy="480483"/>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Consolas" panose="020B0609020204030204" pitchFamily="49" charset="0"/>
                <a:ea typeface="Alibaba PuHuiTi R"/>
              </a:rPr>
              <a:t>JUL</a:t>
            </a:r>
            <a:r>
              <a:rPr lang="zh-CN" altLang="en-US" sz="1600" dirty="0">
                <a:solidFill>
                  <a:schemeClr val="tx1">
                    <a:lumMod val="85000"/>
                    <a:lumOff val="15000"/>
                  </a:schemeClr>
                </a:solidFill>
                <a:latin typeface="Consolas" panose="020B0609020204030204" pitchFamily="49" charset="0"/>
                <a:ea typeface="Alibaba PuHuiTi R"/>
              </a:rPr>
              <a:t>（</a:t>
            </a:r>
            <a:r>
              <a:rPr lang="en-US" altLang="zh-CN" sz="1600" dirty="0" err="1">
                <a:solidFill>
                  <a:schemeClr val="tx1">
                    <a:lumMod val="85000"/>
                    <a:lumOff val="15000"/>
                  </a:schemeClr>
                </a:solidFill>
                <a:latin typeface="Consolas" panose="020B0609020204030204" pitchFamily="49" charset="0"/>
                <a:ea typeface="Alibaba PuHuiTi R"/>
              </a:rPr>
              <a:t>java.util.loggiing</a:t>
            </a:r>
            <a:r>
              <a:rPr lang="zh-CN" altLang="en-US" sz="1600" dirty="0">
                <a:solidFill>
                  <a:schemeClr val="tx1">
                    <a:lumMod val="85000"/>
                    <a:lumOff val="15000"/>
                  </a:schemeClr>
                </a:solidFill>
                <a:latin typeface="Consolas" panose="020B0609020204030204" pitchFamily="49" charset="0"/>
                <a:ea typeface="Alibaba PuHuiTi R"/>
              </a:rPr>
              <a:t>）</a:t>
            </a:r>
          </a:p>
        </p:txBody>
      </p:sp>
      <p:sp>
        <p:nvSpPr>
          <p:cNvPr id="25" name="圆角矩形 24">
            <a:extLst>
              <a:ext uri="{FF2B5EF4-FFF2-40B4-BE49-F238E27FC236}">
                <a16:creationId xmlns:a16="http://schemas.microsoft.com/office/drawing/2014/main" id="{FC47DC06-3261-4A83-8222-E909BFFFEF5C}"/>
              </a:ext>
            </a:extLst>
          </p:cNvPr>
          <p:cNvSpPr/>
          <p:nvPr/>
        </p:nvSpPr>
        <p:spPr>
          <a:xfrm>
            <a:off x="7378700" y="3164687"/>
            <a:ext cx="2592917" cy="480483"/>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err="1">
                <a:solidFill>
                  <a:schemeClr val="tx1">
                    <a:lumMod val="85000"/>
                    <a:lumOff val="15000"/>
                  </a:schemeClr>
                </a:solidFill>
                <a:latin typeface="Consolas" panose="020B0609020204030204" pitchFamily="49" charset="0"/>
                <a:ea typeface="Alibaba PuHuiTi R"/>
              </a:rPr>
              <a:t>Logback</a:t>
            </a:r>
            <a:endParaRPr lang="zh-CN" altLang="en-US" sz="1600" dirty="0">
              <a:solidFill>
                <a:schemeClr val="tx1">
                  <a:lumMod val="85000"/>
                  <a:lumOff val="15000"/>
                </a:schemeClr>
              </a:solidFill>
              <a:latin typeface="Consolas" panose="020B0609020204030204" pitchFamily="49" charset="0"/>
              <a:ea typeface="Alibaba PuHuiTi R"/>
            </a:endParaRPr>
          </a:p>
        </p:txBody>
      </p:sp>
      <p:sp>
        <p:nvSpPr>
          <p:cNvPr id="27" name="矩形 26">
            <a:extLst>
              <a:ext uri="{FF2B5EF4-FFF2-40B4-BE49-F238E27FC236}">
                <a16:creationId xmlns:a16="http://schemas.microsoft.com/office/drawing/2014/main" id="{2D634F62-6878-4421-AA0B-0A67E3B12842}"/>
              </a:ext>
            </a:extLst>
          </p:cNvPr>
          <p:cNvSpPr/>
          <p:nvPr/>
        </p:nvSpPr>
        <p:spPr>
          <a:xfrm>
            <a:off x="7786724" y="964234"/>
            <a:ext cx="1415772" cy="338554"/>
          </a:xfrm>
          <a:prstGeom prst="rect">
            <a:avLst/>
          </a:prstGeom>
        </p:spPr>
        <p:txBody>
          <a:bodyPr wrap="none">
            <a:spAutoFit/>
          </a:bodyPr>
          <a:lstStyle/>
          <a:p>
            <a:pPr algn="ctr">
              <a:defRPr/>
            </a:pPr>
            <a:r>
              <a:rPr lang="zh-CN" altLang="en-US" sz="1600" dirty="0">
                <a:solidFill>
                  <a:schemeClr val="tx1">
                    <a:lumMod val="85000"/>
                    <a:lumOff val="15000"/>
                  </a:schemeClr>
                </a:solidFill>
                <a:latin typeface="Consolas" panose="020B0609020204030204" pitchFamily="49" charset="0"/>
                <a:ea typeface="Alibaba PuHuiTi R"/>
              </a:rPr>
              <a:t>日志实现框架</a:t>
            </a:r>
          </a:p>
        </p:txBody>
      </p:sp>
      <p:sp>
        <p:nvSpPr>
          <p:cNvPr id="28" name="矩形 27">
            <a:extLst>
              <a:ext uri="{FF2B5EF4-FFF2-40B4-BE49-F238E27FC236}">
                <a16:creationId xmlns:a16="http://schemas.microsoft.com/office/drawing/2014/main" id="{16E47EEB-D8D2-443B-8F98-1D48E5A99C20}"/>
              </a:ext>
            </a:extLst>
          </p:cNvPr>
          <p:cNvSpPr/>
          <p:nvPr/>
        </p:nvSpPr>
        <p:spPr>
          <a:xfrm>
            <a:off x="3667689" y="1657734"/>
            <a:ext cx="1005403" cy="338554"/>
          </a:xfrm>
          <a:prstGeom prst="rect">
            <a:avLst/>
          </a:prstGeom>
        </p:spPr>
        <p:txBody>
          <a:bodyPr wrap="none">
            <a:spAutoFit/>
          </a:bodyPr>
          <a:lstStyle/>
          <a:p>
            <a:pPr algn="ctr">
              <a:defRPr/>
            </a:pPr>
            <a:r>
              <a:rPr lang="zh-CN" altLang="en-US" sz="1600" dirty="0">
                <a:solidFill>
                  <a:schemeClr val="tx1">
                    <a:lumMod val="85000"/>
                    <a:lumOff val="15000"/>
                  </a:schemeClr>
                </a:solidFill>
                <a:latin typeface="Consolas" panose="020B0609020204030204" pitchFamily="49" charset="0"/>
                <a:ea typeface="Alibaba PuHuiTi R"/>
              </a:rPr>
              <a:t>日志接口</a:t>
            </a:r>
          </a:p>
        </p:txBody>
      </p:sp>
      <p:sp>
        <p:nvSpPr>
          <p:cNvPr id="4" name="矩形 3">
            <a:extLst>
              <a:ext uri="{FF2B5EF4-FFF2-40B4-BE49-F238E27FC236}">
                <a16:creationId xmlns:a16="http://schemas.microsoft.com/office/drawing/2014/main" id="{5A97962F-56E2-416E-9A95-6FB964807366}"/>
              </a:ext>
            </a:extLst>
          </p:cNvPr>
          <p:cNvSpPr/>
          <p:nvPr/>
        </p:nvSpPr>
        <p:spPr>
          <a:xfrm>
            <a:off x="3489755" y="4134196"/>
            <a:ext cx="1361270" cy="338554"/>
          </a:xfrm>
          <a:prstGeom prst="rect">
            <a:avLst/>
          </a:prstGeom>
        </p:spPr>
        <p:txBody>
          <a:bodyPr wrap="none">
            <a:spAutoFit/>
          </a:bodyPr>
          <a:lstStyle/>
          <a:p>
            <a:pPr algn="ctr">
              <a:defRPr/>
            </a:pPr>
            <a:r>
              <a:rPr lang="zh-CN" altLang="en-US" sz="1600" dirty="0">
                <a:solidFill>
                  <a:schemeClr val="tx1">
                    <a:lumMod val="85000"/>
                    <a:lumOff val="15000"/>
                  </a:schemeClr>
                </a:solidFill>
                <a:latin typeface="Consolas" panose="020B0609020204030204" pitchFamily="49" charset="0"/>
                <a:ea typeface="Alibaba PuHuiTi R"/>
              </a:rPr>
              <a:t>简称：</a:t>
            </a:r>
            <a:r>
              <a:rPr lang="en-US" altLang="zh-CN" sz="1600" dirty="0">
                <a:solidFill>
                  <a:schemeClr val="tx1">
                    <a:lumMod val="85000"/>
                    <a:lumOff val="15000"/>
                  </a:schemeClr>
                </a:solidFill>
                <a:latin typeface="Consolas" panose="020B0609020204030204" pitchFamily="49" charset="0"/>
                <a:ea typeface="Alibaba PuHuiTi R"/>
              </a:rPr>
              <a:t>slf4j</a:t>
            </a:r>
            <a:endParaRPr lang="zh-CN" altLang="en-US" sz="1600" dirty="0">
              <a:solidFill>
                <a:schemeClr val="tx1">
                  <a:lumMod val="85000"/>
                  <a:lumOff val="15000"/>
                </a:schemeClr>
              </a:solidFill>
              <a:latin typeface="Consolas" panose="020B0609020204030204" pitchFamily="49" charset="0"/>
              <a:ea typeface="Alibaba PuHuiTi R"/>
            </a:endParaRPr>
          </a:p>
        </p:txBody>
      </p:sp>
      <p:sp>
        <p:nvSpPr>
          <p:cNvPr id="19" name="矩形 18">
            <a:extLst>
              <a:ext uri="{FF2B5EF4-FFF2-40B4-BE49-F238E27FC236}">
                <a16:creationId xmlns:a16="http://schemas.microsoft.com/office/drawing/2014/main" id="{02C27368-7E7A-492F-820F-92EE0EAA0C67}"/>
              </a:ext>
            </a:extLst>
          </p:cNvPr>
          <p:cNvSpPr/>
          <p:nvPr/>
        </p:nvSpPr>
        <p:spPr>
          <a:xfrm>
            <a:off x="3565983" y="2536151"/>
            <a:ext cx="1136850" cy="338554"/>
          </a:xfrm>
          <a:prstGeom prst="rect">
            <a:avLst/>
          </a:prstGeom>
        </p:spPr>
        <p:txBody>
          <a:bodyPr wrap="none">
            <a:spAutoFit/>
          </a:bodyPr>
          <a:lstStyle/>
          <a:p>
            <a:pPr algn="ctr">
              <a:defRPr/>
            </a:pPr>
            <a:r>
              <a:rPr lang="zh-CN" altLang="en-US" sz="1600" dirty="0">
                <a:solidFill>
                  <a:schemeClr val="tx1">
                    <a:lumMod val="85000"/>
                    <a:lumOff val="15000"/>
                  </a:schemeClr>
                </a:solidFill>
                <a:latin typeface="Consolas" panose="020B0609020204030204" pitchFamily="49" charset="0"/>
                <a:ea typeface="Alibaba PuHuiTi R"/>
              </a:rPr>
              <a:t>简称：</a:t>
            </a:r>
            <a:r>
              <a:rPr lang="en-US" altLang="zh-CN" sz="1600" dirty="0">
                <a:solidFill>
                  <a:schemeClr val="tx1">
                    <a:lumMod val="85000"/>
                    <a:lumOff val="15000"/>
                  </a:schemeClr>
                </a:solidFill>
                <a:latin typeface="Consolas" panose="020B0609020204030204" pitchFamily="49" charset="0"/>
                <a:ea typeface="Alibaba PuHuiTi R"/>
              </a:rPr>
              <a:t>JCL</a:t>
            </a:r>
            <a:endParaRPr lang="zh-CN" altLang="en-US" sz="1600" dirty="0">
              <a:solidFill>
                <a:schemeClr val="tx1">
                  <a:lumMod val="85000"/>
                  <a:lumOff val="15000"/>
                </a:schemeClr>
              </a:solidFill>
              <a:latin typeface="Consolas" panose="020B0609020204030204" pitchFamily="49" charset="0"/>
              <a:ea typeface="Alibaba PuHuiTi R"/>
            </a:endParaRPr>
          </a:p>
        </p:txBody>
      </p:sp>
      <p:sp>
        <p:nvSpPr>
          <p:cNvPr id="21" name="圆角矩形 20">
            <a:extLst>
              <a:ext uri="{FF2B5EF4-FFF2-40B4-BE49-F238E27FC236}">
                <a16:creationId xmlns:a16="http://schemas.microsoft.com/office/drawing/2014/main" id="{1E7930B8-EEA5-456E-AEE6-E2B94C14BFB2}"/>
              </a:ext>
            </a:extLst>
          </p:cNvPr>
          <p:cNvSpPr/>
          <p:nvPr/>
        </p:nvSpPr>
        <p:spPr>
          <a:xfrm>
            <a:off x="7378700" y="3956321"/>
            <a:ext cx="2592917" cy="482600"/>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Consolas" panose="020B0609020204030204" pitchFamily="49" charset="0"/>
                <a:ea typeface="Alibaba PuHuiTi R"/>
              </a:rPr>
              <a:t>其他实现</a:t>
            </a:r>
          </a:p>
        </p:txBody>
      </p:sp>
      <p:sp>
        <p:nvSpPr>
          <p:cNvPr id="30" name="文本框 29">
            <a:extLst>
              <a:ext uri="{FF2B5EF4-FFF2-40B4-BE49-F238E27FC236}">
                <a16:creationId xmlns:a16="http://schemas.microsoft.com/office/drawing/2014/main" id="{CBD002AF-1CEA-4E0D-92DF-43C22361BF5B}"/>
              </a:ext>
            </a:extLst>
          </p:cNvPr>
          <p:cNvSpPr txBox="1"/>
          <p:nvPr/>
        </p:nvSpPr>
        <p:spPr>
          <a:xfrm>
            <a:off x="807006" y="4500223"/>
            <a:ext cx="11035585"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日志接口：</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一些规范，提供给日志的实现框架设计的标准。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牛人或者第三方公司已经做好的实现代码，后来者直接可以拿去使用。</a:t>
            </a:r>
          </a:p>
        </p:txBody>
      </p:sp>
      <p:sp>
        <p:nvSpPr>
          <p:cNvPr id="23" name="文本框 22">
            <a:extLst>
              <a:ext uri="{FF2B5EF4-FFF2-40B4-BE49-F238E27FC236}">
                <a16:creationId xmlns:a16="http://schemas.microsoft.com/office/drawing/2014/main" id="{C1A72E0B-EAAC-43E7-B6B8-5E7ACC2EF204}"/>
              </a:ext>
            </a:extLst>
          </p:cNvPr>
          <p:cNvSpPr txBox="1"/>
          <p:nvPr/>
        </p:nvSpPr>
        <p:spPr>
          <a:xfrm>
            <a:off x="807006" y="5486841"/>
            <a:ext cx="9880887"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注意：因为对</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Commons Logging</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接口不满意，有人就搞了</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SLF4J</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。因为对</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Log4j</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的性能不满意，有人就搞了</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是基于</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slf4j</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的日志规范实现的框架</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75123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nodeType="afterGroup">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30">
                                            <p:txEl>
                                              <p:pRg st="0" end="0"/>
                                            </p:txEl>
                                          </p:spTgt>
                                        </p:tgtEl>
                                        <p:attrNameLst>
                                          <p:attrName>style.visibility</p:attrName>
                                        </p:attrNameLst>
                                      </p:cBhvr>
                                      <p:to>
                                        <p:strVal val="visible"/>
                                      </p:to>
                                    </p:set>
                                    <p:animEffect transition="in" filter="fade">
                                      <p:cBhvr>
                                        <p:cTn id="29" dur="500"/>
                                        <p:tgtEl>
                                          <p:spTgt spid="3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0">
                                            <p:txEl>
                                              <p:pRg st="1" end="1"/>
                                            </p:txEl>
                                          </p:spTgt>
                                        </p:tgtEl>
                                        <p:attrNameLst>
                                          <p:attrName>style.visibility</p:attrName>
                                        </p:attrNameLst>
                                      </p:cBhvr>
                                      <p:to>
                                        <p:strVal val="visible"/>
                                      </p:to>
                                    </p:set>
                                    <p:animEffect transition="in" filter="fade">
                                      <p:cBhvr>
                                        <p:cTn id="50" dur="500"/>
                                        <p:tgtEl>
                                          <p:spTgt spid="30">
                                            <p:txEl>
                                              <p:pRg st="1" end="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par>
                          <p:cTn id="56" fill="hold" nodeType="afterGroup">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nodeType="afterGroup">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par>
                          <p:cTn id="64" fill="hold" nodeType="afterGroup">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3">
                                            <p:txEl>
                                              <p:pRg st="0" end="0"/>
                                            </p:txEl>
                                          </p:spTgt>
                                        </p:tgtEl>
                                        <p:attrNameLst>
                                          <p:attrName>style.visibility</p:attrName>
                                        </p:attrNameLst>
                                      </p:cBhvr>
                                      <p:to>
                                        <p:strVal val="visible"/>
                                      </p:to>
                                    </p:set>
                                    <p:animEffect transition="in" filter="fade">
                                      <p:cBhvr>
                                        <p:cTn id="72" dur="500"/>
                                        <p:tgtEl>
                                          <p:spTgt spid="2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4" presetClass="emph" presetSubtype="0" fill="hold" grpId="1" nodeType="clickEffect">
                                  <p:stCondLst>
                                    <p:cond delay="0"/>
                                  </p:stCondLst>
                                  <p:childTnLst>
                                    <p:animClr clrSpc="hsl" dir="cw">
                                      <p:cBhvr override="childStyle">
                                        <p:cTn id="76" dur="500" fill="hold"/>
                                        <p:tgtEl>
                                          <p:spTgt spid="25"/>
                                        </p:tgtEl>
                                        <p:attrNameLst>
                                          <p:attrName>style.color</p:attrName>
                                        </p:attrNameLst>
                                      </p:cBhvr>
                                      <p:by>
                                        <p:hsl h="0" s="-12549" l="-25098"/>
                                      </p:by>
                                    </p:animClr>
                                    <p:animClr clrSpc="hsl" dir="cw">
                                      <p:cBhvr>
                                        <p:cTn id="77" dur="500" fill="hold"/>
                                        <p:tgtEl>
                                          <p:spTgt spid="25"/>
                                        </p:tgtEl>
                                        <p:attrNameLst>
                                          <p:attrName>fillcolor</p:attrName>
                                        </p:attrNameLst>
                                      </p:cBhvr>
                                      <p:by>
                                        <p:hsl h="0" s="-12549" l="-25098"/>
                                      </p:by>
                                    </p:animClr>
                                    <p:animClr clrSpc="hsl" dir="cw">
                                      <p:cBhvr>
                                        <p:cTn id="78" dur="500" fill="hold"/>
                                        <p:tgtEl>
                                          <p:spTgt spid="25"/>
                                        </p:tgtEl>
                                        <p:attrNameLst>
                                          <p:attrName>stroke.color</p:attrName>
                                        </p:attrNameLst>
                                      </p:cBhvr>
                                      <p:by>
                                        <p:hsl h="0" s="-12549" l="-25098"/>
                                      </p:by>
                                    </p:animClr>
                                    <p:set>
                                      <p:cBhvr>
                                        <p:cTn id="79" dur="500" fill="hold"/>
                                        <p:tgtEl>
                                          <p:spTgt spid="25"/>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1" presetClass="emph" presetSubtype="2" fill="hold" nodeType="clickEffect">
                                  <p:stCondLst>
                                    <p:cond delay="0"/>
                                  </p:stCondLst>
                                  <p:childTnLst>
                                    <p:animClr clrSpc="rgb" dir="cw">
                                      <p:cBhvr>
                                        <p:cTn id="83" dur="2000" fill="hold"/>
                                        <p:tgtEl>
                                          <p:spTgt spid="18"/>
                                        </p:tgtEl>
                                        <p:attrNameLst>
                                          <p:attrName>fillcolor</p:attrName>
                                        </p:attrNameLst>
                                      </p:cBhvr>
                                      <p:to>
                                        <a:schemeClr val="accent2"/>
                                      </p:to>
                                    </p:animClr>
                                    <p:set>
                                      <p:cBhvr>
                                        <p:cTn id="84" dur="2000" fill="hold"/>
                                        <p:tgtEl>
                                          <p:spTgt spid="18"/>
                                        </p:tgtEl>
                                        <p:attrNameLst>
                                          <p:attrName>fill.type</p:attrName>
                                        </p:attrNameLst>
                                      </p:cBhvr>
                                      <p:to>
                                        <p:strVal val="solid"/>
                                      </p:to>
                                    </p:set>
                                    <p:set>
                                      <p:cBhvr>
                                        <p:cTn id="85" dur="2000" fill="hold"/>
                                        <p:tgtEl>
                                          <p:spTgt spid="18"/>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2000" fill="hold"/>
                                        <p:tgtEl>
                                          <p:spTgt spid="25"/>
                                        </p:tgtEl>
                                        <p:attrNameLst>
                                          <p:attrName>fillcolor</p:attrName>
                                        </p:attrNameLst>
                                      </p:cBhvr>
                                      <p:to>
                                        <a:schemeClr val="bg2"/>
                                      </p:to>
                                    </p:animClr>
                                    <p:set>
                                      <p:cBhvr>
                                        <p:cTn id="88" dur="2000" fill="hold"/>
                                        <p:tgtEl>
                                          <p:spTgt spid="25"/>
                                        </p:tgtEl>
                                        <p:attrNameLst>
                                          <p:attrName>fill.type</p:attrName>
                                        </p:attrNameLst>
                                      </p:cBhvr>
                                      <p:to>
                                        <p:strVal val="solid"/>
                                      </p:to>
                                    </p:set>
                                    <p:set>
                                      <p:cBhvr>
                                        <p:cTn id="89" dur="2000" fill="hold"/>
                                        <p:tgtEl>
                                          <p:spTgt spid="2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0" grpId="0" animBg="1"/>
      <p:bldP spid="22" grpId="0" animBg="1"/>
      <p:bldP spid="24" grpId="0" animBg="1"/>
      <p:bldP spid="25" grpId="0" animBg="1"/>
      <p:bldP spid="25" grpId="1" animBg="1"/>
      <p:bldP spid="27" grpId="0"/>
      <p:bldP spid="28" grpId="0"/>
      <p:bldP spid="4" grpId="0"/>
      <p:bldP spid="19" grpId="0"/>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24AFE-BF61-401E-B581-823EAE56BA7B}"/>
              </a:ext>
            </a:extLst>
          </p:cNvPr>
          <p:cNvSpPr txBox="1"/>
          <p:nvPr/>
        </p:nvSpPr>
        <p:spPr>
          <a:xfrm>
            <a:off x="856193" y="809387"/>
            <a:ext cx="4686300" cy="572849"/>
          </a:xfrm>
          <a:prstGeom prst="rect">
            <a:avLst/>
          </a:prstGeom>
          <a:noFill/>
        </p:spPr>
        <p:txBody>
          <a:bodyPr>
            <a:spAutoFit/>
          </a:bodyPr>
          <a:lstStyle/>
          <a:p>
            <a:pPr>
              <a:lnSpc>
                <a:spcPct val="200000"/>
              </a:lnSpc>
              <a:defRPr/>
            </a:pP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p>
        </p:txBody>
      </p:sp>
      <p:sp>
        <p:nvSpPr>
          <p:cNvPr id="9" name="矩形 8">
            <a:extLst>
              <a:ext uri="{FF2B5EF4-FFF2-40B4-BE49-F238E27FC236}">
                <a16:creationId xmlns:a16="http://schemas.microsoft.com/office/drawing/2014/main" id="{69010316-D892-41EC-B8F2-B32B18DCB5BA}"/>
              </a:ext>
            </a:extLst>
          </p:cNvPr>
          <p:cNvSpPr/>
          <p:nvPr/>
        </p:nvSpPr>
        <p:spPr>
          <a:xfrm>
            <a:off x="838201" y="1452441"/>
            <a:ext cx="9408584" cy="1011880"/>
          </a:xfrm>
          <a:prstGeom prst="rect">
            <a:avLst/>
          </a:prstGeom>
        </p:spPr>
        <p:txBody>
          <a:bodyPr>
            <a:spAutoFit/>
          </a:bodyPr>
          <a:lstStyle/>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官方网站：</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文本框 1">
            <a:extLst>
              <a:ext uri="{FF2B5EF4-FFF2-40B4-BE49-F238E27FC236}">
                <a16:creationId xmlns:a16="http://schemas.microsoft.com/office/drawing/2014/main" id="{E78A2921-4D40-4CDD-A8A4-5D25B4E1BADD}"/>
              </a:ext>
            </a:extLst>
          </p:cNvPr>
          <p:cNvSpPr txBox="1"/>
          <p:nvPr/>
        </p:nvSpPr>
        <p:spPr>
          <a:xfrm>
            <a:off x="838201" y="3861595"/>
            <a:ext cx="8061959" cy="385939"/>
          </a:xfrm>
          <a:prstGeom prst="rect">
            <a:avLst/>
          </a:prstGeom>
          <a:noFill/>
        </p:spPr>
        <p:txBody>
          <a:bodyPr wrap="square" rtlCol="0">
            <a:spAutoFit/>
          </a:bodyPr>
          <a:lstStyle/>
          <a:p>
            <a:pPr fontAlgn="auto">
              <a:lnSpc>
                <a:spcPct val="200000"/>
              </a:lnSpc>
              <a:spcBef>
                <a:spcPts val="0"/>
              </a:spcBef>
              <a:spcAft>
                <a:spcPts val="0"/>
              </a:spcAft>
            </a:pPr>
            <a:r>
              <a:rPr lang="en-US" altLang="zh-CN" sz="105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05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24E517BF-281E-400B-BD86-3B74905B3161}"/>
              </a:ext>
            </a:extLst>
          </p:cNvPr>
          <p:cNvSpPr txBox="1"/>
          <p:nvPr/>
        </p:nvSpPr>
        <p:spPr>
          <a:xfrm>
            <a:off x="2252114" y="1596908"/>
            <a:ext cx="3985655" cy="33855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https://logback.qos.ch/index.html </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869DDA05-28DB-4C38-A007-43EF33BDC075}"/>
              </a:ext>
            </a:extLst>
          </p:cNvPr>
          <p:cNvSpPr txBox="1"/>
          <p:nvPr/>
        </p:nvSpPr>
        <p:spPr>
          <a:xfrm>
            <a:off x="856193" y="1993013"/>
            <a:ext cx="10763152" cy="2119876"/>
          </a:xfrm>
          <a:prstGeom prst="rect">
            <a:avLst/>
          </a:prstGeom>
          <a:noFill/>
        </p:spPr>
        <p:txBody>
          <a:bodyPr wrap="square">
            <a:spAutoFit/>
          </a:bodyPr>
          <a:lstStyle/>
          <a:p>
            <a:pPr>
              <a:lnSpc>
                <a:spcPct val="200000"/>
              </a:lnSpc>
              <a:defRPr/>
            </a:pPr>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日志框架分为以下模块：</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-core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 该模块为其他两个模块提供基础代码</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必须有</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-classic</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：完整实现了</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slf4j API</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的模块。（</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必须有</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-access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模块与 </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Tomcat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和 </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Jetty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等 </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Servlet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容器集成，以提供 </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HTTP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访问日志功能（</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可选模块，以后接触</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58FFF9D8-9041-4080-8BED-9B28622652F1}"/>
              </a:ext>
            </a:extLst>
          </p:cNvPr>
          <p:cNvSpPr txBox="1"/>
          <p:nvPr/>
        </p:nvSpPr>
        <p:spPr>
          <a:xfrm>
            <a:off x="923638" y="4923773"/>
            <a:ext cx="4784435" cy="162409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250000"/>
              </a:lnSpc>
              <a:defRPr/>
            </a:pP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slf4j-api</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：日志接口</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r>
              <a:rPr lang="en-US" altLang="zh-CN" sz="14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-core</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：基础模块</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r>
              <a:rPr lang="en-US" altLang="zh-CN" sz="14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-classic</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：功能模块，它完整实现了</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slf4j API</a:t>
            </a:r>
          </a:p>
        </p:txBody>
      </p:sp>
      <p:sp>
        <p:nvSpPr>
          <p:cNvPr id="13" name="文本框 12">
            <a:extLst>
              <a:ext uri="{FF2B5EF4-FFF2-40B4-BE49-F238E27FC236}">
                <a16:creationId xmlns:a16="http://schemas.microsoft.com/office/drawing/2014/main" id="{4FF8693E-B012-4A4F-84EA-94948CE91D2E}"/>
              </a:ext>
            </a:extLst>
          </p:cNvPr>
          <p:cNvSpPr txBox="1"/>
          <p:nvPr/>
        </p:nvSpPr>
        <p:spPr>
          <a:xfrm>
            <a:off x="856193" y="4174417"/>
            <a:ext cx="7767780" cy="572849"/>
          </a:xfrm>
          <a:prstGeom prst="rect">
            <a:avLst/>
          </a:prstGeom>
          <a:noFill/>
        </p:spPr>
        <p:txBody>
          <a:bodyPr wrap="square">
            <a:spAutoFit/>
          </a:bodyPr>
          <a:lstStyle/>
          <a:p>
            <a:pPr>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想使用</a:t>
            </a:r>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日志框架，至少需要在项目中整合如下三个模块：</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fade">
                                      <p:cBhvr>
                                        <p:cTn id="32" dur="500"/>
                                        <p:tgtEl>
                                          <p:spTgt spid="1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fade">
                                      <p:cBhvr>
                                        <p:cTn id="37" dur="500"/>
                                        <p:tgtEl>
                                          <p:spTgt spid="1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849091" y="877455"/>
            <a:ext cx="6971927" cy="5902383"/>
          </a:xfrm>
        </p:spPr>
        <p:txBody>
          <a:bodyPr/>
          <a:lstStyle/>
          <a:p>
            <a:r>
              <a:rPr lang="zh-CN" altLang="en-US" sz="1600" dirty="0"/>
              <a:t>日志接口是什么，常见的有几种形式。</a:t>
            </a:r>
            <a:endParaRPr lang="en-US" altLang="zh-CN" sz="1600" dirty="0"/>
          </a:p>
          <a:p>
            <a:pPr marL="895335" lvl="1" indent="-285750">
              <a:lnSpc>
                <a:spcPct val="200000"/>
              </a:lnSpc>
              <a:buFont typeface="Wingdings" panose="05000000000000000000" pitchFamily="2" charset="2"/>
              <a:buChar char="l"/>
            </a:pP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日志接口大多是一些规范，用来约束日志实现框架的设计。</a:t>
            </a:r>
            <a:endPar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Commons Logging</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2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Simple Logging Facade for Java</a:t>
            </a:r>
            <a:r>
              <a:rPr lang="zh-CN" altLang="en-US" sz="12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2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slf4j</a:t>
            </a:r>
            <a:r>
              <a:rPr lang="zh-CN" altLang="en-US" sz="12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2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600" dirty="0"/>
              <a:t>常见的日志实现框架有哪些？</a:t>
            </a:r>
            <a:endParaRPr lang="en-US" altLang="zh-CN" sz="1600" dirty="0"/>
          </a:p>
          <a:p>
            <a:pPr marL="895335" lvl="1" indent="-285750">
              <a:lnSpc>
                <a:spcPct val="200000"/>
              </a:lnSpc>
              <a:buFont typeface="Wingdings" panose="05000000000000000000" pitchFamily="2" charset="2"/>
              <a:buChar char="l"/>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Log4J</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en-US" altLang="zh-CN"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我们重点学习的，其他的都大同小异</a:t>
            </a:r>
            <a:r>
              <a:rPr lang="en-US" altLang="zh-CN"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en-US" altLang="zh-CN" sz="140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是基于</a:t>
            </a:r>
            <a:r>
              <a:rPr lang="en-US" altLang="zh-CN"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slf4j</a:t>
            </a:r>
            <a:r>
              <a:rPr lang="zh-CN" altLang="en-US"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日志接口实现的日志框架。</a:t>
            </a:r>
            <a:endParaRPr lang="en-US" altLang="zh-CN"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600" dirty="0"/>
              <a:t>使用</a:t>
            </a:r>
            <a:r>
              <a:rPr lang="en-US" altLang="zh-CN" sz="1600" dirty="0" err="1"/>
              <a:t>Logback</a:t>
            </a:r>
            <a:r>
              <a:rPr lang="zh-CN" altLang="en-US" sz="1600" dirty="0"/>
              <a:t>至少需要使用哪几个模块，各自的作用是什么？</a:t>
            </a:r>
            <a:endParaRPr lang="en-US" altLang="zh-CN" sz="1600" dirty="0"/>
          </a:p>
          <a:p>
            <a:pPr marL="742950" lvl="1" indent="-285750">
              <a:lnSpc>
                <a:spcPct val="250000"/>
              </a:lnSpc>
              <a:buFont typeface="Wingdings" panose="05000000000000000000" pitchFamily="2" charset="2"/>
              <a:buChar char="l"/>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slf4j-api</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：日志接口</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defRPr/>
            </a:pP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-core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：基础模块</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defRPr/>
            </a:pP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-classic</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：功能模块，它完整实现了</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slf4j API</a:t>
            </a:r>
          </a:p>
          <a:p>
            <a:pPr marL="895335" lvl="1" indent="-285750">
              <a:lnSpc>
                <a:spcPct val="200000"/>
              </a:lnSpc>
              <a:buFont typeface="Wingdings" panose="05000000000000000000" pitchFamily="2" charset="2"/>
              <a:buChar char="l"/>
            </a:pPr>
            <a:endParaRPr lang="en-US" altLang="zh-CN"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24047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500"/>
                                        <p:tgtEl>
                                          <p:spTgt spid="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fade">
                                      <p:cBhvr>
                                        <p:cTn id="25" dur="500"/>
                                        <p:tgtEl>
                                          <p:spTgt spid="5">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500"/>
                                        <p:tgtEl>
                                          <p:spTgt spid="5">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E548BE-299B-4258-AA79-0935F8FAE30A}"/>
              </a:ext>
            </a:extLst>
          </p:cNvPr>
          <p:cNvSpPr>
            <a:spLocks noChangeArrowheads="1"/>
          </p:cNvSpPr>
          <p:nvPr/>
        </p:nvSpPr>
        <p:spPr bwMode="auto">
          <a:xfrm>
            <a:off x="1076960" y="1955889"/>
            <a:ext cx="9438640" cy="14811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200000"/>
              </a:lnSpc>
              <a:spcBef>
                <a:spcPct val="0"/>
              </a:spcBef>
              <a:spcAft>
                <a:spcPct val="0"/>
              </a:spcAft>
              <a:buFont typeface="Wingdings" panose="05000000000000000000" pitchFamily="2" charset="2"/>
              <a:buChar char="l"/>
            </a:pPr>
            <a:r>
              <a:rPr kumimoji="0" lang="zh-CN"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异常是程序在“编译”或者“执行”的过程中可能出现的问题</a:t>
            </a:r>
            <a:r>
              <a:rPr lang="zh-CN" altLang="en-US" sz="1600" dirty="0">
                <a:solidFill>
                  <a:schemeClr val="tx1">
                    <a:lumMod val="85000"/>
                    <a:lumOff val="15000"/>
                  </a:schemeClr>
                </a:solidFill>
                <a:latin typeface="宋体" panose="02010600030101010101" pitchFamily="2" charset="-122"/>
                <a:ea typeface="Alibaba PuHuiTi R"/>
              </a:rPr>
              <a:t>，</a:t>
            </a:r>
            <a:r>
              <a:rPr lang="zh-CN" altLang="en-US" sz="1600" b="1" dirty="0">
                <a:solidFill>
                  <a:schemeClr val="tx1">
                    <a:lumMod val="85000"/>
                    <a:lumOff val="15000"/>
                  </a:schemeClr>
                </a:solidFill>
                <a:latin typeface="微软雅黑" pitchFamily="34" charset="-122"/>
                <a:ea typeface="微软雅黑" pitchFamily="34" charset="-122"/>
              </a:rPr>
              <a:t>注意：</a:t>
            </a:r>
            <a:r>
              <a:rPr lang="zh-CN" altLang="en-US" sz="1600" dirty="0">
                <a:solidFill>
                  <a:schemeClr val="tx1">
                    <a:lumMod val="85000"/>
                    <a:lumOff val="15000"/>
                  </a:schemeClr>
                </a:solidFill>
                <a:latin typeface="微软雅黑" pitchFamily="34" charset="-122"/>
                <a:ea typeface="微软雅黑" pitchFamily="34" charset="-122"/>
              </a:rPr>
              <a:t>语法错误不算在异常体系中。 </a:t>
            </a:r>
            <a:endParaRPr kumimoji="0" lang="en-US"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endParaRPr>
          </a:p>
          <a:p>
            <a:pPr marL="285750" indent="-285750" eaLnBrk="0" fontAlgn="base" hangingPunct="0">
              <a:lnSpc>
                <a:spcPct val="200000"/>
              </a:lnSpc>
              <a:spcBef>
                <a:spcPct val="0"/>
              </a:spcBef>
              <a:spcAft>
                <a:spcPct val="0"/>
              </a:spcAft>
              <a:buFont typeface="Wingdings" panose="05000000000000000000" pitchFamily="2" charset="2"/>
              <a:buChar char="l"/>
            </a:pPr>
            <a:r>
              <a:rPr kumimoji="0" lang="zh-CN" altLang="en-US"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比如</a:t>
            </a:r>
            <a:r>
              <a:rPr lang="en-US" altLang="zh-CN" sz="1600" dirty="0">
                <a:solidFill>
                  <a:schemeClr val="tx1">
                    <a:lumMod val="85000"/>
                    <a:lumOff val="15000"/>
                  </a:schemeClr>
                </a:solidFill>
                <a:latin typeface="宋体" panose="02010600030101010101" pitchFamily="2" charset="-122"/>
                <a:ea typeface="Alibaba PuHuiTi R"/>
              </a:rPr>
              <a:t>:</a:t>
            </a:r>
            <a:r>
              <a:rPr lang="zh-CN" altLang="en-US" sz="1600" dirty="0">
                <a:solidFill>
                  <a:schemeClr val="tx1">
                    <a:lumMod val="85000"/>
                    <a:lumOff val="15000"/>
                  </a:schemeClr>
                </a:solidFill>
                <a:latin typeface="宋体" panose="02010600030101010101" pitchFamily="2" charset="-122"/>
                <a:ea typeface="Alibaba PuHuiTi R"/>
              </a:rPr>
              <a:t>数组索引越界、空指针异常、</a:t>
            </a:r>
            <a:r>
              <a:rPr lang="en-US" altLang="zh-CN" sz="1600" dirty="0">
                <a:solidFill>
                  <a:schemeClr val="tx1">
                    <a:lumMod val="85000"/>
                    <a:lumOff val="15000"/>
                  </a:schemeClr>
                </a:solidFill>
                <a:latin typeface="Alibaba PuHuiTi R"/>
                <a:ea typeface="微软雅黑" pitchFamily="34" charset="-122"/>
              </a:rPr>
              <a:t> </a:t>
            </a:r>
            <a:r>
              <a:rPr lang="zh-CN" altLang="en-US" sz="1600" dirty="0">
                <a:solidFill>
                  <a:schemeClr val="tx1">
                    <a:lumMod val="85000"/>
                    <a:lumOff val="15000"/>
                  </a:schemeClr>
                </a:solidFill>
                <a:latin typeface="Alibaba PuHuiTi R"/>
                <a:ea typeface="微软雅黑" pitchFamily="34" charset="-122"/>
              </a:rPr>
              <a:t>日期格式化异常，</a:t>
            </a:r>
            <a:r>
              <a:rPr lang="zh-CN" altLang="en-US" sz="1600" dirty="0">
                <a:solidFill>
                  <a:schemeClr val="tx1">
                    <a:lumMod val="85000"/>
                    <a:lumOff val="15000"/>
                  </a:schemeClr>
                </a:solidFill>
                <a:latin typeface="宋体" panose="02010600030101010101" pitchFamily="2" charset="-122"/>
                <a:ea typeface="Alibaba PuHuiTi R"/>
              </a:rPr>
              <a:t>等</a:t>
            </a:r>
            <a:r>
              <a:rPr lang="en-US" altLang="zh-CN" sz="1600" dirty="0">
                <a:solidFill>
                  <a:schemeClr val="tx1">
                    <a:lumMod val="85000"/>
                    <a:lumOff val="15000"/>
                  </a:schemeClr>
                </a:solidFill>
                <a:latin typeface="宋体" panose="02010600030101010101" pitchFamily="2" charset="-122"/>
                <a:ea typeface="Alibaba PuHuiTi R"/>
              </a:rPr>
              <a:t>…</a:t>
            </a:r>
            <a:br>
              <a:rPr kumimoji="0" lang="zh-CN"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br>
            <a:r>
              <a:rPr kumimoji="0" lang="zh-CN"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     </a:t>
            </a:r>
            <a:endParaRPr kumimoji="0" lang="en-US"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endParaRPr>
          </a:p>
        </p:txBody>
      </p:sp>
      <p:sp>
        <p:nvSpPr>
          <p:cNvPr id="8" name="文本框 7">
            <a:extLst>
              <a:ext uri="{FF2B5EF4-FFF2-40B4-BE49-F238E27FC236}">
                <a16:creationId xmlns:a16="http://schemas.microsoft.com/office/drawing/2014/main" id="{B9DD5071-41DA-41E4-9D9F-CC4756668A5B}"/>
              </a:ext>
            </a:extLst>
          </p:cNvPr>
          <p:cNvSpPr txBox="1"/>
          <p:nvPr/>
        </p:nvSpPr>
        <p:spPr>
          <a:xfrm>
            <a:off x="1076960" y="1203735"/>
            <a:ext cx="6096000" cy="567463"/>
          </a:xfrm>
          <a:prstGeom prst="rect">
            <a:avLst/>
          </a:prstGeom>
          <a:noFill/>
        </p:spPr>
        <p:txBody>
          <a:bodyPr wrap="square">
            <a:spAutoFit/>
          </a:bodyPr>
          <a:lstStyle/>
          <a:p>
            <a:pPr>
              <a:lnSpc>
                <a:spcPct val="200000"/>
              </a:lnSpc>
            </a:pPr>
            <a:r>
              <a:rPr kumimoji="0" lang="zh-CN" altLang="zh-CN" sz="1800" b="1" u="none" strike="noStrike" cap="none" normalizeH="0" baseline="0" dirty="0">
                <a:ln>
                  <a:noFill/>
                </a:ln>
                <a:solidFill>
                  <a:schemeClr val="tx1">
                    <a:lumMod val="85000"/>
                    <a:lumOff val="15000"/>
                  </a:schemeClr>
                </a:solidFill>
                <a:effectLst/>
                <a:latin typeface="宋体" panose="02010600030101010101" pitchFamily="2" charset="-122"/>
                <a:ea typeface="Alibaba PuHuiTi B"/>
              </a:rPr>
              <a:t>什么是异常？</a:t>
            </a:r>
            <a:endParaRPr lang="zh-CN" altLang="en-US" b="1" dirty="0">
              <a:solidFill>
                <a:schemeClr val="tx1">
                  <a:lumMod val="85000"/>
                  <a:lumOff val="15000"/>
                </a:schemeClr>
              </a:solidFill>
              <a:ea typeface="Alibaba PuHuiTi B"/>
            </a:endParaRPr>
          </a:p>
        </p:txBody>
      </p:sp>
      <p:sp>
        <p:nvSpPr>
          <p:cNvPr id="4" name="文本框 3">
            <a:extLst>
              <a:ext uri="{FF2B5EF4-FFF2-40B4-BE49-F238E27FC236}">
                <a16:creationId xmlns:a16="http://schemas.microsoft.com/office/drawing/2014/main" id="{23EC1705-BBDF-43A3-BFAE-9DA53B83D842}"/>
              </a:ext>
            </a:extLst>
          </p:cNvPr>
          <p:cNvSpPr txBox="1"/>
          <p:nvPr/>
        </p:nvSpPr>
        <p:spPr>
          <a:xfrm>
            <a:off x="1076960" y="3341433"/>
            <a:ext cx="2997200" cy="567463"/>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85000"/>
                    <a:lumOff val="15000"/>
                  </a:schemeClr>
                </a:solidFill>
                <a:ea typeface="Alibaba PuHuiTi B"/>
              </a:rPr>
              <a:t>为什么要学习异常</a:t>
            </a:r>
            <a:r>
              <a:rPr lang="en-US" altLang="zh-CN" b="1" dirty="0">
                <a:solidFill>
                  <a:schemeClr val="tx1">
                    <a:lumMod val="85000"/>
                    <a:lumOff val="15000"/>
                  </a:schemeClr>
                </a:solidFill>
                <a:ea typeface="Alibaba PuHuiTi B"/>
              </a:rPr>
              <a:t>?</a:t>
            </a:r>
            <a:endParaRPr lang="zh-CN" altLang="en-US" b="1" dirty="0">
              <a:solidFill>
                <a:schemeClr val="tx1">
                  <a:lumMod val="85000"/>
                  <a:lumOff val="15000"/>
                </a:schemeClr>
              </a:solidFill>
              <a:ea typeface="Alibaba PuHuiTi B"/>
            </a:endParaRPr>
          </a:p>
        </p:txBody>
      </p:sp>
      <p:sp>
        <p:nvSpPr>
          <p:cNvPr id="11" name="文本框 10">
            <a:extLst>
              <a:ext uri="{FF2B5EF4-FFF2-40B4-BE49-F238E27FC236}">
                <a16:creationId xmlns:a16="http://schemas.microsoft.com/office/drawing/2014/main" id="{2388939C-CE54-44B5-886D-2DAC4B63D051}"/>
              </a:ext>
            </a:extLst>
          </p:cNvPr>
          <p:cNvSpPr txBox="1"/>
          <p:nvPr/>
        </p:nvSpPr>
        <p:spPr>
          <a:xfrm>
            <a:off x="1076960" y="3963607"/>
            <a:ext cx="9103360" cy="1000274"/>
          </a:xfrm>
          <a:prstGeom prst="rect">
            <a:avLst/>
          </a:prstGeom>
          <a:noFill/>
        </p:spPr>
        <p:txBody>
          <a:bodyPr wrap="square">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异常一旦出现了，如果没有提前处理，程序就会退出JVM虚拟机而终止</a:t>
            </a:r>
            <a:r>
              <a:rPr kumimoji="0" lang="en-US"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研究异常并且避免异常，然后提前处理异常，体现的是程序的安全, 健壮性</a:t>
            </a:r>
            <a:r>
              <a:rPr lang="zh-CN" altLang="en-US" sz="1600" dirty="0">
                <a:solidFill>
                  <a:schemeClr val="tx1">
                    <a:lumMod val="85000"/>
                    <a:lumOff val="15000"/>
                  </a:schemeClr>
                </a:solidFill>
                <a:latin typeface="宋体" panose="02010600030101010101" pitchFamily="2" charset="-122"/>
                <a:ea typeface="Alibaba PuHuiTi R"/>
              </a:rPr>
              <a:t>。</a:t>
            </a:r>
            <a:endParaRPr lang="en-US" altLang="zh-CN" sz="1600" dirty="0">
              <a:solidFill>
                <a:schemeClr val="tx1">
                  <a:lumMod val="85000"/>
                  <a:lumOff val="15000"/>
                </a:schemeClr>
              </a:solidFill>
              <a:latin typeface="宋体" panose="02010600030101010101" pitchFamily="2"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日志是什么</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日志技术体系、</a:t>
            </a: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快速入门</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配置详解</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输出位置、格式设置</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配置详解</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日志级别设置</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阶段项目实战</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96282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快速入门</a:t>
            </a: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2195450" y="1656000"/>
            <a:ext cx="9700986" cy="4219575"/>
          </a:xfrm>
        </p:spPr>
        <p:txBody>
          <a:bodyPr/>
          <a:lstStyle/>
          <a:p>
            <a:r>
              <a:rPr lang="zh-CN" altLang="en-US" sz="1800" b="1" dirty="0"/>
              <a:t>目的：</a:t>
            </a:r>
            <a:r>
              <a:rPr lang="zh-CN" altLang="en-US" dirty="0"/>
              <a:t>使用</a:t>
            </a:r>
            <a:r>
              <a:rPr lang="en-US" altLang="zh-CN" dirty="0" err="1"/>
              <a:t>Logback</a:t>
            </a:r>
            <a:r>
              <a:rPr lang="zh-CN" altLang="en-US" dirty="0"/>
              <a:t>日志框架，纪录系统的运行信息。</a:t>
            </a:r>
            <a:endParaRPr lang="en-US" altLang="zh-CN" dirty="0"/>
          </a:p>
          <a:p>
            <a:r>
              <a:rPr lang="zh-CN" altLang="en-US" sz="1800" b="1" dirty="0"/>
              <a:t>实现步骤：</a:t>
            </a:r>
            <a:endParaRPr lang="en-US" altLang="zh-CN" sz="1800" b="1" dirty="0"/>
          </a:p>
          <a:p>
            <a:r>
              <a:rPr lang="zh-CN" altLang="en-US" dirty="0"/>
              <a:t>①：导入</a:t>
            </a:r>
            <a:r>
              <a:rPr lang="en-US" altLang="zh-CN" dirty="0" err="1"/>
              <a:t>Logback</a:t>
            </a:r>
            <a:r>
              <a:rPr lang="zh-CN" altLang="en-US" dirty="0"/>
              <a:t>框架到项目中去。在项目下新建文件夹</a:t>
            </a:r>
            <a:r>
              <a:rPr lang="en-US" altLang="zh-CN" dirty="0"/>
              <a:t>lib</a:t>
            </a:r>
            <a:r>
              <a:rPr lang="zh-CN" altLang="en-US" dirty="0"/>
              <a:t>，</a:t>
            </a:r>
            <a:r>
              <a:rPr lang="zh-CN" altLang="en-US" sz="1600" dirty="0"/>
              <a:t>导入</a:t>
            </a:r>
            <a:r>
              <a:rPr lang="en-US" altLang="zh-CN" sz="1600" dirty="0" err="1"/>
              <a:t>Logback</a:t>
            </a:r>
            <a:r>
              <a:rPr lang="zh-CN" altLang="en-US" sz="1600" dirty="0"/>
              <a:t>的</a:t>
            </a:r>
            <a:r>
              <a:rPr lang="en-US" altLang="zh-CN" sz="1600" dirty="0"/>
              <a:t>jar</a:t>
            </a:r>
            <a:r>
              <a:rPr lang="zh-CN" altLang="en-US" sz="1600" dirty="0"/>
              <a:t>包</a:t>
            </a:r>
            <a:r>
              <a:rPr lang="zh-CN" altLang="en-US" dirty="0"/>
              <a:t>到该文件夹下</a:t>
            </a:r>
            <a:endParaRPr lang="en-US" altLang="zh-CN" dirty="0"/>
          </a:p>
          <a:p>
            <a:endParaRPr lang="en-US" altLang="zh-CN" sz="1600" dirty="0"/>
          </a:p>
          <a:p>
            <a:endParaRPr lang="en-US" altLang="zh-CN" dirty="0"/>
          </a:p>
          <a:p>
            <a:endParaRPr lang="en-US" altLang="zh-CN" dirty="0"/>
          </a:p>
          <a:p>
            <a:r>
              <a:rPr lang="zh-CN" altLang="en-US" dirty="0"/>
              <a:t>②：将存放</a:t>
            </a:r>
            <a:r>
              <a:rPr lang="en-US" altLang="zh-CN" dirty="0"/>
              <a:t>jar</a:t>
            </a:r>
            <a:r>
              <a:rPr lang="zh-CN" altLang="en-US" dirty="0"/>
              <a:t>文件的</a:t>
            </a:r>
            <a:r>
              <a:rPr lang="en-US" altLang="zh-CN" dirty="0"/>
              <a:t>lib</a:t>
            </a:r>
            <a:r>
              <a:rPr lang="zh-CN" altLang="en-US" dirty="0"/>
              <a:t>文件夹添加到项目依赖库中去。</a:t>
            </a:r>
            <a:endParaRPr lang="en-US" altLang="zh-CN" dirty="0"/>
          </a:p>
          <a:p>
            <a:pPr>
              <a:defRPr/>
            </a:pPr>
            <a:r>
              <a:rPr lang="zh-CN" altLang="en-US" dirty="0"/>
              <a:t>③：</a:t>
            </a:r>
            <a:r>
              <a:rPr lang="zh-CN" altLang="en-US" sz="1600" dirty="0"/>
              <a:t>将</a:t>
            </a:r>
            <a:r>
              <a:rPr lang="en-US" altLang="zh-CN" sz="1600" dirty="0" err="1"/>
              <a:t>Logback</a:t>
            </a:r>
            <a:r>
              <a:rPr lang="zh-CN" altLang="en-US" sz="1600" dirty="0"/>
              <a:t>的核心配置文件</a:t>
            </a:r>
            <a:r>
              <a:rPr lang="en-US" altLang="zh-CN" sz="1600" dirty="0">
                <a:solidFill>
                  <a:srgbClr val="C00000"/>
                </a:solidFill>
              </a:rPr>
              <a:t>logback.xml</a:t>
            </a:r>
            <a:r>
              <a:rPr lang="zh-CN" altLang="en-US" sz="1600" dirty="0"/>
              <a:t>直接拷贝到</a:t>
            </a:r>
            <a:r>
              <a:rPr lang="en-US" altLang="zh-CN" sz="1600" dirty="0" err="1"/>
              <a:t>src</a:t>
            </a:r>
            <a:r>
              <a:rPr lang="zh-CN" altLang="en-US" sz="1600" dirty="0"/>
              <a:t>目录下（必须是</a:t>
            </a:r>
            <a:r>
              <a:rPr lang="en-US" altLang="zh-CN" sz="1600" dirty="0" err="1"/>
              <a:t>src</a:t>
            </a:r>
            <a:r>
              <a:rPr lang="zh-CN" altLang="en-US" sz="1600" dirty="0"/>
              <a:t>下）。</a:t>
            </a:r>
            <a:endParaRPr lang="en-US" altLang="zh-CN" sz="1600" dirty="0"/>
          </a:p>
          <a:p>
            <a:r>
              <a:rPr lang="zh-CN" altLang="en-US" dirty="0"/>
              <a:t>④：创建</a:t>
            </a:r>
            <a:r>
              <a:rPr lang="en-US" altLang="zh-CN" dirty="0" err="1"/>
              <a:t>Logback</a:t>
            </a:r>
            <a:r>
              <a:rPr lang="zh-CN" altLang="en-US" dirty="0"/>
              <a:t>框架提供的</a:t>
            </a:r>
            <a:r>
              <a:rPr lang="en-US" altLang="zh-CN" dirty="0"/>
              <a:t>Logger</a:t>
            </a:r>
            <a:r>
              <a:rPr lang="zh-CN" altLang="en-US" sz="1600" dirty="0"/>
              <a:t>日志对象</a:t>
            </a:r>
            <a:r>
              <a:rPr lang="zh-CN" altLang="en-US" dirty="0"/>
              <a:t>，后续使用其方法记录系统的日志信息。</a:t>
            </a:r>
            <a:r>
              <a:rPr lang="en-US" altLang="zh-CN" dirty="0">
                <a:solidFill>
                  <a:srgbClr val="FF0000"/>
                </a:solidFill>
              </a:rPr>
              <a:t>	</a:t>
            </a:r>
            <a:endParaRPr lang="zh-CN" altLang="en-US" dirty="0"/>
          </a:p>
          <a:p>
            <a:endParaRPr lang="zh-CN" altLang="en-US" dirty="0"/>
          </a:p>
        </p:txBody>
      </p:sp>
      <p:pic>
        <p:nvPicPr>
          <p:cNvPr id="9" name="图片 8">
            <a:extLst>
              <a:ext uri="{FF2B5EF4-FFF2-40B4-BE49-F238E27FC236}">
                <a16:creationId xmlns:a16="http://schemas.microsoft.com/office/drawing/2014/main" id="{64640EEF-1472-4DCF-B7A5-B18A8ADA07F3}"/>
              </a:ext>
            </a:extLst>
          </p:cNvPr>
          <p:cNvPicPr>
            <a:picLocks noChangeAspect="1"/>
          </p:cNvPicPr>
          <p:nvPr/>
        </p:nvPicPr>
        <p:blipFill>
          <a:blip r:embed="rId2"/>
          <a:stretch>
            <a:fillRect/>
          </a:stretch>
        </p:blipFill>
        <p:spPr>
          <a:xfrm>
            <a:off x="2195450" y="3179617"/>
            <a:ext cx="3409950" cy="1009650"/>
          </a:xfrm>
          <a:prstGeom prst="rect">
            <a:avLst/>
          </a:prstGeom>
        </p:spPr>
      </p:pic>
      <p:sp>
        <p:nvSpPr>
          <p:cNvPr id="10" name="文本框 9">
            <a:extLst>
              <a:ext uri="{FF2B5EF4-FFF2-40B4-BE49-F238E27FC236}">
                <a16:creationId xmlns:a16="http://schemas.microsoft.com/office/drawing/2014/main" id="{36833347-D451-4D15-8288-B03078680341}"/>
              </a:ext>
            </a:extLst>
          </p:cNvPr>
          <p:cNvSpPr txBox="1"/>
          <p:nvPr/>
        </p:nvSpPr>
        <p:spPr>
          <a:xfrm>
            <a:off x="2287699" y="5659671"/>
            <a:ext cx="7124156" cy="33855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final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Logger </a:t>
            </a:r>
            <a:r>
              <a:rPr kumimoji="0" lang="zh-CN" altLang="zh-CN" sz="16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LOGGER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LoggerFactory</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1"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getLogger</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a:t>
            </a:r>
            <a:r>
              <a:rPr lang="zh-CN" altLang="en-US" sz="1600" dirty="0">
                <a:solidFill>
                  <a:srgbClr val="067D1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名</a:t>
            </a:r>
            <a:r>
              <a:rPr kumimoji="0" lang="zh-CN" altLang="zh-CN" sz="16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8787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fade">
                                      <p:cBhvr>
                                        <p:cTn id="32" dur="5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06348" y="234029"/>
            <a:ext cx="7988852" cy="4511040"/>
          </a:xfrm>
        </p:spPr>
        <p:txBody>
          <a:bodyPr/>
          <a:lstStyle/>
          <a:p>
            <a:r>
              <a:rPr lang="zh-CN" altLang="en-US" sz="1600" dirty="0"/>
              <a:t>使用</a:t>
            </a:r>
            <a:r>
              <a:rPr lang="en-US" altLang="zh-CN" sz="1600" dirty="0" err="1"/>
              <a:t>Logback</a:t>
            </a:r>
            <a:r>
              <a:rPr lang="zh-CN" altLang="en-US" sz="1600" dirty="0"/>
              <a:t>的开发步骤是怎么样的</a:t>
            </a:r>
            <a:r>
              <a:rPr lang="en-US" altLang="zh-CN" sz="1600" dirty="0"/>
              <a:t>?</a:t>
            </a:r>
          </a:p>
        </p:txBody>
      </p:sp>
      <p:sp>
        <p:nvSpPr>
          <p:cNvPr id="7" name="文本框 6">
            <a:extLst>
              <a:ext uri="{FF2B5EF4-FFF2-40B4-BE49-F238E27FC236}">
                <a16:creationId xmlns:a16="http://schemas.microsoft.com/office/drawing/2014/main" id="{216C7ABE-A797-4120-9E5D-E40E1BE15400}"/>
              </a:ext>
            </a:extLst>
          </p:cNvPr>
          <p:cNvSpPr txBox="1"/>
          <p:nvPr/>
        </p:nvSpPr>
        <p:spPr>
          <a:xfrm>
            <a:off x="4269851" y="2783068"/>
            <a:ext cx="7988852" cy="2539734"/>
          </a:xfrm>
          <a:prstGeom prst="rect">
            <a:avLst/>
          </a:prstGeom>
          <a:noFill/>
        </p:spPr>
        <p:txBody>
          <a:bodyPr wrap="square">
            <a:spAutoFit/>
          </a:bodyPr>
          <a:lstStyle/>
          <a:p>
            <a:pPr lvl="1">
              <a:lnSpc>
                <a:spcPct val="250000"/>
              </a:lnSpc>
            </a:pP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①：在项目下新建文件夹</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lib</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，导入</a:t>
            </a:r>
            <a:r>
              <a:rPr lang="en-US" altLang="zh-CN" sz="1400"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的相关</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jar</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包到该文件夹下，并添加到项目库中去。</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defRPr/>
            </a:pP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②：必须将</a:t>
            </a:r>
            <a:r>
              <a:rPr lang="en-US" altLang="zh-CN" sz="1400"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的核心配置文件</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logback.xml</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直接拷贝到</a:t>
            </a:r>
            <a:r>
              <a:rPr lang="en-US" altLang="zh-CN" sz="1400"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src</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目录下。</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③：在代码中获取日志的对象</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④：调用日志对象的方法记录日志信息</a:t>
            </a:r>
          </a:p>
          <a:p>
            <a:pPr lvl="1">
              <a:lnSpc>
                <a:spcPct val="150000"/>
              </a:lnSpc>
            </a:pPr>
            <a:r>
              <a:rPr lang="en-US" altLang="zh-CN" sz="14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7849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日志是什么</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日志技术体系、</a:t>
            </a: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快速入门</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配置详解</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输出位置、格式设置</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配置详解</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日志级别设置</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阶段项目实战</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05879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2BE8D7-82D3-4C4F-90B8-DE07AEBD329F}"/>
              </a:ext>
            </a:extLst>
          </p:cNvPr>
          <p:cNvSpPr txBox="1"/>
          <p:nvPr/>
        </p:nvSpPr>
        <p:spPr>
          <a:xfrm>
            <a:off x="629920" y="1646646"/>
            <a:ext cx="4686300" cy="572849"/>
          </a:xfrm>
          <a:prstGeom prst="rect">
            <a:avLst/>
          </a:prstGeom>
          <a:noFill/>
        </p:spPr>
        <p:txBody>
          <a:bodyPr>
            <a:spAutoFit/>
          </a:bodyPr>
          <a:lstStyle/>
          <a:p>
            <a:pPr>
              <a:lnSpc>
                <a:spcPct val="200000"/>
              </a:lnSpc>
              <a:defRPr/>
            </a:pP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日志输出位置、格式设置：</a:t>
            </a:r>
          </a:p>
        </p:txBody>
      </p:sp>
      <p:sp>
        <p:nvSpPr>
          <p:cNvPr id="2" name="矩形 1">
            <a:extLst>
              <a:ext uri="{FF2B5EF4-FFF2-40B4-BE49-F238E27FC236}">
                <a16:creationId xmlns:a16="http://schemas.microsoft.com/office/drawing/2014/main" id="{F5C29DE7-7714-48EE-A522-5261D2276BBC}"/>
              </a:ext>
            </a:extLst>
          </p:cNvPr>
          <p:cNvSpPr/>
          <p:nvPr/>
        </p:nvSpPr>
        <p:spPr>
          <a:xfrm>
            <a:off x="629920" y="2162232"/>
            <a:ext cx="6391493" cy="1011880"/>
          </a:xfrm>
          <a:prstGeom prst="rect">
            <a:avLst/>
          </a:prstGeom>
        </p:spPr>
        <p:txBody>
          <a:bodyPr wrap="none">
            <a:spAutoFit/>
          </a:bodyPr>
          <a:lstStyle/>
          <a:p>
            <a:pPr marL="228594" indent="-228594">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通过</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logback.xml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中的</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&lt;append&gt;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标签可以设置输出位置。</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通常可以设置</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个日志输出位置：</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一个是控制台、一个是系统文件中</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04859A85-8DA4-48F7-A62A-F2FE58C24A04}"/>
              </a:ext>
            </a:extLst>
          </p:cNvPr>
          <p:cNvSpPr txBox="1"/>
          <p:nvPr/>
        </p:nvSpPr>
        <p:spPr>
          <a:xfrm>
            <a:off x="629920" y="3305324"/>
            <a:ext cx="5100320" cy="1249766"/>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输出到控制台的配置标志</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200000"/>
              </a:lnSpc>
              <a:spcBef>
                <a:spcPts val="0"/>
              </a:spcBef>
              <a:spcAft>
                <a:spcPts val="0"/>
              </a:spcAft>
            </a:pPr>
            <a:endParaRPr lang="en-US" altLang="zh-CN" sz="105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200000"/>
              </a:lnSpc>
              <a:spcBef>
                <a:spcPts val="0"/>
              </a:spcBef>
              <a:spcAft>
                <a:spcPts val="0"/>
              </a:spcAft>
            </a:pPr>
            <a:endParaRPr lang="zh-CN" altLang="en-US" sz="105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68C553E2-9AFA-4117-8CEB-DB0E1A3475D5}"/>
              </a:ext>
            </a:extLst>
          </p:cNvPr>
          <p:cNvSpPr txBox="1"/>
          <p:nvPr/>
        </p:nvSpPr>
        <p:spPr>
          <a:xfrm>
            <a:off x="629920" y="1134081"/>
            <a:ext cx="8390565" cy="572849"/>
          </a:xfrm>
          <a:prstGeom prst="rect">
            <a:avLst/>
          </a:prstGeom>
          <a:noFill/>
        </p:spPr>
        <p:txBody>
          <a:bodyPr wrap="square">
            <a:spAutoFit/>
          </a:bodyPr>
          <a:lstStyle/>
          <a:p>
            <a:pPr>
              <a:lnSpc>
                <a:spcPct val="20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a:t>
            </a:r>
            <a:r>
              <a:rPr lang="en-US" altLang="zh-CN"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日志框架的控制，都是通过核心配置文件</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logback.xml</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来实现的。</a:t>
            </a:r>
          </a:p>
        </p:txBody>
      </p:sp>
      <p:sp>
        <p:nvSpPr>
          <p:cNvPr id="13" name="Rectangle 3">
            <a:extLst>
              <a:ext uri="{FF2B5EF4-FFF2-40B4-BE49-F238E27FC236}">
                <a16:creationId xmlns:a16="http://schemas.microsoft.com/office/drawing/2014/main" id="{0CFD260D-DCF7-4002-A1DF-661037CC7C9B}"/>
              </a:ext>
            </a:extLst>
          </p:cNvPr>
          <p:cNvSpPr>
            <a:spLocks noChangeArrowheads="1"/>
          </p:cNvSpPr>
          <p:nvPr/>
        </p:nvSpPr>
        <p:spPr bwMode="auto">
          <a:xfrm>
            <a:off x="760405" y="5197503"/>
            <a:ext cx="8937062" cy="33855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appender </a:t>
            </a:r>
            <a:r>
              <a:rPr kumimoji="0" lang="zh-CN" altLang="zh-CN" sz="1600" b="0" i="0" u="none" strike="noStrike" cap="none" normalizeH="0" baseline="0" dirty="0">
                <a:ln>
                  <a:noFill/>
                </a:ln>
                <a:solidFill>
                  <a:srgbClr val="174AD4"/>
                </a:solidFill>
                <a:effectLst/>
                <a:latin typeface="Consolas" panose="020B0609020204030204" pitchFamily="49" charset="0"/>
                <a:ea typeface="JetBrains Mono"/>
              </a:rPr>
              <a:t>name</a:t>
            </a:r>
            <a:r>
              <a:rPr kumimoji="0" lang="zh-CN" altLang="zh-CN" sz="1600" b="0" i="0" u="none" strike="noStrike" cap="none" normalizeH="0" baseline="0" dirty="0">
                <a:ln>
                  <a:noFill/>
                </a:ln>
                <a:solidFill>
                  <a:srgbClr val="067D17"/>
                </a:solidFill>
                <a:effectLst/>
                <a:latin typeface="Consolas" panose="020B0609020204030204" pitchFamily="49" charset="0"/>
                <a:ea typeface="JetBrains Mono"/>
              </a:rPr>
              <a:t>="FILE" </a:t>
            </a:r>
            <a:r>
              <a:rPr kumimoji="0" lang="zh-CN" altLang="zh-CN" sz="1600" b="0" i="0" u="none" strike="noStrike" cap="none" normalizeH="0" baseline="0" dirty="0">
                <a:ln>
                  <a:noFill/>
                </a:ln>
                <a:solidFill>
                  <a:srgbClr val="174AD4"/>
                </a:solidFill>
                <a:effectLst/>
                <a:latin typeface="Consolas" panose="020B0609020204030204" pitchFamily="49" charset="0"/>
                <a:ea typeface="JetBrains Mono"/>
              </a:rPr>
              <a:t>class</a:t>
            </a:r>
            <a:r>
              <a:rPr kumimoji="0" lang="zh-CN" altLang="zh-CN" sz="1600" b="0" i="0" u="none" strike="noStrike" cap="none" normalizeH="0" baseline="0" dirty="0">
                <a:ln>
                  <a:noFill/>
                </a:ln>
                <a:solidFill>
                  <a:srgbClr val="067D17"/>
                </a:solidFill>
                <a:effectLst/>
                <a:latin typeface="Consolas" panose="020B0609020204030204" pitchFamily="49" charset="0"/>
                <a:ea typeface="JetBrains Mono"/>
              </a:rPr>
              <a:t>="ch.qos.logback.core.rolling.RollingFileAppender"</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a:t>
            </a:r>
            <a:endParaRPr kumimoji="0" lang="zh-CN" altLang="zh-CN" sz="1600" b="0" i="0" u="none" strike="noStrike" cap="none" normalizeH="0" baseline="0" dirty="0">
              <a:ln>
                <a:noFill/>
              </a:ln>
              <a:solidFill>
                <a:schemeClr val="tx1"/>
              </a:solidFill>
              <a:effectLst/>
              <a:latin typeface="Consolas" panose="020B0609020204030204" pitchFamily="49" charset="0"/>
            </a:endParaRPr>
          </a:p>
        </p:txBody>
      </p:sp>
      <p:sp>
        <p:nvSpPr>
          <p:cNvPr id="15" name="文本框 14">
            <a:extLst>
              <a:ext uri="{FF2B5EF4-FFF2-40B4-BE49-F238E27FC236}">
                <a16:creationId xmlns:a16="http://schemas.microsoft.com/office/drawing/2014/main" id="{05DC49EA-8929-4A82-9281-FE1DD2309F07}"/>
              </a:ext>
            </a:extLst>
          </p:cNvPr>
          <p:cNvSpPr txBox="1"/>
          <p:nvPr/>
        </p:nvSpPr>
        <p:spPr>
          <a:xfrm>
            <a:off x="760405" y="3985802"/>
            <a:ext cx="8260080" cy="33855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appender </a:t>
            </a:r>
            <a:r>
              <a:rPr kumimoji="0" lang="zh-CN" altLang="zh-CN" sz="1600" b="0" i="0" u="none" strike="noStrike" cap="none" normalizeH="0" baseline="0" dirty="0">
                <a:ln>
                  <a:noFill/>
                </a:ln>
                <a:solidFill>
                  <a:srgbClr val="174AD4"/>
                </a:solidFill>
                <a:effectLst/>
                <a:latin typeface="Consolas" panose="020B0609020204030204" pitchFamily="49" charset="0"/>
                <a:ea typeface="JetBrains Mono"/>
              </a:rPr>
              <a:t>name</a:t>
            </a:r>
            <a:r>
              <a:rPr kumimoji="0" lang="zh-CN" altLang="zh-CN" sz="1600" b="0" i="0" u="none" strike="noStrike" cap="none" normalizeH="0" baseline="0" dirty="0">
                <a:ln>
                  <a:noFill/>
                </a:ln>
                <a:solidFill>
                  <a:srgbClr val="067D17"/>
                </a:solidFill>
                <a:effectLst/>
                <a:latin typeface="Consolas" panose="020B0609020204030204" pitchFamily="49" charset="0"/>
                <a:ea typeface="JetBrains Mono"/>
              </a:rPr>
              <a:t>="CONSOLE"</a:t>
            </a:r>
            <a:r>
              <a:rPr kumimoji="0" lang="en-US" altLang="zh-CN" sz="1600" b="0" i="0" u="none" strike="noStrike" cap="none" normalizeH="0" baseline="0" dirty="0">
                <a:ln>
                  <a:noFill/>
                </a:ln>
                <a:solidFill>
                  <a:srgbClr val="067D17"/>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4AD4"/>
                </a:solidFill>
                <a:effectLst/>
                <a:latin typeface="Consolas" panose="020B0609020204030204" pitchFamily="49" charset="0"/>
                <a:ea typeface="JetBrains Mono"/>
              </a:rPr>
              <a:t>class</a:t>
            </a:r>
            <a:r>
              <a:rPr kumimoji="0" lang="zh-CN" altLang="zh-CN" sz="1600" b="0" i="0" u="none" strike="noStrike" cap="none" normalizeH="0" baseline="0" dirty="0">
                <a:ln>
                  <a:noFill/>
                </a:ln>
                <a:solidFill>
                  <a:srgbClr val="067D17"/>
                </a:solidFill>
                <a:effectLst/>
                <a:latin typeface="Consolas" panose="020B0609020204030204" pitchFamily="49" charset="0"/>
                <a:ea typeface="JetBrains Mono"/>
              </a:rPr>
              <a:t>="ch.qos.logback.core.ConsoleAppender"</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a:t>
            </a:r>
            <a:endParaRPr kumimoji="0" lang="zh-CN" altLang="zh-CN" sz="1600" b="0" i="0" u="none" strike="noStrike" cap="none" normalizeH="0" baseline="0" dirty="0">
              <a:ln>
                <a:noFill/>
              </a:ln>
              <a:solidFill>
                <a:schemeClr val="tx1"/>
              </a:solidFill>
              <a:effectLst/>
              <a:latin typeface="Consolas" panose="020B0609020204030204" pitchFamily="49" charset="0"/>
            </a:endParaRPr>
          </a:p>
        </p:txBody>
      </p:sp>
      <p:sp>
        <p:nvSpPr>
          <p:cNvPr id="16" name="文本框 15">
            <a:extLst>
              <a:ext uri="{FF2B5EF4-FFF2-40B4-BE49-F238E27FC236}">
                <a16:creationId xmlns:a16="http://schemas.microsoft.com/office/drawing/2014/main" id="{3AD5365C-D059-4964-84B1-06A4E9543F2F}"/>
              </a:ext>
            </a:extLst>
          </p:cNvPr>
          <p:cNvSpPr txBox="1"/>
          <p:nvPr/>
        </p:nvSpPr>
        <p:spPr>
          <a:xfrm>
            <a:off x="629920" y="4455568"/>
            <a:ext cx="5100320" cy="572849"/>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输出到系统文件的配置标志</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xEl>
                                              <p:pRg st="0" end="0"/>
                                            </p:txEl>
                                          </p:spTgt>
                                        </p:tgtEl>
                                        <p:attrNameLst>
                                          <p:attrName>style.visibility</p:attrName>
                                        </p:attrNameLst>
                                      </p:cBhvr>
                                      <p:to>
                                        <p:strVal val="visible"/>
                                      </p:to>
                                    </p:set>
                                    <p:animEffect transition="in" filter="fade">
                                      <p:cBhvr>
                                        <p:cTn id="32" dur="500"/>
                                        <p:tgtEl>
                                          <p:spTgt spid="1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68478" y="154903"/>
            <a:ext cx="7553096" cy="4511040"/>
          </a:xfrm>
        </p:spPr>
        <p:txBody>
          <a:bodyPr/>
          <a:lstStyle/>
          <a:p>
            <a:r>
              <a:rPr lang="zh-CN" altLang="en-US" dirty="0"/>
              <a:t>在核心配置文件</a:t>
            </a:r>
            <a:r>
              <a:rPr lang="en-US" altLang="zh-CN" dirty="0"/>
              <a:t>Logback.xml</a:t>
            </a:r>
            <a:r>
              <a:rPr lang="zh-CN" altLang="en-US" dirty="0"/>
              <a:t>中可以配置的日志方向有哪些？</a:t>
            </a:r>
            <a:endParaRPr lang="en-US" altLang="zh-CN" dirty="0"/>
          </a:p>
        </p:txBody>
      </p:sp>
      <p:sp>
        <p:nvSpPr>
          <p:cNvPr id="8" name="文本框 7">
            <a:extLst>
              <a:ext uri="{FF2B5EF4-FFF2-40B4-BE49-F238E27FC236}">
                <a16:creationId xmlns:a16="http://schemas.microsoft.com/office/drawing/2014/main" id="{EDEA7876-C858-45E1-954F-46A9082BBD79}"/>
              </a:ext>
            </a:extLst>
          </p:cNvPr>
          <p:cNvSpPr txBox="1"/>
          <p:nvPr/>
        </p:nvSpPr>
        <p:spPr>
          <a:xfrm>
            <a:off x="4842104" y="2929190"/>
            <a:ext cx="5100320" cy="692497"/>
          </a:xfrm>
          <a:prstGeom prst="rect">
            <a:avLst/>
          </a:prstGeom>
          <a:noFill/>
        </p:spPr>
        <p:txBody>
          <a:bodyPr wrap="square" rtlCol="0">
            <a:spAutoFit/>
          </a:bodyPr>
          <a:lstStyle/>
          <a:p>
            <a:pPr fontAlgn="auto">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输出到控制台的配置标志</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endParaRPr lang="en-US" altLang="zh-CN" sz="1050" dirty="0">
              <a:solidFill>
                <a:schemeClr val="tx1">
                  <a:lumMod val="65000"/>
                  <a:lumOff val="35000"/>
                </a:schemeClr>
              </a:solidFill>
              <a:latin typeface="+mn-lt"/>
              <a:ea typeface="+mn-ea"/>
            </a:endParaRPr>
          </a:p>
          <a:p>
            <a:pPr fontAlgn="auto">
              <a:spcBef>
                <a:spcPts val="0"/>
              </a:spcBef>
              <a:spcAft>
                <a:spcPts val="0"/>
              </a:spcAft>
            </a:pPr>
            <a:endParaRPr lang="zh-CN" altLang="en-US" sz="1050" dirty="0">
              <a:solidFill>
                <a:schemeClr val="tx1">
                  <a:lumMod val="65000"/>
                  <a:lumOff val="35000"/>
                </a:schemeClr>
              </a:solidFill>
              <a:latin typeface="+mn-lt"/>
              <a:ea typeface="+mn-ea"/>
            </a:endParaRPr>
          </a:p>
        </p:txBody>
      </p:sp>
      <p:sp>
        <p:nvSpPr>
          <p:cNvPr id="9" name="Rectangle 3">
            <a:extLst>
              <a:ext uri="{FF2B5EF4-FFF2-40B4-BE49-F238E27FC236}">
                <a16:creationId xmlns:a16="http://schemas.microsoft.com/office/drawing/2014/main" id="{C580F577-A281-4C02-B5DC-2FB0D563930E}"/>
              </a:ext>
            </a:extLst>
          </p:cNvPr>
          <p:cNvSpPr>
            <a:spLocks noChangeArrowheads="1"/>
          </p:cNvSpPr>
          <p:nvPr/>
        </p:nvSpPr>
        <p:spPr bwMode="auto">
          <a:xfrm>
            <a:off x="4983369" y="4665943"/>
            <a:ext cx="2714205" cy="33855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appender </a:t>
            </a:r>
            <a:r>
              <a:rPr kumimoji="0" lang="zh-CN" altLang="zh-CN" sz="1600" b="0" i="0" u="none" strike="noStrike" cap="none" normalizeH="0" baseline="0" dirty="0">
                <a:ln>
                  <a:noFill/>
                </a:ln>
                <a:solidFill>
                  <a:srgbClr val="174AD4"/>
                </a:solidFill>
                <a:effectLst/>
                <a:latin typeface="Consolas" panose="020B0609020204030204" pitchFamily="49" charset="0"/>
                <a:ea typeface="JetBrains Mono"/>
              </a:rPr>
              <a:t>name</a:t>
            </a:r>
            <a:r>
              <a:rPr kumimoji="0" lang="zh-CN" altLang="zh-CN" sz="1600" b="0" i="0" u="none" strike="noStrike" cap="none" normalizeH="0" baseline="0" dirty="0">
                <a:ln>
                  <a:noFill/>
                </a:ln>
                <a:solidFill>
                  <a:srgbClr val="067D17"/>
                </a:solidFill>
                <a:effectLst/>
                <a:latin typeface="Consolas" panose="020B0609020204030204" pitchFamily="49" charset="0"/>
                <a:ea typeface="JetBrains Mono"/>
              </a:rPr>
              <a:t>=“FILE” </a:t>
            </a:r>
            <a:r>
              <a:rPr lang="en-US" altLang="zh-CN" sz="1600" dirty="0">
                <a:solidFill>
                  <a:srgbClr val="067D17"/>
                </a:solidFill>
                <a:latin typeface="Consolas" panose="020B0609020204030204" pitchFamily="49" charset="0"/>
                <a:ea typeface="JetBrains Mono"/>
              </a:rPr>
              <a:t>…</a:t>
            </a:r>
            <a:endParaRPr kumimoji="0" lang="zh-CN" altLang="zh-CN" sz="1600" b="0" i="0" u="none" strike="noStrike" cap="none" normalizeH="0" baseline="0" dirty="0">
              <a:ln>
                <a:noFill/>
              </a:ln>
              <a:solidFill>
                <a:schemeClr val="tx1"/>
              </a:solidFill>
              <a:effectLst/>
              <a:latin typeface="Consolas" panose="020B0609020204030204" pitchFamily="49" charset="0"/>
            </a:endParaRPr>
          </a:p>
        </p:txBody>
      </p:sp>
      <p:sp>
        <p:nvSpPr>
          <p:cNvPr id="10" name="文本框 9">
            <a:extLst>
              <a:ext uri="{FF2B5EF4-FFF2-40B4-BE49-F238E27FC236}">
                <a16:creationId xmlns:a16="http://schemas.microsoft.com/office/drawing/2014/main" id="{748D54FB-FAF4-493E-8363-0257BB16BD72}"/>
              </a:ext>
            </a:extLst>
          </p:cNvPr>
          <p:cNvSpPr txBox="1"/>
          <p:nvPr/>
        </p:nvSpPr>
        <p:spPr>
          <a:xfrm>
            <a:off x="4983369" y="3451688"/>
            <a:ext cx="3439271" cy="33855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appender </a:t>
            </a:r>
            <a:r>
              <a:rPr kumimoji="0" lang="zh-CN" altLang="zh-CN" sz="1600" b="0" i="0" u="none" strike="noStrike" cap="none" normalizeH="0" baseline="0" dirty="0">
                <a:ln>
                  <a:noFill/>
                </a:ln>
                <a:solidFill>
                  <a:srgbClr val="174AD4"/>
                </a:solidFill>
                <a:effectLst/>
                <a:latin typeface="Consolas" panose="020B0609020204030204" pitchFamily="49" charset="0"/>
                <a:ea typeface="JetBrains Mono"/>
              </a:rPr>
              <a:t>name</a:t>
            </a:r>
            <a:r>
              <a:rPr kumimoji="0" lang="zh-CN" altLang="zh-CN" sz="1600" b="0" i="0" u="none" strike="noStrike" cap="none" normalizeH="0" baseline="0" dirty="0">
                <a:ln>
                  <a:noFill/>
                </a:ln>
                <a:solidFill>
                  <a:srgbClr val="067D17"/>
                </a:solidFill>
                <a:effectLst/>
                <a:latin typeface="Consolas" panose="020B0609020204030204" pitchFamily="49" charset="0"/>
                <a:ea typeface="JetBrains Mono"/>
              </a:rPr>
              <a:t>="CONSOLE“</a:t>
            </a:r>
            <a:r>
              <a:rPr kumimoji="0" lang="en-US" altLang="zh-CN" sz="1600" b="0" i="0" u="none" strike="noStrike" cap="none" normalizeH="0" baseline="0" dirty="0">
                <a:ln>
                  <a:noFill/>
                </a:ln>
                <a:solidFill>
                  <a:srgbClr val="067D17"/>
                </a:solidFill>
                <a:effectLst/>
                <a:latin typeface="Consolas" panose="020B0609020204030204" pitchFamily="49" charset="0"/>
                <a:ea typeface="JetBrains Mono"/>
              </a:rPr>
              <a:t> …</a:t>
            </a:r>
            <a:endParaRPr kumimoji="0" lang="zh-CN" altLang="zh-CN" sz="1600" b="0" i="0" u="none" strike="noStrike" cap="none" normalizeH="0" baseline="0" dirty="0">
              <a:ln>
                <a:noFill/>
              </a:ln>
              <a:solidFill>
                <a:schemeClr val="tx1"/>
              </a:solidFill>
              <a:effectLst/>
              <a:latin typeface="Consolas" panose="020B0609020204030204" pitchFamily="49" charset="0"/>
            </a:endParaRPr>
          </a:p>
        </p:txBody>
      </p:sp>
      <p:sp>
        <p:nvSpPr>
          <p:cNvPr id="11" name="文本框 10">
            <a:extLst>
              <a:ext uri="{FF2B5EF4-FFF2-40B4-BE49-F238E27FC236}">
                <a16:creationId xmlns:a16="http://schemas.microsoft.com/office/drawing/2014/main" id="{2FBFAFF5-CB92-4067-94E9-C8B58B0EED9B}"/>
              </a:ext>
            </a:extLst>
          </p:cNvPr>
          <p:cNvSpPr txBox="1"/>
          <p:nvPr/>
        </p:nvSpPr>
        <p:spPr>
          <a:xfrm>
            <a:off x="4842104" y="4079434"/>
            <a:ext cx="5100320" cy="369332"/>
          </a:xfrm>
          <a:prstGeom prst="rect">
            <a:avLst/>
          </a:prstGeom>
          <a:noFill/>
        </p:spPr>
        <p:txBody>
          <a:bodyPr wrap="square" rtlCol="0">
            <a:spAutoFit/>
          </a:bodyPr>
          <a:lstStyle/>
          <a:p>
            <a:pPr fontAlgn="auto">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输出到系统文件的配置标志</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3224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日志是什么</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日志技术体系、</a:t>
            </a: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快速入门</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配置详解</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输出位置、格式设置</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配置详解</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日志级别设置</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阶段项目实战</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34483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48" y="2282551"/>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10D5A08-E887-4706-ABE8-A6CCD2CBE6F2}"/>
              </a:ext>
            </a:extLst>
          </p:cNvPr>
          <p:cNvSpPr txBox="1"/>
          <p:nvPr/>
        </p:nvSpPr>
        <p:spPr>
          <a:xfrm>
            <a:off x="3596780" y="2274484"/>
            <a:ext cx="8151874" cy="1369221"/>
          </a:xfrm>
          <a:prstGeom prst="rect">
            <a:avLst/>
          </a:prstGeom>
          <a:noFill/>
        </p:spPr>
        <p:txBody>
          <a:bodyPr wrap="square">
            <a:spAutoFit/>
          </a:bodyPr>
          <a:lstStyle/>
          <a:p>
            <a:pPr>
              <a:lnSpc>
                <a:spcPct val="2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、如果系统上线后想关闭日志，或者只想记录一些错误的日志信息，怎么办？</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可以通过设置日志的输出级别来控制哪些日志信息输出或者不输出。</a:t>
            </a:r>
          </a:p>
        </p:txBody>
      </p:sp>
    </p:spTree>
    <p:extLst>
      <p:ext uri="{BB962C8B-B14F-4D97-AF65-F5344CB8AC3E}">
        <p14:creationId xmlns:p14="http://schemas.microsoft.com/office/powerpoint/2010/main" val="65616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C0D2238-43C9-420C-82D8-590B27CBBB6E}"/>
              </a:ext>
            </a:extLst>
          </p:cNvPr>
          <p:cNvSpPr/>
          <p:nvPr/>
        </p:nvSpPr>
        <p:spPr>
          <a:xfrm>
            <a:off x="974792" y="1783252"/>
            <a:ext cx="11217208" cy="1504323"/>
          </a:xfrm>
          <a:prstGeom prst="rect">
            <a:avLst/>
          </a:prstGeom>
        </p:spPr>
        <p:txBody>
          <a:bodyPr wrap="square">
            <a:spAutoFit/>
          </a:bodyPr>
          <a:lstStyle/>
          <a:p>
            <a:pPr marL="342900" indent="-342900">
              <a:lnSpc>
                <a:spcPct val="200000"/>
              </a:lnSpc>
              <a:buFont typeface="Wingdings" panose="05000000000000000000" pitchFamily="2" charset="2"/>
              <a:buChar char="l"/>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ALL </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和 OFF</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分别是打开、及关闭全部日志信息。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除此之外，日志级别还有：</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TRACE</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&lt; </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DEBUG</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&lt;</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INFO</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&lt; </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WARN</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&lt; </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ERROR</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默认</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级别是</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DEBUG</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，对应其方法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作用：当在</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logback.xml</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文件中设置了某种日志级别后，系统将只输出当前级别，以及高于当前级别的日志。</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a:extLst>
              <a:ext uri="{FF2B5EF4-FFF2-40B4-BE49-F238E27FC236}">
                <a16:creationId xmlns:a16="http://schemas.microsoft.com/office/drawing/2014/main" id="{39CC8414-BE82-4F29-8DCF-1CDB32F085BD}"/>
              </a:ext>
            </a:extLst>
          </p:cNvPr>
          <p:cNvSpPr txBox="1"/>
          <p:nvPr/>
        </p:nvSpPr>
        <p:spPr>
          <a:xfrm>
            <a:off x="944720" y="1314277"/>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日志级别</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D483FE99-ACE0-4CF3-9D68-087CA9BE249B}"/>
              </a:ext>
            </a:extLst>
          </p:cNvPr>
          <p:cNvSpPr txBox="1"/>
          <p:nvPr/>
        </p:nvSpPr>
        <p:spPr>
          <a:xfrm>
            <a:off x="1152841" y="4414086"/>
            <a:ext cx="5140960" cy="107721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root </a:t>
            </a:r>
            <a:r>
              <a:rPr kumimoji="0" lang="zh-CN" altLang="zh-CN" sz="1600" b="0" i="0" u="none" strike="noStrike" cap="none" normalizeH="0" baseline="0" dirty="0">
                <a:ln>
                  <a:noFill/>
                </a:ln>
                <a:solidFill>
                  <a:srgbClr val="174AD4"/>
                </a:solidFill>
                <a:effectLst/>
                <a:latin typeface="Consolas" panose="020B0609020204030204" pitchFamily="49" charset="0"/>
                <a:ea typeface="JetBrains Mono"/>
              </a:rPr>
              <a:t>level</a:t>
            </a:r>
            <a:r>
              <a:rPr kumimoji="0" lang="zh-CN" altLang="zh-CN" sz="1600" b="0" i="0" u="none" strike="noStrike" cap="none" normalizeH="0" baseline="0" dirty="0">
                <a:ln>
                  <a:noFill/>
                </a:ln>
                <a:solidFill>
                  <a:srgbClr val="067D17"/>
                </a:solidFill>
                <a:effectLst/>
                <a:latin typeface="Consolas" panose="020B0609020204030204" pitchFamily="49" charset="0"/>
                <a:ea typeface="JetBrains Mono"/>
              </a:rPr>
              <a:t>=“</a:t>
            </a:r>
            <a:r>
              <a:rPr kumimoji="0" lang="en-US" altLang="zh-CN" sz="1600" b="0" i="0" u="none" strike="noStrike" cap="none" normalizeH="0" baseline="0" dirty="0">
                <a:ln>
                  <a:noFill/>
                </a:ln>
                <a:solidFill>
                  <a:srgbClr val="067D17"/>
                </a:solidFill>
                <a:effectLst/>
                <a:latin typeface="Consolas" panose="020B0609020204030204" pitchFamily="49" charset="0"/>
                <a:ea typeface="JetBrains Mono"/>
              </a:rPr>
              <a:t>INFO</a:t>
            </a:r>
            <a:r>
              <a:rPr kumimoji="0" lang="zh-CN" altLang="zh-CN" sz="16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a:t>
            </a:r>
            <a:b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&lt;</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appender-ref </a:t>
            </a:r>
            <a:r>
              <a:rPr kumimoji="0" lang="zh-CN" altLang="zh-CN" sz="1600" b="0" i="0" u="none" strike="noStrike" cap="none" normalizeH="0" baseline="0" dirty="0">
                <a:ln>
                  <a:noFill/>
                </a:ln>
                <a:solidFill>
                  <a:srgbClr val="174AD4"/>
                </a:solidFill>
                <a:effectLst/>
                <a:latin typeface="Consolas" panose="020B0609020204030204" pitchFamily="49" charset="0"/>
                <a:ea typeface="JetBrains Mono"/>
              </a:rPr>
              <a:t>ref</a:t>
            </a:r>
            <a:r>
              <a:rPr kumimoji="0" lang="zh-CN" altLang="zh-CN" sz="1600" b="0" i="0" u="none" strike="noStrike" cap="none" normalizeH="0" baseline="0" dirty="0">
                <a:ln>
                  <a:noFill/>
                </a:ln>
                <a:solidFill>
                  <a:srgbClr val="067D17"/>
                </a:solidFill>
                <a:effectLst/>
                <a:latin typeface="Consolas" panose="020B0609020204030204" pitchFamily="49" charset="0"/>
                <a:ea typeface="JetBrains Mono"/>
              </a:rPr>
              <a:t>="CONSOLE"</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a:t>
            </a:r>
            <a:b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&lt;</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appender-ref </a:t>
            </a:r>
            <a:r>
              <a:rPr kumimoji="0" lang="zh-CN" altLang="zh-CN" sz="1600" b="0" i="0" u="none" strike="noStrike" cap="none" normalizeH="0" baseline="0" dirty="0">
                <a:ln>
                  <a:noFill/>
                </a:ln>
                <a:solidFill>
                  <a:srgbClr val="174AD4"/>
                </a:solidFill>
                <a:effectLst/>
                <a:latin typeface="Consolas" panose="020B0609020204030204" pitchFamily="49" charset="0"/>
                <a:ea typeface="JetBrains Mono"/>
              </a:rPr>
              <a:t>ref</a:t>
            </a:r>
            <a:r>
              <a:rPr kumimoji="0" lang="zh-CN" altLang="zh-CN" sz="1600" b="0" i="0" u="none" strike="noStrike" cap="none" normalizeH="0" baseline="0" dirty="0">
                <a:ln>
                  <a:noFill/>
                </a:ln>
                <a:solidFill>
                  <a:srgbClr val="067D17"/>
                </a:solidFill>
                <a:effectLst/>
                <a:latin typeface="Consolas" panose="020B0609020204030204" pitchFamily="49" charset="0"/>
                <a:ea typeface="JetBrains Mono"/>
              </a:rPr>
              <a:t>="FILE"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a:t>
            </a:r>
            <a:b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root</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a:t>
            </a:r>
            <a:endParaRPr kumimoji="0" lang="zh-CN" altLang="zh-CN" sz="1600" b="0" i="0" u="none" strike="noStrike" cap="none" normalizeH="0" baseline="0" dirty="0">
              <a:ln>
                <a:noFill/>
              </a:ln>
              <a:solidFill>
                <a:schemeClr val="tx1"/>
              </a:solidFill>
              <a:effectLst/>
              <a:latin typeface="Consolas" panose="020B0609020204030204" pitchFamily="49" charset="0"/>
            </a:endParaRPr>
          </a:p>
        </p:txBody>
      </p:sp>
      <p:sp>
        <p:nvSpPr>
          <p:cNvPr id="6" name="文本框 5">
            <a:extLst>
              <a:ext uri="{FF2B5EF4-FFF2-40B4-BE49-F238E27FC236}">
                <a16:creationId xmlns:a16="http://schemas.microsoft.com/office/drawing/2014/main" id="{EC03B1F8-9740-4F41-BCAE-8372E9F71FE4}"/>
              </a:ext>
            </a:extLst>
          </p:cNvPr>
          <p:cNvSpPr txBox="1"/>
          <p:nvPr/>
        </p:nvSpPr>
        <p:spPr>
          <a:xfrm>
            <a:off x="944720" y="3588068"/>
            <a:ext cx="7950092" cy="572849"/>
          </a:xfrm>
          <a:prstGeom prst="rect">
            <a:avLst/>
          </a:prstGeom>
          <a:noFill/>
        </p:spPr>
        <p:txBody>
          <a:bodyPr wrap="square">
            <a:spAutoFit/>
          </a:bodyPr>
          <a:lstStyle/>
          <a:p>
            <a:pPr>
              <a:lnSpc>
                <a:spcPct val="200000"/>
              </a:lnSpc>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具体在</a:t>
            </a:r>
            <a:r>
              <a:rPr lang="zh-CN"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&lt;root level=“</a:t>
            </a: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INFO</a:t>
            </a:r>
            <a:r>
              <a:rPr lang="zh-CN"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”&gt;</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标签的</a:t>
            </a:r>
            <a:r>
              <a:rPr lang="zh-CN"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level</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属性中</a:t>
            </a:r>
            <a:r>
              <a:rPr lang="zh-CN"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设置</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指定系统的日志</a:t>
            </a:r>
            <a:r>
              <a:rPr lang="zh-CN"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级别</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43782" y="2986885"/>
            <a:ext cx="6966437" cy="461666"/>
          </a:xfrm>
        </p:spPr>
        <p:txBody>
          <a:bodyPr/>
          <a:lstStyle/>
          <a:p>
            <a:pPr marL="0" indent="0">
              <a:buNone/>
            </a:pPr>
            <a:r>
              <a:rPr lang="en-US" altLang="zh-CN" dirty="0"/>
              <a:t>2</a:t>
            </a:r>
            <a:r>
              <a:rPr lang="zh-CN" altLang="en-US" dirty="0"/>
              <a:t>、</a:t>
            </a:r>
            <a:r>
              <a:rPr lang="en-US" altLang="zh-CN" dirty="0" err="1"/>
              <a:t>Logback</a:t>
            </a:r>
            <a:r>
              <a:rPr lang="zh-CN" altLang="en-US" dirty="0"/>
              <a:t>的日志级别是什么样的？</a:t>
            </a:r>
            <a:endParaRPr lang="en-US" altLang="zh-CN" dirty="0"/>
          </a:p>
        </p:txBody>
      </p:sp>
      <p:sp>
        <p:nvSpPr>
          <p:cNvPr id="13" name="文本框 12">
            <a:extLst>
              <a:ext uri="{FF2B5EF4-FFF2-40B4-BE49-F238E27FC236}">
                <a16:creationId xmlns:a16="http://schemas.microsoft.com/office/drawing/2014/main" id="{81822523-5708-4182-80D2-36C24FBE95A0}"/>
              </a:ext>
            </a:extLst>
          </p:cNvPr>
          <p:cNvSpPr txBox="1"/>
          <p:nvPr/>
        </p:nvSpPr>
        <p:spPr>
          <a:xfrm>
            <a:off x="4842103" y="3579447"/>
            <a:ext cx="7128223" cy="1842877"/>
          </a:xfrm>
          <a:prstGeom prst="rect">
            <a:avLst/>
          </a:prstGeom>
          <a:noFill/>
        </p:spPr>
        <p:txBody>
          <a:bodyPr wrap="square">
            <a:spAutoFit/>
          </a:bodyPr>
          <a:lstStyle/>
          <a:p>
            <a:pPr marL="342900" indent="-342900">
              <a:lnSpc>
                <a:spcPct val="250000"/>
              </a:lnSpc>
              <a:buFont typeface="Wingdings" panose="05000000000000000000" pitchFamily="2" charset="2"/>
              <a:buChar char="l"/>
            </a:pPr>
            <a:r>
              <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ALL </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和 OFF</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分别是打开全部日志和关闭全部日志</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级别程度依次是</a:t>
            </a:r>
            <a:r>
              <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：TRACE</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DEBUG</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INFO</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WARN</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ERROR</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Wingdings" panose="05000000000000000000" pitchFamily="2" charset="2"/>
              <a:buChar char="l"/>
            </a:pPr>
            <a:r>
              <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默认</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级别是</a:t>
            </a:r>
            <a:r>
              <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debug</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（忽略大小写），只输出当前级别及高于该级别的日志</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0CF1CCF8-A317-4F6C-9FE3-3A23803DCE36}"/>
              </a:ext>
            </a:extLst>
          </p:cNvPr>
          <p:cNvSpPr txBox="1"/>
          <p:nvPr/>
        </p:nvSpPr>
        <p:spPr>
          <a:xfrm>
            <a:off x="4743782" y="1821737"/>
            <a:ext cx="6197600" cy="369332"/>
          </a:xfrm>
          <a:prstGeom prst="rect">
            <a:avLst/>
          </a:prstGeom>
          <a:noFill/>
        </p:spPr>
        <p:txBody>
          <a:bodyPr wrap="square">
            <a:spAutoFit/>
          </a:bodyPr>
          <a:lstStyle/>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、设置日志输出级别的作用是什么？</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19D316A7-EB16-4709-B92B-AC6840334A5F}"/>
              </a:ext>
            </a:extLst>
          </p:cNvPr>
          <p:cNvSpPr txBox="1"/>
          <p:nvPr/>
        </p:nvSpPr>
        <p:spPr>
          <a:xfrm>
            <a:off x="4871601" y="2191069"/>
            <a:ext cx="6197600" cy="42710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用于控制系统中哪些日志级别是可以输出的。</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2894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0">
            <a:extLst>
              <a:ext uri="{FF2B5EF4-FFF2-40B4-BE49-F238E27FC236}">
                <a16:creationId xmlns:a16="http://schemas.microsoft.com/office/drawing/2014/main" id="{0329ACC3-4D49-4136-BEC0-AB7BDA3F7C2E}"/>
              </a:ext>
            </a:extLst>
          </p:cNvPr>
          <p:cNvSpPr txBox="1"/>
          <p:nvPr/>
        </p:nvSpPr>
        <p:spPr>
          <a:xfrm>
            <a:off x="621632" y="1024949"/>
            <a:ext cx="1231231" cy="468975"/>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异常体系</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10">
            <a:extLst>
              <a:ext uri="{FF2B5EF4-FFF2-40B4-BE49-F238E27FC236}">
                <a16:creationId xmlns:a16="http://schemas.microsoft.com/office/drawing/2014/main" id="{5040495B-C09B-48A3-8AA2-FC1FDC5B3C48}"/>
              </a:ext>
            </a:extLst>
          </p:cNvPr>
          <p:cNvSpPr txBox="1"/>
          <p:nvPr/>
        </p:nvSpPr>
        <p:spPr>
          <a:xfrm>
            <a:off x="741225" y="3512880"/>
            <a:ext cx="4071407" cy="1020087"/>
          </a:xfrm>
          <a:prstGeom prst="rect">
            <a:avLst/>
          </a:prstGeom>
          <a:noFill/>
        </p:spPr>
        <p:txBody>
          <a:bodyPr wrap="square">
            <a:spAutoFit/>
          </a:bodyPr>
          <a:lstStyle/>
          <a:p>
            <a:pPr>
              <a:lnSpc>
                <a:spcPct val="20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Error</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系统级别问题、</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JVM</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退出等，代码无法控制。</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圆角矩形 8">
            <a:extLst>
              <a:ext uri="{FF2B5EF4-FFF2-40B4-BE49-F238E27FC236}">
                <a16:creationId xmlns:a16="http://schemas.microsoft.com/office/drawing/2014/main" id="{5086F7F6-FA76-45E6-BAB5-19553FEDFA7B}"/>
              </a:ext>
            </a:extLst>
          </p:cNvPr>
          <p:cNvSpPr/>
          <p:nvPr/>
        </p:nvSpPr>
        <p:spPr>
          <a:xfrm>
            <a:off x="3525700" y="1480871"/>
            <a:ext cx="1504949"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Throwable</a:t>
            </a:r>
            <a:endPar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圆角矩形 9">
            <a:extLst>
              <a:ext uri="{FF2B5EF4-FFF2-40B4-BE49-F238E27FC236}">
                <a16:creationId xmlns:a16="http://schemas.microsoft.com/office/drawing/2014/main" id="{273C1CCC-76B9-455D-A906-2AFDE3958948}"/>
              </a:ext>
            </a:extLst>
          </p:cNvPr>
          <p:cNvSpPr/>
          <p:nvPr/>
        </p:nvSpPr>
        <p:spPr>
          <a:xfrm>
            <a:off x="937016" y="2463004"/>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Error</a:t>
            </a:r>
          </a:p>
        </p:txBody>
      </p:sp>
      <p:sp>
        <p:nvSpPr>
          <p:cNvPr id="11" name="圆角矩形 10">
            <a:extLst>
              <a:ext uri="{FF2B5EF4-FFF2-40B4-BE49-F238E27FC236}">
                <a16:creationId xmlns:a16="http://schemas.microsoft.com/office/drawing/2014/main" id="{D197823F-D83F-42F9-AAFF-AC7DE324E499}"/>
              </a:ext>
            </a:extLst>
          </p:cNvPr>
          <p:cNvSpPr/>
          <p:nvPr/>
        </p:nvSpPr>
        <p:spPr>
          <a:xfrm>
            <a:off x="5828634" y="2463004"/>
            <a:ext cx="1504949"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Exception</a:t>
            </a:r>
          </a:p>
        </p:txBody>
      </p:sp>
      <p:sp>
        <p:nvSpPr>
          <p:cNvPr id="12" name="圆角矩形 11">
            <a:extLst>
              <a:ext uri="{FF2B5EF4-FFF2-40B4-BE49-F238E27FC236}">
                <a16:creationId xmlns:a16="http://schemas.microsoft.com/office/drawing/2014/main" id="{C3C4C1EA-DDC2-4239-AB39-CE53601AC2C3}"/>
              </a:ext>
            </a:extLst>
          </p:cNvPr>
          <p:cNvSpPr/>
          <p:nvPr/>
        </p:nvSpPr>
        <p:spPr>
          <a:xfrm>
            <a:off x="3838967" y="3362587"/>
            <a:ext cx="2152224" cy="4995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及其子类</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圆角矩形 12">
            <a:extLst>
              <a:ext uri="{FF2B5EF4-FFF2-40B4-BE49-F238E27FC236}">
                <a16:creationId xmlns:a16="http://schemas.microsoft.com/office/drawing/2014/main" id="{49B56C4A-F8D2-4682-8B31-32D0FA318056}"/>
              </a:ext>
            </a:extLst>
          </p:cNvPr>
          <p:cNvSpPr/>
          <p:nvPr/>
        </p:nvSpPr>
        <p:spPr>
          <a:xfrm>
            <a:off x="7314534" y="3345654"/>
            <a:ext cx="2598417" cy="5164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除</a:t>
            </a: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之外所有的异常</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4" name="肘形连接符 13">
            <a:extLst>
              <a:ext uri="{FF2B5EF4-FFF2-40B4-BE49-F238E27FC236}">
                <a16:creationId xmlns:a16="http://schemas.microsoft.com/office/drawing/2014/main" id="{73A0E902-A8DD-49DB-BFED-075FB3FB0F84}"/>
              </a:ext>
            </a:extLst>
          </p:cNvPr>
          <p:cNvCxnSpPr>
            <a:stCxn id="9" idx="2"/>
            <a:endCxn id="11" idx="0"/>
          </p:cNvCxnSpPr>
          <p:nvPr/>
        </p:nvCxnSpPr>
        <p:spPr>
          <a:xfrm rot="16200000" flipH="1">
            <a:off x="5143891" y="1024728"/>
            <a:ext cx="571500" cy="2305051"/>
          </a:xfrm>
          <a:prstGeom prst="bentConnector3">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a:extLst>
              <a:ext uri="{FF2B5EF4-FFF2-40B4-BE49-F238E27FC236}">
                <a16:creationId xmlns:a16="http://schemas.microsoft.com/office/drawing/2014/main" id="{C9FC1D02-558E-49ED-8488-BBEBD277E695}"/>
              </a:ext>
            </a:extLst>
          </p:cNvPr>
          <p:cNvCxnSpPr>
            <a:stCxn id="9" idx="2"/>
            <a:endCxn id="10" idx="0"/>
          </p:cNvCxnSpPr>
          <p:nvPr/>
        </p:nvCxnSpPr>
        <p:spPr>
          <a:xfrm rot="5400000">
            <a:off x="2698083" y="883970"/>
            <a:ext cx="571500" cy="2586567"/>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a:extLst>
              <a:ext uri="{FF2B5EF4-FFF2-40B4-BE49-F238E27FC236}">
                <a16:creationId xmlns:a16="http://schemas.microsoft.com/office/drawing/2014/main" id="{58BE4C9B-2794-49DB-892C-B9C4105490B4}"/>
              </a:ext>
            </a:extLst>
          </p:cNvPr>
          <p:cNvCxnSpPr>
            <a:cxnSpLocks/>
            <a:stCxn id="11" idx="2"/>
            <a:endCxn id="13" idx="0"/>
          </p:cNvCxnSpPr>
          <p:nvPr/>
        </p:nvCxnSpPr>
        <p:spPr>
          <a:xfrm rot="16200000" flipH="1">
            <a:off x="7361418" y="2093328"/>
            <a:ext cx="472017" cy="2032634"/>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a:extLst>
              <a:ext uri="{FF2B5EF4-FFF2-40B4-BE49-F238E27FC236}">
                <a16:creationId xmlns:a16="http://schemas.microsoft.com/office/drawing/2014/main" id="{89B2CF81-9E0F-4DAA-A508-B748FF608F77}"/>
              </a:ext>
            </a:extLst>
          </p:cNvPr>
          <p:cNvCxnSpPr>
            <a:cxnSpLocks/>
            <a:stCxn id="11" idx="2"/>
            <a:endCxn id="12" idx="0"/>
          </p:cNvCxnSpPr>
          <p:nvPr/>
        </p:nvCxnSpPr>
        <p:spPr>
          <a:xfrm rot="5400000">
            <a:off x="5503619" y="2285097"/>
            <a:ext cx="488950" cy="1666030"/>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DA57265A-48DB-4ACD-8962-A372044D729E}"/>
              </a:ext>
            </a:extLst>
          </p:cNvPr>
          <p:cNvSpPr/>
          <p:nvPr/>
        </p:nvSpPr>
        <p:spPr>
          <a:xfrm>
            <a:off x="853520" y="4683260"/>
            <a:ext cx="10969512" cy="1504323"/>
          </a:xfrm>
          <a:prstGeom prst="rect">
            <a:avLst/>
          </a:prstGeom>
        </p:spPr>
        <p:txBody>
          <a:bodyPr wrap="square">
            <a:spAutoFit/>
          </a:bodyPr>
          <a:lstStyle/>
          <a:p>
            <a:pPr>
              <a:lnSpc>
                <a:spcPct val="200000"/>
              </a:lnSpc>
              <a:defRPr/>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Exception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java.lang</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包下，称为异常类，它表示程序本身可以处理的问题</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及其子类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：运行时异常，编译阶段不会报错。</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空指针异常，数组索引越界异常</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除</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之外所有的异常</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：编译时异常，编译期必须处理的，否则程序不能通过编译。</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日期格式化异常</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圆角矩形 23">
            <a:extLst>
              <a:ext uri="{FF2B5EF4-FFF2-40B4-BE49-F238E27FC236}">
                <a16:creationId xmlns:a16="http://schemas.microsoft.com/office/drawing/2014/main" id="{96C04C0D-F547-40C3-B72F-2189B12D3E2E}"/>
              </a:ext>
            </a:extLst>
          </p:cNvPr>
          <p:cNvSpPr/>
          <p:nvPr/>
        </p:nvSpPr>
        <p:spPr>
          <a:xfrm>
            <a:off x="3622643" y="2346524"/>
            <a:ext cx="6656068" cy="1676400"/>
          </a:xfrm>
          <a:prstGeom prst="roundRect">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par>
                                <p:cTn id="39" presetID="22" presetClass="entr" presetSubtype="1"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P spid="2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04599" y="1936372"/>
            <a:ext cx="5973761" cy="4256405"/>
          </a:xfrm>
        </p:spPr>
        <p:txBody>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阶段项目实战</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商品管理系统简介、项目功能演示</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日志框架搭建、系统角色分析</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首页设计、</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退出系统、</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商品信息展示</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商品上架</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商品下架</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修改商品信息</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查询商品信息（练习）</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Arial" panose="020B0604020202020204" pitchFamily="34" charset="0"/>
              <a:buChar char="•"/>
            </a:pP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00281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D0B030F-A779-4CED-9A1D-60AD0F3AD2C8}"/>
              </a:ext>
            </a:extLst>
          </p:cNvPr>
          <p:cNvSpPr>
            <a:spLocks noGrp="1"/>
          </p:cNvSpPr>
          <p:nvPr>
            <p:ph type="title"/>
          </p:nvPr>
        </p:nvSpPr>
        <p:spPr/>
        <p:txBody>
          <a:bodyPr/>
          <a:lstStyle/>
          <a:p>
            <a:r>
              <a:rPr lang="zh-CN" altLang="en-US" dirty="0"/>
              <a:t>商品管理系统功能演示</a:t>
            </a:r>
          </a:p>
        </p:txBody>
      </p:sp>
      <p:pic>
        <p:nvPicPr>
          <p:cNvPr id="3" name="图片 2">
            <a:extLst>
              <a:ext uri="{FF2B5EF4-FFF2-40B4-BE49-F238E27FC236}">
                <a16:creationId xmlns:a16="http://schemas.microsoft.com/office/drawing/2014/main" id="{EC63BF02-7551-480E-B281-9AB7D7E6D228}"/>
              </a:ext>
            </a:extLst>
          </p:cNvPr>
          <p:cNvPicPr>
            <a:picLocks noChangeAspect="1"/>
          </p:cNvPicPr>
          <p:nvPr/>
        </p:nvPicPr>
        <p:blipFill>
          <a:blip r:embed="rId2"/>
          <a:stretch>
            <a:fillRect/>
          </a:stretch>
        </p:blipFill>
        <p:spPr>
          <a:xfrm>
            <a:off x="4634436" y="1519422"/>
            <a:ext cx="4981575" cy="2276475"/>
          </a:xfrm>
          <a:prstGeom prst="rect">
            <a:avLst/>
          </a:prstGeom>
        </p:spPr>
      </p:pic>
      <p:pic>
        <p:nvPicPr>
          <p:cNvPr id="8" name="图片 7">
            <a:extLst>
              <a:ext uri="{FF2B5EF4-FFF2-40B4-BE49-F238E27FC236}">
                <a16:creationId xmlns:a16="http://schemas.microsoft.com/office/drawing/2014/main" id="{8982D6B6-65A8-41EB-BB06-7C4C127F535F}"/>
              </a:ext>
            </a:extLst>
          </p:cNvPr>
          <p:cNvPicPr>
            <a:picLocks noChangeAspect="1"/>
          </p:cNvPicPr>
          <p:nvPr/>
        </p:nvPicPr>
        <p:blipFill>
          <a:blip r:embed="rId3"/>
          <a:stretch>
            <a:fillRect/>
          </a:stretch>
        </p:blipFill>
        <p:spPr>
          <a:xfrm>
            <a:off x="775911" y="1668754"/>
            <a:ext cx="2341425" cy="4254285"/>
          </a:xfrm>
          <a:prstGeom prst="rect">
            <a:avLst/>
          </a:prstGeom>
        </p:spPr>
      </p:pic>
    </p:spTree>
    <p:extLst>
      <p:ext uri="{BB962C8B-B14F-4D97-AF65-F5344CB8AC3E}">
        <p14:creationId xmlns:p14="http://schemas.microsoft.com/office/powerpoint/2010/main" val="923934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pPr fontAlgn="auto">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商品管理系统技术选型分析：</a:t>
            </a:r>
          </a:p>
        </p:txBody>
      </p:sp>
      <p:sp>
        <p:nvSpPr>
          <p:cNvPr id="5" name="Line 7">
            <a:extLst>
              <a:ext uri="{FF2B5EF4-FFF2-40B4-BE49-F238E27FC236}">
                <a16:creationId xmlns:a16="http://schemas.microsoft.com/office/drawing/2014/main" id="{FF67C956-E7E4-C949-BBCE-37D6A645003E}"/>
              </a:ext>
            </a:extLst>
          </p:cNvPr>
          <p:cNvSpPr>
            <a:spLocks noChangeShapeType="1"/>
          </p:cNvSpPr>
          <p:nvPr/>
        </p:nvSpPr>
        <p:spPr bwMode="auto">
          <a:xfrm flipV="1">
            <a:off x="6854536" y="2845229"/>
            <a:ext cx="558429" cy="517189"/>
          </a:xfrm>
          <a:prstGeom prst="line">
            <a:avLst/>
          </a:prstGeom>
          <a:noFill/>
          <a:ln w="12700" cap="flat">
            <a:solidFill>
              <a:srgbClr val="2E2C2C"/>
            </a:solidFill>
            <a:prstDash val="solid"/>
            <a:miter lim="800000"/>
            <a:headEnd type="none" w="med" len="med"/>
            <a:tailEnd type="triangle" w="med" len="med"/>
          </a:ln>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6" name="Line 13">
            <a:extLst>
              <a:ext uri="{FF2B5EF4-FFF2-40B4-BE49-F238E27FC236}">
                <a16:creationId xmlns:a16="http://schemas.microsoft.com/office/drawing/2014/main" id="{17ED3356-8FC6-E345-B1E1-A36F4E963949}"/>
              </a:ext>
            </a:extLst>
          </p:cNvPr>
          <p:cNvSpPr>
            <a:spLocks noChangeShapeType="1"/>
          </p:cNvSpPr>
          <p:nvPr/>
        </p:nvSpPr>
        <p:spPr bwMode="auto">
          <a:xfrm>
            <a:off x="6830290" y="4639127"/>
            <a:ext cx="582675" cy="582105"/>
          </a:xfrm>
          <a:prstGeom prst="line">
            <a:avLst/>
          </a:prstGeom>
          <a:noFill/>
          <a:ln w="12700" cap="flat">
            <a:solidFill>
              <a:srgbClr val="2E2C2C"/>
            </a:solidFill>
            <a:prstDash val="solid"/>
            <a:miter lim="800000"/>
            <a:headEnd type="none" w="med" len="med"/>
            <a:tailEnd type="triangle" w="med" len="med"/>
          </a:ln>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7" name="Line 7">
            <a:extLst>
              <a:ext uri="{FF2B5EF4-FFF2-40B4-BE49-F238E27FC236}">
                <a16:creationId xmlns:a16="http://schemas.microsoft.com/office/drawing/2014/main" id="{293D12B0-432B-DE4E-892C-4F3DD740E707}"/>
              </a:ext>
            </a:extLst>
          </p:cNvPr>
          <p:cNvSpPr>
            <a:spLocks noChangeShapeType="1"/>
          </p:cNvSpPr>
          <p:nvPr/>
        </p:nvSpPr>
        <p:spPr bwMode="auto">
          <a:xfrm flipH="1" flipV="1">
            <a:off x="4852626" y="2694617"/>
            <a:ext cx="639073" cy="647425"/>
          </a:xfrm>
          <a:prstGeom prst="line">
            <a:avLst/>
          </a:prstGeom>
          <a:noFill/>
          <a:ln w="12700" cap="flat">
            <a:solidFill>
              <a:srgbClr val="2E2C2C"/>
            </a:solidFill>
            <a:prstDash val="solid"/>
            <a:miter lim="800000"/>
            <a:headEnd type="none" w="med" len="med"/>
            <a:tailEnd type="triangle" w="med" len="med"/>
          </a:ln>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8" name="Line 13">
            <a:extLst>
              <a:ext uri="{FF2B5EF4-FFF2-40B4-BE49-F238E27FC236}">
                <a16:creationId xmlns:a16="http://schemas.microsoft.com/office/drawing/2014/main" id="{4059D770-C98D-4640-AD5D-DD98012C8404}"/>
              </a:ext>
            </a:extLst>
          </p:cNvPr>
          <p:cNvSpPr>
            <a:spLocks noChangeShapeType="1"/>
          </p:cNvSpPr>
          <p:nvPr/>
        </p:nvSpPr>
        <p:spPr bwMode="auto">
          <a:xfrm flipH="1">
            <a:off x="4852629" y="4663388"/>
            <a:ext cx="612989" cy="557844"/>
          </a:xfrm>
          <a:prstGeom prst="line">
            <a:avLst/>
          </a:prstGeom>
          <a:noFill/>
          <a:ln w="12700" cap="flat">
            <a:solidFill>
              <a:srgbClr val="2E2C2C"/>
            </a:solidFill>
            <a:prstDash val="solid"/>
            <a:miter lim="800000"/>
            <a:headEnd type="none" w="med" len="med"/>
            <a:tailEnd type="triangle" w="med" len="med"/>
          </a:ln>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9" name="椭圆 8">
            <a:extLst>
              <a:ext uri="{FF2B5EF4-FFF2-40B4-BE49-F238E27FC236}">
                <a16:creationId xmlns:a16="http://schemas.microsoft.com/office/drawing/2014/main" id="{F1792B83-ACB6-8B49-8703-4A74405C35AE}"/>
              </a:ext>
            </a:extLst>
          </p:cNvPr>
          <p:cNvSpPr/>
          <p:nvPr/>
        </p:nvSpPr>
        <p:spPr>
          <a:xfrm>
            <a:off x="5211681" y="3058288"/>
            <a:ext cx="1865868" cy="1865868"/>
          </a:xfrm>
          <a:prstGeom prst="ellipse">
            <a:avLst/>
          </a:pr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Rectangle 9">
            <a:extLst>
              <a:ext uri="{FF2B5EF4-FFF2-40B4-BE49-F238E27FC236}">
                <a16:creationId xmlns:a16="http://schemas.microsoft.com/office/drawing/2014/main" id="{71942BD5-C695-F54D-9615-1298E5B15D5F}"/>
              </a:ext>
            </a:extLst>
          </p:cNvPr>
          <p:cNvSpPr>
            <a:spLocks noChangeArrowheads="1"/>
          </p:cNvSpPr>
          <p:nvPr/>
        </p:nvSpPr>
        <p:spPr bwMode="auto">
          <a:xfrm>
            <a:off x="7436601" y="4541889"/>
            <a:ext cx="3541763" cy="1524532"/>
          </a:xfrm>
          <a:prstGeom prst="rect">
            <a:avLst/>
          </a:prstGeom>
          <a:solidFill>
            <a:srgbClr val="FFFFFF"/>
          </a:solid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120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11" name="Rectangle 10">
            <a:extLst>
              <a:ext uri="{FF2B5EF4-FFF2-40B4-BE49-F238E27FC236}">
                <a16:creationId xmlns:a16="http://schemas.microsoft.com/office/drawing/2014/main" id="{8154CB37-8684-CC47-A42C-DA7D740A3CC0}"/>
              </a:ext>
            </a:extLst>
          </p:cNvPr>
          <p:cNvSpPr>
            <a:spLocks noChangeArrowheads="1"/>
          </p:cNvSpPr>
          <p:nvPr/>
        </p:nvSpPr>
        <p:spPr bwMode="auto">
          <a:xfrm>
            <a:off x="8296120" y="4271890"/>
            <a:ext cx="2880000" cy="540000"/>
          </a:xfrm>
          <a:prstGeom prst="rect">
            <a:avLst/>
          </a:pr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chemeClr val="bg1"/>
                </a:solidFill>
                <a:latin typeface="Alibaba PuHuiTi B" pitchFamily="18" charset="-122"/>
                <a:ea typeface="Alibaba PuHuiTi B" pitchFamily="18" charset="-122"/>
                <a:cs typeface="Alibaba PuHuiTi B" pitchFamily="18" charset="-122"/>
                <a:sym typeface="Arial" panose="020B0604020202090204" pitchFamily="34" charset="0"/>
              </a:rPr>
              <a:t>使用常见</a:t>
            </a:r>
            <a:r>
              <a:rPr lang="en-US" altLang="zh-CN" b="1" dirty="0">
                <a:solidFill>
                  <a:schemeClr val="bg1"/>
                </a:solidFill>
                <a:latin typeface="Alibaba PuHuiTi B" pitchFamily="18" charset="-122"/>
                <a:ea typeface="Alibaba PuHuiTi B" pitchFamily="18" charset="-122"/>
                <a:cs typeface="Alibaba PuHuiTi B" pitchFamily="18" charset="-122"/>
                <a:sym typeface="Arial" panose="020B0604020202090204" pitchFamily="34" charset="0"/>
              </a:rPr>
              <a:t>API</a:t>
            </a:r>
            <a:endParaRPr lang="zh-CN" altLang="en-US" b="1" dirty="0">
              <a:solidFill>
                <a:schemeClr val="bg1"/>
              </a:solidFill>
              <a:latin typeface="Alibaba PuHuiTi B" pitchFamily="18" charset="-122"/>
              <a:ea typeface="Alibaba PuHuiTi B" pitchFamily="18" charset="-122"/>
              <a:cs typeface="Alibaba PuHuiTi B" pitchFamily="18" charset="-122"/>
              <a:sym typeface="Arial" panose="020B0604020202090204" pitchFamily="34" charset="0"/>
            </a:endParaRPr>
          </a:p>
        </p:txBody>
      </p:sp>
      <p:sp>
        <p:nvSpPr>
          <p:cNvPr id="12" name="TextBox 17">
            <a:extLst>
              <a:ext uri="{FF2B5EF4-FFF2-40B4-BE49-F238E27FC236}">
                <a16:creationId xmlns:a16="http://schemas.microsoft.com/office/drawing/2014/main" id="{C052CCB3-F865-3A4F-9B80-3C9BBF8EE78D}"/>
              </a:ext>
            </a:extLst>
          </p:cNvPr>
          <p:cNvSpPr txBox="1"/>
          <p:nvPr/>
        </p:nvSpPr>
        <p:spPr>
          <a:xfrm>
            <a:off x="7585047" y="4900688"/>
            <a:ext cx="3393317" cy="796436"/>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业务数据的分析、处理，日期时间的处理，日志框架的使用等。</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13" name="TextBox 22">
            <a:extLst>
              <a:ext uri="{FF2B5EF4-FFF2-40B4-BE49-F238E27FC236}">
                <a16:creationId xmlns:a16="http://schemas.microsoft.com/office/drawing/2014/main" id="{24A737F4-944A-C549-B3D7-5B76D8AA96C7}"/>
              </a:ext>
            </a:extLst>
          </p:cNvPr>
          <p:cNvSpPr txBox="1"/>
          <p:nvPr/>
        </p:nvSpPr>
        <p:spPr>
          <a:xfrm>
            <a:off x="5188046" y="3587782"/>
            <a:ext cx="1865868" cy="954107"/>
          </a:xfrm>
          <a:prstGeom prst="rect">
            <a:avLst/>
          </a:prstGeom>
          <a:noFill/>
        </p:spPr>
        <p:txBody>
          <a:bodyPr wrap="square" rtlCol="0">
            <a:spAutoFit/>
          </a:bodyPr>
          <a:lstStyle/>
          <a:p>
            <a:pPr algn="ctr"/>
            <a:r>
              <a:rPr lang="zh-CN" altLang="en-US" sz="28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技术点分析</a:t>
            </a:r>
            <a:endParaRPr lang="en-US" altLang="zh-CN" sz="28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14" name="Rectangle 9">
            <a:extLst>
              <a:ext uri="{FF2B5EF4-FFF2-40B4-BE49-F238E27FC236}">
                <a16:creationId xmlns:a16="http://schemas.microsoft.com/office/drawing/2014/main" id="{716EF758-1607-DF4D-9423-29A39A6B0916}"/>
              </a:ext>
            </a:extLst>
          </p:cNvPr>
          <p:cNvSpPr>
            <a:spLocks noChangeArrowheads="1"/>
          </p:cNvSpPr>
          <p:nvPr/>
        </p:nvSpPr>
        <p:spPr bwMode="auto">
          <a:xfrm>
            <a:off x="7370966" y="2064524"/>
            <a:ext cx="3541763" cy="1524532"/>
          </a:xfrm>
          <a:prstGeom prst="rect">
            <a:avLst/>
          </a:prstGeom>
          <a:solidFill>
            <a:srgbClr val="FFFFFF"/>
          </a:solid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120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15" name="Rectangle 10">
            <a:extLst>
              <a:ext uri="{FF2B5EF4-FFF2-40B4-BE49-F238E27FC236}">
                <a16:creationId xmlns:a16="http://schemas.microsoft.com/office/drawing/2014/main" id="{7C2F0A86-546A-F04A-A05C-BBE2270BE58D}"/>
              </a:ext>
            </a:extLst>
          </p:cNvPr>
          <p:cNvSpPr>
            <a:spLocks noChangeArrowheads="1"/>
          </p:cNvSpPr>
          <p:nvPr/>
        </p:nvSpPr>
        <p:spPr bwMode="auto">
          <a:xfrm>
            <a:off x="8230485" y="1794525"/>
            <a:ext cx="2880000" cy="540000"/>
          </a:xfrm>
          <a:prstGeom prst="rect">
            <a:avLst/>
          </a:prstGeom>
          <a:solidFill>
            <a:srgbClr val="AD2A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chemeClr val="bg1"/>
                </a:solidFill>
                <a:latin typeface="Alibaba PuHuiTi B" pitchFamily="18" charset="-122"/>
                <a:ea typeface="Alibaba PuHuiTi B" pitchFamily="18" charset="-122"/>
                <a:cs typeface="Alibaba PuHuiTi B" pitchFamily="18" charset="-122"/>
                <a:sym typeface="Arial" panose="020B0604020202090204" pitchFamily="34" charset="0"/>
              </a:rPr>
              <a:t>使用集合容器</a:t>
            </a:r>
          </a:p>
        </p:txBody>
      </p:sp>
      <p:sp>
        <p:nvSpPr>
          <p:cNvPr id="16" name="TextBox 17">
            <a:extLst>
              <a:ext uri="{FF2B5EF4-FFF2-40B4-BE49-F238E27FC236}">
                <a16:creationId xmlns:a16="http://schemas.microsoft.com/office/drawing/2014/main" id="{2024E3F4-9DA5-B541-B847-667D06200169}"/>
              </a:ext>
            </a:extLst>
          </p:cNvPr>
          <p:cNvSpPr txBox="1"/>
          <p:nvPr/>
        </p:nvSpPr>
        <p:spPr>
          <a:xfrm>
            <a:off x="7519412" y="2386470"/>
            <a:ext cx="3393317" cy="796436"/>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涉及到</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Map</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集合，</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List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系列集合的各种使用</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17" name="Rectangle 9">
            <a:extLst>
              <a:ext uri="{FF2B5EF4-FFF2-40B4-BE49-F238E27FC236}">
                <a16:creationId xmlns:a16="http://schemas.microsoft.com/office/drawing/2014/main" id="{1BA3CE60-1C3A-2B40-AA8F-28060B5F1B35}"/>
              </a:ext>
            </a:extLst>
          </p:cNvPr>
          <p:cNvSpPr>
            <a:spLocks noChangeArrowheads="1"/>
          </p:cNvSpPr>
          <p:nvPr/>
        </p:nvSpPr>
        <p:spPr bwMode="auto">
          <a:xfrm>
            <a:off x="1310866" y="2064524"/>
            <a:ext cx="3541763" cy="1524532"/>
          </a:xfrm>
          <a:prstGeom prst="rect">
            <a:avLst/>
          </a:prstGeom>
          <a:solidFill>
            <a:srgbClr val="FFFFFF"/>
          </a:solid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120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18" name="Rectangle 10">
            <a:extLst>
              <a:ext uri="{FF2B5EF4-FFF2-40B4-BE49-F238E27FC236}">
                <a16:creationId xmlns:a16="http://schemas.microsoft.com/office/drawing/2014/main" id="{79CFCEFA-1156-CF4E-B947-A0018F076BC5}"/>
              </a:ext>
            </a:extLst>
          </p:cNvPr>
          <p:cNvSpPr>
            <a:spLocks noChangeArrowheads="1"/>
          </p:cNvSpPr>
          <p:nvPr/>
        </p:nvSpPr>
        <p:spPr bwMode="auto">
          <a:xfrm>
            <a:off x="1239058" y="1794525"/>
            <a:ext cx="2880000" cy="540000"/>
          </a:xfrm>
          <a:prstGeom prst="rect">
            <a:avLst/>
          </a:prstGeom>
          <a:solidFill>
            <a:srgbClr val="AD2A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chemeClr val="bg1"/>
                </a:solidFill>
                <a:latin typeface="Alibaba PuHuiTi B" pitchFamily="18" charset="-122"/>
                <a:ea typeface="Alibaba PuHuiTi B" pitchFamily="18" charset="-122"/>
                <a:cs typeface="Alibaba PuHuiTi B" pitchFamily="18" charset="-122"/>
                <a:sym typeface="Arial" panose="020B0604020202090204" pitchFamily="34" charset="0"/>
              </a:rPr>
              <a:t>面向对象编程</a:t>
            </a:r>
          </a:p>
        </p:txBody>
      </p:sp>
      <p:sp>
        <p:nvSpPr>
          <p:cNvPr id="19" name="TextBox 17">
            <a:extLst>
              <a:ext uri="{FF2B5EF4-FFF2-40B4-BE49-F238E27FC236}">
                <a16:creationId xmlns:a16="http://schemas.microsoft.com/office/drawing/2014/main" id="{E449197D-E919-D446-A377-B77BE7B9D98D}"/>
              </a:ext>
            </a:extLst>
          </p:cNvPr>
          <p:cNvSpPr txBox="1"/>
          <p:nvPr/>
        </p:nvSpPr>
        <p:spPr>
          <a:xfrm>
            <a:off x="1459312" y="2423323"/>
            <a:ext cx="3393317" cy="796436"/>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系统包含了商品对象，对象需要存入到集合容器中去。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20" name="Rectangle 9">
            <a:extLst>
              <a:ext uri="{FF2B5EF4-FFF2-40B4-BE49-F238E27FC236}">
                <a16:creationId xmlns:a16="http://schemas.microsoft.com/office/drawing/2014/main" id="{3BDBA1A4-6F85-4243-8F5D-E55BB2BE68E8}"/>
              </a:ext>
            </a:extLst>
          </p:cNvPr>
          <p:cNvSpPr>
            <a:spLocks noChangeArrowheads="1"/>
          </p:cNvSpPr>
          <p:nvPr/>
        </p:nvSpPr>
        <p:spPr bwMode="auto">
          <a:xfrm>
            <a:off x="1310866" y="4393387"/>
            <a:ext cx="3541763" cy="1524532"/>
          </a:xfrm>
          <a:prstGeom prst="rect">
            <a:avLst/>
          </a:prstGeom>
          <a:solidFill>
            <a:srgbClr val="FFFFFF"/>
          </a:solid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120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21" name="Rectangle 10">
            <a:extLst>
              <a:ext uri="{FF2B5EF4-FFF2-40B4-BE49-F238E27FC236}">
                <a16:creationId xmlns:a16="http://schemas.microsoft.com/office/drawing/2014/main" id="{E90A7BBD-993E-7F49-90A8-4F4B3224800B}"/>
              </a:ext>
            </a:extLst>
          </p:cNvPr>
          <p:cNvSpPr>
            <a:spLocks noChangeArrowheads="1"/>
          </p:cNvSpPr>
          <p:nvPr/>
        </p:nvSpPr>
        <p:spPr bwMode="auto">
          <a:xfrm>
            <a:off x="1239058" y="4123388"/>
            <a:ext cx="2880000" cy="540000"/>
          </a:xfrm>
          <a:prstGeom prst="rect">
            <a:avLst/>
          </a:pr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chemeClr val="bg1"/>
                </a:solidFill>
                <a:latin typeface="Alibaba PuHuiTi B" pitchFamily="18" charset="-122"/>
                <a:ea typeface="Alibaba PuHuiTi B" pitchFamily="18" charset="-122"/>
                <a:cs typeface="Alibaba PuHuiTi B" pitchFamily="18" charset="-122"/>
                <a:sym typeface="Arial" panose="020B0604020202090204" pitchFamily="34" charset="0"/>
              </a:rPr>
              <a:t>程序流程控制</a:t>
            </a:r>
          </a:p>
        </p:txBody>
      </p:sp>
      <p:sp>
        <p:nvSpPr>
          <p:cNvPr id="22" name="TextBox 17">
            <a:extLst>
              <a:ext uri="{FF2B5EF4-FFF2-40B4-BE49-F238E27FC236}">
                <a16:creationId xmlns:a16="http://schemas.microsoft.com/office/drawing/2014/main" id="{916FDA4C-3E59-4E48-A081-5337AA2341AB}"/>
              </a:ext>
            </a:extLst>
          </p:cNvPr>
          <p:cNvSpPr txBox="1"/>
          <p:nvPr/>
        </p:nvSpPr>
        <p:spPr>
          <a:xfrm>
            <a:off x="1459312" y="4752186"/>
            <a:ext cx="3393317" cy="796436"/>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需要结合分支、循环、跳转关键字等相关操作控制程序的业务逻辑。</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Tree>
    <p:extLst>
      <p:ext uri="{BB962C8B-B14F-4D97-AF65-F5344CB8AC3E}">
        <p14:creationId xmlns:p14="http://schemas.microsoft.com/office/powerpoint/2010/main" val="409005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4" grpId="0" animBg="1"/>
      <p:bldP spid="15" grpId="0" animBg="1"/>
      <p:bldP spid="16" grpId="0"/>
      <p:bldP spid="17" grpId="0" animBg="1"/>
      <p:bldP spid="18" grpId="0" animBg="1"/>
      <p:bldP spid="19" grpId="0"/>
      <p:bldP spid="20" grpId="0" animBg="1"/>
      <p:bldP spid="21" grpId="0" animBg="1"/>
      <p:bldP spid="2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21200" y="1164745"/>
            <a:ext cx="10749599" cy="517190"/>
          </a:xfrm>
        </p:spPr>
        <p:txBody>
          <a:bodyPr/>
          <a:lstStyle/>
          <a:p>
            <a:r>
              <a:rPr kumimoji="1" lang="zh-CN" altLang="en-US" b="1" dirty="0">
                <a:solidFill>
                  <a:srgbClr val="595959"/>
                </a:solidFill>
              </a:rPr>
              <a:t>学习本项目，你将至少得到如下收获：</a:t>
            </a:r>
            <a:endParaRPr kumimoji="1" lang="zh-CN" altLang="en-US" b="1" dirty="0"/>
          </a:p>
        </p:txBody>
      </p:sp>
      <p:sp>
        <p:nvSpPr>
          <p:cNvPr id="5" name="矩形 4">
            <a:extLst>
              <a:ext uri="{FF2B5EF4-FFF2-40B4-BE49-F238E27FC236}">
                <a16:creationId xmlns:a16="http://schemas.microsoft.com/office/drawing/2014/main" id="{1E1A7AEA-1EEC-E547-A801-B036E2F9FEDA}"/>
              </a:ext>
            </a:extLst>
          </p:cNvPr>
          <p:cNvSpPr/>
          <p:nvPr/>
        </p:nvSpPr>
        <p:spPr>
          <a:xfrm>
            <a:off x="1284831" y="1928893"/>
            <a:ext cx="4081247" cy="2002716"/>
          </a:xfrm>
          <a:prstGeom prst="rect">
            <a:avLst/>
          </a:prstGeom>
          <a:solidFill>
            <a:srgbClr val="F9F9F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74A6E1E4-ADBF-3945-8AC9-3FA5D5F77235}"/>
              </a:ext>
            </a:extLst>
          </p:cNvPr>
          <p:cNvSpPr/>
          <p:nvPr/>
        </p:nvSpPr>
        <p:spPr>
          <a:xfrm>
            <a:off x="5366084" y="1928893"/>
            <a:ext cx="4087055" cy="2002709"/>
          </a:xfrm>
          <a:prstGeom prst="rect">
            <a:avLst/>
          </a:prstGeom>
          <a:solidFill>
            <a:srgbClr val="F9F9F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41AE5AE8-BA80-CD4B-9C6A-9AED4E7AF704}"/>
              </a:ext>
            </a:extLst>
          </p:cNvPr>
          <p:cNvSpPr/>
          <p:nvPr/>
        </p:nvSpPr>
        <p:spPr>
          <a:xfrm>
            <a:off x="1284832" y="3955303"/>
            <a:ext cx="4081246" cy="2002720"/>
          </a:xfrm>
          <a:prstGeom prst="rect">
            <a:avLst/>
          </a:prstGeom>
          <a:solidFill>
            <a:srgbClr val="F9F9F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2C0406E6-CA38-2447-B084-3B6538865F93}"/>
              </a:ext>
            </a:extLst>
          </p:cNvPr>
          <p:cNvSpPr/>
          <p:nvPr/>
        </p:nvSpPr>
        <p:spPr>
          <a:xfrm>
            <a:off x="5366084" y="3955319"/>
            <a:ext cx="4087055" cy="2002704"/>
          </a:xfrm>
          <a:prstGeom prst="rect">
            <a:avLst/>
          </a:prstGeom>
          <a:solidFill>
            <a:srgbClr val="F9F9F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8">
            <a:extLst>
              <a:ext uri="{FF2B5EF4-FFF2-40B4-BE49-F238E27FC236}">
                <a16:creationId xmlns:a16="http://schemas.microsoft.com/office/drawing/2014/main" id="{C1BFC4B8-5130-4E43-9554-9C8DA71B10EC}"/>
              </a:ext>
            </a:extLst>
          </p:cNvPr>
          <p:cNvCxnSpPr>
            <a:cxnSpLocks/>
          </p:cNvCxnSpPr>
          <p:nvPr/>
        </p:nvCxnSpPr>
        <p:spPr>
          <a:xfrm>
            <a:off x="1284831" y="3931620"/>
            <a:ext cx="8371761" cy="0"/>
          </a:xfrm>
          <a:prstGeom prst="straightConnector1">
            <a:avLst/>
          </a:prstGeom>
          <a:ln w="50800">
            <a:solidFill>
              <a:srgbClr val="AD2A2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a:extLst>
              <a:ext uri="{FF2B5EF4-FFF2-40B4-BE49-F238E27FC236}">
                <a16:creationId xmlns:a16="http://schemas.microsoft.com/office/drawing/2014/main" id="{112DB6D1-280B-BE42-B5F8-690C844609E9}"/>
              </a:ext>
            </a:extLst>
          </p:cNvPr>
          <p:cNvCxnSpPr>
            <a:cxnSpLocks/>
          </p:cNvCxnSpPr>
          <p:nvPr/>
        </p:nvCxnSpPr>
        <p:spPr>
          <a:xfrm flipV="1">
            <a:off x="5366084" y="1715418"/>
            <a:ext cx="0" cy="4242604"/>
          </a:xfrm>
          <a:prstGeom prst="straightConnector1">
            <a:avLst/>
          </a:prstGeom>
          <a:ln w="50800">
            <a:solidFill>
              <a:srgbClr val="AD2A26"/>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E5C9CEE7-84BB-564B-8387-C56D65A0A1AB}"/>
              </a:ext>
            </a:extLst>
          </p:cNvPr>
          <p:cNvSpPr/>
          <p:nvPr/>
        </p:nvSpPr>
        <p:spPr>
          <a:xfrm>
            <a:off x="1528578" y="2585969"/>
            <a:ext cx="3382977" cy="519438"/>
          </a:xfrm>
          <a:prstGeom prst="rect">
            <a:avLst/>
          </a:prstGeom>
        </p:spPr>
        <p:txBody>
          <a:bodyPr wrap="square">
            <a:spAutoFit/>
          </a:bodyPr>
          <a:lstStyle/>
          <a:p>
            <a:pPr fontAlgn="auto">
              <a:lnSpc>
                <a:spcPct val="200000"/>
              </a:lnSpc>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、优秀的面向对象编程能力。</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矩形 22">
            <a:extLst>
              <a:ext uri="{FF2B5EF4-FFF2-40B4-BE49-F238E27FC236}">
                <a16:creationId xmlns:a16="http://schemas.microsoft.com/office/drawing/2014/main" id="{C1CED827-DC92-4D5E-B190-6BFE7A6672C4}"/>
              </a:ext>
            </a:extLst>
          </p:cNvPr>
          <p:cNvSpPr/>
          <p:nvPr/>
        </p:nvSpPr>
        <p:spPr>
          <a:xfrm>
            <a:off x="5604675" y="2558900"/>
            <a:ext cx="3609858" cy="519438"/>
          </a:xfrm>
          <a:prstGeom prst="rect">
            <a:avLst/>
          </a:prstGeom>
        </p:spPr>
        <p:txBody>
          <a:bodyPr wrap="square">
            <a:spAutoFit/>
          </a:bodyPr>
          <a:lstStyle/>
          <a:p>
            <a:pPr fontAlgn="auto">
              <a:lnSpc>
                <a:spcPct val="200000"/>
              </a:lnSpc>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清晰、缜密的业务、数据分析能力。</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矩形 23">
            <a:extLst>
              <a:ext uri="{FF2B5EF4-FFF2-40B4-BE49-F238E27FC236}">
                <a16:creationId xmlns:a16="http://schemas.microsoft.com/office/drawing/2014/main" id="{BC45EAE9-CD4E-420D-92E0-A8CAEB07EF0E}"/>
              </a:ext>
            </a:extLst>
          </p:cNvPr>
          <p:cNvSpPr/>
          <p:nvPr/>
        </p:nvSpPr>
        <p:spPr>
          <a:xfrm>
            <a:off x="1528572" y="4204502"/>
            <a:ext cx="3382977" cy="519438"/>
          </a:xfrm>
          <a:prstGeom prst="rect">
            <a:avLst/>
          </a:prstGeom>
        </p:spPr>
        <p:txBody>
          <a:bodyPr wrap="square">
            <a:spAutoFit/>
          </a:bodyPr>
          <a:lstStyle/>
          <a:p>
            <a:pPr fontAlgn="auto">
              <a:lnSpc>
                <a:spcPct val="200000"/>
              </a:lnSpc>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、提升了编程思维和编程能力。</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矩形 24">
            <a:extLst>
              <a:ext uri="{FF2B5EF4-FFF2-40B4-BE49-F238E27FC236}">
                <a16:creationId xmlns:a16="http://schemas.microsoft.com/office/drawing/2014/main" id="{A5FEEF90-576B-4ED4-908A-6123E9D56327}"/>
              </a:ext>
            </a:extLst>
          </p:cNvPr>
          <p:cNvSpPr/>
          <p:nvPr/>
        </p:nvSpPr>
        <p:spPr>
          <a:xfrm>
            <a:off x="5491230" y="3931602"/>
            <a:ext cx="3836748" cy="1011880"/>
          </a:xfrm>
          <a:prstGeom prst="rect">
            <a:avLst/>
          </a:prstGeom>
        </p:spPr>
        <p:txBody>
          <a:bodyPr wrap="square">
            <a:spAutoFit/>
          </a:bodyPr>
          <a:lstStyle/>
          <a:p>
            <a:pPr>
              <a:lnSpc>
                <a:spcPct val="200000"/>
              </a:lnSpc>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、形成良好的编码习惯，获得一定的编程经验。</a:t>
            </a:r>
          </a:p>
        </p:txBody>
      </p:sp>
    </p:spTree>
    <p:extLst>
      <p:ext uri="{BB962C8B-B14F-4D97-AF65-F5344CB8AC3E}">
        <p14:creationId xmlns:p14="http://schemas.microsoft.com/office/powerpoint/2010/main" val="326806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heel(1)">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heel(1)">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heel(1)">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4" grpId="0"/>
      <p:bldP spid="2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04599" y="1936372"/>
            <a:ext cx="5973761" cy="4256405"/>
          </a:xfrm>
        </p:spPr>
        <p:txBody>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阶段项目实战</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商品管理系统简介、项目功能演示</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日志框架搭建、系统角色分析</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首页设计、</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退出系统、</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商品信息展示</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商品上架</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商品下架</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修改商品信息（练习）</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查询商品信息（练习）</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Arial" panose="020B0604020202020204" pitchFamily="34" charset="0"/>
              <a:buChar char="•"/>
            </a:pP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176822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5935AE3-7E82-4D51-916A-1A7BFC15B7DB}"/>
              </a:ext>
            </a:extLst>
          </p:cNvPr>
          <p:cNvSpPr txBox="1"/>
          <p:nvPr/>
        </p:nvSpPr>
        <p:spPr>
          <a:xfrm>
            <a:off x="3737532" y="1624522"/>
            <a:ext cx="8066868" cy="1996765"/>
          </a:xfrm>
          <a:prstGeom prst="rect">
            <a:avLst/>
          </a:prstGeom>
          <a:noFill/>
        </p:spPr>
        <p:txBody>
          <a:bodyPr wrap="square" rtlCol="0">
            <a:spAutoFit/>
          </a:bodyPr>
          <a:lstStyle/>
          <a:p>
            <a:pPr marL="342900" indent="-342900">
              <a:lnSpc>
                <a:spcPct val="200000"/>
              </a:lnSpc>
              <a:buFont typeface="+mj-ea"/>
              <a:buAutoNum type="circleNumDbPlain"/>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集成日志框架、用于后期记录日志信息。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定义一个商品类，用于后期创建商品对象，封装商品信息。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定义一个静态的</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集合用于存储商品，键是店铺名称，值是其商品橱柜。</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fontAlgn="auto">
              <a:lnSpc>
                <a:spcPct val="200000"/>
              </a:lnSpc>
              <a:spcBef>
                <a:spcPts val="0"/>
              </a:spcBef>
              <a:spcAft>
                <a:spcPts val="0"/>
              </a:spcAft>
              <a:buFont typeface="+mj-ea"/>
              <a:buAutoNum type="circleNumDbPlain"/>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文本占位符 1">
            <a:extLst>
              <a:ext uri="{FF2B5EF4-FFF2-40B4-BE49-F238E27FC236}">
                <a16:creationId xmlns:a16="http://schemas.microsoft.com/office/drawing/2014/main" id="{2903B0CD-2230-49AC-A713-3397F17A9FDB}"/>
              </a:ext>
            </a:extLst>
          </p:cNvPr>
          <p:cNvSpPr>
            <a:spLocks noGrp="1"/>
          </p:cNvSpPr>
          <p:nvPr>
            <p:ph type="body" sz="quarter" idx="10"/>
          </p:nvPr>
        </p:nvSpPr>
        <p:spPr/>
        <p:txBody>
          <a:bodyPr/>
          <a:lstStyle/>
          <a:p>
            <a:pPr marL="0" indent="0">
              <a:buNone/>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日志框架搭建、系统对象设计</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a:extLst>
              <a:ext uri="{FF2B5EF4-FFF2-40B4-BE49-F238E27FC236}">
                <a16:creationId xmlns:a16="http://schemas.microsoft.com/office/drawing/2014/main" id="{B3277456-D272-42A6-ADB8-00DFB342F60E}"/>
              </a:ext>
            </a:extLst>
          </p:cNvPr>
          <p:cNvPicPr>
            <a:picLocks noChangeAspect="1"/>
          </p:cNvPicPr>
          <p:nvPr/>
        </p:nvPicPr>
        <p:blipFill>
          <a:blip r:embed="rId3"/>
          <a:stretch>
            <a:fillRect/>
          </a:stretch>
        </p:blipFill>
        <p:spPr>
          <a:xfrm>
            <a:off x="775911" y="1668754"/>
            <a:ext cx="2341425" cy="4254285"/>
          </a:xfrm>
          <a:prstGeom prst="rect">
            <a:avLst/>
          </a:prstGeom>
        </p:spPr>
      </p:pic>
      <p:pic>
        <p:nvPicPr>
          <p:cNvPr id="6" name="图片 5">
            <a:extLst>
              <a:ext uri="{FF2B5EF4-FFF2-40B4-BE49-F238E27FC236}">
                <a16:creationId xmlns:a16="http://schemas.microsoft.com/office/drawing/2014/main" id="{A40B9321-35FD-410C-AA6B-121ABF1E254E}"/>
              </a:ext>
            </a:extLst>
          </p:cNvPr>
          <p:cNvPicPr>
            <a:picLocks noChangeAspect="1"/>
          </p:cNvPicPr>
          <p:nvPr/>
        </p:nvPicPr>
        <p:blipFill>
          <a:blip r:embed="rId4"/>
          <a:stretch>
            <a:fillRect/>
          </a:stretch>
        </p:blipFill>
        <p:spPr>
          <a:xfrm>
            <a:off x="3920506" y="3351219"/>
            <a:ext cx="3588424" cy="2470334"/>
          </a:xfrm>
          <a:prstGeom prst="rect">
            <a:avLst/>
          </a:prstGeom>
        </p:spPr>
      </p:pic>
    </p:spTree>
    <p:extLst>
      <p:ext uri="{BB962C8B-B14F-4D97-AF65-F5344CB8AC3E}">
        <p14:creationId xmlns:p14="http://schemas.microsoft.com/office/powerpoint/2010/main" val="262907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fade">
                                      <p:cBhvr>
                                        <p:cTn id="22"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5935AE3-7E82-4D51-916A-1A7BFC15B7DB}"/>
              </a:ext>
            </a:extLst>
          </p:cNvPr>
          <p:cNvSpPr txBox="1"/>
          <p:nvPr/>
        </p:nvSpPr>
        <p:spPr>
          <a:xfrm>
            <a:off x="4388798" y="1453907"/>
            <a:ext cx="7410937" cy="4089646"/>
          </a:xfrm>
          <a:prstGeom prst="rect">
            <a:avLst/>
          </a:prstGeom>
          <a:noFill/>
        </p:spPr>
        <p:txBody>
          <a:bodyPr wrap="square" rtlCol="0">
            <a:spAutoFit/>
          </a:bodyPr>
          <a:lstStyle/>
          <a:p>
            <a:pPr fontAlgn="auto">
              <a:lnSpc>
                <a:spcPct val="250000"/>
              </a:lnSpc>
              <a:spcBef>
                <a:spcPts val="0"/>
              </a:spcBef>
              <a:spcAft>
                <a:spcPts val="0"/>
              </a:spcAft>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、商品信息准备如何进行封装？</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定义了</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Article</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商品类，后期创建商品对象封装商品信息。</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250000"/>
              </a:lnSpc>
              <a:spcBef>
                <a:spcPts val="0"/>
              </a:spcBef>
              <a:spcAft>
                <a:spcPts val="0"/>
              </a:spcAft>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、系统准备如何存储全部店家和其商品信息的？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定义一个静态的</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集合用于存储的，键是店铺名称，值是其商品橱柜。</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Map&lt;</a:t>
            </a: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String,List</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&lt;Article&gt;&gt; </a:t>
            </a:r>
          </a:p>
          <a:p>
            <a:pPr marL="742950" lvl="1" indent="-285750">
              <a:lnSpc>
                <a:spcPct val="200000"/>
              </a:lnSpc>
              <a:buFont typeface="Wingdings" panose="05000000000000000000" pitchFamily="2" charset="2"/>
              <a:buChar char="Ø"/>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Ø"/>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70785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04599" y="1936372"/>
            <a:ext cx="5973761" cy="4256405"/>
          </a:xfrm>
        </p:spPr>
        <p:txBody>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阶段项目实战</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商品管理系统简介、项目功能演示</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日志框架搭建、系统角色分析</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首页设计、退出系统、商品信息展示</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商品上架</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商品下架</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修改商品信息（练习）</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查询商品信息（练习）</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Arial" panose="020B0604020202020204" pitchFamily="34" charset="0"/>
              <a:buChar char="•"/>
            </a:pP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680265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903B0CD-2230-49AC-A713-3397F17A9FDB}"/>
              </a:ext>
            </a:extLst>
          </p:cNvPr>
          <p:cNvSpPr>
            <a:spLocks noGrp="1"/>
          </p:cNvSpPr>
          <p:nvPr>
            <p:ph type="body" sz="quarter" idx="10"/>
          </p:nvPr>
        </p:nvSpPr>
        <p:spPr/>
        <p:txBody>
          <a:bodyPr/>
          <a:lstStyle/>
          <a:p>
            <a:pPr marL="0" indent="0">
              <a:buNone/>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首页展示、退出系统、商品详情展示</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a:extLst>
              <a:ext uri="{FF2B5EF4-FFF2-40B4-BE49-F238E27FC236}">
                <a16:creationId xmlns:a16="http://schemas.microsoft.com/office/drawing/2014/main" id="{B3277456-D272-42A6-ADB8-00DFB342F60E}"/>
              </a:ext>
            </a:extLst>
          </p:cNvPr>
          <p:cNvPicPr>
            <a:picLocks noChangeAspect="1"/>
          </p:cNvPicPr>
          <p:nvPr/>
        </p:nvPicPr>
        <p:blipFill>
          <a:blip r:embed="rId3"/>
          <a:stretch>
            <a:fillRect/>
          </a:stretch>
        </p:blipFill>
        <p:spPr>
          <a:xfrm>
            <a:off x="9501863" y="1511882"/>
            <a:ext cx="2341425" cy="4254285"/>
          </a:xfrm>
          <a:prstGeom prst="rect">
            <a:avLst/>
          </a:prstGeom>
        </p:spPr>
      </p:pic>
      <p:pic>
        <p:nvPicPr>
          <p:cNvPr id="10" name="图片 9">
            <a:extLst>
              <a:ext uri="{FF2B5EF4-FFF2-40B4-BE49-F238E27FC236}">
                <a16:creationId xmlns:a16="http://schemas.microsoft.com/office/drawing/2014/main" id="{17EE945B-EE4C-44C1-A8F6-EF1308812C5F}"/>
              </a:ext>
            </a:extLst>
          </p:cNvPr>
          <p:cNvPicPr>
            <a:picLocks noChangeAspect="1"/>
          </p:cNvPicPr>
          <p:nvPr/>
        </p:nvPicPr>
        <p:blipFill>
          <a:blip r:embed="rId4"/>
          <a:stretch>
            <a:fillRect/>
          </a:stretch>
        </p:blipFill>
        <p:spPr>
          <a:xfrm>
            <a:off x="6348354" y="1241914"/>
            <a:ext cx="3071545" cy="4118185"/>
          </a:xfrm>
          <a:prstGeom prst="rect">
            <a:avLst/>
          </a:prstGeom>
        </p:spPr>
      </p:pic>
      <p:pic>
        <p:nvPicPr>
          <p:cNvPr id="12" name="图片 11">
            <a:extLst>
              <a:ext uri="{FF2B5EF4-FFF2-40B4-BE49-F238E27FC236}">
                <a16:creationId xmlns:a16="http://schemas.microsoft.com/office/drawing/2014/main" id="{0F45C459-475C-4FC6-A824-B5C817BFF452}"/>
              </a:ext>
            </a:extLst>
          </p:cNvPr>
          <p:cNvPicPr>
            <a:picLocks noChangeAspect="1"/>
          </p:cNvPicPr>
          <p:nvPr/>
        </p:nvPicPr>
        <p:blipFill>
          <a:blip r:embed="rId5"/>
          <a:stretch>
            <a:fillRect/>
          </a:stretch>
        </p:blipFill>
        <p:spPr>
          <a:xfrm>
            <a:off x="6793022" y="5502429"/>
            <a:ext cx="2341425" cy="1023761"/>
          </a:xfrm>
          <a:prstGeom prst="rect">
            <a:avLst/>
          </a:prstGeom>
        </p:spPr>
      </p:pic>
      <p:sp>
        <p:nvSpPr>
          <p:cNvPr id="14" name="文本框 13">
            <a:extLst>
              <a:ext uri="{FF2B5EF4-FFF2-40B4-BE49-F238E27FC236}">
                <a16:creationId xmlns:a16="http://schemas.microsoft.com/office/drawing/2014/main" id="{60E90928-C274-4BEC-A846-6819BB5BCF47}"/>
              </a:ext>
            </a:extLst>
          </p:cNvPr>
          <p:cNvSpPr txBox="1"/>
          <p:nvPr/>
        </p:nvSpPr>
        <p:spPr>
          <a:xfrm>
            <a:off x="699864" y="1887994"/>
            <a:ext cx="5648490" cy="2489208"/>
          </a:xfrm>
          <a:prstGeom prst="rect">
            <a:avLst/>
          </a:prstGeom>
          <a:noFill/>
        </p:spPr>
        <p:txBody>
          <a:bodyPr wrap="square" rtlCol="0">
            <a:spAutoFit/>
          </a:bodyPr>
          <a:lstStyle/>
          <a:p>
            <a:pPr marL="342900" indent="-342900">
              <a:lnSpc>
                <a:spcPct val="200000"/>
              </a:lnSpc>
              <a:buFont typeface="+mj-ea"/>
              <a:buAutoNum type="circleNumDbPlain"/>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首页展示：展示命令，用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switch</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分支判断用户的选择。</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展示系统全部店家、商品详情：必须展示成指定格式。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退出功能：就是干掉当前程序。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1494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5935AE3-7E82-4D51-916A-1A7BFC15B7DB}"/>
              </a:ext>
            </a:extLst>
          </p:cNvPr>
          <p:cNvSpPr txBox="1"/>
          <p:nvPr/>
        </p:nvSpPr>
        <p:spPr>
          <a:xfrm>
            <a:off x="4536032" y="2104836"/>
            <a:ext cx="6599499" cy="2242986"/>
          </a:xfrm>
          <a:prstGeom prst="rect">
            <a:avLst/>
          </a:prstGeom>
          <a:noFill/>
        </p:spPr>
        <p:txBody>
          <a:bodyPr wrap="square" rtlCol="0">
            <a:spAutoFit/>
          </a:bodyPr>
          <a:lstStyle/>
          <a:p>
            <a:pPr fontAlgn="auto">
              <a:lnSpc>
                <a:spcPct val="250000"/>
              </a:lnSpc>
              <a:spcBef>
                <a:spcPts val="0"/>
              </a:spcBef>
              <a:spcAft>
                <a:spcPts val="0"/>
              </a:spcAft>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、系统是怎样展示出全部店家和商品信息的？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遍历存储店家和商品的</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Map&lt;</a:t>
            </a: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String,List</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&lt;Article&gt;&gt; </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Ø"/>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Ø"/>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5882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0">
            <a:extLst>
              <a:ext uri="{FF2B5EF4-FFF2-40B4-BE49-F238E27FC236}">
                <a16:creationId xmlns:a16="http://schemas.microsoft.com/office/drawing/2014/main" id="{C19D8DB0-7219-4615-8F87-6CA961E71ED6}"/>
              </a:ext>
            </a:extLst>
          </p:cNvPr>
          <p:cNvSpPr txBox="1"/>
          <p:nvPr/>
        </p:nvSpPr>
        <p:spPr>
          <a:xfrm>
            <a:off x="838201" y="1054101"/>
            <a:ext cx="394758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编译时异常和运行时异常</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圆角矩形 9">
            <a:extLst>
              <a:ext uri="{FF2B5EF4-FFF2-40B4-BE49-F238E27FC236}">
                <a16:creationId xmlns:a16="http://schemas.microsoft.com/office/drawing/2014/main" id="{09BE4594-F08B-48A5-88BA-DAC0B2AEDE64}"/>
              </a:ext>
            </a:extLst>
          </p:cNvPr>
          <p:cNvSpPr/>
          <p:nvPr/>
        </p:nvSpPr>
        <p:spPr>
          <a:xfrm>
            <a:off x="1617134" y="1824569"/>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3" name="直接箭头连接符 2">
            <a:extLst>
              <a:ext uri="{FF2B5EF4-FFF2-40B4-BE49-F238E27FC236}">
                <a16:creationId xmlns:a16="http://schemas.microsoft.com/office/drawing/2014/main" id="{33589C25-4D9B-4B6A-9690-93EF1677D479}"/>
              </a:ext>
            </a:extLst>
          </p:cNvPr>
          <p:cNvCxnSpPr>
            <a:stCxn id="10" idx="2"/>
            <a:endCxn id="19" idx="0"/>
          </p:cNvCxnSpPr>
          <p:nvPr/>
        </p:nvCxnSpPr>
        <p:spPr>
          <a:xfrm>
            <a:off x="2370667" y="2235202"/>
            <a:ext cx="0" cy="8509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FBC16F32-4753-4D17-86B5-194741A9D772}"/>
              </a:ext>
            </a:extLst>
          </p:cNvPr>
          <p:cNvSpPr/>
          <p:nvPr/>
        </p:nvSpPr>
        <p:spPr>
          <a:xfrm>
            <a:off x="1617134" y="3086102"/>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字节码文件</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圆角矩形 20">
            <a:extLst>
              <a:ext uri="{FF2B5EF4-FFF2-40B4-BE49-F238E27FC236}">
                <a16:creationId xmlns:a16="http://schemas.microsoft.com/office/drawing/2014/main" id="{ACE0D77E-4812-4E9C-890A-AB66BF6A274A}"/>
              </a:ext>
            </a:extLst>
          </p:cNvPr>
          <p:cNvSpPr/>
          <p:nvPr/>
        </p:nvSpPr>
        <p:spPr>
          <a:xfrm>
            <a:off x="1617134" y="4347635"/>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运行结果</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3" name="直接箭头连接符 22">
            <a:extLst>
              <a:ext uri="{FF2B5EF4-FFF2-40B4-BE49-F238E27FC236}">
                <a16:creationId xmlns:a16="http://schemas.microsoft.com/office/drawing/2014/main" id="{54F4D48F-DE3C-4F19-B887-951D8169D02D}"/>
              </a:ext>
            </a:extLst>
          </p:cNvPr>
          <p:cNvCxnSpPr>
            <a:stCxn id="19" idx="2"/>
            <a:endCxn id="21" idx="0"/>
          </p:cNvCxnSpPr>
          <p:nvPr/>
        </p:nvCxnSpPr>
        <p:spPr>
          <a:xfrm>
            <a:off x="2370667" y="3496735"/>
            <a:ext cx="0" cy="8509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3B2BD8A-BC49-4C71-826B-66BC398701C1}"/>
              </a:ext>
            </a:extLst>
          </p:cNvPr>
          <p:cNvSpPr/>
          <p:nvPr/>
        </p:nvSpPr>
        <p:spPr>
          <a:xfrm>
            <a:off x="2520951" y="2487086"/>
            <a:ext cx="1106393" cy="338554"/>
          </a:xfrm>
          <a:prstGeom prst="rect">
            <a:avLst/>
          </a:prstGeom>
        </p:spPr>
        <p:txBody>
          <a:bodyPr wrap="none">
            <a:spAutoFit/>
          </a:bodyPr>
          <a:lstStyle/>
          <a:p>
            <a:pPr>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Javac</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a:t>
            </a:r>
          </a:p>
        </p:txBody>
      </p:sp>
      <p:sp>
        <p:nvSpPr>
          <p:cNvPr id="27" name="矩形 26">
            <a:extLst>
              <a:ext uri="{FF2B5EF4-FFF2-40B4-BE49-F238E27FC236}">
                <a16:creationId xmlns:a16="http://schemas.microsoft.com/office/drawing/2014/main" id="{ED1A6A14-5A36-4738-8779-2DA00A78E35E}"/>
              </a:ext>
            </a:extLst>
          </p:cNvPr>
          <p:cNvSpPr/>
          <p:nvPr/>
        </p:nvSpPr>
        <p:spPr>
          <a:xfrm>
            <a:off x="2520951" y="3752853"/>
            <a:ext cx="1003801" cy="338554"/>
          </a:xfrm>
          <a:prstGeom prst="rect">
            <a:avLst/>
          </a:prstGeom>
        </p:spPr>
        <p:txBody>
          <a:bodyPr wrap="none">
            <a:spAutoFit/>
          </a:bodyPr>
          <a:lstStyle/>
          <a:p>
            <a:pPr>
              <a:defRPr/>
            </a:pP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Java.exe</a:t>
            </a:r>
          </a:p>
        </p:txBody>
      </p:sp>
      <p:sp>
        <p:nvSpPr>
          <p:cNvPr id="28" name="矩形 27">
            <a:extLst>
              <a:ext uri="{FF2B5EF4-FFF2-40B4-BE49-F238E27FC236}">
                <a16:creationId xmlns:a16="http://schemas.microsoft.com/office/drawing/2014/main" id="{A2AF93E2-95A8-4BBF-B20A-639606742928}"/>
              </a:ext>
            </a:extLst>
          </p:cNvPr>
          <p:cNvSpPr/>
          <p:nvPr/>
        </p:nvSpPr>
        <p:spPr>
          <a:xfrm>
            <a:off x="3556011" y="2431878"/>
            <a:ext cx="8115436" cy="427105"/>
          </a:xfrm>
          <a:prstGeom prst="rect">
            <a:avLst/>
          </a:prstGeom>
        </p:spPr>
        <p:txBody>
          <a:bodyPr wrap="square">
            <a:spAutoFit/>
          </a:bodyPr>
          <a:lstStyle/>
          <a:p>
            <a:pPr marL="285750" indent="-285750">
              <a:lnSpc>
                <a:spcPct val="150000"/>
              </a:lnSpc>
              <a:spcBef>
                <a:spcPct val="30000"/>
              </a:spcBef>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编译时异常，是在编译成</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文件时必须要处理的异常，也称之为受检异常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矩形 28">
            <a:extLst>
              <a:ext uri="{FF2B5EF4-FFF2-40B4-BE49-F238E27FC236}">
                <a16:creationId xmlns:a16="http://schemas.microsoft.com/office/drawing/2014/main" id="{C88C6E76-7E61-40E9-9C3A-86D62C0F1126}"/>
              </a:ext>
            </a:extLst>
          </p:cNvPr>
          <p:cNvSpPr/>
          <p:nvPr/>
        </p:nvSpPr>
        <p:spPr>
          <a:xfrm>
            <a:off x="3577275" y="3495025"/>
            <a:ext cx="7954325" cy="427105"/>
          </a:xfrm>
          <a:prstGeom prst="rect">
            <a:avLst/>
          </a:prstGeom>
        </p:spPr>
        <p:txBody>
          <a:bodyPr wrap="square">
            <a:spAutoFit/>
          </a:bodyPr>
          <a:lstStyle/>
          <a:p>
            <a:pPr marL="285750" indent="-285750">
              <a:lnSpc>
                <a:spcPct val="150000"/>
              </a:lnSpc>
              <a:spcBef>
                <a:spcPct val="30000"/>
              </a:spcBef>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运行时异常，在编译成</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文件不需要处理，在运行字节码文件时可能出现的异常。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a:extLst>
              <a:ext uri="{FF2B5EF4-FFF2-40B4-BE49-F238E27FC236}">
                <a16:creationId xmlns:a16="http://schemas.microsoft.com/office/drawing/2014/main" id="{47A6AC7C-906C-4A78-B30C-F0A9CD55A925}"/>
              </a:ext>
            </a:extLst>
          </p:cNvPr>
          <p:cNvSpPr/>
          <p:nvPr/>
        </p:nvSpPr>
        <p:spPr>
          <a:xfrm>
            <a:off x="3577275" y="4552951"/>
            <a:ext cx="6527800" cy="1504323"/>
          </a:xfrm>
          <a:prstGeom prst="rect">
            <a:avLst/>
          </a:prstGeom>
        </p:spPr>
        <p:txBody>
          <a:bodyPr>
            <a:spAutoFit/>
          </a:bodyPr>
          <a:lstStyle/>
          <a:p>
            <a:pPr>
              <a:lnSpc>
                <a:spcPct val="200000"/>
              </a:lnSpc>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简单来说：</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编译时异常就是在编译的时候出现的异常，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运行时异常就是在运行时出现的异常。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par>
                                <p:cTn id="17" presetID="22" presetClass="entr" presetSubtype="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up)">
                                      <p:cBhvr>
                                        <p:cTn id="29" dur="500"/>
                                        <p:tgtEl>
                                          <p:spTgt spid="27"/>
                                        </p:tgtEl>
                                      </p:cBhvr>
                                    </p:animEffect>
                                  </p:childTnLst>
                                </p:cTn>
                              </p:par>
                              <p:par>
                                <p:cTn id="30" presetID="22" presetClass="entr" presetSubtype="1"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500"/>
                                        <p:tgtEl>
                                          <p:spTgt spid="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9" grpId="0" animBg="1"/>
      <p:bldP spid="21" grpId="0" animBg="1"/>
      <p:bldP spid="26" grpId="0"/>
      <p:bldP spid="27" grpId="0"/>
      <p:bldP spid="28" grpId="0"/>
      <p:bldP spid="29" grpId="0"/>
      <p:bldP spid="3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04599" y="1936372"/>
            <a:ext cx="5973761" cy="4256405"/>
          </a:xfrm>
        </p:spPr>
        <p:txBody>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阶段项目实战</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商品管理系统简介、项目功能演示</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日志框架搭建、系统角色分析</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首页设计、退出系统、商品信息展示</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商品上架</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商品下架</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修改商品信息（练习）</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查询商品信息（练习）</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Arial" panose="020B0604020202020204" pitchFamily="34" charset="0"/>
              <a:buChar char="•"/>
            </a:pP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992007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903B0CD-2230-49AC-A713-3397F17A9FDB}"/>
              </a:ext>
            </a:extLst>
          </p:cNvPr>
          <p:cNvSpPr>
            <a:spLocks noGrp="1"/>
          </p:cNvSpPr>
          <p:nvPr>
            <p:ph type="body" sz="quarter" idx="10"/>
          </p:nvPr>
        </p:nvSpPr>
        <p:spPr/>
        <p:txBody>
          <a:bodyPr/>
          <a:lstStyle/>
          <a:p>
            <a:pPr marL="0" indent="0">
              <a:buNone/>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商品上架</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a:extLst>
              <a:ext uri="{FF2B5EF4-FFF2-40B4-BE49-F238E27FC236}">
                <a16:creationId xmlns:a16="http://schemas.microsoft.com/office/drawing/2014/main" id="{B3277456-D272-42A6-ADB8-00DFB342F60E}"/>
              </a:ext>
            </a:extLst>
          </p:cNvPr>
          <p:cNvPicPr>
            <a:picLocks noChangeAspect="1"/>
          </p:cNvPicPr>
          <p:nvPr/>
        </p:nvPicPr>
        <p:blipFill>
          <a:blip r:embed="rId3"/>
          <a:stretch>
            <a:fillRect/>
          </a:stretch>
        </p:blipFill>
        <p:spPr>
          <a:xfrm>
            <a:off x="1024737" y="1764007"/>
            <a:ext cx="2341425" cy="4254285"/>
          </a:xfrm>
          <a:prstGeom prst="rect">
            <a:avLst/>
          </a:prstGeom>
        </p:spPr>
      </p:pic>
      <p:sp>
        <p:nvSpPr>
          <p:cNvPr id="14" name="文本框 13">
            <a:extLst>
              <a:ext uri="{FF2B5EF4-FFF2-40B4-BE49-F238E27FC236}">
                <a16:creationId xmlns:a16="http://schemas.microsoft.com/office/drawing/2014/main" id="{60E90928-C274-4BEC-A846-6819BB5BCF47}"/>
              </a:ext>
            </a:extLst>
          </p:cNvPr>
          <p:cNvSpPr txBox="1"/>
          <p:nvPr/>
        </p:nvSpPr>
        <p:spPr>
          <a:xfrm>
            <a:off x="3905572" y="1469540"/>
            <a:ext cx="6912245" cy="1842877"/>
          </a:xfrm>
          <a:prstGeom prst="rect">
            <a:avLst/>
          </a:prstGeom>
          <a:noFill/>
        </p:spPr>
        <p:txBody>
          <a:bodyPr wrap="square" rtlCol="0">
            <a:spAutoFit/>
          </a:bodyPr>
          <a:lstStyle/>
          <a:p>
            <a:pPr marL="342900" indent="-342900">
              <a:lnSpc>
                <a:spcPct val="250000"/>
              </a:lnSpc>
              <a:buFont typeface="+mj-ea"/>
              <a:buAutoNum type="circleNumDbPlain"/>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商品上架：就是指定店铺，添加一个新的商品信息给它。</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如果店铺存在：则给其添加一个新的商品对象。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如果店铺不存在：则添加一个新店铺，并给其添加一个新的商品对象。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55750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5935AE3-7E82-4D51-916A-1A7BFC15B7DB}"/>
              </a:ext>
            </a:extLst>
          </p:cNvPr>
          <p:cNvSpPr txBox="1"/>
          <p:nvPr/>
        </p:nvSpPr>
        <p:spPr>
          <a:xfrm>
            <a:off x="4574778" y="1593392"/>
            <a:ext cx="6599499" cy="4089646"/>
          </a:xfrm>
          <a:prstGeom prst="rect">
            <a:avLst/>
          </a:prstGeom>
          <a:noFill/>
        </p:spPr>
        <p:txBody>
          <a:bodyPr wrap="square" rtlCol="0">
            <a:spAutoFit/>
          </a:bodyPr>
          <a:lstStyle/>
          <a:p>
            <a:pPr fontAlgn="auto">
              <a:lnSpc>
                <a:spcPct val="250000"/>
              </a:lnSpc>
              <a:spcBef>
                <a:spcPts val="0"/>
              </a:spcBef>
              <a:spcAft>
                <a:spcPts val="0"/>
              </a:spcAft>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、商品上架是如何实现的，简述一下实现的思路？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让用户输入店铺名称，判断店铺是否存在。</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店铺存在，或者其橱柜</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店铺不存在，创建新橱柜，加入店铺和橱柜到</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集合中去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为店铺的橱柜添加一个新的商品对象。</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Ø"/>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Ø"/>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0489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fade">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fade">
                                      <p:cBhvr>
                                        <p:cTn id="22"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04599" y="1936372"/>
            <a:ext cx="5973761" cy="4256405"/>
          </a:xfrm>
        </p:spPr>
        <p:txBody>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阶段项目实战</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商品管理系统简介、项目功能演示</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日志框架搭建、系统角色分析</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首页设计、退出系统、商品信息展示</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商品上架</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商品下架</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修改商品信息（练习）</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查询商品信息（练习）</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Arial" panose="020B0604020202020204" pitchFamily="34" charset="0"/>
              <a:buChar char="•"/>
            </a:pP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39772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903B0CD-2230-49AC-A713-3397F17A9FDB}"/>
              </a:ext>
            </a:extLst>
          </p:cNvPr>
          <p:cNvSpPr>
            <a:spLocks noGrp="1"/>
          </p:cNvSpPr>
          <p:nvPr>
            <p:ph type="body" sz="quarter" idx="10"/>
          </p:nvPr>
        </p:nvSpPr>
        <p:spPr/>
        <p:txBody>
          <a:bodyPr/>
          <a:lstStyle/>
          <a:p>
            <a:pPr marL="0" indent="0">
              <a:buNone/>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商品下架</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a:extLst>
              <a:ext uri="{FF2B5EF4-FFF2-40B4-BE49-F238E27FC236}">
                <a16:creationId xmlns:a16="http://schemas.microsoft.com/office/drawing/2014/main" id="{B3277456-D272-42A6-ADB8-00DFB342F60E}"/>
              </a:ext>
            </a:extLst>
          </p:cNvPr>
          <p:cNvPicPr>
            <a:picLocks noChangeAspect="1"/>
          </p:cNvPicPr>
          <p:nvPr/>
        </p:nvPicPr>
        <p:blipFill>
          <a:blip r:embed="rId3"/>
          <a:stretch>
            <a:fillRect/>
          </a:stretch>
        </p:blipFill>
        <p:spPr>
          <a:xfrm>
            <a:off x="1024737" y="1764007"/>
            <a:ext cx="2341425" cy="4254285"/>
          </a:xfrm>
          <a:prstGeom prst="rect">
            <a:avLst/>
          </a:prstGeom>
        </p:spPr>
      </p:pic>
      <p:sp>
        <p:nvSpPr>
          <p:cNvPr id="14" name="文本框 13">
            <a:extLst>
              <a:ext uri="{FF2B5EF4-FFF2-40B4-BE49-F238E27FC236}">
                <a16:creationId xmlns:a16="http://schemas.microsoft.com/office/drawing/2014/main" id="{60E90928-C274-4BEC-A846-6819BB5BCF47}"/>
              </a:ext>
            </a:extLst>
          </p:cNvPr>
          <p:cNvSpPr txBox="1"/>
          <p:nvPr/>
        </p:nvSpPr>
        <p:spPr>
          <a:xfrm>
            <a:off x="3959816" y="1624522"/>
            <a:ext cx="7449864" cy="611771"/>
          </a:xfrm>
          <a:prstGeom prst="rect">
            <a:avLst/>
          </a:prstGeom>
          <a:noFill/>
        </p:spPr>
        <p:txBody>
          <a:bodyPr wrap="square" rtlCol="0">
            <a:spAutoFit/>
          </a:bodyPr>
          <a:lstStyle/>
          <a:p>
            <a:pPr marL="342900" indent="-342900">
              <a:lnSpc>
                <a:spcPct val="250000"/>
              </a:lnSpc>
              <a:buFont typeface="+mj-ea"/>
              <a:buAutoNum type="circleNumDbPlain"/>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商品下架：就是指定店铺，并指定一个商品，从该店铺的橱柜中删除该商品。</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39883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5935AE3-7E82-4D51-916A-1A7BFC15B7DB}"/>
              </a:ext>
            </a:extLst>
          </p:cNvPr>
          <p:cNvSpPr txBox="1"/>
          <p:nvPr/>
        </p:nvSpPr>
        <p:spPr>
          <a:xfrm>
            <a:off x="4574778" y="1593392"/>
            <a:ext cx="6599499" cy="3597203"/>
          </a:xfrm>
          <a:prstGeom prst="rect">
            <a:avLst/>
          </a:prstGeom>
          <a:noFill/>
        </p:spPr>
        <p:txBody>
          <a:bodyPr wrap="square" rtlCol="0">
            <a:spAutoFit/>
          </a:bodyPr>
          <a:lstStyle/>
          <a:p>
            <a:pPr fontAlgn="auto">
              <a:lnSpc>
                <a:spcPct val="250000"/>
              </a:lnSpc>
              <a:spcBef>
                <a:spcPts val="0"/>
              </a:spcBef>
              <a:spcAft>
                <a:spcPts val="0"/>
              </a:spcAft>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、商品下架是如何实现的，简述一下实现的思路？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先让用户输入店铺，获取其橱柜。</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如果橱柜存在，再让用户录入商品名称。</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根据商品名称和店铺名称查询出该商品对象。</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再从橱柜中删除该商品对象即可。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Ø"/>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1542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fade">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fade">
                                      <p:cBhvr>
                                        <p:cTn id="22"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04599" y="1936372"/>
            <a:ext cx="5973761" cy="4256405"/>
          </a:xfrm>
        </p:spPr>
        <p:txBody>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阶段项目实战</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商品管理系统简介、项目功能演示</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日志框架搭建、系统角色分析</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首页设计、退出系统、商品信息展示</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商品上架</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商品下架</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修改商品信息（练习）</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查询商品信息（练习）</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Arial" panose="020B0604020202020204" pitchFamily="34" charset="0"/>
              <a:buChar char="•"/>
            </a:pP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831697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230094" y="1345216"/>
            <a:ext cx="8067590" cy="3666966"/>
          </a:xfrm>
          <a:prstGeom prst="rect">
            <a:avLst/>
          </a:prstGeom>
          <a:noFill/>
        </p:spPr>
        <p:txBody>
          <a:bodyPr wrap="square">
            <a:spAutoFit/>
          </a:bodyPr>
          <a:lstStyle/>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异常是什么？</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异常是代码在编译或者执行的过程中可能出现的错误。</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异常分为几类？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编译时异常、运行时异常。</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编译时异常：没有继承</a:t>
            </a:r>
            <a:r>
              <a:rPr lang="en-US" altLang="zh-CN" sz="14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RuntimeExcpetion</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的异常，编译阶段就会出错。</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运行时异常：继承自</a:t>
            </a:r>
            <a:r>
              <a:rPr lang="en-US" altLang="zh-CN" sz="14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的异常或其子类，编译阶段不报错，运行可能报错。</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学习异常的目的？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避免异常的出现，同时处理可能出现的异常，让代码更稳健。</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8269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32826" y="1523310"/>
            <a:ext cx="5973761" cy="4256405"/>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日志技术</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阶段项目</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3841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57F969-87CA-4AA1-A207-A9D3AC7B96D9}"/>
              </a:ext>
            </a:extLst>
          </p:cNvPr>
          <p:cNvSpPr txBox="1"/>
          <p:nvPr/>
        </p:nvSpPr>
        <p:spPr>
          <a:xfrm>
            <a:off x="833120" y="2787134"/>
            <a:ext cx="623824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数组索引越界异常: ArrayIndexOutOfBoundsException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12EA40DB-8808-4058-9EAD-F87C79A7D033}"/>
              </a:ext>
            </a:extLst>
          </p:cNvPr>
          <p:cNvSpPr txBox="1"/>
          <p:nvPr/>
        </p:nvSpPr>
        <p:spPr>
          <a:xfrm>
            <a:off x="815535" y="3269042"/>
            <a:ext cx="1057656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空指针异常 : NullPointerException</a:t>
            </a:r>
            <a:r>
              <a:rPr kumimoji="0" lang="zh-CN" altLang="en-US"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直接输出没有问题</a:t>
            </a:r>
            <a:r>
              <a:rPr kumimoji="0" lang="zh-CN" altLang="en-US"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但是调用空指针的变量的功能就会报错</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A8EE9065-2052-4427-A71E-AC8388642FEE}"/>
              </a:ext>
            </a:extLst>
          </p:cNvPr>
          <p:cNvSpPr txBox="1"/>
          <p:nvPr/>
        </p:nvSpPr>
        <p:spPr>
          <a:xfrm>
            <a:off x="833120" y="4146999"/>
            <a:ext cx="6238240" cy="385298"/>
          </a:xfrm>
          <a:prstGeom prst="rect">
            <a:avLst/>
          </a:prstGeom>
          <a:noFill/>
        </p:spPr>
        <p:txBody>
          <a:bodyPr wrap="square">
            <a:spAutoFit/>
          </a:bodyPr>
          <a:lstStyle/>
          <a:p>
            <a:pPr marL="342900" indent="-342900">
              <a:lnSpc>
                <a:spcPct val="150000"/>
              </a:lnSpc>
              <a:buFont typeface="Wingdings" panose="05000000000000000000" pitchFamily="2" charset="2"/>
              <a:buChar char="l"/>
            </a:pP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类型转换异常：ClassCastException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79D98240-5C44-4D79-AB56-D7A5DDF89264}"/>
              </a:ext>
            </a:extLst>
          </p:cNvPr>
          <p:cNvSpPr txBox="1"/>
          <p:nvPr/>
        </p:nvSpPr>
        <p:spPr>
          <a:xfrm>
            <a:off x="833120" y="3737409"/>
            <a:ext cx="623824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数学操作异常：ArithmeticException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4AEE97F5-3963-4FC4-BDFC-4B0BDA75E104}"/>
              </a:ext>
            </a:extLst>
          </p:cNvPr>
          <p:cNvSpPr txBox="1"/>
          <p:nvPr/>
        </p:nvSpPr>
        <p:spPr>
          <a:xfrm>
            <a:off x="833120" y="4540916"/>
            <a:ext cx="623824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数字转换异常： NumberFormatException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文本框 23">
            <a:extLst>
              <a:ext uri="{FF2B5EF4-FFF2-40B4-BE49-F238E27FC236}">
                <a16:creationId xmlns:a16="http://schemas.microsoft.com/office/drawing/2014/main" id="{0C4F2424-CC77-493D-A7DF-57370EAB171A}"/>
              </a:ext>
            </a:extLst>
          </p:cNvPr>
          <p:cNvSpPr txBox="1"/>
          <p:nvPr/>
        </p:nvSpPr>
        <p:spPr>
          <a:xfrm>
            <a:off x="833120" y="1496974"/>
            <a:ext cx="9658832" cy="427105"/>
          </a:xfrm>
          <a:prstGeom prst="rect">
            <a:avLst/>
          </a:prstGeom>
          <a:noFill/>
        </p:spPr>
        <p:txBody>
          <a:bodyPr wrap="square">
            <a:spAutoFit/>
          </a:bodyPr>
          <a:lstStyle/>
          <a:p>
            <a:pPr marL="228594" indent="-228594">
              <a:lnSpc>
                <a:spcPct val="15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直接继承自</a:t>
            </a: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或者其子类，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编译阶段不会报错，运行时可能出现的错误。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文本框 25">
            <a:extLst>
              <a:ext uri="{FF2B5EF4-FFF2-40B4-BE49-F238E27FC236}">
                <a16:creationId xmlns:a16="http://schemas.microsoft.com/office/drawing/2014/main" id="{CEC634DA-E5D8-4E7D-B76A-1975790B19A9}"/>
              </a:ext>
            </a:extLst>
          </p:cNvPr>
          <p:cNvSpPr txBox="1"/>
          <p:nvPr/>
        </p:nvSpPr>
        <p:spPr>
          <a:xfrm>
            <a:off x="833120" y="1127642"/>
            <a:ext cx="6096000" cy="338554"/>
          </a:xfrm>
          <a:prstGeom prst="rect">
            <a:avLst/>
          </a:prstGeom>
          <a:noFill/>
        </p:spPr>
        <p:txBody>
          <a:bodyPr wrap="square">
            <a:spAutoFit/>
          </a:bodyPr>
          <a:lstStyle/>
          <a:p>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6F15B523-98EE-4D4D-B9AC-D9920911F2B5}"/>
              </a:ext>
            </a:extLst>
          </p:cNvPr>
          <p:cNvSpPr txBox="1"/>
          <p:nvPr/>
        </p:nvSpPr>
        <p:spPr>
          <a:xfrm>
            <a:off x="833120" y="2325214"/>
            <a:ext cx="6096000" cy="338554"/>
          </a:xfrm>
          <a:prstGeom prst="rect">
            <a:avLst/>
          </a:prstGeom>
          <a:noFill/>
        </p:spPr>
        <p:txBody>
          <a:bodyPr wrap="square">
            <a:spAutoFit/>
          </a:bodyPr>
          <a:lstStyle/>
          <a:p>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运行时异常示例</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文本框 27">
            <a:extLst>
              <a:ext uri="{FF2B5EF4-FFF2-40B4-BE49-F238E27FC236}">
                <a16:creationId xmlns:a16="http://schemas.microsoft.com/office/drawing/2014/main" id="{B8F9A50D-96C2-4E60-93C3-AD11CF7D2C48}"/>
              </a:ext>
            </a:extLst>
          </p:cNvPr>
          <p:cNvSpPr txBox="1"/>
          <p:nvPr/>
        </p:nvSpPr>
        <p:spPr>
          <a:xfrm>
            <a:off x="833120" y="5083734"/>
            <a:ext cx="7657866" cy="896977"/>
          </a:xfrm>
          <a:prstGeom prst="rect">
            <a:avLst/>
          </a:prstGeom>
          <a:noFill/>
        </p:spPr>
        <p:txBody>
          <a:bodyPr wrap="square" rtlCol="0">
            <a:spAutoFit/>
          </a:bodyPr>
          <a:lstStyle/>
          <a:p>
            <a:pPr fontAlgn="auto">
              <a:lnSpc>
                <a:spcPct val="200000"/>
              </a:lnSpc>
              <a:spcBef>
                <a:spcPts val="0"/>
              </a:spcBef>
              <a:spcAft>
                <a:spcPts val="0"/>
              </a:spcAft>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运行时异常：一般是程序员业务没有考虑好或者是编程逻辑不严谨引起的程序错误，</a:t>
            </a:r>
            <a:endPar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200000"/>
              </a:lnSpc>
              <a:spcBef>
                <a:spcPts val="0"/>
              </a:spcBef>
              <a:spcAft>
                <a:spcPts val="0"/>
              </a:spcAft>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自己的水平有问题！</a:t>
            </a:r>
          </a:p>
        </p:txBody>
      </p:sp>
      <p:pic>
        <p:nvPicPr>
          <p:cNvPr id="1027" name="Picture 3">
            <a:extLst>
              <a:ext uri="{FF2B5EF4-FFF2-40B4-BE49-F238E27FC236}">
                <a16:creationId xmlns:a16="http://schemas.microsoft.com/office/drawing/2014/main" id="{9A28F503-8285-494F-A0DD-11F9C790D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880" y="356126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4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fade">
                                      <p:cBhvr>
                                        <p:cTn id="42" dur="500"/>
                                        <p:tgtEl>
                                          <p:spTgt spid="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fade">
                                      <p:cBhvr>
                                        <p:cTn id="47" dur="500"/>
                                        <p:tgtEl>
                                          <p:spTgt spid="2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
                                            <p:txEl>
                                              <p:pRg st="1" end="1"/>
                                            </p:txEl>
                                          </p:spTgt>
                                        </p:tgtEl>
                                        <p:attrNameLst>
                                          <p:attrName>style.visibility</p:attrName>
                                        </p:attrNameLst>
                                      </p:cBhvr>
                                      <p:to>
                                        <p:strVal val="visible"/>
                                      </p:to>
                                    </p:set>
                                    <p:animEffect transition="in" filter="fade">
                                      <p:cBhvr>
                                        <p:cTn id="52" dur="500"/>
                                        <p:tgtEl>
                                          <p:spTgt spid="2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27"/>
                                        </p:tgtEl>
                                        <p:attrNameLst>
                                          <p:attrName>style.visibility</p:attrName>
                                        </p:attrNameLst>
                                      </p:cBhvr>
                                      <p:to>
                                        <p:strVal val="visible"/>
                                      </p:to>
                                    </p:set>
                                    <p:animEffect transition="in" filter="fade">
                                      <p:cBhvr>
                                        <p:cTn id="5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25003</TotalTime>
  <Words>5009</Words>
  <Application>Microsoft Office PowerPoint</Application>
  <PresentationFormat>宽屏</PresentationFormat>
  <Paragraphs>553</Paragraphs>
  <Slides>68</Slides>
  <Notes>30</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68</vt:i4>
      </vt:variant>
    </vt:vector>
  </HeadingPairs>
  <TitlesOfParts>
    <vt:vector size="92" baseType="lpstr">
      <vt:lpstr>Alibaba PuHuiTi B</vt:lpstr>
      <vt:lpstr>Alibaba PuHuiTi M</vt:lpstr>
      <vt:lpstr>Alibaba PuHuiTi Medium</vt:lpstr>
      <vt:lpstr>Alibaba PuHuiTi R</vt:lpstr>
      <vt:lpstr>阿里巴巴普惠体</vt:lpstr>
      <vt:lpstr>等线</vt:lpstr>
      <vt:lpstr>黑体</vt:lpstr>
      <vt:lpstr>华文楷体</vt:lpstr>
      <vt:lpstr>华文楷体</vt:lpstr>
      <vt:lpstr>宋体</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异常、日志技术、阶段项目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商品管理系统功能演示</vt:lpstr>
      <vt:lpstr>商品管理系统技术选型分析：</vt:lpstr>
      <vt:lpstr>学习本项目，你将至少得到如下收获：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5398</cp:revision>
  <dcterms:created xsi:type="dcterms:W3CDTF">2020-03-31T02:23:27Z</dcterms:created>
  <dcterms:modified xsi:type="dcterms:W3CDTF">2022-03-17T11:35:50Z</dcterms:modified>
</cp:coreProperties>
</file>