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6.xml" ContentType="application/vnd.openxmlformats-officedocument.theme+xml"/>
  <Override PartName="/ppt/slideLayouts/slideLayout27.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665" r:id="rId2"/>
    <p:sldMasterId id="2147483707" r:id="rId3"/>
    <p:sldMasterId id="2147483700" r:id="rId4"/>
    <p:sldMasterId id="2147483698" r:id="rId5"/>
    <p:sldMasterId id="2147483668" r:id="rId6"/>
    <p:sldMasterId id="2147483672" r:id="rId7"/>
  </p:sldMasterIdLst>
  <p:notesMasterIdLst>
    <p:notesMasterId r:id="rId101"/>
  </p:notesMasterIdLst>
  <p:handoutMasterIdLst>
    <p:handoutMasterId r:id="rId102"/>
  </p:handoutMasterIdLst>
  <p:sldIdLst>
    <p:sldId id="1105" r:id="rId8"/>
    <p:sldId id="1409" r:id="rId9"/>
    <p:sldId id="467" r:id="rId10"/>
    <p:sldId id="1436" r:id="rId11"/>
    <p:sldId id="1302" r:id="rId12"/>
    <p:sldId id="673" r:id="rId13"/>
    <p:sldId id="259" r:id="rId14"/>
    <p:sldId id="261" r:id="rId15"/>
    <p:sldId id="694" r:id="rId16"/>
    <p:sldId id="1437" r:id="rId17"/>
    <p:sldId id="263" r:id="rId18"/>
    <p:sldId id="1438" r:id="rId19"/>
    <p:sldId id="260" r:id="rId20"/>
    <p:sldId id="696" r:id="rId21"/>
    <p:sldId id="1439" r:id="rId22"/>
    <p:sldId id="1406" r:id="rId23"/>
    <p:sldId id="697" r:id="rId24"/>
    <p:sldId id="1442" r:id="rId25"/>
    <p:sldId id="636" r:id="rId26"/>
    <p:sldId id="698" r:id="rId27"/>
    <p:sldId id="1444" r:id="rId28"/>
    <p:sldId id="460" r:id="rId29"/>
    <p:sldId id="639" r:id="rId30"/>
    <p:sldId id="640" r:id="rId31"/>
    <p:sldId id="641" r:id="rId32"/>
    <p:sldId id="642" r:id="rId33"/>
    <p:sldId id="643" r:id="rId34"/>
    <p:sldId id="644" r:id="rId35"/>
    <p:sldId id="645" r:id="rId36"/>
    <p:sldId id="646" r:id="rId37"/>
    <p:sldId id="657" r:id="rId38"/>
    <p:sldId id="700" r:id="rId39"/>
    <p:sldId id="1445" r:id="rId40"/>
    <p:sldId id="707" r:id="rId41"/>
    <p:sldId id="703" r:id="rId42"/>
    <p:sldId id="1446" r:id="rId43"/>
    <p:sldId id="693" r:id="rId44"/>
    <p:sldId id="709" r:id="rId45"/>
    <p:sldId id="738" r:id="rId46"/>
    <p:sldId id="763" r:id="rId47"/>
    <p:sldId id="826" r:id="rId48"/>
    <p:sldId id="1447" r:id="rId49"/>
    <p:sldId id="285" r:id="rId50"/>
    <p:sldId id="287" r:id="rId51"/>
    <p:sldId id="289" r:id="rId52"/>
    <p:sldId id="346" r:id="rId53"/>
    <p:sldId id="739" r:id="rId54"/>
    <p:sldId id="1448" r:id="rId55"/>
    <p:sldId id="362" r:id="rId56"/>
    <p:sldId id="1435" r:id="rId57"/>
    <p:sldId id="1449" r:id="rId58"/>
    <p:sldId id="688" r:id="rId59"/>
    <p:sldId id="270" r:id="rId60"/>
    <p:sldId id="689" r:id="rId61"/>
    <p:sldId id="742" r:id="rId62"/>
    <p:sldId id="741" r:id="rId63"/>
    <p:sldId id="1450" r:id="rId64"/>
    <p:sldId id="715" r:id="rId65"/>
    <p:sldId id="340" r:id="rId66"/>
    <p:sldId id="377" r:id="rId67"/>
    <p:sldId id="716" r:id="rId68"/>
    <p:sldId id="1451" r:id="rId69"/>
    <p:sldId id="718" r:id="rId70"/>
    <p:sldId id="719" r:id="rId71"/>
    <p:sldId id="720" r:id="rId72"/>
    <p:sldId id="722" r:id="rId73"/>
    <p:sldId id="1452" r:id="rId74"/>
    <p:sldId id="723" r:id="rId75"/>
    <p:sldId id="1457" r:id="rId76"/>
    <p:sldId id="724" r:id="rId77"/>
    <p:sldId id="1453" r:id="rId78"/>
    <p:sldId id="727" r:id="rId79"/>
    <p:sldId id="745" r:id="rId80"/>
    <p:sldId id="728" r:id="rId81"/>
    <p:sldId id="729" r:id="rId82"/>
    <p:sldId id="730" r:id="rId83"/>
    <p:sldId id="768" r:id="rId84"/>
    <p:sldId id="1454" r:id="rId85"/>
    <p:sldId id="732" r:id="rId86"/>
    <p:sldId id="769" r:id="rId87"/>
    <p:sldId id="385" r:id="rId88"/>
    <p:sldId id="734" r:id="rId89"/>
    <p:sldId id="1455" r:id="rId90"/>
    <p:sldId id="336" r:id="rId91"/>
    <p:sldId id="764" r:id="rId92"/>
    <p:sldId id="1456" r:id="rId93"/>
    <p:sldId id="765" r:id="rId94"/>
    <p:sldId id="314" r:id="rId95"/>
    <p:sldId id="766" r:id="rId96"/>
    <p:sldId id="767" r:id="rId97"/>
    <p:sldId id="1434" r:id="rId98"/>
    <p:sldId id="355" r:id="rId99"/>
    <p:sldId id="264" r:id="rId10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E4"/>
    <a:srgbClr val="AD2A26"/>
    <a:srgbClr val="4C5252"/>
    <a:srgbClr val="F9F9F9"/>
    <a:srgbClr val="8A8A8A"/>
    <a:srgbClr val="48504F"/>
    <a:srgbClr val="B60206"/>
    <a:srgbClr val="AD2B26"/>
    <a:srgbClr val="49504F"/>
    <a:srgbClr val="B7000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189" autoAdjust="0"/>
    <p:restoredTop sz="95852" autoAdjust="0"/>
  </p:normalViewPr>
  <p:slideViewPr>
    <p:cSldViewPr snapToGrid="0">
      <p:cViewPr varScale="1">
        <p:scale>
          <a:sx n="96" d="100"/>
          <a:sy n="96" d="100"/>
        </p:scale>
        <p:origin x="86" y="58"/>
      </p:cViewPr>
      <p:guideLst/>
    </p:cSldViewPr>
  </p:slideViewPr>
  <p:outlineViewPr>
    <p:cViewPr>
      <p:scale>
        <a:sx n="33" d="100"/>
        <a:sy n="33" d="100"/>
      </p:scale>
      <p:origin x="0" y="-29194"/>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97" d="100"/>
          <a:sy n="97" d="100"/>
        </p:scale>
        <p:origin x="3416" y="19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21" Type="http://schemas.openxmlformats.org/officeDocument/2006/relationships/slide" Target="slides/slide14.xml"/><Relationship Id="rId42" Type="http://schemas.openxmlformats.org/officeDocument/2006/relationships/slide" Target="slides/slide35.xml"/><Relationship Id="rId47" Type="http://schemas.openxmlformats.org/officeDocument/2006/relationships/slide" Target="slides/slide40.xml"/><Relationship Id="rId63" Type="http://schemas.openxmlformats.org/officeDocument/2006/relationships/slide" Target="slides/slide56.xml"/><Relationship Id="rId68" Type="http://schemas.openxmlformats.org/officeDocument/2006/relationships/slide" Target="slides/slide61.xml"/><Relationship Id="rId84" Type="http://schemas.openxmlformats.org/officeDocument/2006/relationships/slide" Target="slides/slide77.xml"/><Relationship Id="rId89" Type="http://schemas.openxmlformats.org/officeDocument/2006/relationships/slide" Target="slides/slide82.xml"/><Relationship Id="rId16" Type="http://schemas.openxmlformats.org/officeDocument/2006/relationships/slide" Target="slides/slide9.xml"/><Relationship Id="rId11" Type="http://schemas.openxmlformats.org/officeDocument/2006/relationships/slide" Target="slides/slide4.xml"/><Relationship Id="rId32" Type="http://schemas.openxmlformats.org/officeDocument/2006/relationships/slide" Target="slides/slide25.xml"/><Relationship Id="rId37" Type="http://schemas.openxmlformats.org/officeDocument/2006/relationships/slide" Target="slides/slide30.xml"/><Relationship Id="rId53" Type="http://schemas.openxmlformats.org/officeDocument/2006/relationships/slide" Target="slides/slide46.xml"/><Relationship Id="rId58" Type="http://schemas.openxmlformats.org/officeDocument/2006/relationships/slide" Target="slides/slide51.xml"/><Relationship Id="rId74" Type="http://schemas.openxmlformats.org/officeDocument/2006/relationships/slide" Target="slides/slide67.xml"/><Relationship Id="rId79" Type="http://schemas.openxmlformats.org/officeDocument/2006/relationships/slide" Target="slides/slide72.xml"/><Relationship Id="rId102" Type="http://schemas.openxmlformats.org/officeDocument/2006/relationships/handoutMaster" Target="handoutMasters/handoutMaster1.xml"/><Relationship Id="rId5" Type="http://schemas.openxmlformats.org/officeDocument/2006/relationships/slideMaster" Target="slideMasters/slideMaster5.xml"/><Relationship Id="rId90" Type="http://schemas.openxmlformats.org/officeDocument/2006/relationships/slide" Target="slides/slide83.xml"/><Relationship Id="rId95" Type="http://schemas.openxmlformats.org/officeDocument/2006/relationships/slide" Target="slides/slide88.xml"/><Relationship Id="rId22" Type="http://schemas.openxmlformats.org/officeDocument/2006/relationships/slide" Target="slides/slide15.xml"/><Relationship Id="rId27" Type="http://schemas.openxmlformats.org/officeDocument/2006/relationships/slide" Target="slides/slide20.xml"/><Relationship Id="rId43" Type="http://schemas.openxmlformats.org/officeDocument/2006/relationships/slide" Target="slides/slide36.xml"/><Relationship Id="rId48" Type="http://schemas.openxmlformats.org/officeDocument/2006/relationships/slide" Target="slides/slide41.xml"/><Relationship Id="rId64" Type="http://schemas.openxmlformats.org/officeDocument/2006/relationships/slide" Target="slides/slide57.xml"/><Relationship Id="rId69" Type="http://schemas.openxmlformats.org/officeDocument/2006/relationships/slide" Target="slides/slide62.xml"/><Relationship Id="rId80" Type="http://schemas.openxmlformats.org/officeDocument/2006/relationships/slide" Target="slides/slide73.xml"/><Relationship Id="rId85" Type="http://schemas.openxmlformats.org/officeDocument/2006/relationships/slide" Target="slides/slide78.xml"/><Relationship Id="rId12" Type="http://schemas.openxmlformats.org/officeDocument/2006/relationships/slide" Target="slides/slide5.xml"/><Relationship Id="rId17" Type="http://schemas.openxmlformats.org/officeDocument/2006/relationships/slide" Target="slides/slide10.xml"/><Relationship Id="rId33" Type="http://schemas.openxmlformats.org/officeDocument/2006/relationships/slide" Target="slides/slide26.xml"/><Relationship Id="rId38" Type="http://schemas.openxmlformats.org/officeDocument/2006/relationships/slide" Target="slides/slide31.xml"/><Relationship Id="rId59" Type="http://schemas.openxmlformats.org/officeDocument/2006/relationships/slide" Target="slides/slide52.xml"/><Relationship Id="rId103" Type="http://schemas.openxmlformats.org/officeDocument/2006/relationships/presProps" Target="presProps.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slide" Target="slides/slide63.xml"/><Relationship Id="rId75" Type="http://schemas.openxmlformats.org/officeDocument/2006/relationships/slide" Target="slides/slide68.xml"/><Relationship Id="rId83" Type="http://schemas.openxmlformats.org/officeDocument/2006/relationships/slide" Target="slides/slide76.xml"/><Relationship Id="rId88" Type="http://schemas.openxmlformats.org/officeDocument/2006/relationships/slide" Target="slides/slide81.xml"/><Relationship Id="rId91" Type="http://schemas.openxmlformats.org/officeDocument/2006/relationships/slide" Target="slides/slide84.xml"/><Relationship Id="rId96" Type="http://schemas.openxmlformats.org/officeDocument/2006/relationships/slide" Target="slides/slide89.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106" Type="http://schemas.openxmlformats.org/officeDocument/2006/relationships/tableStyles" Target="tableStyles.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slide" Target="slides/slide66.xml"/><Relationship Id="rId78" Type="http://schemas.openxmlformats.org/officeDocument/2006/relationships/slide" Target="slides/slide71.xml"/><Relationship Id="rId81" Type="http://schemas.openxmlformats.org/officeDocument/2006/relationships/slide" Target="slides/slide74.xml"/><Relationship Id="rId86" Type="http://schemas.openxmlformats.org/officeDocument/2006/relationships/slide" Target="slides/slide79.xml"/><Relationship Id="rId94" Type="http://schemas.openxmlformats.org/officeDocument/2006/relationships/slide" Target="slides/slide87.xml"/><Relationship Id="rId99" Type="http://schemas.openxmlformats.org/officeDocument/2006/relationships/slide" Target="slides/slide92.xml"/><Relationship Id="rId101"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2.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 Id="rId34" Type="http://schemas.openxmlformats.org/officeDocument/2006/relationships/slide" Target="slides/slide27.xml"/><Relationship Id="rId50" Type="http://schemas.openxmlformats.org/officeDocument/2006/relationships/slide" Target="slides/slide43.xml"/><Relationship Id="rId55" Type="http://schemas.openxmlformats.org/officeDocument/2006/relationships/slide" Target="slides/slide48.xml"/><Relationship Id="rId76" Type="http://schemas.openxmlformats.org/officeDocument/2006/relationships/slide" Target="slides/slide69.xml"/><Relationship Id="rId97" Type="http://schemas.openxmlformats.org/officeDocument/2006/relationships/slide" Target="slides/slide90.xml"/><Relationship Id="rId104" Type="http://schemas.openxmlformats.org/officeDocument/2006/relationships/viewProps" Target="viewProps.xml"/><Relationship Id="rId7" Type="http://schemas.openxmlformats.org/officeDocument/2006/relationships/slideMaster" Target="slideMasters/slideMaster7.xml"/><Relationship Id="rId71" Type="http://schemas.openxmlformats.org/officeDocument/2006/relationships/slide" Target="slides/slide64.xml"/><Relationship Id="rId92" Type="http://schemas.openxmlformats.org/officeDocument/2006/relationships/slide" Target="slides/slide85.xml"/><Relationship Id="rId2" Type="http://schemas.openxmlformats.org/officeDocument/2006/relationships/slideMaster" Target="slideMasters/slideMaster2.xml"/><Relationship Id="rId29" Type="http://schemas.openxmlformats.org/officeDocument/2006/relationships/slide" Target="slides/slide22.xml"/><Relationship Id="rId24" Type="http://schemas.openxmlformats.org/officeDocument/2006/relationships/slide" Target="slides/slide17.xml"/><Relationship Id="rId40" Type="http://schemas.openxmlformats.org/officeDocument/2006/relationships/slide" Target="slides/slide33.xml"/><Relationship Id="rId45" Type="http://schemas.openxmlformats.org/officeDocument/2006/relationships/slide" Target="slides/slide38.xml"/><Relationship Id="rId66" Type="http://schemas.openxmlformats.org/officeDocument/2006/relationships/slide" Target="slides/slide59.xml"/><Relationship Id="rId87" Type="http://schemas.openxmlformats.org/officeDocument/2006/relationships/slide" Target="slides/slide80.xml"/><Relationship Id="rId61" Type="http://schemas.openxmlformats.org/officeDocument/2006/relationships/slide" Target="slides/slide54.xml"/><Relationship Id="rId82" Type="http://schemas.openxmlformats.org/officeDocument/2006/relationships/slide" Target="slides/slide75.xml"/><Relationship Id="rId19" Type="http://schemas.openxmlformats.org/officeDocument/2006/relationships/slide" Target="slides/slide12.xml"/><Relationship Id="rId14" Type="http://schemas.openxmlformats.org/officeDocument/2006/relationships/slide" Target="slides/slide7.xml"/><Relationship Id="rId30" Type="http://schemas.openxmlformats.org/officeDocument/2006/relationships/slide" Target="slides/slide23.xml"/><Relationship Id="rId35" Type="http://schemas.openxmlformats.org/officeDocument/2006/relationships/slide" Target="slides/slide28.xml"/><Relationship Id="rId56" Type="http://schemas.openxmlformats.org/officeDocument/2006/relationships/slide" Target="slides/slide49.xml"/><Relationship Id="rId77" Type="http://schemas.openxmlformats.org/officeDocument/2006/relationships/slide" Target="slides/slide70.xml"/><Relationship Id="rId100" Type="http://schemas.openxmlformats.org/officeDocument/2006/relationships/slide" Target="slides/slide93.xml"/><Relationship Id="rId105" Type="http://schemas.openxmlformats.org/officeDocument/2006/relationships/theme" Target="theme/theme1.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slide" Target="slides/slide65.xml"/><Relationship Id="rId93" Type="http://schemas.openxmlformats.org/officeDocument/2006/relationships/slide" Target="slides/slide86.xml"/><Relationship Id="rId98" Type="http://schemas.openxmlformats.org/officeDocument/2006/relationships/slide" Target="slides/slide91.xml"/><Relationship Id="rId3" Type="http://schemas.openxmlformats.org/officeDocument/2006/relationships/slideMaster" Target="slideMasters/slideMaster3.xml"/><Relationship Id="rId25" Type="http://schemas.openxmlformats.org/officeDocument/2006/relationships/slide" Target="slides/slide18.xml"/><Relationship Id="rId46" Type="http://schemas.openxmlformats.org/officeDocument/2006/relationships/slide" Target="slides/slide39.xml"/><Relationship Id="rId67" Type="http://schemas.openxmlformats.org/officeDocument/2006/relationships/slide" Target="slides/slide6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75BAB8F7-26C7-2345-A2F0-4C70E8EFA8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a:extLst>
              <a:ext uri="{FF2B5EF4-FFF2-40B4-BE49-F238E27FC236}">
                <a16:creationId xmlns:a16="http://schemas.microsoft.com/office/drawing/2014/main" id="{1EB0FE49-C86E-0B42-8C7E-921C60B5AA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3DFD10-C36A-A44C-AC52-E91D9A58CF7E}" type="datetimeFigureOut">
              <a:rPr kumimoji="1" lang="zh-CN" altLang="en-US" smtClean="0"/>
              <a:t>20</a:t>
            </a:fld>
            <a:endParaRPr kumimoji="1" lang="zh-CN" altLang="en-US"/>
          </a:p>
        </p:txBody>
      </p:sp>
      <p:sp>
        <p:nvSpPr>
          <p:cNvPr id="4" name="页脚占位符 3">
            <a:extLst>
              <a:ext uri="{FF2B5EF4-FFF2-40B4-BE49-F238E27FC236}">
                <a16:creationId xmlns:a16="http://schemas.microsoft.com/office/drawing/2014/main" id="{9E928822-8127-CD43-9156-5BB443851D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a:extLst>
              <a:ext uri="{FF2B5EF4-FFF2-40B4-BE49-F238E27FC236}">
                <a16:creationId xmlns:a16="http://schemas.microsoft.com/office/drawing/2014/main" id="{4FC3EF7F-6078-7249-A167-F5C06879924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F0B397-CD8F-1C4C-97BB-ADF18DDD1C00}" type="slidenum">
              <a:rPr kumimoji="1" lang="zh-CN" altLang="en-US" smtClean="0"/>
              <a:t>‹#›</a:t>
            </a:fld>
            <a:endParaRPr kumimoji="1" lang="zh-CN" altLang="en-US"/>
          </a:p>
        </p:txBody>
      </p:sp>
    </p:spTree>
    <p:extLst>
      <p:ext uri="{BB962C8B-B14F-4D97-AF65-F5344CB8AC3E}">
        <p14:creationId xmlns:p14="http://schemas.microsoft.com/office/powerpoint/2010/main" val="27626559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E7ACF5-0677-4CC5-89ED-AE83D3F5859D}" type="datetimeFigureOut">
              <a:rPr lang="zh-CN" altLang="en-US" smtClean="0"/>
              <a:t>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C63F50-FC71-46DD-9BDC-11F985EF414C}" type="slidenum">
              <a:rPr lang="zh-CN" altLang="en-US" smtClean="0"/>
              <a:t>‹#›</a:t>
            </a:fld>
            <a:endParaRPr lang="zh-CN" altLang="en-US"/>
          </a:p>
        </p:txBody>
      </p:sp>
    </p:spTree>
    <p:extLst>
      <p:ext uri="{BB962C8B-B14F-4D97-AF65-F5344CB8AC3E}">
        <p14:creationId xmlns:p14="http://schemas.microsoft.com/office/powerpoint/2010/main" val="3085594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C63F50-FC71-46DD-9BDC-11F985EF414C}" type="slidenum">
              <a:rPr lang="zh-CN" altLang="en-US" smtClean="0"/>
              <a:t>2</a:t>
            </a:fld>
            <a:endParaRPr lang="zh-CN" altLang="en-US"/>
          </a:p>
        </p:txBody>
      </p:sp>
    </p:spTree>
    <p:extLst>
      <p:ext uri="{BB962C8B-B14F-4D97-AF65-F5344CB8AC3E}">
        <p14:creationId xmlns:p14="http://schemas.microsoft.com/office/powerpoint/2010/main" val="6202968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幻灯片图像占位符 1">
            <a:extLst>
              <a:ext uri="{FF2B5EF4-FFF2-40B4-BE49-F238E27FC236}">
                <a16:creationId xmlns:a16="http://schemas.microsoft.com/office/drawing/2014/main" id="{874F71AC-1ADE-4D90-8FF0-342929843E1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145B9A3E-095E-453C-BA2C-2E64F30AFBAC}"/>
              </a:ext>
            </a:extLst>
          </p:cNvPr>
          <p:cNvSpPr>
            <a:spLocks noGrp="1"/>
          </p:cNvSpPr>
          <p:nvPr>
            <p:ph type="body" idx="1"/>
          </p:nvPr>
        </p:nvSpPr>
        <p:spPr bwMode="auto"/>
        <p:txBody>
          <a:bodyPr wrap="square" numCol="1" anchor="t" anchorCtr="0" compatLnSpc="1">
            <a:prstTxWarp prst="textNoShape">
              <a:avLst/>
            </a:prstTxWarp>
          </a:bodyPr>
          <a:lstStyle/>
          <a:p>
            <a:pPr fontAlgn="auto">
              <a:lnSpc>
                <a:spcPct val="150000"/>
              </a:lnSpc>
              <a:spcBef>
                <a:spcPts val="0"/>
              </a:spcBef>
              <a:spcAft>
                <a:spcPts val="0"/>
              </a:spcAft>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146436" name="灯片编号占位符 3">
            <a:extLst>
              <a:ext uri="{FF2B5EF4-FFF2-40B4-BE49-F238E27FC236}">
                <a16:creationId xmlns:a16="http://schemas.microsoft.com/office/drawing/2014/main" id="{B1B03309-2786-45AF-B4E1-11BD9916006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4426718-0829-4ACE-BA9C-7F0D740B2B88}" type="slidenum">
              <a:rPr lang="zh-CN" altLang="en-US" smtClean="0"/>
              <a:pPr/>
              <a:t>25</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幻灯片图像占位符 1">
            <a:extLst>
              <a:ext uri="{FF2B5EF4-FFF2-40B4-BE49-F238E27FC236}">
                <a16:creationId xmlns:a16="http://schemas.microsoft.com/office/drawing/2014/main" id="{B83B6C0A-F82C-4946-A6D0-90F1DB86674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042751D0-44E6-469B-8F18-91C88B83F7DA}"/>
              </a:ext>
            </a:extLst>
          </p:cNvPr>
          <p:cNvSpPr>
            <a:spLocks noGrp="1"/>
          </p:cNvSpPr>
          <p:nvPr>
            <p:ph type="body" idx="1"/>
          </p:nvPr>
        </p:nvSpPr>
        <p:spPr bwMode="auto"/>
        <p:txBody>
          <a:bodyPr wrap="square" numCol="1" anchor="t" anchorCtr="0" compatLnSpc="1">
            <a:prstTxWarp prst="textNoShape">
              <a:avLst/>
            </a:prstTxWarp>
          </a:bodyPr>
          <a:lstStyle/>
          <a:p>
            <a:pPr fontAlgn="auto">
              <a:lnSpc>
                <a:spcPct val="150000"/>
              </a:lnSpc>
              <a:spcBef>
                <a:spcPts val="0"/>
              </a:spcBef>
              <a:spcAft>
                <a:spcPts val="0"/>
              </a:spcAft>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148484" name="灯片编号占位符 3">
            <a:extLst>
              <a:ext uri="{FF2B5EF4-FFF2-40B4-BE49-F238E27FC236}">
                <a16:creationId xmlns:a16="http://schemas.microsoft.com/office/drawing/2014/main" id="{CC13E826-D076-4C0A-8620-E9F9F382626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058BEDEB-5D42-468C-9DB5-16547611EB6E}" type="slidenum">
              <a:rPr lang="zh-CN" altLang="en-US" smtClean="0"/>
              <a:pPr/>
              <a:t>26</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幻灯片图像占位符 1">
            <a:extLst>
              <a:ext uri="{FF2B5EF4-FFF2-40B4-BE49-F238E27FC236}">
                <a16:creationId xmlns:a16="http://schemas.microsoft.com/office/drawing/2014/main" id="{E1A289A4-D508-4A35-9ABA-2A388C993F9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33E9822C-C9F9-4F59-A66D-3B09E6E8C624}"/>
              </a:ext>
            </a:extLst>
          </p:cNvPr>
          <p:cNvSpPr>
            <a:spLocks noGrp="1"/>
          </p:cNvSpPr>
          <p:nvPr>
            <p:ph type="body" idx="1"/>
          </p:nvPr>
        </p:nvSpPr>
        <p:spPr bwMode="auto"/>
        <p:txBody>
          <a:bodyPr wrap="square" numCol="1" anchor="t" anchorCtr="0" compatLnSpc="1">
            <a:prstTxWarp prst="textNoShape">
              <a:avLst/>
            </a:prstTxWarp>
          </a:bodyPr>
          <a:lstStyle/>
          <a:p>
            <a:pPr fontAlgn="auto">
              <a:lnSpc>
                <a:spcPct val="150000"/>
              </a:lnSpc>
              <a:spcBef>
                <a:spcPts val="0"/>
              </a:spcBef>
              <a:spcAft>
                <a:spcPts val="0"/>
              </a:spcAft>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150532" name="灯片编号占位符 3">
            <a:extLst>
              <a:ext uri="{FF2B5EF4-FFF2-40B4-BE49-F238E27FC236}">
                <a16:creationId xmlns:a16="http://schemas.microsoft.com/office/drawing/2014/main" id="{0DB5914D-8FCD-463A-837B-16D1DF56780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901910E1-81D6-40BE-95D3-0CB738B8134A}" type="slidenum">
              <a:rPr lang="zh-CN" altLang="en-US" smtClean="0"/>
              <a:pPr/>
              <a:t>27</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幻灯片图像占位符 1">
            <a:extLst>
              <a:ext uri="{FF2B5EF4-FFF2-40B4-BE49-F238E27FC236}">
                <a16:creationId xmlns:a16="http://schemas.microsoft.com/office/drawing/2014/main" id="{EDDCE264-1CBB-4E2E-8810-9CF3BC63BB3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BF6EA870-74A7-473D-946E-B793DEDD25E9}"/>
              </a:ext>
            </a:extLst>
          </p:cNvPr>
          <p:cNvSpPr>
            <a:spLocks noGrp="1"/>
          </p:cNvSpPr>
          <p:nvPr>
            <p:ph type="body" idx="1"/>
          </p:nvPr>
        </p:nvSpPr>
        <p:spPr bwMode="auto"/>
        <p:txBody>
          <a:bodyPr wrap="square" numCol="1" anchor="t" anchorCtr="0" compatLnSpc="1">
            <a:prstTxWarp prst="textNoShape">
              <a:avLst/>
            </a:prstTxWarp>
          </a:bodyPr>
          <a:lstStyle/>
          <a:p>
            <a:pPr fontAlgn="auto">
              <a:lnSpc>
                <a:spcPct val="150000"/>
              </a:lnSpc>
              <a:spcBef>
                <a:spcPts val="0"/>
              </a:spcBef>
              <a:spcAft>
                <a:spcPts val="0"/>
              </a:spcAft>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152580" name="灯片编号占位符 3">
            <a:extLst>
              <a:ext uri="{FF2B5EF4-FFF2-40B4-BE49-F238E27FC236}">
                <a16:creationId xmlns:a16="http://schemas.microsoft.com/office/drawing/2014/main" id="{6AFDF827-3F99-4A5C-872B-E71C37EF6CD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21E263D3-E8E4-4833-88A1-6CCF190E7DEF}" type="slidenum">
              <a:rPr lang="zh-CN" altLang="en-US" smtClean="0"/>
              <a:pPr/>
              <a:t>28</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幻灯片图像占位符 1">
            <a:extLst>
              <a:ext uri="{FF2B5EF4-FFF2-40B4-BE49-F238E27FC236}">
                <a16:creationId xmlns:a16="http://schemas.microsoft.com/office/drawing/2014/main" id="{1874F38D-2CDD-4D78-9863-E89C3854578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38116D0F-6C28-4BE4-B275-4BDF6D2049DB}"/>
              </a:ext>
            </a:extLst>
          </p:cNvPr>
          <p:cNvSpPr>
            <a:spLocks noGrp="1"/>
          </p:cNvSpPr>
          <p:nvPr>
            <p:ph type="body" idx="1"/>
          </p:nvPr>
        </p:nvSpPr>
        <p:spPr bwMode="auto"/>
        <p:txBody>
          <a:bodyPr wrap="square" numCol="1" anchor="t" anchorCtr="0" compatLnSpc="1">
            <a:prstTxWarp prst="textNoShape">
              <a:avLst/>
            </a:prstTxWarp>
          </a:bodyPr>
          <a:lstStyle/>
          <a:p>
            <a:pPr fontAlgn="auto">
              <a:lnSpc>
                <a:spcPct val="150000"/>
              </a:lnSpc>
              <a:spcBef>
                <a:spcPts val="0"/>
              </a:spcBef>
              <a:spcAft>
                <a:spcPts val="0"/>
              </a:spcAft>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154628" name="灯片编号占位符 3">
            <a:extLst>
              <a:ext uri="{FF2B5EF4-FFF2-40B4-BE49-F238E27FC236}">
                <a16:creationId xmlns:a16="http://schemas.microsoft.com/office/drawing/2014/main" id="{DD5FA3A4-A533-4B66-BE58-ED4E940CA16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7B7D6104-54AC-46B1-98B3-3EA80614E032}" type="slidenum">
              <a:rPr lang="zh-CN" altLang="en-US" smtClean="0"/>
              <a:pPr/>
              <a:t>29</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幻灯片图像占位符 1">
            <a:extLst>
              <a:ext uri="{FF2B5EF4-FFF2-40B4-BE49-F238E27FC236}">
                <a16:creationId xmlns:a16="http://schemas.microsoft.com/office/drawing/2014/main" id="{5B233B11-1880-4AE2-A3C8-17661A306F9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13DF9E24-907C-447F-9413-B0DCBD5E0ABD}"/>
              </a:ext>
            </a:extLst>
          </p:cNvPr>
          <p:cNvSpPr>
            <a:spLocks noGrp="1"/>
          </p:cNvSpPr>
          <p:nvPr>
            <p:ph type="body" idx="1"/>
          </p:nvPr>
        </p:nvSpPr>
        <p:spPr bwMode="auto"/>
        <p:txBody>
          <a:bodyPr wrap="square" numCol="1" anchor="t" anchorCtr="0" compatLnSpc="1">
            <a:prstTxWarp prst="textNoShape">
              <a:avLst/>
            </a:prstTxWarp>
          </a:bodyPr>
          <a:lstStyle/>
          <a:p>
            <a:pPr fontAlgn="auto">
              <a:lnSpc>
                <a:spcPct val="150000"/>
              </a:lnSpc>
              <a:spcBef>
                <a:spcPts val="0"/>
              </a:spcBef>
              <a:spcAft>
                <a:spcPts val="0"/>
              </a:spcAft>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156676" name="灯片编号占位符 3">
            <a:extLst>
              <a:ext uri="{FF2B5EF4-FFF2-40B4-BE49-F238E27FC236}">
                <a16:creationId xmlns:a16="http://schemas.microsoft.com/office/drawing/2014/main" id="{E67C609A-6943-4084-BE54-66BAAF7C96C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D36B66E5-FF50-423C-8E82-E3BBB9ED2453}" type="slidenum">
              <a:rPr lang="zh-CN" altLang="en-US" smtClean="0"/>
              <a:pPr/>
              <a:t>30</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幻灯片图像占位符 1">
            <a:extLst>
              <a:ext uri="{FF2B5EF4-FFF2-40B4-BE49-F238E27FC236}">
                <a16:creationId xmlns:a16="http://schemas.microsoft.com/office/drawing/2014/main" id="{86769179-887D-42F4-BAA0-8CFE085D9B4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3F714908-870E-427E-A17B-0D9AE22390C0}"/>
              </a:ext>
            </a:extLst>
          </p:cNvPr>
          <p:cNvSpPr>
            <a:spLocks noGrp="1"/>
          </p:cNvSpPr>
          <p:nvPr>
            <p:ph type="body" idx="1"/>
          </p:nvPr>
        </p:nvSpPr>
        <p:spPr bwMode="auto"/>
        <p:txBody>
          <a:bodyPr wrap="square" numCol="1" anchor="t" anchorCtr="0" compatLnSpc="1">
            <a:prstTxWarp prst="textNoShape">
              <a:avLst/>
            </a:prstTxWarp>
          </a:bodyPr>
          <a:lstStyle/>
          <a:p>
            <a:pPr>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136196" name="灯片编号占位符 3">
            <a:extLst>
              <a:ext uri="{FF2B5EF4-FFF2-40B4-BE49-F238E27FC236}">
                <a16:creationId xmlns:a16="http://schemas.microsoft.com/office/drawing/2014/main" id="{DF72D6A9-5777-4C0B-A4AE-AC6739B7404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78E1F806-CF07-4113-A0F9-105301996F53}" type="slidenum">
              <a:rPr lang="zh-CN" altLang="en-US" smtClean="0"/>
              <a:pPr/>
              <a:t>31</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幻灯片图像占位符 1">
            <a:extLst>
              <a:ext uri="{FF2B5EF4-FFF2-40B4-BE49-F238E27FC236}">
                <a16:creationId xmlns:a16="http://schemas.microsoft.com/office/drawing/2014/main" id="{9C754576-A4FD-4410-AAA9-C77842537F3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410DB433-20F3-49EA-89FD-6AFC710F51D1}"/>
              </a:ext>
            </a:extLst>
          </p:cNvPr>
          <p:cNvSpPr>
            <a:spLocks noGrp="1"/>
          </p:cNvSpPr>
          <p:nvPr>
            <p:ph type="body" idx="1"/>
          </p:nvPr>
        </p:nvSpPr>
        <p:spPr bwMode="auto"/>
        <p:txBody>
          <a:bodyPr wrap="square" numCol="1" anchor="t" anchorCtr="0" compatLnSpc="1">
            <a:prstTxWarp prst="textNoShape">
              <a:avLst/>
            </a:prstTxWarp>
          </a:bodyPr>
          <a:lstStyle/>
          <a:p>
            <a:pPr>
              <a:defRPr/>
            </a:pPr>
            <a:r>
              <a:rPr lang="zh-CN" altLang="en-US" dirty="0">
                <a:solidFill>
                  <a:schemeClr val="tx1">
                    <a:lumMod val="85000"/>
                    <a:lumOff val="15000"/>
                  </a:schemeClr>
                </a:solidFill>
                <a:latin typeface="微软雅黑" pitchFamily="34" charset="-122"/>
                <a:ea typeface="微软雅黑" pitchFamily="34" charset="-122"/>
              </a:rPr>
              <a:t>说完第一句之后，通过计算机演示一下二进制数据表示，来一个</a:t>
            </a:r>
            <a:r>
              <a:rPr lang="en-US" altLang="zh-CN" dirty="0">
                <a:solidFill>
                  <a:schemeClr val="tx1">
                    <a:lumMod val="85000"/>
                    <a:lumOff val="15000"/>
                  </a:schemeClr>
                </a:solidFill>
                <a:latin typeface="微软雅黑" pitchFamily="34" charset="-122"/>
                <a:ea typeface="微软雅黑" pitchFamily="34" charset="-122"/>
              </a:rPr>
              <a:t>10</a:t>
            </a:r>
            <a:r>
              <a:rPr lang="zh-CN" altLang="en-US" dirty="0">
                <a:solidFill>
                  <a:schemeClr val="tx1">
                    <a:lumMod val="85000"/>
                    <a:lumOff val="15000"/>
                  </a:schemeClr>
                </a:solidFill>
                <a:latin typeface="微软雅黑" pitchFamily="34" charset="-122"/>
                <a:ea typeface="微软雅黑" pitchFamily="34" charset="-122"/>
              </a:rPr>
              <a:t>，再来一个</a:t>
            </a:r>
            <a:r>
              <a:rPr lang="en-US" altLang="zh-CN" dirty="0">
                <a:solidFill>
                  <a:schemeClr val="tx1">
                    <a:lumMod val="85000"/>
                    <a:lumOff val="15000"/>
                  </a:schemeClr>
                </a:solidFill>
                <a:latin typeface="微软雅黑" pitchFamily="34" charset="-122"/>
                <a:ea typeface="微软雅黑" pitchFamily="34" charset="-122"/>
              </a:rPr>
              <a:t>666</a:t>
            </a:r>
          </a:p>
          <a:p>
            <a:pPr>
              <a:defRPr/>
            </a:pPr>
            <a:r>
              <a:rPr lang="zh-CN" altLang="en-US" dirty="0">
                <a:solidFill>
                  <a:schemeClr val="tx1">
                    <a:lumMod val="85000"/>
                    <a:lumOff val="15000"/>
                  </a:schemeClr>
                </a:solidFill>
                <a:latin typeface="微软雅黑" pitchFamily="34" charset="-122"/>
                <a:ea typeface="微软雅黑" pitchFamily="34" charset="-122"/>
              </a:rPr>
              <a:t>那么， 我们到底由哪些常见的字符编码吗呢，在讲解字符编码之前，我们再说一个内容，字符集</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82948" name="灯片编号占位符 3">
            <a:extLst>
              <a:ext uri="{FF2B5EF4-FFF2-40B4-BE49-F238E27FC236}">
                <a16:creationId xmlns:a16="http://schemas.microsoft.com/office/drawing/2014/main" id="{F0B95BC1-FC25-4828-B913-045BAEF5390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6A41724F-EC15-4130-8D99-E9DB39CF3BAE}" type="slidenum">
              <a:rPr lang="zh-CN" altLang="en-US">
                <a:solidFill>
                  <a:srgbClr val="000000"/>
                </a:solidFill>
              </a:rPr>
              <a:pPr/>
              <a:t>43</a:t>
            </a:fld>
            <a:endParaRPr lang="zh-CN" altLang="en-US">
              <a:solidFill>
                <a:srgbClr val="000000"/>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a:extLst>
              <a:ext uri="{FF2B5EF4-FFF2-40B4-BE49-F238E27FC236}">
                <a16:creationId xmlns:a16="http://schemas.microsoft.com/office/drawing/2014/main" id="{79BADE0F-89A4-492A-B34A-E552BC463C5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A4439619-9B04-49B6-A180-CDD7ACCA251E}"/>
              </a:ext>
            </a:extLst>
          </p:cNvPr>
          <p:cNvSpPr>
            <a:spLocks noGrp="1"/>
          </p:cNvSpPr>
          <p:nvPr>
            <p:ph type="body" idx="1"/>
          </p:nvPr>
        </p:nvSpPr>
        <p:spPr bwMode="auto"/>
        <p:txBody>
          <a:bodyPr wrap="square" numCol="1" anchor="t" anchorCtr="0" compatLnSpc="1">
            <a:prstTxWarp prst="textNoShape">
              <a:avLst/>
            </a:prstTxWarp>
          </a:bodyPr>
          <a:lstStyle/>
          <a:p>
            <a:pPr>
              <a:defRPr/>
            </a:pPr>
            <a:r>
              <a:rPr lang="zh-CN" altLang="en-US" dirty="0"/>
              <a:t>计算机发明之处及后面很长一段时间，只用应用于美国及西方一些发达国家，</a:t>
            </a:r>
            <a:r>
              <a:rPr lang="en-US" altLang="zh-CN" dirty="0"/>
              <a:t>ASCII</a:t>
            </a:r>
            <a:r>
              <a:rPr lang="zh-CN" altLang="en-US" dirty="0"/>
              <a:t>能够很好满足用户的需求。但是当中国也有了计算机之后，为了显示中文，必须设计一套编码规则用于将汉字转换为计算机可以接受的，所以，这个时候，就出现了</a:t>
            </a:r>
            <a:r>
              <a:rPr lang="en-US" altLang="zh-CN" dirty="0"/>
              <a:t>GBXXX</a:t>
            </a:r>
            <a:r>
              <a:rPr lang="zh-CN" altLang="en-US" dirty="0"/>
              <a:t>字符集</a:t>
            </a:r>
            <a:endParaRPr lang="en-US" altLang="zh-CN" dirty="0"/>
          </a:p>
          <a:p>
            <a:pPr>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84996" name="灯片编号占位符 3">
            <a:extLst>
              <a:ext uri="{FF2B5EF4-FFF2-40B4-BE49-F238E27FC236}">
                <a16:creationId xmlns:a16="http://schemas.microsoft.com/office/drawing/2014/main" id="{A43A8C28-3C42-4211-9A46-BA2D549FD32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06E6065A-0849-4DBE-9154-BD9F3FE5B3C7}" type="slidenum">
              <a:rPr lang="zh-CN" altLang="en-US">
                <a:solidFill>
                  <a:srgbClr val="000000"/>
                </a:solidFill>
              </a:rPr>
              <a:pPr/>
              <a:t>44</a:t>
            </a:fld>
            <a:endParaRPr lang="zh-CN" altLang="en-US">
              <a:solidFill>
                <a:srgbClr val="000000"/>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a:extLst>
              <a:ext uri="{FF2B5EF4-FFF2-40B4-BE49-F238E27FC236}">
                <a16:creationId xmlns:a16="http://schemas.microsoft.com/office/drawing/2014/main" id="{D4B09B2F-7D33-4CB5-A9E0-5B0A0B14841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6493AFAD-78E8-40F1-BA66-8C179907653C}"/>
              </a:ext>
            </a:extLst>
          </p:cNvPr>
          <p:cNvSpPr>
            <a:spLocks noGrp="1"/>
          </p:cNvSpPr>
          <p:nvPr>
            <p:ph type="body" idx="1"/>
          </p:nvPr>
        </p:nvSpPr>
        <p:spPr bwMode="auto"/>
        <p:txBody>
          <a:bodyPr wrap="square" numCol="1" anchor="t" anchorCtr="0" compatLnSpc="1">
            <a:prstTxWarp prst="textNoShape">
              <a:avLst/>
            </a:prstTxWarp>
          </a:bodyPr>
          <a:lstStyle/>
          <a:p>
            <a:pPr>
              <a:defRPr/>
            </a:pPr>
            <a:r>
              <a:rPr lang="zh-CN" altLang="en-US" dirty="0">
                <a:solidFill>
                  <a:schemeClr val="tx1">
                    <a:lumMod val="85000"/>
                    <a:lumOff val="15000"/>
                  </a:schemeClr>
                </a:solidFill>
                <a:latin typeface="微软雅黑" pitchFamily="34" charset="-122"/>
                <a:ea typeface="微软雅黑" pitchFamily="34" charset="-122"/>
              </a:rPr>
              <a:t>说到最后，大家需要知道两个常见的编码方式，</a:t>
            </a:r>
            <a:r>
              <a:rPr lang="en-US" altLang="zh-CN" dirty="0">
                <a:solidFill>
                  <a:schemeClr val="tx1">
                    <a:lumMod val="85000"/>
                    <a:lumOff val="15000"/>
                  </a:schemeClr>
                </a:solidFill>
                <a:latin typeface="微软雅黑" pitchFamily="34" charset="-122"/>
                <a:ea typeface="微软雅黑" pitchFamily="34" charset="-122"/>
              </a:rPr>
              <a:t>GBK</a:t>
            </a:r>
            <a:r>
              <a:rPr lang="zh-CN" altLang="en-US" dirty="0">
                <a:solidFill>
                  <a:schemeClr val="tx1">
                    <a:lumMod val="85000"/>
                    <a:lumOff val="15000"/>
                  </a:schemeClr>
                </a:solidFill>
                <a:latin typeface="微软雅黑" pitchFamily="34" charset="-122"/>
                <a:ea typeface="微软雅黑" pitchFamily="34" charset="-122"/>
              </a:rPr>
              <a:t>和</a:t>
            </a:r>
            <a:r>
              <a:rPr lang="en-US" altLang="zh-CN" dirty="0">
                <a:solidFill>
                  <a:schemeClr val="tx1">
                    <a:lumMod val="85000"/>
                    <a:lumOff val="15000"/>
                  </a:schemeClr>
                </a:solidFill>
                <a:latin typeface="微软雅黑" pitchFamily="34" charset="-122"/>
                <a:ea typeface="微软雅黑" pitchFamily="34" charset="-122"/>
              </a:rPr>
              <a:t>UTF-8</a:t>
            </a:r>
            <a:r>
              <a:rPr lang="zh-CN" altLang="en-US" dirty="0">
                <a:solidFill>
                  <a:schemeClr val="tx1">
                    <a:lumMod val="85000"/>
                    <a:lumOff val="15000"/>
                  </a:schemeClr>
                </a:solidFill>
                <a:latin typeface="微软雅黑" pitchFamily="34" charset="-122"/>
                <a:ea typeface="微软雅黑" pitchFamily="34" charset="-122"/>
              </a:rPr>
              <a:t>。而且还要知道，采用何种规则进行编码，就必须采用何种规则解码</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87044" name="灯片编号占位符 3">
            <a:extLst>
              <a:ext uri="{FF2B5EF4-FFF2-40B4-BE49-F238E27FC236}">
                <a16:creationId xmlns:a16="http://schemas.microsoft.com/office/drawing/2014/main" id="{59145427-B335-4657-925F-62998EFB9EA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E9BB671E-6800-49BB-B860-C3AA9594DEA6}" type="slidenum">
              <a:rPr lang="zh-CN" altLang="en-US">
                <a:solidFill>
                  <a:srgbClr val="000000"/>
                </a:solidFill>
              </a:rPr>
              <a:pPr/>
              <a:t>45</a:t>
            </a:fld>
            <a:endParaRPr lang="zh-CN" altLang="en-US">
              <a:solidFill>
                <a:srgbClr val="000000"/>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a:extLst>
              <a:ext uri="{FF2B5EF4-FFF2-40B4-BE49-F238E27FC236}">
                <a16:creationId xmlns:a16="http://schemas.microsoft.com/office/drawing/2014/main" id="{AEB09A0D-AD25-45B6-92A2-3368C5DE5F6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备注占位符 2">
            <a:extLst>
              <a:ext uri="{FF2B5EF4-FFF2-40B4-BE49-F238E27FC236}">
                <a16:creationId xmlns:a16="http://schemas.microsoft.com/office/drawing/2014/main" id="{0BC44832-5693-48EE-9C11-513AD171E88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关于</a:t>
            </a:r>
            <a:r>
              <a:rPr lang="en-US" altLang="zh-CN"/>
              <a:t>JVM</a:t>
            </a:r>
            <a:r>
              <a:rPr lang="zh-CN" altLang="en-US"/>
              <a:t>的默认处理方案，我们先到代码中演示，再回来总结</a:t>
            </a:r>
          </a:p>
        </p:txBody>
      </p:sp>
      <p:sp>
        <p:nvSpPr>
          <p:cNvPr id="31748" name="灯片编号占位符 3">
            <a:extLst>
              <a:ext uri="{FF2B5EF4-FFF2-40B4-BE49-F238E27FC236}">
                <a16:creationId xmlns:a16="http://schemas.microsoft.com/office/drawing/2014/main" id="{DB0AE9C0-D96F-4A43-8717-6CC01014D33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25D326F2-5A3E-42B1-A421-AC846817E241}" type="slidenum">
              <a:rPr lang="zh-CN" altLang="en-US">
                <a:solidFill>
                  <a:srgbClr val="000000"/>
                </a:solidFill>
              </a:rPr>
              <a:pPr/>
              <a:t>7</a:t>
            </a:fld>
            <a:endParaRPr lang="zh-CN" altLang="en-US">
              <a:solidFill>
                <a:srgbClr val="000000"/>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幻灯片图像占位符 1">
            <a:extLst>
              <a:ext uri="{FF2B5EF4-FFF2-40B4-BE49-F238E27FC236}">
                <a16:creationId xmlns:a16="http://schemas.microsoft.com/office/drawing/2014/main" id="{AFD123DF-7C34-40E4-818F-0D9CD0FFEF6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535554ED-CC9A-4624-BAA0-77868C902DCD}"/>
              </a:ext>
            </a:extLst>
          </p:cNvPr>
          <p:cNvSpPr>
            <a:spLocks noGrp="1"/>
          </p:cNvSpPr>
          <p:nvPr>
            <p:ph type="body" idx="1"/>
          </p:nvPr>
        </p:nvSpPr>
        <p:spPr bwMode="auto"/>
        <p:txBody>
          <a:bodyPr wrap="square" numCol="1" anchor="t" anchorCtr="0" compatLnSpc="1">
            <a:prstTxWarp prst="textNoShape">
              <a:avLst/>
            </a:prstTxWarp>
          </a:bodyPr>
          <a:lstStyle/>
          <a:p>
            <a:pPr>
              <a:defRPr/>
            </a:pPr>
            <a:r>
              <a:rPr lang="zh-CN" altLang="en-US" dirty="0">
                <a:solidFill>
                  <a:schemeClr val="tx1">
                    <a:lumMod val="85000"/>
                    <a:lumOff val="15000"/>
                  </a:schemeClr>
                </a:solidFill>
                <a:latin typeface="微软雅黑" pitchFamily="34" charset="-122"/>
                <a:ea typeface="微软雅黑" pitchFamily="34" charset="-122"/>
              </a:rPr>
              <a:t>说到最后，大家需要知道两个常见的编码方式，</a:t>
            </a:r>
            <a:r>
              <a:rPr lang="en-US" altLang="zh-CN" dirty="0">
                <a:solidFill>
                  <a:schemeClr val="tx1">
                    <a:lumMod val="85000"/>
                    <a:lumOff val="15000"/>
                  </a:schemeClr>
                </a:solidFill>
                <a:latin typeface="微软雅黑" pitchFamily="34" charset="-122"/>
                <a:ea typeface="微软雅黑" pitchFamily="34" charset="-122"/>
              </a:rPr>
              <a:t>GBK</a:t>
            </a:r>
            <a:r>
              <a:rPr lang="zh-CN" altLang="en-US" dirty="0">
                <a:solidFill>
                  <a:schemeClr val="tx1">
                    <a:lumMod val="85000"/>
                    <a:lumOff val="15000"/>
                  </a:schemeClr>
                </a:solidFill>
                <a:latin typeface="微软雅黑" pitchFamily="34" charset="-122"/>
                <a:ea typeface="微软雅黑" pitchFamily="34" charset="-122"/>
              </a:rPr>
              <a:t>和</a:t>
            </a:r>
            <a:r>
              <a:rPr lang="en-US" altLang="zh-CN" dirty="0">
                <a:solidFill>
                  <a:schemeClr val="tx1">
                    <a:lumMod val="85000"/>
                    <a:lumOff val="15000"/>
                  </a:schemeClr>
                </a:solidFill>
                <a:latin typeface="微软雅黑" pitchFamily="34" charset="-122"/>
                <a:ea typeface="微软雅黑" pitchFamily="34" charset="-122"/>
              </a:rPr>
              <a:t>UTF-8</a:t>
            </a:r>
            <a:r>
              <a:rPr lang="zh-CN" altLang="en-US" dirty="0">
                <a:solidFill>
                  <a:schemeClr val="tx1">
                    <a:lumMod val="85000"/>
                    <a:lumOff val="15000"/>
                  </a:schemeClr>
                </a:solidFill>
                <a:latin typeface="微软雅黑" pitchFamily="34" charset="-122"/>
                <a:ea typeface="微软雅黑" pitchFamily="34" charset="-122"/>
              </a:rPr>
              <a:t>。而且还要知道，采用何种规则进行编码，就必须采用何种规则解码</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91140" name="灯片编号占位符 3">
            <a:extLst>
              <a:ext uri="{FF2B5EF4-FFF2-40B4-BE49-F238E27FC236}">
                <a16:creationId xmlns:a16="http://schemas.microsoft.com/office/drawing/2014/main" id="{8F88D0AA-7D74-410D-BF8A-D862AA32313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D93DF400-88CC-4178-9FD5-7EC045E4C43A}" type="slidenum">
              <a:rPr lang="zh-CN" altLang="en-US">
                <a:solidFill>
                  <a:srgbClr val="000000"/>
                </a:solidFill>
              </a:rPr>
              <a:pPr/>
              <a:t>46</a:t>
            </a:fld>
            <a:endParaRPr lang="zh-CN" altLang="en-US">
              <a:solidFill>
                <a:srgbClr val="000000"/>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a:extLst>
              <a:ext uri="{FF2B5EF4-FFF2-40B4-BE49-F238E27FC236}">
                <a16:creationId xmlns:a16="http://schemas.microsoft.com/office/drawing/2014/main" id="{3540643D-5CAC-43AE-A0BC-52B8195D7B5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F84B94CE-1C0A-4D7D-82E4-5E97424A5AB1}"/>
              </a:ext>
            </a:extLst>
          </p:cNvPr>
          <p:cNvSpPr>
            <a:spLocks noGrp="1"/>
          </p:cNvSpPr>
          <p:nvPr>
            <p:ph type="body" idx="1"/>
          </p:nvPr>
        </p:nvSpPr>
        <p:spPr bwMode="auto"/>
        <p:txBody>
          <a:bodyPr wrap="square" numCol="1" anchor="t" anchorCtr="0" compatLnSpc="1">
            <a:prstTxWarp prst="textNoShape">
              <a:avLst/>
            </a:prstTxWarp>
          </a:bodyPr>
          <a:lstStyle/>
          <a:p>
            <a:pPr>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93188" name="灯片编号占位符 3">
            <a:extLst>
              <a:ext uri="{FF2B5EF4-FFF2-40B4-BE49-F238E27FC236}">
                <a16:creationId xmlns:a16="http://schemas.microsoft.com/office/drawing/2014/main" id="{9BAF628A-8153-4516-9CC5-2D032DBBFF1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2D1EEE1F-02E4-4A37-845D-A028A8D95D86}" type="slidenum">
              <a:rPr lang="zh-CN" altLang="en-US">
                <a:solidFill>
                  <a:srgbClr val="000000"/>
                </a:solidFill>
              </a:rPr>
              <a:pPr/>
              <a:t>49</a:t>
            </a:fld>
            <a:endParaRPr lang="zh-CN" altLang="en-US">
              <a:solidFill>
                <a:srgbClr val="000000"/>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a:extLst>
              <a:ext uri="{FF2B5EF4-FFF2-40B4-BE49-F238E27FC236}">
                <a16:creationId xmlns:a16="http://schemas.microsoft.com/office/drawing/2014/main" id="{8BBA0196-0DA6-4C0E-AEC5-DC5CF75B5B4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备注占位符 2">
            <a:extLst>
              <a:ext uri="{FF2B5EF4-FFF2-40B4-BE49-F238E27FC236}">
                <a16:creationId xmlns:a16="http://schemas.microsoft.com/office/drawing/2014/main" id="{86F4EE1E-042D-4C67-91E1-74F486DFADE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关于</a:t>
            </a:r>
            <a:r>
              <a:rPr lang="en-US" altLang="zh-CN"/>
              <a:t>JVM</a:t>
            </a:r>
            <a:r>
              <a:rPr lang="zh-CN" altLang="en-US"/>
              <a:t>的默认处理方案，我们先到代码中演示，再回来总结</a:t>
            </a:r>
          </a:p>
        </p:txBody>
      </p:sp>
      <p:sp>
        <p:nvSpPr>
          <p:cNvPr id="18436" name="灯片编号占位符 3">
            <a:extLst>
              <a:ext uri="{FF2B5EF4-FFF2-40B4-BE49-F238E27FC236}">
                <a16:creationId xmlns:a16="http://schemas.microsoft.com/office/drawing/2014/main" id="{E026D561-B25C-4468-88E6-DB333189AD2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D741A28D-589D-48B3-A5F3-60AD9AA28524}" type="slidenum">
              <a:rPr lang="zh-CN" altLang="en-US">
                <a:solidFill>
                  <a:srgbClr val="000000"/>
                </a:solidFill>
              </a:rPr>
              <a:pPr/>
              <a:t>52</a:t>
            </a:fld>
            <a:endParaRPr lang="zh-CN" altLang="en-US">
              <a:solidFill>
                <a:srgbClr val="000000"/>
              </a:solidFill>
            </a:endParaRPr>
          </a:p>
        </p:txBody>
      </p:sp>
    </p:spTree>
    <p:extLst>
      <p:ext uri="{BB962C8B-B14F-4D97-AF65-F5344CB8AC3E}">
        <p14:creationId xmlns:p14="http://schemas.microsoft.com/office/powerpoint/2010/main" val="40460645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a:extLst>
              <a:ext uri="{FF2B5EF4-FFF2-40B4-BE49-F238E27FC236}">
                <a16:creationId xmlns:a16="http://schemas.microsoft.com/office/drawing/2014/main" id="{4CD1A752-DB21-40E9-9956-E97FA684D7F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F8D1C29C-893B-4CF4-BCFF-B433E6552916}"/>
              </a:ext>
            </a:extLst>
          </p:cNvPr>
          <p:cNvSpPr>
            <a:spLocks noGrp="1"/>
          </p:cNvSpPr>
          <p:nvPr>
            <p:ph type="body" idx="1"/>
          </p:nvPr>
        </p:nvSpPr>
        <p:spPr bwMode="auto"/>
        <p:txBody>
          <a:bodyPr wrap="square" numCol="1" anchor="t" anchorCtr="0" compatLnSpc="1">
            <a:prstTxWarp prst="textNoShape">
              <a:avLst/>
            </a:prstTxWarp>
          </a:bodyPr>
          <a:lstStyle/>
          <a:p>
            <a:pPr>
              <a:defRPr/>
            </a:pPr>
            <a:r>
              <a:rPr lang="zh-CN" altLang="en-US" dirty="0">
                <a:solidFill>
                  <a:schemeClr val="tx1">
                    <a:lumMod val="85000"/>
                    <a:lumOff val="15000"/>
                  </a:schemeClr>
                </a:solidFill>
                <a:latin typeface="微软雅黑" pitchFamily="34" charset="-122"/>
                <a:ea typeface="微软雅黑" pitchFamily="34" charset="-122"/>
              </a:rPr>
              <a:t>在讲解最后一个内容的时候，先看看硬盘上的两个文件，一个图片，一个文本文件</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26628" name="灯片编号占位符 3">
            <a:extLst>
              <a:ext uri="{FF2B5EF4-FFF2-40B4-BE49-F238E27FC236}">
                <a16:creationId xmlns:a16="http://schemas.microsoft.com/office/drawing/2014/main" id="{A5F988DA-2304-4736-9A11-E5CDCB8A16B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0C2FE931-03DA-46E6-9427-89598BDA5657}" type="slidenum">
              <a:rPr lang="zh-CN" altLang="en-US">
                <a:solidFill>
                  <a:srgbClr val="000000"/>
                </a:solidFill>
              </a:rPr>
              <a:pPr/>
              <a:t>53</a:t>
            </a:fld>
            <a:endParaRPr lang="zh-CN" altLang="en-US">
              <a:solidFill>
                <a:srgbClr val="000000"/>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a:extLst>
              <a:ext uri="{FF2B5EF4-FFF2-40B4-BE49-F238E27FC236}">
                <a16:creationId xmlns:a16="http://schemas.microsoft.com/office/drawing/2014/main" id="{CF934607-51C7-4960-B542-2DD0D38207B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315B03C9-B37B-4DAF-8224-6FDD83698F65}"/>
              </a:ext>
            </a:extLst>
          </p:cNvPr>
          <p:cNvSpPr>
            <a:spLocks noGrp="1"/>
          </p:cNvSpPr>
          <p:nvPr>
            <p:ph type="body" idx="1"/>
          </p:nvPr>
        </p:nvSpPr>
        <p:spPr bwMode="auto"/>
        <p:txBody>
          <a:bodyPr wrap="square" numCol="1" anchor="t" anchorCtr="0" compatLnSpc="1">
            <a:prstTxWarp prst="textNoShape">
              <a:avLst/>
            </a:prstTxWarp>
          </a:bodyPr>
          <a:lstStyle/>
          <a:p>
            <a:pPr>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46084" name="灯片编号占位符 3">
            <a:extLst>
              <a:ext uri="{FF2B5EF4-FFF2-40B4-BE49-F238E27FC236}">
                <a16:creationId xmlns:a16="http://schemas.microsoft.com/office/drawing/2014/main" id="{13AF5181-1D31-4594-8FA0-755C261317C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FA2D94A4-B680-4856-97FD-A87B119C9D6A}" type="slidenum">
              <a:rPr lang="zh-CN" altLang="en-US">
                <a:solidFill>
                  <a:srgbClr val="000000"/>
                </a:solidFill>
              </a:rPr>
              <a:pPr/>
              <a:t>59</a:t>
            </a:fld>
            <a:endParaRPr lang="zh-CN" altLang="en-US">
              <a:solidFill>
                <a:srgbClr val="000000"/>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a:extLst>
              <a:ext uri="{FF2B5EF4-FFF2-40B4-BE49-F238E27FC236}">
                <a16:creationId xmlns:a16="http://schemas.microsoft.com/office/drawing/2014/main" id="{1D1B6058-8EAB-43FD-8958-6FC6735021A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7055FF8D-3DBB-4A7E-88A1-503E8AACF253}"/>
              </a:ext>
            </a:extLst>
          </p:cNvPr>
          <p:cNvSpPr>
            <a:spLocks noGrp="1"/>
          </p:cNvSpPr>
          <p:nvPr>
            <p:ph type="body" idx="1"/>
          </p:nvPr>
        </p:nvSpPr>
        <p:spPr bwMode="auto"/>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复制图片，其实做读写数据操作</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48132" name="灯片编号占位符 3">
            <a:extLst>
              <a:ext uri="{FF2B5EF4-FFF2-40B4-BE49-F238E27FC236}">
                <a16:creationId xmlns:a16="http://schemas.microsoft.com/office/drawing/2014/main" id="{83482944-F629-4782-92D0-C6F5E632260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DBCFF9E9-6957-43FB-8A84-810124F78A9A}" type="slidenum">
              <a:rPr lang="zh-CN" altLang="en-US"/>
              <a:pPr/>
              <a:t>60</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a:extLst>
              <a:ext uri="{FF2B5EF4-FFF2-40B4-BE49-F238E27FC236}">
                <a16:creationId xmlns:a16="http://schemas.microsoft.com/office/drawing/2014/main" id="{CF934607-51C7-4960-B542-2DD0D38207B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315B03C9-B37B-4DAF-8224-6FDD83698F65}"/>
              </a:ext>
            </a:extLst>
          </p:cNvPr>
          <p:cNvSpPr>
            <a:spLocks noGrp="1"/>
          </p:cNvSpPr>
          <p:nvPr>
            <p:ph type="body" idx="1"/>
          </p:nvPr>
        </p:nvSpPr>
        <p:spPr bwMode="auto"/>
        <p:txBody>
          <a:bodyPr wrap="square" numCol="1" anchor="t" anchorCtr="0" compatLnSpc="1">
            <a:prstTxWarp prst="textNoShape">
              <a:avLst/>
            </a:prstTxWarp>
          </a:bodyPr>
          <a:lstStyle/>
          <a:p>
            <a:pPr>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46084" name="灯片编号占位符 3">
            <a:extLst>
              <a:ext uri="{FF2B5EF4-FFF2-40B4-BE49-F238E27FC236}">
                <a16:creationId xmlns:a16="http://schemas.microsoft.com/office/drawing/2014/main" id="{13AF5181-1D31-4594-8FA0-755C261317C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FA2D94A4-B680-4856-97FD-A87B119C9D6A}" type="slidenum">
              <a:rPr lang="zh-CN" altLang="en-US">
                <a:solidFill>
                  <a:srgbClr val="000000"/>
                </a:solidFill>
              </a:rPr>
              <a:pPr/>
              <a:t>63</a:t>
            </a:fld>
            <a:endParaRPr lang="zh-CN" altLang="en-US">
              <a:solidFill>
                <a:srgbClr val="000000"/>
              </a:solidFill>
            </a:endParaRPr>
          </a:p>
        </p:txBody>
      </p:sp>
    </p:spTree>
    <p:extLst>
      <p:ext uri="{BB962C8B-B14F-4D97-AF65-F5344CB8AC3E}">
        <p14:creationId xmlns:p14="http://schemas.microsoft.com/office/powerpoint/2010/main" val="24356886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a:extLst>
              <a:ext uri="{FF2B5EF4-FFF2-40B4-BE49-F238E27FC236}">
                <a16:creationId xmlns:a16="http://schemas.microsoft.com/office/drawing/2014/main" id="{1D1B6058-8EAB-43FD-8958-6FC6735021A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7055FF8D-3DBB-4A7E-88A1-503E8AACF253}"/>
              </a:ext>
            </a:extLst>
          </p:cNvPr>
          <p:cNvSpPr>
            <a:spLocks noGrp="1"/>
          </p:cNvSpPr>
          <p:nvPr>
            <p:ph type="body" idx="1"/>
          </p:nvPr>
        </p:nvSpPr>
        <p:spPr bwMode="auto"/>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复制图片，其实做读写数据操作</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48132" name="灯片编号占位符 3">
            <a:extLst>
              <a:ext uri="{FF2B5EF4-FFF2-40B4-BE49-F238E27FC236}">
                <a16:creationId xmlns:a16="http://schemas.microsoft.com/office/drawing/2014/main" id="{83482944-F629-4782-92D0-C6F5E632260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DBCFF9E9-6957-43FB-8A84-810124F78A9A}" type="slidenum">
              <a:rPr lang="zh-CN" altLang="en-US"/>
              <a:pPr/>
              <a:t>64</a:t>
            </a:fld>
            <a:endParaRPr lang="zh-CN" altLang="en-US"/>
          </a:p>
        </p:txBody>
      </p:sp>
    </p:spTree>
    <p:extLst>
      <p:ext uri="{BB962C8B-B14F-4D97-AF65-F5344CB8AC3E}">
        <p14:creationId xmlns:p14="http://schemas.microsoft.com/office/powerpoint/2010/main" val="39537301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a:extLst>
              <a:ext uri="{FF2B5EF4-FFF2-40B4-BE49-F238E27FC236}">
                <a16:creationId xmlns:a16="http://schemas.microsoft.com/office/drawing/2014/main" id="{1D1B6058-8EAB-43FD-8958-6FC6735021A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7055FF8D-3DBB-4A7E-88A1-503E8AACF253}"/>
              </a:ext>
            </a:extLst>
          </p:cNvPr>
          <p:cNvSpPr>
            <a:spLocks noGrp="1"/>
          </p:cNvSpPr>
          <p:nvPr>
            <p:ph type="body" idx="1"/>
          </p:nvPr>
        </p:nvSpPr>
        <p:spPr bwMode="auto"/>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复制图片，其实做读写数据操作</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48132" name="灯片编号占位符 3">
            <a:extLst>
              <a:ext uri="{FF2B5EF4-FFF2-40B4-BE49-F238E27FC236}">
                <a16:creationId xmlns:a16="http://schemas.microsoft.com/office/drawing/2014/main" id="{83482944-F629-4782-92D0-C6F5E632260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DBCFF9E9-6957-43FB-8A84-810124F78A9A}" type="slidenum">
              <a:rPr lang="zh-CN" altLang="en-US"/>
              <a:pPr/>
              <a:t>68</a:t>
            </a:fld>
            <a:endParaRPr lang="zh-CN" altLang="en-US"/>
          </a:p>
        </p:txBody>
      </p:sp>
    </p:spTree>
    <p:extLst>
      <p:ext uri="{BB962C8B-B14F-4D97-AF65-F5344CB8AC3E}">
        <p14:creationId xmlns:p14="http://schemas.microsoft.com/office/powerpoint/2010/main" val="3858926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a:extLst>
              <a:ext uri="{FF2B5EF4-FFF2-40B4-BE49-F238E27FC236}">
                <a16:creationId xmlns:a16="http://schemas.microsoft.com/office/drawing/2014/main" id="{CF934607-51C7-4960-B542-2DD0D38207B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315B03C9-B37B-4DAF-8224-6FDD83698F65}"/>
              </a:ext>
            </a:extLst>
          </p:cNvPr>
          <p:cNvSpPr>
            <a:spLocks noGrp="1"/>
          </p:cNvSpPr>
          <p:nvPr>
            <p:ph type="body" idx="1"/>
          </p:nvPr>
        </p:nvSpPr>
        <p:spPr bwMode="auto"/>
        <p:txBody>
          <a:bodyPr wrap="square" numCol="1" anchor="t" anchorCtr="0" compatLnSpc="1">
            <a:prstTxWarp prst="textNoShape">
              <a:avLst/>
            </a:prstTxWarp>
          </a:bodyPr>
          <a:lstStyle/>
          <a:p>
            <a:pPr>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46084" name="灯片编号占位符 3">
            <a:extLst>
              <a:ext uri="{FF2B5EF4-FFF2-40B4-BE49-F238E27FC236}">
                <a16:creationId xmlns:a16="http://schemas.microsoft.com/office/drawing/2014/main" id="{13AF5181-1D31-4594-8FA0-755C261317C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FA2D94A4-B680-4856-97FD-A87B119C9D6A}" type="slidenum">
              <a:rPr lang="zh-CN" altLang="en-US">
                <a:solidFill>
                  <a:srgbClr val="000000"/>
                </a:solidFill>
              </a:rPr>
              <a:pPr/>
              <a:t>72</a:t>
            </a:fld>
            <a:endParaRPr lang="zh-CN" altLang="en-US">
              <a:solidFill>
                <a:srgbClr val="000000"/>
              </a:solidFill>
            </a:endParaRPr>
          </a:p>
        </p:txBody>
      </p:sp>
    </p:spTree>
    <p:extLst>
      <p:ext uri="{BB962C8B-B14F-4D97-AF65-F5344CB8AC3E}">
        <p14:creationId xmlns:p14="http://schemas.microsoft.com/office/powerpoint/2010/main" val="35969023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a:extLst>
              <a:ext uri="{FF2B5EF4-FFF2-40B4-BE49-F238E27FC236}">
                <a16:creationId xmlns:a16="http://schemas.microsoft.com/office/drawing/2014/main" id="{FF01C2C0-9180-41FD-A2B5-964727256FB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备注占位符 2">
            <a:extLst>
              <a:ext uri="{FF2B5EF4-FFF2-40B4-BE49-F238E27FC236}">
                <a16:creationId xmlns:a16="http://schemas.microsoft.com/office/drawing/2014/main" id="{645DCFDB-53C3-4D4D-9EC8-C3468215335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关于</a:t>
            </a:r>
            <a:r>
              <a:rPr lang="en-US" altLang="zh-CN"/>
              <a:t>JVM</a:t>
            </a:r>
            <a:r>
              <a:rPr lang="zh-CN" altLang="en-US"/>
              <a:t>的默认处理方案，我们先到代码中演示，再回来总结</a:t>
            </a:r>
          </a:p>
        </p:txBody>
      </p:sp>
      <p:sp>
        <p:nvSpPr>
          <p:cNvPr id="32772" name="灯片编号占位符 3">
            <a:extLst>
              <a:ext uri="{FF2B5EF4-FFF2-40B4-BE49-F238E27FC236}">
                <a16:creationId xmlns:a16="http://schemas.microsoft.com/office/drawing/2014/main" id="{A94B916B-DFB4-49C9-9EB4-C193581A4CB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9FD180AB-6073-4A86-8FDD-FBE1422E8C0F}" type="slidenum">
              <a:rPr lang="zh-CN" altLang="en-US">
                <a:solidFill>
                  <a:srgbClr val="000000"/>
                </a:solidFill>
              </a:rPr>
              <a:pPr/>
              <a:t>8</a:t>
            </a:fld>
            <a:endParaRPr lang="zh-CN" altLang="en-US">
              <a:solidFill>
                <a:srgbClr val="000000"/>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a:extLst>
              <a:ext uri="{FF2B5EF4-FFF2-40B4-BE49-F238E27FC236}">
                <a16:creationId xmlns:a16="http://schemas.microsoft.com/office/drawing/2014/main" id="{1D1B6058-8EAB-43FD-8958-6FC6735021A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7055FF8D-3DBB-4A7E-88A1-503E8AACF253}"/>
              </a:ext>
            </a:extLst>
          </p:cNvPr>
          <p:cNvSpPr>
            <a:spLocks noGrp="1"/>
          </p:cNvSpPr>
          <p:nvPr>
            <p:ph type="body" idx="1"/>
          </p:nvPr>
        </p:nvSpPr>
        <p:spPr bwMode="auto"/>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复制图片，其实做读写数据操作</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48132" name="灯片编号占位符 3">
            <a:extLst>
              <a:ext uri="{FF2B5EF4-FFF2-40B4-BE49-F238E27FC236}">
                <a16:creationId xmlns:a16="http://schemas.microsoft.com/office/drawing/2014/main" id="{83482944-F629-4782-92D0-C6F5E632260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DBCFF9E9-6957-43FB-8A84-810124F78A9A}" type="slidenum">
              <a:rPr lang="zh-CN" altLang="en-US"/>
              <a:pPr/>
              <a:t>74</a:t>
            </a:fld>
            <a:endParaRPr lang="zh-CN" altLang="en-US"/>
          </a:p>
        </p:txBody>
      </p:sp>
    </p:spTree>
    <p:extLst>
      <p:ext uri="{BB962C8B-B14F-4D97-AF65-F5344CB8AC3E}">
        <p14:creationId xmlns:p14="http://schemas.microsoft.com/office/powerpoint/2010/main" val="24845696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a:extLst>
              <a:ext uri="{FF2B5EF4-FFF2-40B4-BE49-F238E27FC236}">
                <a16:creationId xmlns:a16="http://schemas.microsoft.com/office/drawing/2014/main" id="{1D1B6058-8EAB-43FD-8958-6FC6735021A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7055FF8D-3DBB-4A7E-88A1-503E8AACF253}"/>
              </a:ext>
            </a:extLst>
          </p:cNvPr>
          <p:cNvSpPr>
            <a:spLocks noGrp="1"/>
          </p:cNvSpPr>
          <p:nvPr>
            <p:ph type="body" idx="1"/>
          </p:nvPr>
        </p:nvSpPr>
        <p:spPr bwMode="auto"/>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复制图片，其实做读写数据操作</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48132" name="灯片编号占位符 3">
            <a:extLst>
              <a:ext uri="{FF2B5EF4-FFF2-40B4-BE49-F238E27FC236}">
                <a16:creationId xmlns:a16="http://schemas.microsoft.com/office/drawing/2014/main" id="{83482944-F629-4782-92D0-C6F5E632260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DBCFF9E9-6957-43FB-8A84-810124F78A9A}" type="slidenum">
              <a:rPr lang="zh-CN" altLang="en-US"/>
              <a:pPr/>
              <a:t>75</a:t>
            </a:fld>
            <a:endParaRPr lang="zh-CN" altLang="en-US"/>
          </a:p>
        </p:txBody>
      </p:sp>
    </p:spTree>
    <p:extLst>
      <p:ext uri="{BB962C8B-B14F-4D97-AF65-F5344CB8AC3E}">
        <p14:creationId xmlns:p14="http://schemas.microsoft.com/office/powerpoint/2010/main" val="37956194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a:extLst>
              <a:ext uri="{FF2B5EF4-FFF2-40B4-BE49-F238E27FC236}">
                <a16:creationId xmlns:a16="http://schemas.microsoft.com/office/drawing/2014/main" id="{CF934607-51C7-4960-B542-2DD0D38207B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315B03C9-B37B-4DAF-8224-6FDD83698F65}"/>
              </a:ext>
            </a:extLst>
          </p:cNvPr>
          <p:cNvSpPr>
            <a:spLocks noGrp="1"/>
          </p:cNvSpPr>
          <p:nvPr>
            <p:ph type="body" idx="1"/>
          </p:nvPr>
        </p:nvSpPr>
        <p:spPr bwMode="auto"/>
        <p:txBody>
          <a:bodyPr wrap="square" numCol="1" anchor="t" anchorCtr="0" compatLnSpc="1">
            <a:prstTxWarp prst="textNoShape">
              <a:avLst/>
            </a:prstTxWarp>
          </a:bodyPr>
          <a:lstStyle/>
          <a:p>
            <a:pPr>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46084" name="灯片编号占位符 3">
            <a:extLst>
              <a:ext uri="{FF2B5EF4-FFF2-40B4-BE49-F238E27FC236}">
                <a16:creationId xmlns:a16="http://schemas.microsoft.com/office/drawing/2014/main" id="{13AF5181-1D31-4594-8FA0-755C261317C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FA2D94A4-B680-4856-97FD-A87B119C9D6A}" type="slidenum">
              <a:rPr lang="zh-CN" altLang="en-US">
                <a:solidFill>
                  <a:srgbClr val="000000"/>
                </a:solidFill>
              </a:rPr>
              <a:pPr/>
              <a:t>79</a:t>
            </a:fld>
            <a:endParaRPr lang="zh-CN" altLang="en-US">
              <a:solidFill>
                <a:srgbClr val="000000"/>
              </a:solidFill>
            </a:endParaRPr>
          </a:p>
        </p:txBody>
      </p:sp>
    </p:spTree>
    <p:extLst>
      <p:ext uri="{BB962C8B-B14F-4D97-AF65-F5344CB8AC3E}">
        <p14:creationId xmlns:p14="http://schemas.microsoft.com/office/powerpoint/2010/main" val="18323477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a:extLst>
              <a:ext uri="{FF2B5EF4-FFF2-40B4-BE49-F238E27FC236}">
                <a16:creationId xmlns:a16="http://schemas.microsoft.com/office/drawing/2014/main" id="{6EC34ECD-C03D-464F-B376-55D3B78E7BA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备注占位符 2">
            <a:extLst>
              <a:ext uri="{FF2B5EF4-FFF2-40B4-BE49-F238E27FC236}">
                <a16:creationId xmlns:a16="http://schemas.microsoft.com/office/drawing/2014/main" id="{D860C615-02B9-452A-82BD-DD699DA479A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关于</a:t>
            </a:r>
            <a:r>
              <a:rPr lang="en-US" altLang="zh-CN"/>
              <a:t>JVM</a:t>
            </a:r>
            <a:r>
              <a:rPr lang="zh-CN" altLang="en-US"/>
              <a:t>的默认处理方案，我们先到代码中演示，再回来总结</a:t>
            </a:r>
          </a:p>
        </p:txBody>
      </p:sp>
      <p:sp>
        <p:nvSpPr>
          <p:cNvPr id="68612" name="灯片编号占位符 3">
            <a:extLst>
              <a:ext uri="{FF2B5EF4-FFF2-40B4-BE49-F238E27FC236}">
                <a16:creationId xmlns:a16="http://schemas.microsoft.com/office/drawing/2014/main" id="{F1F1A08C-771A-428B-ACC5-F02F6A2FAB1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72B07807-11CB-4053-AA10-F02DB0401D19}" type="slidenum">
              <a:rPr lang="zh-CN" altLang="en-US">
                <a:solidFill>
                  <a:srgbClr val="000000"/>
                </a:solidFill>
              </a:rPr>
              <a:pPr/>
              <a:t>81</a:t>
            </a:fld>
            <a:endParaRPr lang="zh-CN" altLang="en-US">
              <a:solidFill>
                <a:srgbClr val="000000"/>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a:extLst>
              <a:ext uri="{FF2B5EF4-FFF2-40B4-BE49-F238E27FC236}">
                <a16:creationId xmlns:a16="http://schemas.microsoft.com/office/drawing/2014/main" id="{3B94733A-34D9-4C10-AD04-AC3DD91C8E2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1DE879F2-6229-4642-8EF9-D86CCB236247}"/>
              </a:ext>
            </a:extLst>
          </p:cNvPr>
          <p:cNvSpPr>
            <a:spLocks noGrp="1"/>
          </p:cNvSpPr>
          <p:nvPr>
            <p:ph type="body" idx="1"/>
          </p:nvPr>
        </p:nvSpPr>
        <p:spPr bwMode="auto"/>
        <p:txBody>
          <a:bodyPr wrap="square" numCol="1" anchor="t" anchorCtr="0" compatLnSpc="1">
            <a:prstTxWarp prst="textNoShape">
              <a:avLst/>
            </a:prstTxWarp>
          </a:bodyPr>
          <a:lstStyle/>
          <a:p>
            <a:pPr>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39940" name="灯片编号占位符 3">
            <a:extLst>
              <a:ext uri="{FF2B5EF4-FFF2-40B4-BE49-F238E27FC236}">
                <a16:creationId xmlns:a16="http://schemas.microsoft.com/office/drawing/2014/main" id="{7F86A155-7519-4588-A6EA-CB791FE3C5B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29A8EE82-F2E6-4DC7-AD07-D8F52D7F2E07}" type="slidenum">
              <a:rPr lang="zh-CN" altLang="en-US">
                <a:solidFill>
                  <a:srgbClr val="000000"/>
                </a:solidFill>
              </a:rPr>
              <a:pPr/>
              <a:t>84</a:t>
            </a:fld>
            <a:endParaRPr lang="zh-CN" altLang="en-US">
              <a:solidFill>
                <a:srgbClr val="000000"/>
              </a:solidFill>
            </a:endParaRPr>
          </a:p>
        </p:txBody>
      </p:sp>
    </p:spTree>
    <p:extLst>
      <p:ext uri="{BB962C8B-B14F-4D97-AF65-F5344CB8AC3E}">
        <p14:creationId xmlns:p14="http://schemas.microsoft.com/office/powerpoint/2010/main" val="35242871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幻灯片图像占位符 1">
            <a:extLst>
              <a:ext uri="{FF2B5EF4-FFF2-40B4-BE49-F238E27FC236}">
                <a16:creationId xmlns:a16="http://schemas.microsoft.com/office/drawing/2014/main" id="{B6007C15-45F8-4601-8856-39620BB182D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36D520C5-B7A7-432E-865D-2B812068A27D}"/>
              </a:ext>
            </a:extLst>
          </p:cNvPr>
          <p:cNvSpPr>
            <a:spLocks noGrp="1"/>
          </p:cNvSpPr>
          <p:nvPr>
            <p:ph type="body" idx="1"/>
          </p:nvPr>
        </p:nvSpPr>
        <p:spPr bwMode="auto"/>
        <p:txBody>
          <a:bodyPr wrap="square" numCol="1" anchor="t" anchorCtr="0" compatLnSpc="1">
            <a:prstTxWarp prst="textNoShape">
              <a:avLst/>
            </a:prstTxWarp>
          </a:bodyPr>
          <a:lstStyle/>
          <a:p>
            <a:pPr>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147460" name="灯片编号占位符 3">
            <a:extLst>
              <a:ext uri="{FF2B5EF4-FFF2-40B4-BE49-F238E27FC236}">
                <a16:creationId xmlns:a16="http://schemas.microsoft.com/office/drawing/2014/main" id="{40C67B57-11CF-49A2-AEB2-24C797E14AF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7951B787-5055-4A14-B6DE-9054AF54CC6B}" type="slidenum">
              <a:rPr lang="zh-CN" altLang="en-US">
                <a:solidFill>
                  <a:srgbClr val="000000"/>
                </a:solidFill>
              </a:rPr>
              <a:pPr/>
              <a:t>88</a:t>
            </a:fld>
            <a:endParaRPr lang="zh-CN" altLang="en-US">
              <a:solidFill>
                <a:srgbClr val="000000"/>
              </a:solidFill>
            </a:endParaRPr>
          </a:p>
        </p:txBody>
      </p:sp>
    </p:spTree>
    <p:extLst>
      <p:ext uri="{BB962C8B-B14F-4D97-AF65-F5344CB8AC3E}">
        <p14:creationId xmlns:p14="http://schemas.microsoft.com/office/powerpoint/2010/main" val="5320517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幻灯片图像占位符 1">
            <a:extLst>
              <a:ext uri="{FF2B5EF4-FFF2-40B4-BE49-F238E27FC236}">
                <a16:creationId xmlns:a16="http://schemas.microsoft.com/office/drawing/2014/main" id="{B6007C15-45F8-4601-8856-39620BB182D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36D520C5-B7A7-432E-865D-2B812068A27D}"/>
              </a:ext>
            </a:extLst>
          </p:cNvPr>
          <p:cNvSpPr>
            <a:spLocks noGrp="1"/>
          </p:cNvSpPr>
          <p:nvPr>
            <p:ph type="body" idx="1"/>
          </p:nvPr>
        </p:nvSpPr>
        <p:spPr bwMode="auto"/>
        <p:txBody>
          <a:bodyPr wrap="square" numCol="1" anchor="t" anchorCtr="0" compatLnSpc="1">
            <a:prstTxWarp prst="textNoShape">
              <a:avLst/>
            </a:prstTxWarp>
          </a:bodyPr>
          <a:lstStyle/>
          <a:p>
            <a:pPr>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147460" name="灯片编号占位符 3">
            <a:extLst>
              <a:ext uri="{FF2B5EF4-FFF2-40B4-BE49-F238E27FC236}">
                <a16:creationId xmlns:a16="http://schemas.microsoft.com/office/drawing/2014/main" id="{40C67B57-11CF-49A2-AEB2-24C797E14AF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7951B787-5055-4A14-B6DE-9054AF54CC6B}" type="slidenum">
              <a:rPr lang="zh-CN" altLang="en-US">
                <a:solidFill>
                  <a:srgbClr val="000000"/>
                </a:solidFill>
              </a:rPr>
              <a:pPr/>
              <a:t>89</a:t>
            </a:fld>
            <a:endParaRPr lang="zh-CN" altLang="en-US">
              <a:solidFill>
                <a:srgbClr val="000000"/>
              </a:solidFill>
            </a:endParaRPr>
          </a:p>
        </p:txBody>
      </p:sp>
    </p:spTree>
    <p:extLst>
      <p:ext uri="{BB962C8B-B14F-4D97-AF65-F5344CB8AC3E}">
        <p14:creationId xmlns:p14="http://schemas.microsoft.com/office/powerpoint/2010/main" val="6591356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a:extLst>
              <a:ext uri="{FF2B5EF4-FFF2-40B4-BE49-F238E27FC236}">
                <a16:creationId xmlns:a16="http://schemas.microsoft.com/office/drawing/2014/main" id="{7AAD5C42-870A-47BD-93AF-9D8FBD2E905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备注占位符 2">
            <a:extLst>
              <a:ext uri="{FF2B5EF4-FFF2-40B4-BE49-F238E27FC236}">
                <a16:creationId xmlns:a16="http://schemas.microsoft.com/office/drawing/2014/main" id="{406ACAC7-205E-4F0F-B2CE-0776EDAFBBC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关于</a:t>
            </a:r>
            <a:r>
              <a:rPr lang="en-US" altLang="zh-CN"/>
              <a:t>JVM</a:t>
            </a:r>
            <a:r>
              <a:rPr lang="zh-CN" altLang="en-US"/>
              <a:t>的默认处理方案，我们先到代码中演示，再回来总结</a:t>
            </a:r>
          </a:p>
        </p:txBody>
      </p:sp>
      <p:sp>
        <p:nvSpPr>
          <p:cNvPr id="35844" name="灯片编号占位符 3">
            <a:extLst>
              <a:ext uri="{FF2B5EF4-FFF2-40B4-BE49-F238E27FC236}">
                <a16:creationId xmlns:a16="http://schemas.microsoft.com/office/drawing/2014/main" id="{3DAF4623-902B-4771-A20C-AC776EEA8B8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9A3E04F5-BC44-44D4-A9EF-CBF9BD1F0D48}" type="slidenum">
              <a:rPr lang="zh-CN" altLang="en-US">
                <a:solidFill>
                  <a:srgbClr val="000000"/>
                </a:solidFill>
              </a:rPr>
              <a:pPr/>
              <a:t>11</a:t>
            </a:fld>
            <a:endParaRPr lang="zh-CN" altLang="en-US">
              <a:solidFill>
                <a:srgbClr val="000000"/>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a:extLst>
              <a:ext uri="{FF2B5EF4-FFF2-40B4-BE49-F238E27FC236}">
                <a16:creationId xmlns:a16="http://schemas.microsoft.com/office/drawing/2014/main" id="{52C2F6C9-7359-447D-8F12-E7B687AC5BF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备注占位符 2">
            <a:extLst>
              <a:ext uri="{FF2B5EF4-FFF2-40B4-BE49-F238E27FC236}">
                <a16:creationId xmlns:a16="http://schemas.microsoft.com/office/drawing/2014/main" id="{8C3E2811-1BB9-4747-BE9A-AF0ECD3A846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关于</a:t>
            </a:r>
            <a:r>
              <a:rPr lang="en-US" altLang="zh-CN"/>
              <a:t>JVM</a:t>
            </a:r>
            <a:r>
              <a:rPr lang="zh-CN" altLang="en-US"/>
              <a:t>的默认处理方案，我们先到代码中演示，再回来总结</a:t>
            </a:r>
          </a:p>
        </p:txBody>
      </p:sp>
      <p:sp>
        <p:nvSpPr>
          <p:cNvPr id="33796" name="灯片编号占位符 3">
            <a:extLst>
              <a:ext uri="{FF2B5EF4-FFF2-40B4-BE49-F238E27FC236}">
                <a16:creationId xmlns:a16="http://schemas.microsoft.com/office/drawing/2014/main" id="{92A151C6-3564-4354-A8A1-069C25E618B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63EAE4A9-932F-45CE-A8FF-6AAD633C8867}" type="slidenum">
              <a:rPr lang="zh-CN" altLang="en-US">
                <a:solidFill>
                  <a:srgbClr val="000000"/>
                </a:solidFill>
              </a:rPr>
              <a:pPr/>
              <a:t>13</a:t>
            </a:fld>
            <a:endParaRPr lang="zh-CN" altLang="en-US">
              <a:solidFill>
                <a:srgbClr val="000000"/>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a:extLst>
              <a:ext uri="{FF2B5EF4-FFF2-40B4-BE49-F238E27FC236}">
                <a16:creationId xmlns:a16="http://schemas.microsoft.com/office/drawing/2014/main" id="{2136A994-0592-44BF-991A-273C286FEF0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a:extLst>
              <a:ext uri="{FF2B5EF4-FFF2-40B4-BE49-F238E27FC236}">
                <a16:creationId xmlns:a16="http://schemas.microsoft.com/office/drawing/2014/main" id="{66B02FCB-3DD4-4984-945B-81130D0002C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关于</a:t>
            </a:r>
            <a:r>
              <a:rPr lang="en-US" altLang="zh-CN"/>
              <a:t>JVM</a:t>
            </a:r>
            <a:r>
              <a:rPr lang="zh-CN" altLang="en-US"/>
              <a:t>的默认处理方案，我们先到代码中演示，再回来总结</a:t>
            </a:r>
          </a:p>
        </p:txBody>
      </p:sp>
      <p:sp>
        <p:nvSpPr>
          <p:cNvPr id="36868" name="灯片编号占位符 3">
            <a:extLst>
              <a:ext uri="{FF2B5EF4-FFF2-40B4-BE49-F238E27FC236}">
                <a16:creationId xmlns:a16="http://schemas.microsoft.com/office/drawing/2014/main" id="{EEBAD4AE-C71A-41F4-983B-F68E163FED8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A5C68473-38C7-4574-B618-405B0EE455E3}" type="slidenum">
              <a:rPr lang="zh-CN" altLang="en-US">
                <a:solidFill>
                  <a:srgbClr val="000000"/>
                </a:solidFill>
              </a:rPr>
              <a:pPr/>
              <a:t>16</a:t>
            </a:fld>
            <a:endParaRPr lang="zh-CN" altLang="en-US">
              <a:solidFill>
                <a:srgbClr val="000000"/>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幻灯片图像占位符 1">
            <a:extLst>
              <a:ext uri="{FF2B5EF4-FFF2-40B4-BE49-F238E27FC236}">
                <a16:creationId xmlns:a16="http://schemas.microsoft.com/office/drawing/2014/main" id="{D96141AA-5C70-4B63-919F-5F98C626C31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F1E5ABB8-919F-4DE9-BE55-FEA408DEA060}"/>
              </a:ext>
            </a:extLst>
          </p:cNvPr>
          <p:cNvSpPr>
            <a:spLocks noGrp="1"/>
          </p:cNvSpPr>
          <p:nvPr>
            <p:ph type="body" idx="1"/>
          </p:nvPr>
        </p:nvSpPr>
        <p:spPr bwMode="auto"/>
        <p:txBody>
          <a:bodyPr wrap="square" numCol="1" anchor="t" anchorCtr="0" compatLnSpc="1">
            <a:prstTxWarp prst="textNoShape">
              <a:avLst/>
            </a:prstTxWarp>
          </a:bodyPr>
          <a:lstStyle/>
          <a:p>
            <a:pPr>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134148" name="灯片编号占位符 3">
            <a:extLst>
              <a:ext uri="{FF2B5EF4-FFF2-40B4-BE49-F238E27FC236}">
                <a16:creationId xmlns:a16="http://schemas.microsoft.com/office/drawing/2014/main" id="{085B809D-E437-445E-A650-83C5352696B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FA27DF5A-C730-433F-A45D-1719B9E86591}" type="slidenum">
              <a:rPr lang="zh-CN" altLang="en-US" smtClean="0"/>
              <a:pPr/>
              <a:t>19</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幻灯片图像占位符 1">
            <a:extLst>
              <a:ext uri="{FF2B5EF4-FFF2-40B4-BE49-F238E27FC236}">
                <a16:creationId xmlns:a16="http://schemas.microsoft.com/office/drawing/2014/main" id="{70F994A2-5682-4242-B16B-5707A5924D6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5B94315F-6A10-4FDE-A0E8-3F412E26116F}"/>
              </a:ext>
            </a:extLst>
          </p:cNvPr>
          <p:cNvSpPr>
            <a:spLocks noGrp="1"/>
          </p:cNvSpPr>
          <p:nvPr>
            <p:ph type="body" idx="1"/>
          </p:nvPr>
        </p:nvSpPr>
        <p:spPr bwMode="auto"/>
        <p:txBody>
          <a:bodyPr wrap="square" numCol="1" anchor="t" anchorCtr="0" compatLnSpc="1">
            <a:prstTxWarp prst="textNoShape">
              <a:avLst/>
            </a:prstTxWarp>
          </a:bodyPr>
          <a:lstStyle/>
          <a:p>
            <a:pPr fontAlgn="auto">
              <a:lnSpc>
                <a:spcPct val="150000"/>
              </a:lnSpc>
              <a:spcBef>
                <a:spcPts val="0"/>
              </a:spcBef>
              <a:spcAft>
                <a:spcPts val="0"/>
              </a:spcAft>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142340" name="灯片编号占位符 3">
            <a:extLst>
              <a:ext uri="{FF2B5EF4-FFF2-40B4-BE49-F238E27FC236}">
                <a16:creationId xmlns:a16="http://schemas.microsoft.com/office/drawing/2014/main" id="{A706EECD-C616-4E9B-94C9-77F1FBE7314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F0EEA8F-FBC3-4C54-8F6C-BFDFD9AE7720}" type="slidenum">
              <a:rPr lang="zh-CN" altLang="en-US" smtClean="0"/>
              <a:pPr/>
              <a:t>23</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幻灯片图像占位符 1">
            <a:extLst>
              <a:ext uri="{FF2B5EF4-FFF2-40B4-BE49-F238E27FC236}">
                <a16:creationId xmlns:a16="http://schemas.microsoft.com/office/drawing/2014/main" id="{AFB048C4-0E90-4FCE-9F7F-D13B09FC109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FA496AB0-581A-4CBF-B01C-6E248A34806A}"/>
              </a:ext>
            </a:extLst>
          </p:cNvPr>
          <p:cNvSpPr>
            <a:spLocks noGrp="1"/>
          </p:cNvSpPr>
          <p:nvPr>
            <p:ph type="body" idx="1"/>
          </p:nvPr>
        </p:nvSpPr>
        <p:spPr bwMode="auto"/>
        <p:txBody>
          <a:bodyPr wrap="square" numCol="1" anchor="t" anchorCtr="0" compatLnSpc="1">
            <a:prstTxWarp prst="textNoShape">
              <a:avLst/>
            </a:prstTxWarp>
          </a:bodyPr>
          <a:lstStyle/>
          <a:p>
            <a:pPr fontAlgn="auto">
              <a:lnSpc>
                <a:spcPct val="150000"/>
              </a:lnSpc>
              <a:spcBef>
                <a:spcPts val="0"/>
              </a:spcBef>
              <a:spcAft>
                <a:spcPts val="0"/>
              </a:spcAft>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144388" name="灯片编号占位符 3">
            <a:extLst>
              <a:ext uri="{FF2B5EF4-FFF2-40B4-BE49-F238E27FC236}">
                <a16:creationId xmlns:a16="http://schemas.microsoft.com/office/drawing/2014/main" id="{C9A2E0FA-EADC-430D-A5D5-2F5B3E80C04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FAD9B2A0-AB67-4C90-BC9B-4144964F7422}" type="slidenum">
              <a:rPr lang="zh-CN" altLang="en-US" smtClean="0"/>
              <a:pPr/>
              <a:t>24</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版式2">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469F54-72BF-044A-89E7-CDAF75E947E3}"/>
              </a:ext>
            </a:extLst>
          </p:cNvPr>
          <p:cNvSpPr>
            <a:spLocks noGrp="1"/>
          </p:cNvSpPr>
          <p:nvPr>
            <p:ph type="title" hasCustomPrompt="1"/>
          </p:nvPr>
        </p:nvSpPr>
        <p:spPr>
          <a:xfrm>
            <a:off x="838200" y="2244725"/>
            <a:ext cx="10541000" cy="1158875"/>
          </a:xfrm>
          <a:prstGeom prst="rect">
            <a:avLst/>
          </a:prstGeom>
        </p:spPr>
        <p:txBody>
          <a:bodyPr anchor="ctr"/>
          <a:lstStyle>
            <a:lvl1pPr>
              <a:defRPr sz="7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主标题</a:t>
            </a:r>
          </a:p>
        </p:txBody>
      </p:sp>
      <p:sp>
        <p:nvSpPr>
          <p:cNvPr id="3" name="文本占位符 3">
            <a:extLst>
              <a:ext uri="{FF2B5EF4-FFF2-40B4-BE49-F238E27FC236}">
                <a16:creationId xmlns:a16="http://schemas.microsoft.com/office/drawing/2014/main" id="{FE68CD30-ECD6-A642-8C7F-BA42D1249DFD}"/>
              </a:ext>
            </a:extLst>
          </p:cNvPr>
          <p:cNvSpPr>
            <a:spLocks noGrp="1"/>
          </p:cNvSpPr>
          <p:nvPr>
            <p:ph type="body" sz="quarter" idx="10" hasCustomPrompt="1"/>
          </p:nvPr>
        </p:nvSpPr>
        <p:spPr>
          <a:xfrm>
            <a:off x="838200" y="3454401"/>
            <a:ext cx="10540999" cy="630237"/>
          </a:xfrm>
          <a:prstGeom prst="rect">
            <a:avLst/>
          </a:prstGeom>
        </p:spPr>
        <p:txBody>
          <a:bodyPr anchor="ctr"/>
          <a:lstStyle>
            <a:lvl1pPr algn="ctr">
              <a:buNone/>
              <a:defRPr sz="24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stStyle>
          <a:p>
            <a:pPr lvl="0"/>
            <a:r>
              <a:rPr kumimoji="1" lang="zh-CN" altLang="en-US" dirty="0"/>
              <a:t>副标题内容，如若没有可以删除</a:t>
            </a:r>
          </a:p>
        </p:txBody>
      </p:sp>
    </p:spTree>
    <p:extLst>
      <p:ext uri="{BB962C8B-B14F-4D97-AF65-F5344CB8AC3E}">
        <p14:creationId xmlns:p14="http://schemas.microsoft.com/office/powerpoint/2010/main" val="588721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正文内容（无编号）">
    <p:spTree>
      <p:nvGrpSpPr>
        <p:cNvPr id="1" name=""/>
        <p:cNvGrpSpPr/>
        <p:nvPr/>
      </p:nvGrpSpPr>
      <p:grpSpPr>
        <a:xfrm>
          <a:off x="0" y="0"/>
          <a:ext cx="0" cy="0"/>
          <a:chOff x="0" y="0"/>
          <a:chExt cx="0" cy="0"/>
        </a:xfrm>
      </p:grpSpPr>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880" y="1612212"/>
            <a:ext cx="9845675" cy="4547802"/>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
        <p:nvSpPr>
          <p:cNvPr id="4" name="标题 1">
            <a:extLst>
              <a:ext uri="{FF2B5EF4-FFF2-40B4-BE49-F238E27FC236}">
                <a16:creationId xmlns:a16="http://schemas.microsoft.com/office/drawing/2014/main" id="{9947CB16-8D08-5242-A2E0-936DC1D438F6}"/>
              </a:ext>
            </a:extLst>
          </p:cNvPr>
          <p:cNvSpPr>
            <a:spLocks noGrp="1"/>
          </p:cNvSpPr>
          <p:nvPr>
            <p:ph type="title" hasCustomPrompt="1"/>
          </p:nvPr>
        </p:nvSpPr>
        <p:spPr>
          <a:xfrm>
            <a:off x="710880" y="1000749"/>
            <a:ext cx="9845675"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2908806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正文内容（数字符号）">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B678CE99-982F-E747-B6C5-B29DECDE3890}"/>
              </a:ext>
            </a:extLst>
          </p:cNvPr>
          <p:cNvSpPr>
            <a:spLocks noGrp="1"/>
          </p:cNvSpPr>
          <p:nvPr>
            <p:ph type="title" hasCustomPrompt="1"/>
          </p:nvPr>
        </p:nvSpPr>
        <p:spPr>
          <a:xfrm>
            <a:off x="710880" y="1002232"/>
            <a:ext cx="10719119"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3" name="文本占位符 11">
            <a:extLst>
              <a:ext uri="{FF2B5EF4-FFF2-40B4-BE49-F238E27FC236}">
                <a16:creationId xmlns:a16="http://schemas.microsoft.com/office/drawing/2014/main" id="{88D105DB-24C1-B042-AF5E-89B957331250}"/>
              </a:ext>
            </a:extLst>
          </p:cNvPr>
          <p:cNvSpPr>
            <a:spLocks noGrp="1"/>
          </p:cNvSpPr>
          <p:nvPr>
            <p:ph type="body" sz="quarter" idx="11" hasCustomPrompt="1"/>
          </p:nvPr>
        </p:nvSpPr>
        <p:spPr>
          <a:xfrm>
            <a:off x="710879" y="1598036"/>
            <a:ext cx="10719120" cy="4219575"/>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11588711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正文内容+项目编号">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1002233"/>
            <a:ext cx="10748057"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3" name="文本占位符 11">
            <a:extLst>
              <a:ext uri="{FF2B5EF4-FFF2-40B4-BE49-F238E27FC236}">
                <a16:creationId xmlns:a16="http://schemas.microsoft.com/office/drawing/2014/main" id="{9C0915B4-3DAF-C444-883E-818CAE39A5B1}"/>
              </a:ext>
            </a:extLst>
          </p:cNvPr>
          <p:cNvSpPr>
            <a:spLocks noGrp="1"/>
          </p:cNvSpPr>
          <p:nvPr>
            <p:ph type="body" sz="quarter" idx="11" hasCustomPrompt="1"/>
          </p:nvPr>
        </p:nvSpPr>
        <p:spPr>
          <a:xfrm>
            <a:off x="710880" y="1618707"/>
            <a:ext cx="10748057"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1</a:t>
            </a:r>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23571635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自由发挥">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1002232"/>
            <a:ext cx="10744805"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11824831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案例">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1056254"/>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案例</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103440"/>
            <a:ext cx="9214230" cy="517190"/>
          </a:xfrm>
          <a:prstGeom prst="rect">
            <a:avLst/>
          </a:prstGeom>
        </p:spPr>
        <p:txBody>
          <a:bodyPr anchor="ctr" anchorCtr="0"/>
          <a:lstStyle>
            <a:lvl1pPr marL="0" indent="0">
              <a:buNone/>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spcBef>
                <a:spcPct val="0"/>
              </a:spcBef>
            </a:pPr>
            <a:r>
              <a:rPr lang="zh-CN" altLang="en-US" dirty="0"/>
              <a:t>案例标题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743280"/>
            <a:ext cx="9214230" cy="3762373"/>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pic>
        <p:nvPicPr>
          <p:cNvPr id="13" name="图形 12">
            <a:extLst>
              <a:ext uri="{FF2B5EF4-FFF2-40B4-BE49-F238E27FC236}">
                <a16:creationId xmlns:a16="http://schemas.microsoft.com/office/drawing/2014/main" id="{455DD043-453D-F04F-965C-A5E686829A6B}"/>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9623" y="1246948"/>
            <a:ext cx="201682" cy="201682"/>
          </a:xfrm>
          <a:prstGeom prst="rect">
            <a:avLst/>
          </a:prstGeom>
        </p:spPr>
      </p:pic>
    </p:spTree>
    <p:extLst>
      <p:ext uri="{BB962C8B-B14F-4D97-AF65-F5344CB8AC3E}">
        <p14:creationId xmlns:p14="http://schemas.microsoft.com/office/powerpoint/2010/main" val="28063303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步骤">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1060146"/>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步骤</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107332"/>
            <a:ext cx="9214230"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marL="0" lvl="0" indent="0">
              <a:spcBef>
                <a:spcPct val="0"/>
              </a:spcBef>
              <a:buNone/>
            </a:pPr>
            <a:r>
              <a:rPr lang="zh-CN" altLang="en-US" dirty="0"/>
              <a:t>步骤标题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747172"/>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pic>
        <p:nvPicPr>
          <p:cNvPr id="13" name="图形 12">
            <a:extLst>
              <a:ext uri="{FF2B5EF4-FFF2-40B4-BE49-F238E27FC236}">
                <a16:creationId xmlns:a16="http://schemas.microsoft.com/office/drawing/2014/main" id="{A6C6B16B-7FC0-904C-B475-F9CF5C74E363}"/>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9623" y="1250840"/>
            <a:ext cx="201682" cy="201682"/>
          </a:xfrm>
          <a:prstGeom prst="rect">
            <a:avLst/>
          </a:prstGeom>
        </p:spPr>
      </p:pic>
    </p:spTree>
    <p:extLst>
      <p:ext uri="{BB962C8B-B14F-4D97-AF65-F5344CB8AC3E}">
        <p14:creationId xmlns:p14="http://schemas.microsoft.com/office/powerpoint/2010/main" val="24558441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练习">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1054782"/>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练习</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101968"/>
            <a:ext cx="9214230"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marL="0" lvl="0" indent="0">
              <a:spcBef>
                <a:spcPct val="0"/>
              </a:spcBef>
              <a:buNone/>
            </a:pPr>
            <a:r>
              <a:rPr lang="zh-CN" altLang="en-US" dirty="0"/>
              <a:t>练习标题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741808"/>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此为练习内容，字体不可改，阿里巴巴普惠体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pic>
        <p:nvPicPr>
          <p:cNvPr id="13" name="图形 12">
            <a:extLst>
              <a:ext uri="{FF2B5EF4-FFF2-40B4-BE49-F238E27FC236}">
                <a16:creationId xmlns:a16="http://schemas.microsoft.com/office/drawing/2014/main" id="{1FD7787D-704C-E74D-B53E-A392EAB4805E}"/>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9623" y="1245476"/>
            <a:ext cx="201682" cy="201682"/>
          </a:xfrm>
          <a:prstGeom prst="rect">
            <a:avLst/>
          </a:prstGeom>
        </p:spPr>
      </p:pic>
    </p:spTree>
    <p:extLst>
      <p:ext uri="{BB962C8B-B14F-4D97-AF65-F5344CB8AC3E}">
        <p14:creationId xmlns:p14="http://schemas.microsoft.com/office/powerpoint/2010/main" val="14145838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思考页">
    <p:spTree>
      <p:nvGrpSpPr>
        <p:cNvPr id="1" name=""/>
        <p:cNvGrpSpPr/>
        <p:nvPr/>
      </p:nvGrpSpPr>
      <p:grpSpPr>
        <a:xfrm>
          <a:off x="0" y="0"/>
          <a:ext cx="0" cy="0"/>
          <a:chOff x="0" y="0"/>
          <a:chExt cx="0" cy="0"/>
        </a:xfrm>
      </p:grpSpPr>
      <p:sp>
        <p:nvSpPr>
          <p:cNvPr id="28" name="六边形 27">
            <a:extLst>
              <a:ext uri="{FF2B5EF4-FFF2-40B4-BE49-F238E27FC236}">
                <a16:creationId xmlns:a16="http://schemas.microsoft.com/office/drawing/2014/main" id="{380B9059-6AA7-9E4F-BC56-F30289A262EA}"/>
              </a:ext>
            </a:extLst>
          </p:cNvPr>
          <p:cNvSpPr/>
          <p:nvPr userDrawn="1"/>
        </p:nvSpPr>
        <p:spPr>
          <a:xfrm rot="5400000">
            <a:off x="941355" y="3506918"/>
            <a:ext cx="1225219" cy="1056223"/>
          </a:xfrm>
          <a:prstGeom prst="hexagon">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3" name="六边形 22">
            <a:extLst>
              <a:ext uri="{FF2B5EF4-FFF2-40B4-BE49-F238E27FC236}">
                <a16:creationId xmlns:a16="http://schemas.microsoft.com/office/drawing/2014/main" id="{D71D36F9-1B1C-094A-A062-19A46A7AB388}"/>
              </a:ext>
            </a:extLst>
          </p:cNvPr>
          <p:cNvSpPr/>
          <p:nvPr userDrawn="1"/>
        </p:nvSpPr>
        <p:spPr>
          <a:xfrm rot="5400000">
            <a:off x="1484022" y="2527438"/>
            <a:ext cx="1944550" cy="1676336"/>
          </a:xfrm>
          <a:prstGeom prst="hexagon">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36556"/>
            <a:ext cx="5760538" cy="4710244"/>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7"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695420" y="2882670"/>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思考</a:t>
            </a:r>
          </a:p>
        </p:txBody>
      </p:sp>
      <p:sp>
        <p:nvSpPr>
          <p:cNvPr id="24" name="六边形 23">
            <a:extLst>
              <a:ext uri="{FF2B5EF4-FFF2-40B4-BE49-F238E27FC236}">
                <a16:creationId xmlns:a16="http://schemas.microsoft.com/office/drawing/2014/main" id="{745B08E3-3066-3844-87E9-46D7426765C6}"/>
              </a:ext>
            </a:extLst>
          </p:cNvPr>
          <p:cNvSpPr/>
          <p:nvPr userDrawn="1"/>
        </p:nvSpPr>
        <p:spPr>
          <a:xfrm rot="5400000">
            <a:off x="3294074" y="2149103"/>
            <a:ext cx="566610" cy="488457"/>
          </a:xfrm>
          <a:prstGeom prst="hexagon">
            <a:avLst/>
          </a:prstGeom>
          <a:solidFill>
            <a:srgbClr val="AD2B2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六边形 24">
            <a:extLst>
              <a:ext uri="{FF2B5EF4-FFF2-40B4-BE49-F238E27FC236}">
                <a16:creationId xmlns:a16="http://schemas.microsoft.com/office/drawing/2014/main" id="{B7A42CA5-7885-7642-B20D-B92B35099CBC}"/>
              </a:ext>
            </a:extLst>
          </p:cNvPr>
          <p:cNvSpPr/>
          <p:nvPr userDrawn="1"/>
        </p:nvSpPr>
        <p:spPr>
          <a:xfrm rot="5400000">
            <a:off x="1198356" y="4126436"/>
            <a:ext cx="298934" cy="257702"/>
          </a:xfrm>
          <a:prstGeom prst="hexagon">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6" name="六边形 25">
            <a:extLst>
              <a:ext uri="{FF2B5EF4-FFF2-40B4-BE49-F238E27FC236}">
                <a16:creationId xmlns:a16="http://schemas.microsoft.com/office/drawing/2014/main" id="{DE7B2235-1C6B-6B44-BC4F-1EC9BD8B9D8D}"/>
              </a:ext>
            </a:extLst>
          </p:cNvPr>
          <p:cNvSpPr/>
          <p:nvPr userDrawn="1"/>
        </p:nvSpPr>
        <p:spPr>
          <a:xfrm rot="5400000">
            <a:off x="3642476" y="4385265"/>
            <a:ext cx="566612" cy="488459"/>
          </a:xfrm>
          <a:prstGeom prst="hexagon">
            <a:avLst/>
          </a:prstGeom>
          <a:noFill/>
          <a:ln w="1905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六边形 29">
            <a:extLst>
              <a:ext uri="{FF2B5EF4-FFF2-40B4-BE49-F238E27FC236}">
                <a16:creationId xmlns:a16="http://schemas.microsoft.com/office/drawing/2014/main" id="{5BF818FD-51C6-E54A-9D53-783E1313F19E}"/>
              </a:ext>
            </a:extLst>
          </p:cNvPr>
          <p:cNvSpPr/>
          <p:nvPr userDrawn="1"/>
        </p:nvSpPr>
        <p:spPr>
          <a:xfrm rot="5400000">
            <a:off x="1190641" y="1715050"/>
            <a:ext cx="854974" cy="737047"/>
          </a:xfrm>
          <a:prstGeom prst="hexagon">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2361137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总结页">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880" y="1813092"/>
            <a:ext cx="3587349"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p>
          </p:txBody>
        </p:sp>
      </p:grpSp>
    </p:spTree>
    <p:extLst>
      <p:ext uri="{BB962C8B-B14F-4D97-AF65-F5344CB8AC3E}">
        <p14:creationId xmlns:p14="http://schemas.microsoft.com/office/powerpoint/2010/main" val="41700943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思路">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5" name="泪珠形 14">
            <a:extLst>
              <a:ext uri="{FF2B5EF4-FFF2-40B4-BE49-F238E27FC236}">
                <a16:creationId xmlns:a16="http://schemas.microsoft.com/office/drawing/2014/main" id="{0EFAFC56-5B16-1644-BDCA-117D21E2806E}"/>
              </a:ext>
            </a:extLst>
          </p:cNvPr>
          <p:cNvSpPr/>
          <p:nvPr userDrawn="1"/>
        </p:nvSpPr>
        <p:spPr>
          <a:xfrm>
            <a:off x="1013943" y="3138371"/>
            <a:ext cx="1399001" cy="1399001"/>
          </a:xfrm>
          <a:prstGeom prst="teardrop">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0" name="泪珠形 19">
            <a:extLst>
              <a:ext uri="{FF2B5EF4-FFF2-40B4-BE49-F238E27FC236}">
                <a16:creationId xmlns:a16="http://schemas.microsoft.com/office/drawing/2014/main" id="{02C17FF1-E140-B64F-AF1C-FE17A937E731}"/>
              </a:ext>
            </a:extLst>
          </p:cNvPr>
          <p:cNvSpPr/>
          <p:nvPr userDrawn="1"/>
        </p:nvSpPr>
        <p:spPr>
          <a:xfrm>
            <a:off x="1645363" y="2308178"/>
            <a:ext cx="2017950" cy="2017950"/>
          </a:xfrm>
          <a:prstGeom prst="teardrop">
            <a:avLst/>
          </a:prstGeom>
          <a:solidFill>
            <a:schemeClr val="bg1"/>
          </a:solidFill>
          <a:ln w="114300">
            <a:solidFill>
              <a:srgbClr val="B602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2" name="标题占位符 1">
            <a:extLst>
              <a:ext uri="{FF2B5EF4-FFF2-40B4-BE49-F238E27FC236}">
                <a16:creationId xmlns:a16="http://schemas.microsoft.com/office/drawing/2014/main" id="{F639FB5D-6047-3448-A319-F4FD2BA72BB3}"/>
              </a:ext>
            </a:extLst>
          </p:cNvPr>
          <p:cNvSpPr txBox="1">
            <a:spLocks noChangeArrowheads="1"/>
          </p:cNvSpPr>
          <p:nvPr userDrawn="1"/>
        </p:nvSpPr>
        <p:spPr bwMode="auto">
          <a:xfrm>
            <a:off x="1938193" y="2553627"/>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思路</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3" name="泪珠形 22">
            <a:extLst>
              <a:ext uri="{FF2B5EF4-FFF2-40B4-BE49-F238E27FC236}">
                <a16:creationId xmlns:a16="http://schemas.microsoft.com/office/drawing/2014/main" id="{0C1BFADD-1066-B04B-BD99-C7E20F0FA73E}"/>
              </a:ext>
            </a:extLst>
          </p:cNvPr>
          <p:cNvSpPr/>
          <p:nvPr userDrawn="1"/>
        </p:nvSpPr>
        <p:spPr>
          <a:xfrm>
            <a:off x="3663313" y="3963112"/>
            <a:ext cx="439924" cy="439924"/>
          </a:xfrm>
          <a:prstGeom prst="teardrop">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4" name="泪珠形 23">
            <a:extLst>
              <a:ext uri="{FF2B5EF4-FFF2-40B4-BE49-F238E27FC236}">
                <a16:creationId xmlns:a16="http://schemas.microsoft.com/office/drawing/2014/main" id="{20149FF9-71F5-FB43-A7A0-BB0C90CB4486}"/>
              </a:ext>
            </a:extLst>
          </p:cNvPr>
          <p:cNvSpPr/>
          <p:nvPr userDrawn="1"/>
        </p:nvSpPr>
        <p:spPr>
          <a:xfrm>
            <a:off x="2152487" y="1924996"/>
            <a:ext cx="260457" cy="260457"/>
          </a:xfrm>
          <a:prstGeom prst="teardrop">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5" name="泪珠形 24">
            <a:extLst>
              <a:ext uri="{FF2B5EF4-FFF2-40B4-BE49-F238E27FC236}">
                <a16:creationId xmlns:a16="http://schemas.microsoft.com/office/drawing/2014/main" id="{098F3E8C-7A22-A34B-817A-438DDA0CAC1C}"/>
              </a:ext>
            </a:extLst>
          </p:cNvPr>
          <p:cNvSpPr/>
          <p:nvPr userDrawn="1"/>
        </p:nvSpPr>
        <p:spPr>
          <a:xfrm>
            <a:off x="844996" y="3255023"/>
            <a:ext cx="562210" cy="562210"/>
          </a:xfrm>
          <a:prstGeom prst="teardrop">
            <a:avLst/>
          </a:prstGeom>
          <a:noFill/>
          <a:ln w="12700">
            <a:solidFill>
              <a:srgbClr val="DE0014"/>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1820687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版式">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5019358" y="1006475"/>
            <a:ext cx="5973761" cy="4256405"/>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marL="457189" marR="0" lvl="0" indent="-457189" algn="l" defTabSz="914400" rtl="0" eaLnBrk="0" fontAlgn="base" latinLnBrk="0" hangingPunct="0">
              <a:lnSpc>
                <a:spcPct val="200000"/>
              </a:lnSpc>
              <a:spcBef>
                <a:spcPct val="20000"/>
              </a:spcBef>
              <a:spcAft>
                <a:spcPct val="0"/>
              </a:spcAft>
              <a:buClrTx/>
              <a:buSzTx/>
              <a:buFont typeface="Wingdings" pitchFamily="2" charset="2"/>
              <a:buChar char="u"/>
              <a:tabLst/>
              <a:defRPr/>
            </a:pPr>
            <a:r>
              <a:rPr kumimoji="1" lang="zh-CN" altLang="en-US" dirty="0"/>
              <a:t>此内容上下居中对齐，可根据实际情况微调位置和字体大小</a:t>
            </a:r>
          </a:p>
          <a:p>
            <a:pPr lvl="0"/>
            <a:endParaRPr kumimoji="1" lang="zh-CN" altLang="en-US" dirty="0"/>
          </a:p>
        </p:txBody>
      </p:sp>
    </p:spTree>
    <p:extLst>
      <p:ext uri="{BB962C8B-B14F-4D97-AF65-F5344CB8AC3E}">
        <p14:creationId xmlns:p14="http://schemas.microsoft.com/office/powerpoint/2010/main" val="35646942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今日作业">
    <p:spTree>
      <p:nvGrpSpPr>
        <p:cNvPr id="1" name=""/>
        <p:cNvGrpSpPr/>
        <p:nvPr/>
      </p:nvGrpSpPr>
      <p:grpSpPr>
        <a:xfrm>
          <a:off x="0" y="0"/>
          <a:ext cx="0" cy="0"/>
          <a:chOff x="0" y="0"/>
          <a:chExt cx="0" cy="0"/>
        </a:xfrm>
      </p:grpSpPr>
      <p:sp>
        <p:nvSpPr>
          <p:cNvPr id="43" name="矩形 42">
            <a:extLst>
              <a:ext uri="{FF2B5EF4-FFF2-40B4-BE49-F238E27FC236}">
                <a16:creationId xmlns:a16="http://schemas.microsoft.com/office/drawing/2014/main" id="{4AB6E3BD-F819-724D-9482-568CE7A3A1F8}"/>
              </a:ext>
            </a:extLst>
          </p:cNvPr>
          <p:cNvSpPr/>
          <p:nvPr userDrawn="1"/>
        </p:nvSpPr>
        <p:spPr>
          <a:xfrm rot="2700000">
            <a:off x="3564412" y="2953096"/>
            <a:ext cx="936368" cy="936368"/>
          </a:xfrm>
          <a:prstGeom prst="rect">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9" name="矩形 38">
            <a:extLst>
              <a:ext uri="{FF2B5EF4-FFF2-40B4-BE49-F238E27FC236}">
                <a16:creationId xmlns:a16="http://schemas.microsoft.com/office/drawing/2014/main" id="{19BD6F73-BC4E-714F-81EB-5276C9B1460A}"/>
              </a:ext>
            </a:extLst>
          </p:cNvPr>
          <p:cNvSpPr/>
          <p:nvPr userDrawn="1"/>
        </p:nvSpPr>
        <p:spPr>
          <a:xfrm rot="2700000">
            <a:off x="3711024" y="3896183"/>
            <a:ext cx="643144" cy="643144"/>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1" name="矩形 40">
            <a:extLst>
              <a:ext uri="{FF2B5EF4-FFF2-40B4-BE49-F238E27FC236}">
                <a16:creationId xmlns:a16="http://schemas.microsoft.com/office/drawing/2014/main" id="{93788A09-8D86-D048-B1A9-A02E86D4E252}"/>
              </a:ext>
            </a:extLst>
          </p:cNvPr>
          <p:cNvSpPr/>
          <p:nvPr userDrawn="1"/>
        </p:nvSpPr>
        <p:spPr>
          <a:xfrm rot="2700000">
            <a:off x="1595908" y="2003998"/>
            <a:ext cx="219635" cy="219635"/>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2" name="矩形 41">
            <a:extLst>
              <a:ext uri="{FF2B5EF4-FFF2-40B4-BE49-F238E27FC236}">
                <a16:creationId xmlns:a16="http://schemas.microsoft.com/office/drawing/2014/main" id="{B9328185-789E-DD42-AA27-851035E2E6BA}"/>
              </a:ext>
            </a:extLst>
          </p:cNvPr>
          <p:cNvSpPr/>
          <p:nvPr userDrawn="1"/>
        </p:nvSpPr>
        <p:spPr>
          <a:xfrm rot="2700000">
            <a:off x="1559312" y="4111232"/>
            <a:ext cx="494750" cy="494750"/>
          </a:xfrm>
          <a:prstGeom prst="rect">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4" name="矩形 43">
            <a:extLst>
              <a:ext uri="{FF2B5EF4-FFF2-40B4-BE49-F238E27FC236}">
                <a16:creationId xmlns:a16="http://schemas.microsoft.com/office/drawing/2014/main" id="{5F2080FE-05C6-2340-B7D7-FCDE4D780420}"/>
              </a:ext>
            </a:extLst>
          </p:cNvPr>
          <p:cNvSpPr/>
          <p:nvPr userDrawn="1"/>
        </p:nvSpPr>
        <p:spPr>
          <a:xfrm rot="2700000">
            <a:off x="986540" y="2025081"/>
            <a:ext cx="361655" cy="361655"/>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0" name="矩形 39">
            <a:extLst>
              <a:ext uri="{FF2B5EF4-FFF2-40B4-BE49-F238E27FC236}">
                <a16:creationId xmlns:a16="http://schemas.microsoft.com/office/drawing/2014/main" id="{990C36A6-06C1-0647-8725-306AE7D5DB42}"/>
              </a:ext>
            </a:extLst>
          </p:cNvPr>
          <p:cNvSpPr/>
          <p:nvPr userDrawn="1"/>
        </p:nvSpPr>
        <p:spPr>
          <a:xfrm rot="2700000">
            <a:off x="1815645" y="2401118"/>
            <a:ext cx="1828800" cy="1828800"/>
          </a:xfrm>
          <a:prstGeom prst="rect">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371600"/>
            <a:ext cx="5760538" cy="467360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33" name="标题占位符 1">
            <a:extLst>
              <a:ext uri="{FF2B5EF4-FFF2-40B4-BE49-F238E27FC236}">
                <a16:creationId xmlns:a16="http://schemas.microsoft.com/office/drawing/2014/main" id="{C9A22D05-8FDB-7546-BB47-01F708903CCD}"/>
              </a:ext>
            </a:extLst>
          </p:cNvPr>
          <p:cNvSpPr txBox="1">
            <a:spLocks noChangeArrowheads="1"/>
          </p:cNvSpPr>
          <p:nvPr userDrawn="1"/>
        </p:nvSpPr>
        <p:spPr bwMode="auto">
          <a:xfrm>
            <a:off x="1938193" y="2543117"/>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今日</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作业</a:t>
            </a:r>
          </a:p>
        </p:txBody>
      </p:sp>
      <p:sp>
        <p:nvSpPr>
          <p:cNvPr id="45" name="矩形 44">
            <a:extLst>
              <a:ext uri="{FF2B5EF4-FFF2-40B4-BE49-F238E27FC236}">
                <a16:creationId xmlns:a16="http://schemas.microsoft.com/office/drawing/2014/main" id="{9C7A4DAB-DC8A-9A43-A443-C9AE1D1E2698}"/>
              </a:ext>
            </a:extLst>
          </p:cNvPr>
          <p:cNvSpPr/>
          <p:nvPr userDrawn="1"/>
        </p:nvSpPr>
        <p:spPr>
          <a:xfrm rot="2700000">
            <a:off x="4273426" y="2329809"/>
            <a:ext cx="263657" cy="263657"/>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40339224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50159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09260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二级标题+正文内容（项目符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81" y="1646133"/>
            <a:ext cx="10749598"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en-US" altLang="zh-CN" sz="1600" b="0" i="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nSpc>
                <a:spcPct val="150000"/>
              </a:lnSpc>
              <a:buFont typeface="Wingdings" pitchFamily="2" charset="2"/>
              <a:buChar char="l"/>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Arial" panose="020B0604020202020204" pitchFamily="34" charset="0"/>
              <a:buChar char="•"/>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49FCFB1A-E1EE-3245-9778-ABB7ACB14FA5}"/>
              </a:ext>
            </a:extLst>
          </p:cNvPr>
          <p:cNvSpPr>
            <a:spLocks noGrp="1"/>
          </p:cNvSpPr>
          <p:nvPr>
            <p:ph type="title" hasCustomPrompt="1"/>
          </p:nvPr>
        </p:nvSpPr>
        <p:spPr>
          <a:xfrm>
            <a:off x="710880" y="24418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6" name="文本占位符 9">
            <a:extLst>
              <a:ext uri="{FF2B5EF4-FFF2-40B4-BE49-F238E27FC236}">
                <a16:creationId xmlns:a16="http://schemas.microsoft.com/office/drawing/2014/main" id="{2DD40269-A2A6-814E-991D-1DBB12873808}"/>
              </a:ext>
            </a:extLst>
          </p:cNvPr>
          <p:cNvSpPr>
            <a:spLocks noGrp="1"/>
          </p:cNvSpPr>
          <p:nvPr>
            <p:ph type="body" sz="quarter" idx="10" hasCustomPrompt="1"/>
          </p:nvPr>
        </p:nvSpPr>
        <p:spPr>
          <a:xfrm>
            <a:off x="710880" y="940081"/>
            <a:ext cx="10749599"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Tree>
    <p:extLst>
      <p:ext uri="{BB962C8B-B14F-4D97-AF65-F5344CB8AC3E}">
        <p14:creationId xmlns:p14="http://schemas.microsoft.com/office/powerpoint/2010/main" val="22100372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案例">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968974"/>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a:extLst>
                <a:ext uri="{FF2B5EF4-FFF2-40B4-BE49-F238E27FC236}">
                  <a16:creationId xmlns:a16="http://schemas.microsoft.com/office/drawing/2014/main" id="{C4064CF0-C79B-2F4A-839D-A269386675F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案例</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案例标题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290577338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总结页">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880" y="1928702"/>
            <a:ext cx="3587349"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p>
          </p:txBody>
        </p:sp>
      </p:grpSp>
      <p:sp>
        <p:nvSpPr>
          <p:cNvPr id="21" name="标题 1">
            <a:extLst>
              <a:ext uri="{FF2B5EF4-FFF2-40B4-BE49-F238E27FC236}">
                <a16:creationId xmlns:a16="http://schemas.microsoft.com/office/drawing/2014/main" id="{B0EF16AB-AE8A-5D46-82EA-397E62F9359F}"/>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Tree>
    <p:extLst>
      <p:ext uri="{BB962C8B-B14F-4D97-AF65-F5344CB8AC3E}">
        <p14:creationId xmlns:p14="http://schemas.microsoft.com/office/powerpoint/2010/main" val="8791159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练习">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968974"/>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a:extLst>
                <a:ext uri="{FF2B5EF4-FFF2-40B4-BE49-F238E27FC236}">
                  <a16:creationId xmlns:a16="http://schemas.microsoft.com/office/drawing/2014/main" id="{C4064CF0-C79B-2F4A-839D-A269386675F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练习</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练习标题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此为练习内容，字体不可改，阿里巴巴普惠体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258069201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4151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学习目标">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4866958" y="1087755"/>
            <a:ext cx="6298881" cy="4855845"/>
          </a:xfrm>
          <a:prstGeom prst="rect">
            <a:avLst/>
          </a:prstGeom>
        </p:spPr>
        <p:txBody>
          <a:bodyPr anchor="ctr"/>
          <a:lstStyle>
            <a:lvl1pPr>
              <a:lnSpc>
                <a:spcPct val="200000"/>
              </a:lnSpc>
              <a:buFont typeface="+mj-lt"/>
              <a:buAutoNum type="arabicPeriod"/>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lvl="0"/>
            <a:r>
              <a:rPr kumimoji="1" lang="zh-CN" altLang="en-US" dirty="0"/>
              <a:t>此内容上下居中对齐，可根据实际情况微调位置和字体大小</a:t>
            </a:r>
          </a:p>
        </p:txBody>
      </p:sp>
    </p:spTree>
    <p:extLst>
      <p:ext uri="{BB962C8B-B14F-4D97-AF65-F5344CB8AC3E}">
        <p14:creationId xmlns:p14="http://schemas.microsoft.com/office/powerpoint/2010/main" val="2196259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章节页版式（一级+二级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239209-2A8D-D940-8FA0-61988543E499}"/>
              </a:ext>
            </a:extLst>
          </p:cNvPr>
          <p:cNvSpPr>
            <a:spLocks noGrp="1"/>
          </p:cNvSpPr>
          <p:nvPr>
            <p:ph type="ctrTitle" hasCustomPrompt="1"/>
          </p:nvPr>
        </p:nvSpPr>
        <p:spPr>
          <a:xfrm>
            <a:off x="5273040" y="2398078"/>
            <a:ext cx="6725920" cy="548322"/>
          </a:xfrm>
          <a:prstGeom prst="rect">
            <a:avLst/>
          </a:prstGeom>
        </p:spPr>
        <p:txBody>
          <a:bodyPr anchor="t">
            <a:normAutofit/>
          </a:bodyPr>
          <a:lstStyle>
            <a:lvl1pPr algn="l">
              <a:defRPr sz="36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标题，右侧章节自行设置，如</a:t>
            </a:r>
            <a:r>
              <a:rPr kumimoji="1" lang="en-US" altLang="zh-CN" dirty="0"/>
              <a:t>01</a:t>
            </a:r>
            <a:endParaRPr kumimoji="1" lang="zh-CN" altLang="en-US" dirty="0"/>
          </a:p>
        </p:txBody>
      </p:sp>
      <p:sp>
        <p:nvSpPr>
          <p:cNvPr id="16" name="文本占位符 15">
            <a:extLst>
              <a:ext uri="{FF2B5EF4-FFF2-40B4-BE49-F238E27FC236}">
                <a16:creationId xmlns:a16="http://schemas.microsoft.com/office/drawing/2014/main" id="{CA56E57C-1F68-E948-87DC-0FF15A8C7DE7}"/>
              </a:ext>
            </a:extLst>
          </p:cNvPr>
          <p:cNvSpPr>
            <a:spLocks noGrp="1"/>
          </p:cNvSpPr>
          <p:nvPr>
            <p:ph type="body" idx="10" hasCustomPrompt="1"/>
          </p:nvPr>
        </p:nvSpPr>
        <p:spPr>
          <a:xfrm>
            <a:off x="5273040" y="3069272"/>
            <a:ext cx="5466080" cy="2031047"/>
          </a:xfrm>
          <a:prstGeom prst="rect">
            <a:avLst/>
          </a:prstGeom>
        </p:spPr>
        <p:txBody>
          <a:bodyPr/>
          <a:lstStyle>
            <a:lvl1pPr>
              <a:lnSpc>
                <a:spcPct val="150000"/>
              </a:lnSpc>
              <a:defRPr sz="16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vl2pPr>
              <a:buNone/>
              <a:defRPr b="0" i="0">
                <a:latin typeface="Alibaba PuHuiTi R" pitchFamily="18" charset="-122"/>
                <a:ea typeface="Alibaba PuHuiTi R" pitchFamily="18" charset="-122"/>
                <a:cs typeface="Alibaba PuHuiTi R" pitchFamily="18" charset="-122"/>
              </a:defRPr>
            </a:lvl2pPr>
            <a:lvl3pPr>
              <a:defRPr b="0" i="0">
                <a:latin typeface="Alibaba PuHuiTi R" pitchFamily="18" charset="-122"/>
                <a:ea typeface="Alibaba PuHuiTi R" pitchFamily="18" charset="-122"/>
                <a:cs typeface="Alibaba PuHuiTi R" pitchFamily="18" charset="-122"/>
              </a:defRPr>
            </a:lvl3pPr>
            <a:lvl4pPr>
              <a:defRPr b="0" i="0">
                <a:latin typeface="Alibaba PuHuiTi R" pitchFamily="18" charset="-122"/>
                <a:ea typeface="Alibaba PuHuiTi R" pitchFamily="18" charset="-122"/>
                <a:cs typeface="Alibaba PuHuiTi R" pitchFamily="18" charset="-122"/>
              </a:defRPr>
            </a:lvl4pPr>
            <a:lvl5pPr>
              <a:defRPr b="0" i="0">
                <a:latin typeface="Alibaba PuHuiTi R" pitchFamily="18" charset="-122"/>
                <a:ea typeface="Alibaba PuHuiTi R" pitchFamily="18" charset="-122"/>
                <a:cs typeface="Alibaba PuHuiTi R" pitchFamily="18" charset="-122"/>
              </a:defRPr>
            </a:lvl5pPr>
          </a:lstStyle>
          <a:p>
            <a:pPr lvl="0"/>
            <a:r>
              <a:rPr kumimoji="1" lang="zh-CN" altLang="en-US" dirty="0"/>
              <a:t>输入具体主讲内容</a:t>
            </a:r>
            <a:endParaRPr kumimoji="1" lang="en-US" altLang="zh-CN" dirty="0"/>
          </a:p>
          <a:p>
            <a:pPr lvl="0"/>
            <a:r>
              <a:rPr kumimoji="1" lang="zh-CN" altLang="en-US" dirty="0"/>
              <a:t>可根据标题数量调整字体大小</a:t>
            </a:r>
          </a:p>
        </p:txBody>
      </p:sp>
      <p:sp>
        <p:nvSpPr>
          <p:cNvPr id="17" name="文本占位符 13">
            <a:extLst>
              <a:ext uri="{FF2B5EF4-FFF2-40B4-BE49-F238E27FC236}">
                <a16:creationId xmlns:a16="http://schemas.microsoft.com/office/drawing/2014/main" id="{01590D97-7CA9-B247-806A-885950A786CD}"/>
              </a:ext>
            </a:extLst>
          </p:cNvPr>
          <p:cNvSpPr>
            <a:spLocks noGrp="1"/>
          </p:cNvSpPr>
          <p:nvPr>
            <p:ph type="body" sz="quarter" idx="11"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extLst>
      <p:ext uri="{BB962C8B-B14F-4D97-AF65-F5344CB8AC3E}">
        <p14:creationId xmlns:p14="http://schemas.microsoft.com/office/powerpoint/2010/main" val="198760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章节页版式（一级标题）">
    <p:spTree>
      <p:nvGrpSpPr>
        <p:cNvPr id="1" name=""/>
        <p:cNvGrpSpPr/>
        <p:nvPr/>
      </p:nvGrpSpPr>
      <p:grpSpPr>
        <a:xfrm>
          <a:off x="0" y="0"/>
          <a:ext cx="0" cy="0"/>
          <a:chOff x="0" y="0"/>
          <a:chExt cx="0" cy="0"/>
        </a:xfrm>
      </p:grpSpPr>
      <p:sp>
        <p:nvSpPr>
          <p:cNvPr id="12" name="标题 11">
            <a:extLst>
              <a:ext uri="{FF2B5EF4-FFF2-40B4-BE49-F238E27FC236}">
                <a16:creationId xmlns:a16="http://schemas.microsoft.com/office/drawing/2014/main" id="{ED1003EB-0D97-5849-AC50-BFB3EDAA3B2B}"/>
              </a:ext>
            </a:extLst>
          </p:cNvPr>
          <p:cNvSpPr>
            <a:spLocks noGrp="1"/>
          </p:cNvSpPr>
          <p:nvPr>
            <p:ph type="title" hasCustomPrompt="1"/>
          </p:nvPr>
        </p:nvSpPr>
        <p:spPr>
          <a:xfrm>
            <a:off x="5232400" y="2766218"/>
            <a:ext cx="6654800" cy="1325563"/>
          </a:xfrm>
          <a:prstGeom prst="rect">
            <a:avLst/>
          </a:prstGeom>
        </p:spPr>
        <p:txBody>
          <a:bodyPr/>
          <a:lstStyle>
            <a:lvl1pPr>
              <a:defRPr sz="3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章节标题，右侧章节数字需自行设置</a:t>
            </a:r>
          </a:p>
        </p:txBody>
      </p:sp>
      <p:sp>
        <p:nvSpPr>
          <p:cNvPr id="14" name="文本占位符 13">
            <a:extLst>
              <a:ext uri="{FF2B5EF4-FFF2-40B4-BE49-F238E27FC236}">
                <a16:creationId xmlns:a16="http://schemas.microsoft.com/office/drawing/2014/main" id="{0C8E5D29-3E75-FC46-80C9-2080D9268EBF}"/>
              </a:ext>
            </a:extLst>
          </p:cNvPr>
          <p:cNvSpPr>
            <a:spLocks noGrp="1"/>
          </p:cNvSpPr>
          <p:nvPr>
            <p:ph type="body" sz="quarter" idx="10"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extLst>
      <p:ext uri="{BB962C8B-B14F-4D97-AF65-F5344CB8AC3E}">
        <p14:creationId xmlns:p14="http://schemas.microsoft.com/office/powerpoint/2010/main" val="3315334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二级标题+正文内容（无编号）">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6C2551-88ED-4239-96A2-7F3C49A205FD}"/>
              </a:ext>
            </a:extLst>
          </p:cNvPr>
          <p:cNvSpPr>
            <a:spLocks noGrp="1"/>
          </p:cNvSpPr>
          <p:nvPr>
            <p:ph type="title" hasCustomPrompt="1"/>
          </p:nvPr>
        </p:nvSpPr>
        <p:spPr>
          <a:xfrm>
            <a:off x="710880" y="1002232"/>
            <a:ext cx="10698800"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880" y="1624204"/>
            <a:ext cx="10698800" cy="3861223"/>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1888985133"/>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二级标题+正文内容（项目符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81" y="1590102"/>
            <a:ext cx="10749598" cy="3850540"/>
          </a:xfrm>
          <a:prstGeom prst="rect">
            <a:avLst/>
          </a:prstGeom>
        </p:spPr>
        <p:txBody>
          <a:bodyPr/>
          <a:lstStyle>
            <a:lvl1pPr marL="360000" indent="-360000">
              <a:lnSpc>
                <a:spcPct val="150000"/>
              </a:lnSpc>
              <a:buClr>
                <a:srgbClr val="404040"/>
              </a:buClr>
              <a:buSzPct val="85000"/>
              <a:buFont typeface="Wingdings" pitchFamily="2" charset="2"/>
              <a:buChar char="l"/>
              <a:tabLst/>
              <a:defRPr lang="en-US" altLang="zh-CN" sz="1600" b="0" i="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nSpc>
                <a:spcPct val="150000"/>
              </a:lnSpc>
              <a:buFont typeface="Wingdings" pitchFamily="2" charset="2"/>
              <a:buChar char="l"/>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Arial" panose="020B0604020202020204" pitchFamily="34" charset="0"/>
              <a:buChar char="•"/>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49FCFB1A-E1EE-3245-9778-ABB7ACB14FA5}"/>
              </a:ext>
            </a:extLst>
          </p:cNvPr>
          <p:cNvSpPr>
            <a:spLocks noGrp="1"/>
          </p:cNvSpPr>
          <p:nvPr>
            <p:ph type="title" hasCustomPrompt="1"/>
          </p:nvPr>
        </p:nvSpPr>
        <p:spPr>
          <a:xfrm>
            <a:off x="710880" y="1002119"/>
            <a:ext cx="10749599"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1639914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二级标题+正文内容（数字编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79" y="1603185"/>
            <a:ext cx="10719120" cy="3819718"/>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64C54839-92D5-0E4E-B9C2-203FF53C3229}"/>
              </a:ext>
            </a:extLst>
          </p:cNvPr>
          <p:cNvSpPr>
            <a:spLocks noGrp="1"/>
          </p:cNvSpPr>
          <p:nvPr>
            <p:ph type="title" hasCustomPrompt="1"/>
          </p:nvPr>
        </p:nvSpPr>
        <p:spPr>
          <a:xfrm>
            <a:off x="710880" y="1002233"/>
            <a:ext cx="10719119"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2862767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二级标题">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E4D92416-D30F-8049-AD27-C955EC07F253}"/>
              </a:ext>
            </a:extLst>
          </p:cNvPr>
          <p:cNvSpPr>
            <a:spLocks noGrp="1"/>
          </p:cNvSpPr>
          <p:nvPr>
            <p:ph type="title" hasCustomPrompt="1"/>
          </p:nvPr>
        </p:nvSpPr>
        <p:spPr>
          <a:xfrm>
            <a:off x="710880" y="1002232"/>
            <a:ext cx="10748056"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6" name="文本占位符 11">
            <a:extLst>
              <a:ext uri="{FF2B5EF4-FFF2-40B4-BE49-F238E27FC236}">
                <a16:creationId xmlns:a16="http://schemas.microsoft.com/office/drawing/2014/main" id="{D8BA1B0F-468D-0446-AB7E-B23A83414DF2}"/>
              </a:ext>
            </a:extLst>
          </p:cNvPr>
          <p:cNvSpPr>
            <a:spLocks noGrp="1"/>
          </p:cNvSpPr>
          <p:nvPr>
            <p:ph type="body" sz="quarter" idx="11" hasCustomPrompt="1"/>
          </p:nvPr>
        </p:nvSpPr>
        <p:spPr>
          <a:xfrm>
            <a:off x="710880" y="1628517"/>
            <a:ext cx="10748057" cy="3922461"/>
          </a:xfrm>
          <a:prstGeom prst="rect">
            <a:avLst/>
          </a:prstGeom>
        </p:spPr>
        <p:txBody>
          <a:bodyPr/>
          <a:lstStyle>
            <a:lvl1pPr marL="360000" indent="-360000">
              <a:lnSpc>
                <a:spcPct val="150000"/>
              </a:lnSpc>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1</a:t>
            </a:r>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203749740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3.xml"/><Relationship Id="rId4" Type="http://schemas.openxmlformats.org/officeDocument/2006/relationships/image" Target="../media/image3.svg"/></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18" Type="http://schemas.openxmlformats.org/officeDocument/2006/relationships/slideLayout" Target="../slideLayouts/slideLayout23.xml"/><Relationship Id="rId3" Type="http://schemas.openxmlformats.org/officeDocument/2006/relationships/slideLayout" Target="../slideLayouts/slideLayout8.xml"/><Relationship Id="rId21" Type="http://schemas.openxmlformats.org/officeDocument/2006/relationships/slideLayout" Target="../slideLayouts/slideLayout26.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slideLayout" Target="../slideLayouts/slideLayout22.xml"/><Relationship Id="rId2" Type="http://schemas.openxmlformats.org/officeDocument/2006/relationships/slideLayout" Target="../slideLayouts/slideLayout7.xml"/><Relationship Id="rId16" Type="http://schemas.openxmlformats.org/officeDocument/2006/relationships/slideLayout" Target="../slideLayouts/slideLayout21.xml"/><Relationship Id="rId20" Type="http://schemas.openxmlformats.org/officeDocument/2006/relationships/slideLayout" Target="../slideLayouts/slideLayout25.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23" Type="http://schemas.openxmlformats.org/officeDocument/2006/relationships/image" Target="../media/image4.png"/><Relationship Id="rId10" Type="http://schemas.openxmlformats.org/officeDocument/2006/relationships/slideLayout" Target="../slideLayouts/slideLayout15.xml"/><Relationship Id="rId19" Type="http://schemas.openxmlformats.org/officeDocument/2006/relationships/slideLayout" Target="../slideLayouts/slideLayout24.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 Id="rId22"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7.xml"/><Relationship Id="rId1"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 name="六边形 29">
            <a:extLst>
              <a:ext uri="{FF2B5EF4-FFF2-40B4-BE49-F238E27FC236}">
                <a16:creationId xmlns:a16="http://schemas.microsoft.com/office/drawing/2014/main" id="{6F51DA0D-EA98-B14B-A35B-7EDF8DBC5804}"/>
              </a:ext>
            </a:extLst>
          </p:cNvPr>
          <p:cNvSpPr/>
          <p:nvPr userDrawn="1"/>
        </p:nvSpPr>
        <p:spPr>
          <a:xfrm rot="5400000">
            <a:off x="8672366" y="-244234"/>
            <a:ext cx="1034350" cy="1136649"/>
          </a:xfrm>
          <a:custGeom>
            <a:avLst/>
            <a:gdLst>
              <a:gd name="connsiteX0" fmla="*/ 0 w 1318512"/>
              <a:gd name="connsiteY0" fmla="*/ 568325 h 1136649"/>
              <a:gd name="connsiteX1" fmla="*/ 284162 w 1318512"/>
              <a:gd name="connsiteY1" fmla="*/ 0 h 1136649"/>
              <a:gd name="connsiteX2" fmla="*/ 1034350 w 1318512"/>
              <a:gd name="connsiteY2" fmla="*/ 0 h 1136649"/>
              <a:gd name="connsiteX3" fmla="*/ 1318512 w 1318512"/>
              <a:gd name="connsiteY3" fmla="*/ 568325 h 1136649"/>
              <a:gd name="connsiteX4" fmla="*/ 1034350 w 1318512"/>
              <a:gd name="connsiteY4" fmla="*/ 1136649 h 1136649"/>
              <a:gd name="connsiteX5" fmla="*/ 284162 w 1318512"/>
              <a:gd name="connsiteY5" fmla="*/ 1136649 h 1136649"/>
              <a:gd name="connsiteX6" fmla="*/ 0 w 1318512"/>
              <a:gd name="connsiteY6" fmla="*/ 568325 h 1136649"/>
              <a:gd name="connsiteX0" fmla="*/ 0 w 1034350"/>
              <a:gd name="connsiteY0" fmla="*/ 1136649 h 1136649"/>
              <a:gd name="connsiteX1" fmla="*/ 0 w 1034350"/>
              <a:gd name="connsiteY1" fmla="*/ 0 h 1136649"/>
              <a:gd name="connsiteX2" fmla="*/ 750188 w 1034350"/>
              <a:gd name="connsiteY2" fmla="*/ 0 h 1136649"/>
              <a:gd name="connsiteX3" fmla="*/ 1034350 w 1034350"/>
              <a:gd name="connsiteY3" fmla="*/ 568325 h 1136649"/>
              <a:gd name="connsiteX4" fmla="*/ 750188 w 1034350"/>
              <a:gd name="connsiteY4" fmla="*/ 1136649 h 1136649"/>
              <a:gd name="connsiteX5" fmla="*/ 0 w 1034350"/>
              <a:gd name="connsiteY5" fmla="*/ 1136649 h 1136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4350" h="1136649">
                <a:moveTo>
                  <a:pt x="0" y="1136649"/>
                </a:moveTo>
                <a:lnTo>
                  <a:pt x="0" y="0"/>
                </a:lnTo>
                <a:lnTo>
                  <a:pt x="750188" y="0"/>
                </a:lnTo>
                <a:lnTo>
                  <a:pt x="1034350" y="568325"/>
                </a:lnTo>
                <a:lnTo>
                  <a:pt x="750188" y="1136649"/>
                </a:lnTo>
                <a:lnTo>
                  <a:pt x="0" y="1136649"/>
                </a:lnTo>
                <a:close/>
              </a:path>
            </a:pathLst>
          </a:cu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六边形 30">
            <a:extLst>
              <a:ext uri="{FF2B5EF4-FFF2-40B4-BE49-F238E27FC236}">
                <a16:creationId xmlns:a16="http://schemas.microsoft.com/office/drawing/2014/main" id="{B0F52978-FC9E-FC46-A244-4605B31E7CC6}"/>
              </a:ext>
            </a:extLst>
          </p:cNvPr>
          <p:cNvSpPr/>
          <p:nvPr userDrawn="1"/>
        </p:nvSpPr>
        <p:spPr>
          <a:xfrm rot="5400000">
            <a:off x="9521078" y="753888"/>
            <a:ext cx="523072" cy="450925"/>
          </a:xfrm>
          <a:prstGeom prst="hexagon">
            <a:avLst/>
          </a:prstGeom>
          <a:solidFill>
            <a:srgbClr val="49504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六边形 31">
            <a:extLst>
              <a:ext uri="{FF2B5EF4-FFF2-40B4-BE49-F238E27FC236}">
                <a16:creationId xmlns:a16="http://schemas.microsoft.com/office/drawing/2014/main" id="{6677D3A6-DA28-9444-815A-4524D9FED995}"/>
              </a:ext>
            </a:extLst>
          </p:cNvPr>
          <p:cNvSpPr/>
          <p:nvPr userDrawn="1"/>
        </p:nvSpPr>
        <p:spPr>
          <a:xfrm rot="5400000">
            <a:off x="8027944" y="996957"/>
            <a:ext cx="523072" cy="450925"/>
          </a:xfrm>
          <a:prstGeom prst="hexagon">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六边形 32">
            <a:extLst>
              <a:ext uri="{FF2B5EF4-FFF2-40B4-BE49-F238E27FC236}">
                <a16:creationId xmlns:a16="http://schemas.microsoft.com/office/drawing/2014/main" id="{B3967B50-7DD6-B247-97B6-4844195F68D5}"/>
              </a:ext>
            </a:extLst>
          </p:cNvPr>
          <p:cNvSpPr/>
          <p:nvPr userDrawn="1"/>
        </p:nvSpPr>
        <p:spPr>
          <a:xfrm rot="5400000">
            <a:off x="10287577" y="140894"/>
            <a:ext cx="196767" cy="169627"/>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六边形 33">
            <a:extLst>
              <a:ext uri="{FF2B5EF4-FFF2-40B4-BE49-F238E27FC236}">
                <a16:creationId xmlns:a16="http://schemas.microsoft.com/office/drawing/2014/main" id="{4C290A33-8D65-DC47-BE12-79B4B22A299D}"/>
              </a:ext>
            </a:extLst>
          </p:cNvPr>
          <p:cNvSpPr/>
          <p:nvPr userDrawn="1"/>
        </p:nvSpPr>
        <p:spPr>
          <a:xfrm rot="5400000">
            <a:off x="3684719" y="893697"/>
            <a:ext cx="886529" cy="76425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六边形 34">
            <a:extLst>
              <a:ext uri="{FF2B5EF4-FFF2-40B4-BE49-F238E27FC236}">
                <a16:creationId xmlns:a16="http://schemas.microsoft.com/office/drawing/2014/main" id="{E0867641-ABCE-C84A-84A4-696E52E6543B}"/>
              </a:ext>
            </a:extLst>
          </p:cNvPr>
          <p:cNvSpPr/>
          <p:nvPr userDrawn="1"/>
        </p:nvSpPr>
        <p:spPr>
          <a:xfrm rot="5400000">
            <a:off x="11266257" y="1225116"/>
            <a:ext cx="206955" cy="17841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六边形 35">
            <a:extLst>
              <a:ext uri="{FF2B5EF4-FFF2-40B4-BE49-F238E27FC236}">
                <a16:creationId xmlns:a16="http://schemas.microsoft.com/office/drawing/2014/main" id="{3DC81806-A479-FD47-B1B6-A77189F32D48}"/>
              </a:ext>
            </a:extLst>
          </p:cNvPr>
          <p:cNvSpPr/>
          <p:nvPr userDrawn="1"/>
        </p:nvSpPr>
        <p:spPr>
          <a:xfrm rot="5400000">
            <a:off x="918490" y="676500"/>
            <a:ext cx="206955" cy="178410"/>
          </a:xfrm>
          <a:prstGeom prst="hexagon">
            <a:avLst/>
          </a:prstGeom>
          <a:solidFill>
            <a:srgbClr val="AD2B2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六边形 36">
            <a:extLst>
              <a:ext uri="{FF2B5EF4-FFF2-40B4-BE49-F238E27FC236}">
                <a16:creationId xmlns:a16="http://schemas.microsoft.com/office/drawing/2014/main" id="{D15987B7-89CB-8549-AEE5-ADD4AED257B7}"/>
              </a:ext>
            </a:extLst>
          </p:cNvPr>
          <p:cNvSpPr/>
          <p:nvPr userDrawn="1"/>
        </p:nvSpPr>
        <p:spPr>
          <a:xfrm rot="5400000">
            <a:off x="4564916" y="775592"/>
            <a:ext cx="369001" cy="318105"/>
          </a:xfrm>
          <a:prstGeom prst="hexagon">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 name="直线连接符 2">
            <a:extLst>
              <a:ext uri="{FF2B5EF4-FFF2-40B4-BE49-F238E27FC236}">
                <a16:creationId xmlns:a16="http://schemas.microsoft.com/office/drawing/2014/main" id="{382A540C-45FC-EB45-96D5-1EA0511DAF21}"/>
              </a:ext>
            </a:extLst>
          </p:cNvPr>
          <p:cNvCxnSpPr>
            <a:cxnSpLocks/>
          </p:cNvCxnSpPr>
          <p:nvPr userDrawn="1"/>
        </p:nvCxnSpPr>
        <p:spPr>
          <a:xfrm>
            <a:off x="9997213" y="1131213"/>
            <a:ext cx="647089" cy="396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线连接符 40">
            <a:extLst>
              <a:ext uri="{FF2B5EF4-FFF2-40B4-BE49-F238E27FC236}">
                <a16:creationId xmlns:a16="http://schemas.microsoft.com/office/drawing/2014/main" id="{28569DD6-18D5-5D45-BC4E-E4C2727B945C}"/>
              </a:ext>
            </a:extLst>
          </p:cNvPr>
          <p:cNvCxnSpPr>
            <a:cxnSpLocks/>
          </p:cNvCxnSpPr>
          <p:nvPr userDrawn="1"/>
        </p:nvCxnSpPr>
        <p:spPr>
          <a:xfrm>
            <a:off x="3898416" y="466240"/>
            <a:ext cx="691948" cy="3663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3" name="图片 12">
            <a:extLst>
              <a:ext uri="{FF2B5EF4-FFF2-40B4-BE49-F238E27FC236}">
                <a16:creationId xmlns:a16="http://schemas.microsoft.com/office/drawing/2014/main" id="{5D63DA79-7D60-4A42-A1B3-9BB10C9E054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313018" y="5296483"/>
            <a:ext cx="3565964" cy="582073"/>
          </a:xfrm>
          <a:prstGeom prst="rect">
            <a:avLst/>
          </a:prstGeom>
        </p:spPr>
      </p:pic>
    </p:spTree>
    <p:extLst>
      <p:ext uri="{BB962C8B-B14F-4D97-AF65-F5344CB8AC3E}">
        <p14:creationId xmlns:p14="http://schemas.microsoft.com/office/powerpoint/2010/main" val="4147860066"/>
      </p:ext>
    </p:extLst>
  </p:cSld>
  <p:clrMap bg1="lt1" tx1="dk1" bg2="lt2" tx2="dk2" accent1="accent1" accent2="accent2" accent3="accent3" accent4="accent4" accent5="accent5" accent6="accent6" hlink="hlink" folHlink="folHlink"/>
  <p:sldLayoutIdLst>
    <p:sldLayoutId id="2147483697" r:id="rId1"/>
  </p:sldLayoutIdLst>
  <p:txStyles>
    <p:titleStyle>
      <a:lvl1pPr algn="ctr" rtl="0" eaLnBrk="0" fontAlgn="base" hangingPunct="0">
        <a:spcBef>
          <a:spcPct val="0"/>
        </a:spcBef>
        <a:spcAft>
          <a:spcPct val="0"/>
        </a:spcAft>
        <a:defRPr sz="5867" kern="1200">
          <a:solidFill>
            <a:schemeClr val="tx1"/>
          </a:solidFill>
          <a:latin typeface="+mj-lt"/>
          <a:ea typeface="+mj-ea"/>
          <a:cs typeface="+mj-cs"/>
        </a:defRPr>
      </a:lvl1pPr>
      <a:lvl2pPr algn="ctr" rtl="0" eaLnBrk="0" fontAlgn="base" hangingPunct="0">
        <a:spcBef>
          <a:spcPct val="0"/>
        </a:spcBef>
        <a:spcAft>
          <a:spcPct val="0"/>
        </a:spcAft>
        <a:defRPr sz="5867">
          <a:solidFill>
            <a:schemeClr val="tx1"/>
          </a:solidFill>
          <a:latin typeface="Calibri" pitchFamily="34" charset="0"/>
          <a:ea typeface="黑体" pitchFamily="49" charset="-122"/>
        </a:defRPr>
      </a:lvl2pPr>
      <a:lvl3pPr algn="ctr" rtl="0" eaLnBrk="0" fontAlgn="base" hangingPunct="0">
        <a:spcBef>
          <a:spcPct val="0"/>
        </a:spcBef>
        <a:spcAft>
          <a:spcPct val="0"/>
        </a:spcAft>
        <a:defRPr sz="5867">
          <a:solidFill>
            <a:schemeClr val="tx1"/>
          </a:solidFill>
          <a:latin typeface="Calibri" pitchFamily="34" charset="0"/>
          <a:ea typeface="黑体" pitchFamily="49" charset="-122"/>
        </a:defRPr>
      </a:lvl3pPr>
      <a:lvl4pPr algn="ctr" rtl="0" eaLnBrk="0" fontAlgn="base" hangingPunct="0">
        <a:spcBef>
          <a:spcPct val="0"/>
        </a:spcBef>
        <a:spcAft>
          <a:spcPct val="0"/>
        </a:spcAft>
        <a:defRPr sz="5867">
          <a:solidFill>
            <a:schemeClr val="tx1"/>
          </a:solidFill>
          <a:latin typeface="Calibri" pitchFamily="34" charset="0"/>
          <a:ea typeface="黑体" pitchFamily="49" charset="-122"/>
        </a:defRPr>
      </a:lvl4pPr>
      <a:lvl5pPr algn="ctr" rtl="0" eaLnBrk="0" fontAlgn="base" hangingPunct="0">
        <a:spcBef>
          <a:spcPct val="0"/>
        </a:spcBef>
        <a:spcAft>
          <a:spcPct val="0"/>
        </a:spcAft>
        <a:defRPr sz="5867">
          <a:solidFill>
            <a:schemeClr val="tx1"/>
          </a:solidFill>
          <a:latin typeface="Calibri" pitchFamily="34" charset="0"/>
          <a:ea typeface="黑体" pitchFamily="49" charset="-122"/>
        </a:defRPr>
      </a:lvl5pPr>
      <a:lvl6pPr marL="609585" algn="ctr" rtl="0" fontAlgn="base">
        <a:spcBef>
          <a:spcPct val="0"/>
        </a:spcBef>
        <a:spcAft>
          <a:spcPct val="0"/>
        </a:spcAft>
        <a:defRPr sz="5867">
          <a:solidFill>
            <a:schemeClr val="tx1"/>
          </a:solidFill>
          <a:latin typeface="Calibri" pitchFamily="34" charset="0"/>
          <a:ea typeface="宋体" charset="-122"/>
        </a:defRPr>
      </a:lvl6pPr>
      <a:lvl7pPr marL="1219170" algn="ctr" rtl="0" fontAlgn="base">
        <a:spcBef>
          <a:spcPct val="0"/>
        </a:spcBef>
        <a:spcAft>
          <a:spcPct val="0"/>
        </a:spcAft>
        <a:defRPr sz="5867">
          <a:solidFill>
            <a:schemeClr val="tx1"/>
          </a:solidFill>
          <a:latin typeface="Calibri" pitchFamily="34" charset="0"/>
          <a:ea typeface="宋体" charset="-122"/>
        </a:defRPr>
      </a:lvl7pPr>
      <a:lvl8pPr marL="1828754" algn="ctr" rtl="0" fontAlgn="base">
        <a:spcBef>
          <a:spcPct val="0"/>
        </a:spcBef>
        <a:spcAft>
          <a:spcPct val="0"/>
        </a:spcAft>
        <a:defRPr sz="5867">
          <a:solidFill>
            <a:schemeClr val="tx1"/>
          </a:solidFill>
          <a:latin typeface="Calibri" pitchFamily="34" charset="0"/>
          <a:ea typeface="宋体" charset="-122"/>
        </a:defRPr>
      </a:lvl8pPr>
      <a:lvl9pPr marL="2438339" algn="ctr" rtl="0" fontAlgn="base">
        <a:spcBef>
          <a:spcPct val="0"/>
        </a:spcBef>
        <a:spcAft>
          <a:spcPct val="0"/>
        </a:spcAft>
        <a:defRPr sz="5867">
          <a:solidFill>
            <a:schemeClr val="tx1"/>
          </a:solidFill>
          <a:latin typeface="Calibri" pitchFamily="34" charset="0"/>
          <a:ea typeface="宋体"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sz="3733" kern="1200">
          <a:solidFill>
            <a:schemeClr val="tx1"/>
          </a:solidFill>
          <a:latin typeface="+mn-lt"/>
          <a:ea typeface="+mn-ea"/>
          <a:cs typeface="+mn-cs"/>
        </a:defRPr>
      </a:lvl2pPr>
      <a:lvl3pPr marL="1523962" indent="-304792"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BCEE7AE-CF55-47A2-9D29-09373E3D62B5}"/>
              </a:ext>
            </a:extLst>
          </p:cNvPr>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2"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grpSp>
        <p:nvGrpSpPr>
          <p:cNvPr id="5" name="组合 4">
            <a:extLst>
              <a:ext uri="{FF2B5EF4-FFF2-40B4-BE49-F238E27FC236}">
                <a16:creationId xmlns:a16="http://schemas.microsoft.com/office/drawing/2014/main" id="{3A7F5CA1-11F4-B94D-84AE-F6E3E12DEC4D}"/>
              </a:ext>
            </a:extLst>
          </p:cNvPr>
          <p:cNvGrpSpPr/>
          <p:nvPr userDrawn="1"/>
        </p:nvGrpSpPr>
        <p:grpSpPr>
          <a:xfrm>
            <a:off x="2126595" y="2260317"/>
            <a:ext cx="2280944" cy="1168683"/>
            <a:chOff x="1984355" y="1223746"/>
            <a:chExt cx="2280944" cy="1168683"/>
          </a:xfrm>
        </p:grpSpPr>
        <p:sp>
          <p:nvSpPr>
            <p:cNvPr id="20" name="文本框 19">
              <a:extLst>
                <a:ext uri="{FF2B5EF4-FFF2-40B4-BE49-F238E27FC236}">
                  <a16:creationId xmlns:a16="http://schemas.microsoft.com/office/drawing/2014/main" id="{DB73C1A2-926E-3849-92AB-BCE7B4C71DF2}"/>
                </a:ext>
              </a:extLst>
            </p:cNvPr>
            <p:cNvSpPr txBox="1"/>
            <p:nvPr/>
          </p:nvSpPr>
          <p:spPr>
            <a:xfrm>
              <a:off x="2549296" y="1223746"/>
              <a:ext cx="1245854"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目录</a:t>
              </a:r>
            </a:p>
          </p:txBody>
        </p:sp>
        <p:sp>
          <p:nvSpPr>
            <p:cNvPr id="21" name="文本框 20">
              <a:extLst>
                <a:ext uri="{FF2B5EF4-FFF2-40B4-BE49-F238E27FC236}">
                  <a16:creationId xmlns:a16="http://schemas.microsoft.com/office/drawing/2014/main" id="{3EC96A2F-7D7A-F34F-9BE8-8ADCD2919ACB}"/>
                </a:ext>
              </a:extLst>
            </p:cNvPr>
            <p:cNvSpPr txBox="1"/>
            <p:nvPr/>
          </p:nvSpPr>
          <p:spPr>
            <a:xfrm>
              <a:off x="1984355" y="1869209"/>
              <a:ext cx="1833941" cy="523220"/>
            </a:xfrm>
            <a:prstGeom prst="rect">
              <a:avLst/>
            </a:prstGeom>
            <a:noFill/>
            <a:ln>
              <a:noFill/>
            </a:ln>
          </p:spPr>
          <p:txBody>
            <a:bodyPr wrap="square" rtlCol="0">
              <a:spAutoFit/>
            </a:bodyPr>
            <a:lstStyle/>
            <a:p>
              <a:pPr algn="ctr"/>
              <a:r>
                <a:rPr lang="en-US" altLang="zh-CN" sz="28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Contents</a:t>
              </a:r>
              <a:endParaRPr lang="zh-CN" altLang="en-US" sz="28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a:extLst>
                <a:ext uri="{FF2B5EF4-FFF2-40B4-BE49-F238E27FC236}">
                  <a16:creationId xmlns:a16="http://schemas.microsoft.com/office/drawing/2014/main" id="{83E925B0-57FD-8B4B-8FF7-8BCD8AADEF23}"/>
                </a:ext>
              </a:extLst>
            </p:cNvPr>
            <p:cNvCxnSpPr>
              <a:cxnSpLocks/>
            </p:cNvCxnSpPr>
            <p:nvPr/>
          </p:nvCxnSpPr>
          <p:spPr>
            <a:xfrm>
              <a:off x="4265299" y="1300145"/>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5" name="六边形 24">
              <a:extLst>
                <a:ext uri="{FF2B5EF4-FFF2-40B4-BE49-F238E27FC236}">
                  <a16:creationId xmlns:a16="http://schemas.microsoft.com/office/drawing/2014/main" id="{3EDCC472-8CF0-F84C-9270-06FAC7E8DD4D}"/>
                </a:ext>
              </a:extLst>
            </p:cNvPr>
            <p:cNvSpPr/>
            <p:nvPr/>
          </p:nvSpPr>
          <p:spPr>
            <a:xfrm rot="5400000">
              <a:off x="2142134" y="1404577"/>
              <a:ext cx="437322" cy="377002"/>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六边形 25">
              <a:extLst>
                <a:ext uri="{FF2B5EF4-FFF2-40B4-BE49-F238E27FC236}">
                  <a16:creationId xmlns:a16="http://schemas.microsoft.com/office/drawing/2014/main" id="{E8F71936-0CC4-CB4A-AF12-89754A9ADA5D}"/>
                </a:ext>
              </a:extLst>
            </p:cNvPr>
            <p:cNvSpPr/>
            <p:nvPr/>
          </p:nvSpPr>
          <p:spPr>
            <a:xfrm rot="5400000">
              <a:off x="2037082" y="1610051"/>
              <a:ext cx="246109" cy="212163"/>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759586569"/>
      </p:ext>
    </p:extLst>
  </p:cSld>
  <p:clrMap bg1="lt1" tx1="dk1" bg2="lt2" tx2="dk2" accent1="accent1" accent2="accent2" accent3="accent3" accent4="accent4" accent5="accent5" accent6="accent6" hlink="hlink" folHlink="folHlink"/>
  <p:sldLayoutIdLst>
    <p:sldLayoutId id="2147483667"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marR="0" indent="-457189" algn="l" defTabSz="914400" rtl="0" eaLnBrk="0" fontAlgn="base" latinLnBrk="0" hangingPunct="0">
        <a:lnSpc>
          <a:spcPct val="150000"/>
        </a:lnSpc>
        <a:spcBef>
          <a:spcPct val="20000"/>
        </a:spcBef>
        <a:spcAft>
          <a:spcPct val="0"/>
        </a:spcAft>
        <a:buClrTx/>
        <a:buSzTx/>
        <a:buFont typeface="Arial" panose="020B0604020202020204" pitchFamily="34" charset="0"/>
        <a:buChar char="•"/>
        <a:tabLst/>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88438130-7B30-A94E-B2AC-38EDD0B85909}"/>
              </a:ext>
            </a:extLst>
          </p:cNvPr>
          <p:cNvSpPr/>
          <p:nvPr userDrawn="1"/>
        </p:nvSpPr>
        <p:spPr>
          <a:xfrm>
            <a:off x="1285029" y="2458684"/>
            <a:ext cx="474473" cy="474473"/>
          </a:xfrm>
          <a:prstGeom prst="ellipse">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1" name="矩形 10">
            <a:extLst>
              <a:ext uri="{FF2B5EF4-FFF2-40B4-BE49-F238E27FC236}">
                <a16:creationId xmlns:a16="http://schemas.microsoft.com/office/drawing/2014/main" id="{4BCEE7AE-CF55-47A2-9D29-09373E3D62B5}"/>
              </a:ext>
            </a:extLst>
          </p:cNvPr>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2"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sp>
        <p:nvSpPr>
          <p:cNvPr id="20" name="文本框 19">
            <a:extLst>
              <a:ext uri="{FF2B5EF4-FFF2-40B4-BE49-F238E27FC236}">
                <a16:creationId xmlns:a16="http://schemas.microsoft.com/office/drawing/2014/main" id="{DB73C1A2-926E-3849-92AB-BCE7B4C71DF2}"/>
              </a:ext>
            </a:extLst>
          </p:cNvPr>
          <p:cNvSpPr txBox="1"/>
          <p:nvPr/>
        </p:nvSpPr>
        <p:spPr>
          <a:xfrm>
            <a:off x="1732839" y="2333175"/>
            <a:ext cx="2307042"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学习目标</a:t>
            </a:r>
          </a:p>
        </p:txBody>
      </p:sp>
      <p:sp>
        <p:nvSpPr>
          <p:cNvPr id="21" name="文本框 20">
            <a:extLst>
              <a:ext uri="{FF2B5EF4-FFF2-40B4-BE49-F238E27FC236}">
                <a16:creationId xmlns:a16="http://schemas.microsoft.com/office/drawing/2014/main" id="{3EC96A2F-7D7A-F34F-9BE8-8ADCD2919ACB}"/>
              </a:ext>
            </a:extLst>
          </p:cNvPr>
          <p:cNvSpPr txBox="1"/>
          <p:nvPr/>
        </p:nvSpPr>
        <p:spPr>
          <a:xfrm>
            <a:off x="702992" y="2983479"/>
            <a:ext cx="3873724" cy="415498"/>
          </a:xfrm>
          <a:prstGeom prst="rect">
            <a:avLst/>
          </a:prstGeom>
          <a:noFill/>
          <a:ln>
            <a:noFill/>
          </a:ln>
        </p:spPr>
        <p:txBody>
          <a:bodyPr wrap="square" rtlCol="0">
            <a:spAutoFit/>
          </a:bodyPr>
          <a:lstStyle/>
          <a:p>
            <a:pPr algn="ct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Learning</a:t>
            </a:r>
            <a:r>
              <a:rPr lang="zh-CN" altLang="en-US"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 </a:t>
            </a: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Objectives</a:t>
            </a:r>
            <a:endParaRPr lang="zh-CN" altLang="en-US" sz="21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a:extLst>
              <a:ext uri="{FF2B5EF4-FFF2-40B4-BE49-F238E27FC236}">
                <a16:creationId xmlns:a16="http://schemas.microsoft.com/office/drawing/2014/main" id="{83E925B0-57FD-8B4B-8FF7-8BCD8AADEF23}"/>
              </a:ext>
            </a:extLst>
          </p:cNvPr>
          <p:cNvCxnSpPr>
            <a:cxnSpLocks/>
          </p:cNvCxnSpPr>
          <p:nvPr/>
        </p:nvCxnSpPr>
        <p:spPr>
          <a:xfrm>
            <a:off x="4417699" y="2336716"/>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9" name="图形 8">
            <a:extLst>
              <a:ext uri="{FF2B5EF4-FFF2-40B4-BE49-F238E27FC236}">
                <a16:creationId xmlns:a16="http://schemas.microsoft.com/office/drawing/2014/main" id="{942E7471-620D-FA4E-A59B-D8C1A79C3F33}"/>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19070" y="2491361"/>
            <a:ext cx="406390" cy="406390"/>
          </a:xfrm>
          <a:prstGeom prst="rect">
            <a:avLst/>
          </a:prstGeom>
        </p:spPr>
      </p:pic>
    </p:spTree>
    <p:extLst>
      <p:ext uri="{BB962C8B-B14F-4D97-AF65-F5344CB8AC3E}">
        <p14:creationId xmlns:p14="http://schemas.microsoft.com/office/powerpoint/2010/main" val="2014879460"/>
      </p:ext>
    </p:extLst>
  </p:cSld>
  <p:clrMap bg1="lt1" tx1="dk1" bg2="lt2" tx2="dk2" accent1="accent1" accent2="accent2" accent3="accent3" accent4="accent4" accent5="accent5" accent6="accent6" hlink="hlink" folHlink="folHlink"/>
  <p:sldLayoutIdLst>
    <p:sldLayoutId id="2147483708"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marR="0" indent="-457189" algn="l" defTabSz="914400" rtl="0" eaLnBrk="0" fontAlgn="base" latinLnBrk="0" hangingPunct="0">
        <a:lnSpc>
          <a:spcPct val="150000"/>
        </a:lnSpc>
        <a:spcBef>
          <a:spcPct val="20000"/>
        </a:spcBef>
        <a:spcAft>
          <a:spcPct val="0"/>
        </a:spcAft>
        <a:buClrTx/>
        <a:buSzTx/>
        <a:buFont typeface="Arial" panose="020B0604020202020204" pitchFamily="34" charset="0"/>
        <a:buChar char="•"/>
        <a:tabLst/>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a:extLst>
              <a:ext uri="{FF2B5EF4-FFF2-40B4-BE49-F238E27FC236}">
                <a16:creationId xmlns:a16="http://schemas.microsoft.com/office/drawing/2014/main" id="{91B717BE-9DF9-1B41-9DBF-CB511A9C606B}"/>
              </a:ext>
            </a:extLst>
          </p:cNvPr>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998722ED-C4DC-C24C-A17B-B9CA36751549}"/>
              </a:ext>
            </a:extLst>
          </p:cNvPr>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557575230"/>
      </p:ext>
    </p:extLst>
  </p:cSld>
  <p:clrMap bg1="lt1" tx1="dk1" bg2="lt2" tx2="dk2" accent1="accent1" accent2="accent2" accent3="accent3" accent4="accent4" accent5="accent5" accent6="accent6" hlink="hlink" folHlink="folHlink"/>
  <p:sldLayoutIdLst>
    <p:sldLayoutId id="214748370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a:extLst>
              <a:ext uri="{FF2B5EF4-FFF2-40B4-BE49-F238E27FC236}">
                <a16:creationId xmlns:a16="http://schemas.microsoft.com/office/drawing/2014/main" id="{D82380DF-4088-5449-BBFC-0B57E0B8F475}"/>
              </a:ext>
            </a:extLst>
          </p:cNvPr>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六边形 10">
            <a:extLst>
              <a:ext uri="{FF2B5EF4-FFF2-40B4-BE49-F238E27FC236}">
                <a16:creationId xmlns:a16="http://schemas.microsoft.com/office/drawing/2014/main" id="{2FB8D235-9189-C14B-8111-0D705B9AA121}"/>
              </a:ext>
            </a:extLst>
          </p:cNvPr>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4255265264"/>
      </p:ext>
    </p:extLst>
  </p:cSld>
  <p:clrMap bg1="lt1" tx1="dk1" bg2="lt2" tx2="dk2" accent1="accent1" accent2="accent2" accent3="accent3" accent4="accent4" accent5="accent5" accent6="accent6" hlink="hlink" folHlink="folHlink"/>
  <p:sldLayoutIdLst>
    <p:sldLayoutId id="214748369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7" name="图片 16">
            <a:extLst>
              <a:ext uri="{FF2B5EF4-FFF2-40B4-BE49-F238E27FC236}">
                <a16:creationId xmlns:a16="http://schemas.microsoft.com/office/drawing/2014/main" id="{8479B63A-0E02-2349-8BED-44C85C23E174}"/>
              </a:ext>
            </a:extLst>
          </p:cNvPr>
          <p:cNvPicPr>
            <a:picLocks noChangeAspect="1"/>
          </p:cNvPicPr>
          <p:nvPr userDrawn="1"/>
        </p:nvPicPr>
        <p:blipFill>
          <a:blip r:embed="rId23" cstate="print">
            <a:extLst>
              <a:ext uri="{28A0092B-C50C-407E-A947-70E740481C1C}">
                <a14:useLocalDpi xmlns:a14="http://schemas.microsoft.com/office/drawing/2010/main" val="0"/>
              </a:ext>
            </a:extLst>
          </a:blip>
          <a:stretch>
            <a:fillRect/>
          </a:stretch>
        </p:blipFill>
        <p:spPr>
          <a:xfrm>
            <a:off x="306083" y="162578"/>
            <a:ext cx="2031376" cy="593842"/>
          </a:xfrm>
          <a:prstGeom prst="rect">
            <a:avLst/>
          </a:prstGeom>
        </p:spPr>
      </p:pic>
      <p:sp>
        <p:nvSpPr>
          <p:cNvPr id="19" name="矩形 18">
            <a:extLst>
              <a:ext uri="{FF2B5EF4-FFF2-40B4-BE49-F238E27FC236}">
                <a16:creationId xmlns:a16="http://schemas.microsoft.com/office/drawing/2014/main" id="{EACD341D-631E-1C41-AA57-E78DF51FD162}"/>
              </a:ext>
            </a:extLst>
          </p:cNvPr>
          <p:cNvSpPr/>
          <p:nvPr userDrawn="1"/>
        </p:nvSpPr>
        <p:spPr>
          <a:xfrm>
            <a:off x="4504267" y="260138"/>
            <a:ext cx="7687727" cy="430887"/>
          </a:xfrm>
          <a:prstGeom prst="rect">
            <a:avLst/>
          </a:prstGeom>
        </p:spPr>
        <p:txBody>
          <a:bodyPr wrap="square">
            <a:spAutoFit/>
          </a:bodyPr>
          <a:lstStyle/>
          <a:p>
            <a:r>
              <a:rPr lang="zh-CN" altLang="en-US" sz="2100" dirty="0">
                <a:solidFill>
                  <a:srgbClr val="49504F"/>
                </a:solidFill>
                <a:latin typeface="华文楷体" panose="02010600040101010101" pitchFamily="2" charset="-122"/>
                <a:ea typeface="华文楷体" panose="02010600040101010101" pitchFamily="2" charset="-122"/>
                <a:cs typeface="Alibaba PuHuiTi" pitchFamily="18" charset="-122"/>
              </a:rPr>
              <a:t>多一句没有，少一句不行，用最短时间，教会最实用的技术！</a:t>
            </a:r>
          </a:p>
        </p:txBody>
      </p:sp>
      <p:sp>
        <p:nvSpPr>
          <p:cNvPr id="21" name="矩形 20">
            <a:extLst>
              <a:ext uri="{FF2B5EF4-FFF2-40B4-BE49-F238E27FC236}">
                <a16:creationId xmlns:a16="http://schemas.microsoft.com/office/drawing/2014/main" id="{FA13C4AB-ADA7-6942-8140-5DC8E0577838}"/>
              </a:ext>
            </a:extLst>
          </p:cNvPr>
          <p:cNvSpPr/>
          <p:nvPr userDrawn="1"/>
        </p:nvSpPr>
        <p:spPr>
          <a:xfrm>
            <a:off x="-52550" y="0"/>
            <a:ext cx="224790" cy="694841"/>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矩形 21">
            <a:extLst>
              <a:ext uri="{FF2B5EF4-FFF2-40B4-BE49-F238E27FC236}">
                <a16:creationId xmlns:a16="http://schemas.microsoft.com/office/drawing/2014/main" id="{D04C7863-89B5-3040-9FC7-D2B2A900C20B}"/>
              </a:ext>
            </a:extLst>
          </p:cNvPr>
          <p:cNvSpPr/>
          <p:nvPr userDrawn="1"/>
        </p:nvSpPr>
        <p:spPr>
          <a:xfrm>
            <a:off x="-52550" y="719892"/>
            <a:ext cx="223200" cy="315311"/>
          </a:xfrm>
          <a:prstGeom prst="rect">
            <a:avLst/>
          </a:prstGeom>
          <a:solidFill>
            <a:srgbClr val="B60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矩形 22">
            <a:extLst>
              <a:ext uri="{FF2B5EF4-FFF2-40B4-BE49-F238E27FC236}">
                <a16:creationId xmlns:a16="http://schemas.microsoft.com/office/drawing/2014/main" id="{3EF68358-2C42-514C-A18F-D22A7C3B0412}"/>
              </a:ext>
            </a:extLst>
          </p:cNvPr>
          <p:cNvSpPr/>
          <p:nvPr userDrawn="1"/>
        </p:nvSpPr>
        <p:spPr>
          <a:xfrm>
            <a:off x="2567066" y="719635"/>
            <a:ext cx="7023600" cy="21600"/>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a:extLst>
              <a:ext uri="{FF2B5EF4-FFF2-40B4-BE49-F238E27FC236}">
                <a16:creationId xmlns:a16="http://schemas.microsoft.com/office/drawing/2014/main" id="{D7A90E8C-99EA-674B-BE48-642DDFA26B82}"/>
              </a:ext>
            </a:extLst>
          </p:cNvPr>
          <p:cNvSpPr/>
          <p:nvPr userDrawn="1"/>
        </p:nvSpPr>
        <p:spPr>
          <a:xfrm>
            <a:off x="9481902" y="719635"/>
            <a:ext cx="2163600" cy="21600"/>
          </a:xfrm>
          <a:prstGeom prst="rect">
            <a:avLst/>
          </a:prstGeom>
          <a:solidFill>
            <a:srgbClr val="B60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任意形状 24">
            <a:extLst>
              <a:ext uri="{FF2B5EF4-FFF2-40B4-BE49-F238E27FC236}">
                <a16:creationId xmlns:a16="http://schemas.microsoft.com/office/drawing/2014/main" id="{DC5CCC4C-800E-9040-97B5-C1E1BE251216}"/>
              </a:ext>
            </a:extLst>
          </p:cNvPr>
          <p:cNvSpPr/>
          <p:nvPr userDrawn="1"/>
        </p:nvSpPr>
        <p:spPr>
          <a:xfrm>
            <a:off x="9612588" y="6582369"/>
            <a:ext cx="400898" cy="208765"/>
          </a:xfrm>
          <a:custGeom>
            <a:avLst/>
            <a:gdLst>
              <a:gd name="connsiteX0" fmla="*/ 200449 w 400898"/>
              <a:gd name="connsiteY0" fmla="*/ 0 h 208765"/>
              <a:gd name="connsiteX1" fmla="*/ 400898 w 400898"/>
              <a:gd name="connsiteY1" fmla="*/ 200449 h 208765"/>
              <a:gd name="connsiteX2" fmla="*/ 392582 w 400898"/>
              <a:gd name="connsiteY2" fmla="*/ 208765 h 208765"/>
              <a:gd name="connsiteX3" fmla="*/ 8316 w 400898"/>
              <a:gd name="connsiteY3" fmla="*/ 208765 h 208765"/>
              <a:gd name="connsiteX4" fmla="*/ 0 w 400898"/>
              <a:gd name="connsiteY4" fmla="*/ 200449 h 208765"/>
              <a:gd name="connsiteX5" fmla="*/ 200449 w 400898"/>
              <a:gd name="connsiteY5" fmla="*/ 0 h 20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0898" h="208765">
                <a:moveTo>
                  <a:pt x="200449" y="0"/>
                </a:moveTo>
                <a:lnTo>
                  <a:pt x="400898" y="200449"/>
                </a:lnTo>
                <a:lnTo>
                  <a:pt x="392582" y="208765"/>
                </a:lnTo>
                <a:lnTo>
                  <a:pt x="8316" y="208765"/>
                </a:lnTo>
                <a:lnTo>
                  <a:pt x="0" y="200449"/>
                </a:lnTo>
                <a:lnTo>
                  <a:pt x="200449" y="0"/>
                </a:lnTo>
                <a:close/>
              </a:path>
            </a:pathLst>
          </a:custGeom>
          <a:solidFill>
            <a:srgbClr val="68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26" name="矩形 22">
            <a:extLst>
              <a:ext uri="{FF2B5EF4-FFF2-40B4-BE49-F238E27FC236}">
                <a16:creationId xmlns:a16="http://schemas.microsoft.com/office/drawing/2014/main" id="{36B7D234-E207-414F-8E81-F360C01EFFF1}"/>
              </a:ext>
            </a:extLst>
          </p:cNvPr>
          <p:cNvSpPr>
            <a:spLocks noChangeArrowheads="1"/>
          </p:cNvSpPr>
          <p:nvPr userDrawn="1"/>
        </p:nvSpPr>
        <p:spPr bwMode="auto">
          <a:xfrm>
            <a:off x="-10583" y="6779344"/>
            <a:ext cx="10057936" cy="110793"/>
          </a:xfrm>
          <a:prstGeom prst="rect">
            <a:avLst/>
          </a:prstGeom>
          <a:solidFill>
            <a:srgbClr val="49504F"/>
          </a:solidFill>
          <a:ln w="9525" cap="flat" cmpd="sng" algn="ctr">
            <a:solidFill>
              <a:schemeClr val="bg1"/>
            </a:solidFill>
            <a:prstDash val="solid"/>
            <a:round/>
            <a:headEnd type="none" w="med" len="med"/>
            <a:tailEnd type="none" w="med" len="med"/>
          </a:ln>
          <a:effec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endParaRPr lang="zh-CN" altLang="en-US" sz="2400" dirty="0">
              <a:latin typeface="Segoe UI" pitchFamily="34" charset="0"/>
              <a:ea typeface="微软雅黑" pitchFamily="34" charset="-122"/>
            </a:endParaRPr>
          </a:p>
        </p:txBody>
      </p:sp>
      <p:sp>
        <p:nvSpPr>
          <p:cNvPr id="27" name="矩形 14">
            <a:extLst>
              <a:ext uri="{FF2B5EF4-FFF2-40B4-BE49-F238E27FC236}">
                <a16:creationId xmlns:a16="http://schemas.microsoft.com/office/drawing/2014/main" id="{CBF3DED2-69B0-F340-BDFB-E540327A7264}"/>
              </a:ext>
            </a:extLst>
          </p:cNvPr>
          <p:cNvSpPr/>
          <p:nvPr userDrawn="1"/>
        </p:nvSpPr>
        <p:spPr bwMode="auto">
          <a:xfrm>
            <a:off x="9813037" y="6582369"/>
            <a:ext cx="2378963" cy="307767"/>
          </a:xfrm>
          <a:custGeom>
            <a:avLst/>
            <a:gdLst>
              <a:gd name="connsiteX0" fmla="*/ 0 w 2202525"/>
              <a:gd name="connsiteY0" fmla="*/ 0 h 275631"/>
              <a:gd name="connsiteX1" fmla="*/ 2202525 w 2202525"/>
              <a:gd name="connsiteY1" fmla="*/ 0 h 275631"/>
              <a:gd name="connsiteX2" fmla="*/ 2202525 w 2202525"/>
              <a:gd name="connsiteY2" fmla="*/ 275631 h 275631"/>
              <a:gd name="connsiteX3" fmla="*/ 0 w 2202525"/>
              <a:gd name="connsiteY3" fmla="*/ 275631 h 275631"/>
              <a:gd name="connsiteX4" fmla="*/ 0 w 2202525"/>
              <a:gd name="connsiteY4" fmla="*/ 0 h 275631"/>
              <a:gd name="connsiteX0" fmla="*/ 0 w 2202525"/>
              <a:gd name="connsiteY0" fmla="*/ 0 h 275631"/>
              <a:gd name="connsiteX1" fmla="*/ 2202525 w 2202525"/>
              <a:gd name="connsiteY1" fmla="*/ 0 h 275631"/>
              <a:gd name="connsiteX2" fmla="*/ 2202525 w 2202525"/>
              <a:gd name="connsiteY2" fmla="*/ 275631 h 275631"/>
              <a:gd name="connsiteX3" fmla="*/ 104775 w 2202525"/>
              <a:gd name="connsiteY3" fmla="*/ 272456 h 275631"/>
              <a:gd name="connsiteX4" fmla="*/ 0 w 2202525"/>
              <a:gd name="connsiteY4" fmla="*/ 0 h 275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2525" h="275631">
                <a:moveTo>
                  <a:pt x="0" y="0"/>
                </a:moveTo>
                <a:lnTo>
                  <a:pt x="2202525" y="0"/>
                </a:lnTo>
                <a:lnTo>
                  <a:pt x="2202525" y="275631"/>
                </a:lnTo>
                <a:lnTo>
                  <a:pt x="104775" y="272456"/>
                </a:lnTo>
                <a:lnTo>
                  <a:pt x="0" y="0"/>
                </a:lnTo>
                <a:close/>
              </a:path>
            </a:pathLst>
          </a:custGeom>
          <a:solidFill>
            <a:srgbClr val="B60004"/>
          </a:solidFill>
          <a:ln w="9525" cap="flat" cmpd="sng" algn="ctr">
            <a:noFill/>
            <a:prstDash val="solid"/>
            <a:round/>
            <a:headEnd type="none" w="med" len="med"/>
            <a:tailEnd type="none" w="med" len="med"/>
          </a:ln>
          <a:effectLst/>
        </p:spPr>
        <p:txBody>
          <a:bodyPr/>
          <a:lstStyle/>
          <a:p>
            <a:pPr>
              <a:buFont typeface="Arial" panose="020B0604020202090204" pitchFamily="34" charset="0"/>
              <a:buNone/>
              <a:defRPr/>
            </a:pPr>
            <a:endParaRPr lang="zh-CN" altLang="en-US" sz="2400">
              <a:latin typeface="Segoe UI" pitchFamily="34" charset="0"/>
              <a:ea typeface="微软雅黑" pitchFamily="34" charset="-122"/>
            </a:endParaRPr>
          </a:p>
        </p:txBody>
      </p:sp>
      <p:sp>
        <p:nvSpPr>
          <p:cNvPr id="28" name="矩形 27">
            <a:extLst>
              <a:ext uri="{FF2B5EF4-FFF2-40B4-BE49-F238E27FC236}">
                <a16:creationId xmlns:a16="http://schemas.microsoft.com/office/drawing/2014/main" id="{B5840A94-AFCB-F14C-AC1D-7BFA5CCE05BC}"/>
              </a:ext>
            </a:extLst>
          </p:cNvPr>
          <p:cNvSpPr/>
          <p:nvPr userDrawn="1"/>
        </p:nvSpPr>
        <p:spPr>
          <a:xfrm>
            <a:off x="9950236" y="6535935"/>
            <a:ext cx="2241763" cy="338554"/>
          </a:xfrm>
          <a:prstGeom prst="rect">
            <a:avLst/>
          </a:prstGeom>
        </p:spPr>
        <p:txBody>
          <a:bodyPr wrap="square">
            <a:spAutoFit/>
          </a:bodyPr>
          <a:lstStyle/>
          <a:p>
            <a:r>
              <a:rPr lang="zh-CN" altLang="en-US" sz="1600" dirty="0">
                <a:solidFill>
                  <a:schemeClr val="bg1"/>
                </a:solidFill>
                <a:latin typeface="STKaiti" panose="02010600040101010101" pitchFamily="2" charset="-122"/>
                <a:ea typeface="STKaiti" panose="02010600040101010101" pitchFamily="2" charset="-122"/>
                <a:cs typeface="Alibaba PuHuiTi" pitchFamily="18" charset="-122"/>
              </a:rPr>
              <a:t>高级软件人才培训专家</a:t>
            </a:r>
          </a:p>
        </p:txBody>
      </p:sp>
    </p:spTree>
    <p:extLst>
      <p:ext uri="{BB962C8B-B14F-4D97-AF65-F5344CB8AC3E}">
        <p14:creationId xmlns:p14="http://schemas.microsoft.com/office/powerpoint/2010/main" val="1282442689"/>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83" r:id="rId3"/>
    <p:sldLayoutId id="2147483678" r:id="rId4"/>
    <p:sldLayoutId id="2147483679" r:id="rId5"/>
    <p:sldLayoutId id="2147483680" r:id="rId6"/>
    <p:sldLayoutId id="2147483677" r:id="rId7"/>
    <p:sldLayoutId id="2147483702" r:id="rId8"/>
    <p:sldLayoutId id="2147483703" r:id="rId9"/>
    <p:sldLayoutId id="2147483709" r:id="rId10"/>
    <p:sldLayoutId id="2147483704" r:id="rId11"/>
    <p:sldLayoutId id="2147483681" r:id="rId12"/>
    <p:sldLayoutId id="2147483693" r:id="rId13"/>
    <p:sldLayoutId id="2147483710" r:id="rId14"/>
    <p:sldLayoutId id="2147483706" r:id="rId15"/>
    <p:sldLayoutId id="2147483723" r:id="rId16"/>
    <p:sldLayoutId id="2147483725" r:id="rId17"/>
    <p:sldLayoutId id="2147483734" r:id="rId18"/>
    <p:sldLayoutId id="2147483737" r:id="rId19"/>
    <p:sldLayoutId id="2147483744" r:id="rId20"/>
    <p:sldLayoutId id="2147483745" r:id="rId2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7227BF9-01FA-AE4B-9DB9-E3DAB164E50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11989" y="2322246"/>
            <a:ext cx="3168023" cy="1308460"/>
          </a:xfrm>
          <a:prstGeom prst="rect">
            <a:avLst/>
          </a:prstGeom>
        </p:spPr>
      </p:pic>
    </p:spTree>
    <p:extLst>
      <p:ext uri="{BB962C8B-B14F-4D97-AF65-F5344CB8AC3E}">
        <p14:creationId xmlns:p14="http://schemas.microsoft.com/office/powerpoint/2010/main" val="770715422"/>
      </p:ext>
    </p:extLst>
  </p:cSld>
  <p:clrMap bg1="lt1" tx1="dk1" bg2="lt2" tx2="dk2" accent1="accent1" accent2="accent2" accent3="accent3" accent4="accent4" accent5="accent5" accent6="accent6" hlink="hlink" folHlink="folHlink"/>
  <p:sldLayoutIdLst>
    <p:sldLayoutId id="2147483673" r:id="rId1"/>
  </p:sldLayoutIdLst>
  <p:txStyles>
    <p:titleStyle>
      <a:lvl1pPr algn="ctr" rtl="0" eaLnBrk="0" fontAlgn="base" hangingPunct="0">
        <a:spcBef>
          <a:spcPct val="0"/>
        </a:spcBef>
        <a:spcAft>
          <a:spcPct val="0"/>
        </a:spcAft>
        <a:defRPr sz="5867" kern="1200">
          <a:solidFill>
            <a:schemeClr val="tx1"/>
          </a:solidFill>
          <a:latin typeface="+mj-lt"/>
          <a:ea typeface="+mj-ea"/>
          <a:cs typeface="+mj-cs"/>
        </a:defRPr>
      </a:lvl1pPr>
      <a:lvl2pPr algn="ctr" rtl="0" eaLnBrk="0" fontAlgn="base" hangingPunct="0">
        <a:spcBef>
          <a:spcPct val="0"/>
        </a:spcBef>
        <a:spcAft>
          <a:spcPct val="0"/>
        </a:spcAft>
        <a:defRPr sz="5867">
          <a:solidFill>
            <a:schemeClr val="tx1"/>
          </a:solidFill>
          <a:latin typeface="Calibri" pitchFamily="34" charset="0"/>
          <a:ea typeface="黑体" pitchFamily="49" charset="-122"/>
        </a:defRPr>
      </a:lvl2pPr>
      <a:lvl3pPr algn="ctr" rtl="0" eaLnBrk="0" fontAlgn="base" hangingPunct="0">
        <a:spcBef>
          <a:spcPct val="0"/>
        </a:spcBef>
        <a:spcAft>
          <a:spcPct val="0"/>
        </a:spcAft>
        <a:defRPr sz="5867">
          <a:solidFill>
            <a:schemeClr val="tx1"/>
          </a:solidFill>
          <a:latin typeface="Calibri" pitchFamily="34" charset="0"/>
          <a:ea typeface="黑体" pitchFamily="49" charset="-122"/>
        </a:defRPr>
      </a:lvl3pPr>
      <a:lvl4pPr algn="ctr" rtl="0" eaLnBrk="0" fontAlgn="base" hangingPunct="0">
        <a:spcBef>
          <a:spcPct val="0"/>
        </a:spcBef>
        <a:spcAft>
          <a:spcPct val="0"/>
        </a:spcAft>
        <a:defRPr sz="5867">
          <a:solidFill>
            <a:schemeClr val="tx1"/>
          </a:solidFill>
          <a:latin typeface="Calibri" pitchFamily="34" charset="0"/>
          <a:ea typeface="黑体" pitchFamily="49" charset="-122"/>
        </a:defRPr>
      </a:lvl4pPr>
      <a:lvl5pPr algn="ctr" rtl="0" eaLnBrk="0" fontAlgn="base" hangingPunct="0">
        <a:spcBef>
          <a:spcPct val="0"/>
        </a:spcBef>
        <a:spcAft>
          <a:spcPct val="0"/>
        </a:spcAft>
        <a:defRPr sz="5867">
          <a:solidFill>
            <a:schemeClr val="tx1"/>
          </a:solidFill>
          <a:latin typeface="Calibri" pitchFamily="34" charset="0"/>
          <a:ea typeface="黑体" pitchFamily="49" charset="-122"/>
        </a:defRPr>
      </a:lvl5pPr>
      <a:lvl6pPr marL="609585" algn="ctr" rtl="0" fontAlgn="base">
        <a:spcBef>
          <a:spcPct val="0"/>
        </a:spcBef>
        <a:spcAft>
          <a:spcPct val="0"/>
        </a:spcAft>
        <a:defRPr sz="5867">
          <a:solidFill>
            <a:schemeClr val="tx1"/>
          </a:solidFill>
          <a:latin typeface="Calibri" pitchFamily="34" charset="0"/>
          <a:ea typeface="宋体" charset="-122"/>
        </a:defRPr>
      </a:lvl6pPr>
      <a:lvl7pPr marL="1219170" algn="ctr" rtl="0" fontAlgn="base">
        <a:spcBef>
          <a:spcPct val="0"/>
        </a:spcBef>
        <a:spcAft>
          <a:spcPct val="0"/>
        </a:spcAft>
        <a:defRPr sz="5867">
          <a:solidFill>
            <a:schemeClr val="tx1"/>
          </a:solidFill>
          <a:latin typeface="Calibri" pitchFamily="34" charset="0"/>
          <a:ea typeface="宋体" charset="-122"/>
        </a:defRPr>
      </a:lvl7pPr>
      <a:lvl8pPr marL="1828754" algn="ctr" rtl="0" fontAlgn="base">
        <a:spcBef>
          <a:spcPct val="0"/>
        </a:spcBef>
        <a:spcAft>
          <a:spcPct val="0"/>
        </a:spcAft>
        <a:defRPr sz="5867">
          <a:solidFill>
            <a:schemeClr val="tx1"/>
          </a:solidFill>
          <a:latin typeface="Calibri" pitchFamily="34" charset="0"/>
          <a:ea typeface="宋体" charset="-122"/>
        </a:defRPr>
      </a:lvl8pPr>
      <a:lvl9pPr marL="2438339" algn="ctr" rtl="0" fontAlgn="base">
        <a:spcBef>
          <a:spcPct val="0"/>
        </a:spcBef>
        <a:spcAft>
          <a:spcPct val="0"/>
        </a:spcAft>
        <a:defRPr sz="5867">
          <a:solidFill>
            <a:schemeClr val="tx1"/>
          </a:solidFill>
          <a:latin typeface="Calibri" pitchFamily="34" charset="0"/>
          <a:ea typeface="宋体"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sz="3733" kern="1200">
          <a:solidFill>
            <a:schemeClr val="tx1"/>
          </a:solidFill>
          <a:latin typeface="+mn-lt"/>
          <a:ea typeface="+mn-ea"/>
          <a:cs typeface="+mn-cs"/>
        </a:defRPr>
      </a:lvl2pPr>
      <a:lvl3pPr marL="1523962" indent="-304792"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baike.baidu.com/item/%E7%AE%97%E6%B3%95" TargetMode="External"/><Relationship Id="rId2" Type="http://schemas.openxmlformats.org/officeDocument/2006/relationships/notesSlide" Target="../notesSlides/notesSlide7.xml"/><Relationship Id="rId1" Type="http://schemas.openxmlformats.org/officeDocument/2006/relationships/slideLayout" Target="../slideLayouts/slideLayout21.xml"/><Relationship Id="rId4" Type="http://schemas.openxmlformats.org/officeDocument/2006/relationships/hyperlink" Target="https://baike.baidu.com/item/%E7%A8%8B%E5%BA%8F%E8%AE%BE%E8%AE%A1%E8%AF%AD%E8%A8%80"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7"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6.jpg"/><Relationship Id="rId1" Type="http://schemas.openxmlformats.org/officeDocument/2006/relationships/slideLayout" Target="../slideLayouts/slideLayout21.xml"/></Relationships>
</file>

<file path=ppt/slides/_rels/slide4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1.xml"/></Relationships>
</file>

<file path=ppt/slides/_rels/slide5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2.png"/><Relationship Id="rId1" Type="http://schemas.openxmlformats.org/officeDocument/2006/relationships/slideLayout" Target="../slideLayouts/slideLayout2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1.xml"/></Relationships>
</file>

<file path=ppt/slides/_rels/slide5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1.xml"/><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21.xml"/><Relationship Id="rId4" Type="http://schemas.openxmlformats.org/officeDocument/2006/relationships/image" Target="../media/image20.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1.xml"/></Relationships>
</file>

<file path=ppt/slides/_rels/slide6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21.xml"/><Relationship Id="rId5" Type="http://schemas.openxmlformats.org/officeDocument/2006/relationships/image" Target="../media/image22.png"/><Relationship Id="rId4" Type="http://schemas.openxmlformats.org/officeDocument/2006/relationships/image" Target="../media/image20.png"/></Relationships>
</file>

<file path=ppt/slides/_rels/slide7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21.xml"/><Relationship Id="rId5" Type="http://schemas.openxmlformats.org/officeDocument/2006/relationships/image" Target="../media/image23.jp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8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1.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2.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2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16EC87-9B0D-CD4B-997D-0A66FE90B29E}"/>
              </a:ext>
            </a:extLst>
          </p:cNvPr>
          <p:cNvSpPr>
            <a:spLocks noGrp="1"/>
          </p:cNvSpPr>
          <p:nvPr>
            <p:ph type="title"/>
          </p:nvPr>
        </p:nvSpPr>
        <p:spPr>
          <a:xfrm>
            <a:off x="441702" y="2293749"/>
            <a:ext cx="11372019" cy="1109851"/>
          </a:xfrm>
        </p:spPr>
        <p:txBody>
          <a:bodyPr/>
          <a:lstStyle/>
          <a:p>
            <a:r>
              <a:rPr kumimoji="1" lang="en-US" altLang="zh-CN" sz="6000" dirty="0"/>
              <a:t>File</a:t>
            </a:r>
            <a:r>
              <a:rPr kumimoji="1" lang="zh-CN" altLang="en-US" sz="6000" dirty="0"/>
              <a:t>类、</a:t>
            </a:r>
            <a:r>
              <a:rPr kumimoji="1" lang="en-US" altLang="zh-CN" sz="6000" dirty="0"/>
              <a:t>IO</a:t>
            </a:r>
            <a:r>
              <a:rPr kumimoji="1" lang="zh-CN" altLang="en-US" sz="6000" dirty="0"/>
              <a:t>流</a:t>
            </a:r>
          </a:p>
        </p:txBody>
      </p:sp>
    </p:spTree>
    <p:extLst>
      <p:ext uri="{BB962C8B-B14F-4D97-AF65-F5344CB8AC3E}">
        <p14:creationId xmlns:p14="http://schemas.microsoft.com/office/powerpoint/2010/main" val="3221279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4976074" y="692111"/>
            <a:ext cx="5716639" cy="4898379"/>
          </a:xfrm>
        </p:spPr>
        <p:txBody>
          <a:bodyPr/>
          <a:lstStyle/>
          <a:p>
            <a:pPr>
              <a:lnSpc>
                <a:spcPct val="250000"/>
              </a:lnSpc>
              <a:buFont typeface="Wingdings" panose="05000000000000000000" pitchFamily="2" charset="2"/>
              <a:buChar char="Ø"/>
            </a:pPr>
            <a:r>
              <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kumimoji="1"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类的使用</a:t>
            </a:r>
            <a:endPar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创建</a:t>
            </a:r>
            <a:r>
              <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对象</a:t>
            </a:r>
            <a:endPar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常用方法：判断文件类型、获取文件信息</a:t>
            </a:r>
            <a:endParaRPr lang="en-US" altLang="zh-CN"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常用方法：创建文件、删除文件功能</a:t>
            </a:r>
            <a:endPar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常用方法：遍历文件夹</a:t>
            </a:r>
            <a:endPar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补充知识：方法递归</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补充知识：字符集</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buFont typeface="Wingdings" panose="05000000000000000000" pitchFamily="2" charset="2"/>
              <a:buChar char="Ø"/>
            </a:pPr>
            <a:r>
              <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IO</a:t>
            </a: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流：概述</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buFont typeface="Wingdings" panose="05000000000000000000" pitchFamily="2" charset="2"/>
              <a:buChar char="Ø"/>
            </a:pPr>
            <a:r>
              <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IO</a:t>
            </a: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流：字节流</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buFont typeface="Wingdings" panose="05000000000000000000" pitchFamily="2" charset="2"/>
              <a:buChar char="Ø"/>
            </a:pPr>
            <a:r>
              <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IO</a:t>
            </a: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流：资源释放的方式</a:t>
            </a:r>
          </a:p>
        </p:txBody>
      </p:sp>
    </p:spTree>
    <p:extLst>
      <p:ext uri="{BB962C8B-B14F-4D97-AF65-F5344CB8AC3E}">
        <p14:creationId xmlns:p14="http://schemas.microsoft.com/office/powerpoint/2010/main" val="416488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0">
            <a:extLst>
              <a:ext uri="{FF2B5EF4-FFF2-40B4-BE49-F238E27FC236}">
                <a16:creationId xmlns:a16="http://schemas.microsoft.com/office/drawing/2014/main" id="{065C4680-D8BA-41F2-A5B3-CCDB7AFF92F6}"/>
              </a:ext>
            </a:extLst>
          </p:cNvPr>
          <p:cNvSpPr txBox="1"/>
          <p:nvPr/>
        </p:nvSpPr>
        <p:spPr>
          <a:xfrm>
            <a:off x="838201" y="1128728"/>
            <a:ext cx="9465733" cy="369332"/>
          </a:xfrm>
          <a:prstGeom prst="rect">
            <a:avLst/>
          </a:prstGeom>
          <a:noFill/>
        </p:spPr>
        <p:txBody>
          <a:bodyPr>
            <a:spAutoFit/>
          </a:bodyPr>
          <a:lstStyle/>
          <a:p>
            <a:pPr>
              <a:defRPr/>
            </a:pPr>
            <a:r>
              <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类的判断文件类型、获取文件信息功能</a:t>
            </a:r>
          </a:p>
        </p:txBody>
      </p:sp>
      <p:graphicFrame>
        <p:nvGraphicFramePr>
          <p:cNvPr id="11" name="表格 10">
            <a:extLst>
              <a:ext uri="{FF2B5EF4-FFF2-40B4-BE49-F238E27FC236}">
                <a16:creationId xmlns:a16="http://schemas.microsoft.com/office/drawing/2014/main" id="{8D60A128-0E21-4790-8D3B-A9F1F453E76A}"/>
              </a:ext>
            </a:extLst>
          </p:cNvPr>
          <p:cNvGraphicFramePr>
            <a:graphicFrameLocks noGrp="1"/>
          </p:cNvGraphicFramePr>
          <p:nvPr>
            <p:extLst>
              <p:ext uri="{D42A27DB-BD31-4B8C-83A1-F6EECF244321}">
                <p14:modId xmlns:p14="http://schemas.microsoft.com/office/powerpoint/2010/main" val="3487756529"/>
              </p:ext>
            </p:extLst>
          </p:nvPr>
        </p:nvGraphicFramePr>
        <p:xfrm>
          <a:off x="910516" y="1758666"/>
          <a:ext cx="7791781" cy="4035395"/>
        </p:xfrm>
        <a:graphic>
          <a:graphicData uri="http://schemas.openxmlformats.org/drawingml/2006/table">
            <a:tbl>
              <a:tblPr/>
              <a:tblGrid>
                <a:gridCol w="3705368">
                  <a:extLst>
                    <a:ext uri="{9D8B030D-6E8A-4147-A177-3AD203B41FA5}">
                      <a16:colId xmlns:a16="http://schemas.microsoft.com/office/drawing/2014/main" val="1138920238"/>
                    </a:ext>
                  </a:extLst>
                </a:gridCol>
                <a:gridCol w="4086413">
                  <a:extLst>
                    <a:ext uri="{9D8B030D-6E8A-4147-A177-3AD203B41FA5}">
                      <a16:colId xmlns:a16="http://schemas.microsoft.com/office/drawing/2014/main" val="432614512"/>
                    </a:ext>
                  </a:extLst>
                </a:gridCol>
              </a:tblGrid>
              <a:tr h="376712">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600" b="0" i="0" u="none" strike="noStrike" cap="none" normalizeH="0" baseline="0" dirty="0">
                          <a:ln>
                            <a:noFill/>
                          </a:ln>
                          <a:solidFill>
                            <a:srgbClr val="FFFFFF"/>
                          </a:solidFill>
                          <a:effectLst/>
                          <a:latin typeface="Consolas" panose="020B0609020204030204" pitchFamily="49" charset="0"/>
                          <a:ea typeface="Alibaba PuHuiTi R" pitchFamily="18" charset="-122"/>
                          <a:cs typeface="Alibaba PuHuiTi R" pitchFamily="18" charset="-122"/>
                        </a:rPr>
                        <a:t>方法名称</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600" b="0" i="0" u="none" strike="noStrike" cap="none" normalizeH="0" baseline="0" dirty="0">
                          <a:ln>
                            <a:noFill/>
                          </a:ln>
                          <a:solidFill>
                            <a:srgbClr val="FFFFFF"/>
                          </a:solidFill>
                          <a:effectLst/>
                          <a:latin typeface="Consolas" panose="020B0609020204030204" pitchFamily="49" charset="0"/>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340592">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lang="en-US" altLang="zh-CN" sz="1400" b="0" dirty="0">
                          <a:solidFill>
                            <a:schemeClr val="tx1">
                              <a:lumMod val="85000"/>
                              <a:lumOff val="15000"/>
                            </a:schemeClr>
                          </a:solidFill>
                          <a:latin typeface="Consolas" panose="020B0609020204030204" pitchFamily="49" charset="0"/>
                          <a:ea typeface="微软雅黑" pitchFamily="34" charset="-122"/>
                        </a:rPr>
                        <a:t>public </a:t>
                      </a:r>
                      <a:r>
                        <a:rPr lang="en-US" altLang="zh-CN" sz="1400" b="0" dirty="0" err="1">
                          <a:solidFill>
                            <a:schemeClr val="tx1">
                              <a:lumMod val="85000"/>
                              <a:lumOff val="15000"/>
                            </a:schemeClr>
                          </a:solidFill>
                          <a:latin typeface="Consolas" panose="020B0609020204030204" pitchFamily="49" charset="0"/>
                          <a:ea typeface="微软雅黑" pitchFamily="34" charset="-122"/>
                        </a:rPr>
                        <a:t>boolean</a:t>
                      </a:r>
                      <a:r>
                        <a:rPr lang="en-US" altLang="zh-CN" sz="1400" b="0" dirty="0">
                          <a:solidFill>
                            <a:schemeClr val="tx1">
                              <a:lumMod val="85000"/>
                              <a:lumOff val="15000"/>
                            </a:schemeClr>
                          </a:solidFill>
                          <a:latin typeface="Consolas" panose="020B0609020204030204" pitchFamily="49" charset="0"/>
                          <a:ea typeface="微软雅黑" pitchFamily="34" charset="-122"/>
                        </a:rPr>
                        <a:t> </a:t>
                      </a:r>
                      <a:r>
                        <a:rPr lang="en-US" altLang="zh-CN" sz="1400" b="0" dirty="0" err="1">
                          <a:solidFill>
                            <a:schemeClr val="tx1">
                              <a:lumMod val="85000"/>
                              <a:lumOff val="15000"/>
                            </a:schemeClr>
                          </a:solidFill>
                          <a:latin typeface="Consolas" panose="020B0609020204030204" pitchFamily="49" charset="0"/>
                          <a:ea typeface="微软雅黑" pitchFamily="34" charset="-122"/>
                        </a:rPr>
                        <a:t>isDirectory</a:t>
                      </a:r>
                      <a:r>
                        <a:rPr lang="en-US" altLang="zh-CN" sz="1400" b="0" dirty="0">
                          <a:solidFill>
                            <a:schemeClr val="tx1">
                              <a:lumMod val="85000"/>
                              <a:lumOff val="15000"/>
                            </a:schemeClr>
                          </a:solidFill>
                          <a:latin typeface="Consolas" panose="020B0609020204030204" pitchFamily="49" charset="0"/>
                          <a:ea typeface="微软雅黑" pitchFamily="34" charset="-122"/>
                        </a:rPr>
                        <a:t>()</a:t>
                      </a:r>
                      <a:endParaRPr kumimoji="0" lang="zh-CN" altLang="en-US" sz="1400" b="0" i="0" u="none" strike="noStrike" cap="none" normalizeH="0" baseline="0" dirty="0">
                        <a:ln>
                          <a:noFill/>
                        </a:ln>
                        <a:solidFill>
                          <a:schemeClr val="tx1">
                            <a:lumMod val="85000"/>
                            <a:lumOff val="15000"/>
                          </a:schemeClr>
                        </a:solidFill>
                        <a:effectLst/>
                        <a:latin typeface="Consolas" panose="020B0609020204030204" pitchFamily="49" charset="0"/>
                        <a:ea typeface="微软雅黑" pitchFamily="34"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lang="zh-CN" altLang="en-US" sz="1400" b="0" dirty="0">
                          <a:solidFill>
                            <a:schemeClr val="tx1">
                              <a:lumMod val="85000"/>
                              <a:lumOff val="15000"/>
                            </a:schemeClr>
                          </a:solidFill>
                          <a:latin typeface="Consolas" panose="020B0609020204030204" pitchFamily="49" charset="0"/>
                          <a:ea typeface="Alibaba PuHuiTi R"/>
                        </a:rPr>
                        <a:t>判断此路径名表示的</a:t>
                      </a:r>
                      <a:r>
                        <a:rPr lang="en-US" altLang="zh-CN" sz="1400" b="0" dirty="0">
                          <a:solidFill>
                            <a:schemeClr val="tx1">
                              <a:lumMod val="85000"/>
                              <a:lumOff val="15000"/>
                            </a:schemeClr>
                          </a:solidFill>
                          <a:latin typeface="Consolas" panose="020B0609020204030204" pitchFamily="49" charset="0"/>
                          <a:ea typeface="Alibaba PuHuiTi R"/>
                        </a:rPr>
                        <a:t>File</a:t>
                      </a:r>
                      <a:r>
                        <a:rPr lang="zh-CN" altLang="en-US" sz="1400" b="0" dirty="0">
                          <a:solidFill>
                            <a:schemeClr val="tx1">
                              <a:lumMod val="85000"/>
                              <a:lumOff val="15000"/>
                            </a:schemeClr>
                          </a:solidFill>
                          <a:latin typeface="Consolas" panose="020B0609020204030204" pitchFamily="49" charset="0"/>
                          <a:ea typeface="Alibaba PuHuiTi R"/>
                        </a:rPr>
                        <a:t>是否为文件夹</a:t>
                      </a:r>
                      <a:endParaRPr kumimoji="0" lang="zh-CN" altLang="en-US" sz="1400" b="0" i="0" u="none" strike="noStrike" cap="none" normalizeH="0" baseline="0" dirty="0">
                        <a:ln>
                          <a:noFill/>
                        </a:ln>
                        <a:solidFill>
                          <a:schemeClr val="tx1">
                            <a:lumMod val="85000"/>
                            <a:lumOff val="15000"/>
                          </a:schemeClr>
                        </a:solidFill>
                        <a:effectLst/>
                        <a:latin typeface="Consolas" panose="020B0609020204030204" pitchFamily="49" charset="0"/>
                        <a:ea typeface="Alibaba PuHuiTi R"/>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r h="410473">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lang="en-US" altLang="zh-CN" sz="1400" b="0" dirty="0">
                          <a:solidFill>
                            <a:schemeClr val="tx1">
                              <a:lumMod val="85000"/>
                              <a:lumOff val="15000"/>
                            </a:schemeClr>
                          </a:solidFill>
                          <a:latin typeface="Consolas" panose="020B0609020204030204" pitchFamily="49" charset="0"/>
                          <a:ea typeface="微软雅黑" pitchFamily="34" charset="-122"/>
                        </a:rPr>
                        <a:t>public </a:t>
                      </a:r>
                      <a:r>
                        <a:rPr lang="en-US" altLang="zh-CN" sz="1400" b="0" dirty="0" err="1">
                          <a:solidFill>
                            <a:schemeClr val="tx1">
                              <a:lumMod val="85000"/>
                              <a:lumOff val="15000"/>
                            </a:schemeClr>
                          </a:solidFill>
                          <a:latin typeface="Consolas" panose="020B0609020204030204" pitchFamily="49" charset="0"/>
                          <a:ea typeface="微软雅黑" pitchFamily="34" charset="-122"/>
                        </a:rPr>
                        <a:t>boolean</a:t>
                      </a:r>
                      <a:r>
                        <a:rPr lang="en-US" altLang="zh-CN" sz="1400" b="0" dirty="0">
                          <a:solidFill>
                            <a:schemeClr val="tx1">
                              <a:lumMod val="85000"/>
                              <a:lumOff val="15000"/>
                            </a:schemeClr>
                          </a:solidFill>
                          <a:latin typeface="Consolas" panose="020B0609020204030204" pitchFamily="49" charset="0"/>
                          <a:ea typeface="微软雅黑" pitchFamily="34" charset="-122"/>
                        </a:rPr>
                        <a:t> </a:t>
                      </a:r>
                      <a:r>
                        <a:rPr lang="en-US" altLang="zh-CN" sz="1400" b="0" dirty="0" err="1">
                          <a:solidFill>
                            <a:schemeClr val="tx1">
                              <a:lumMod val="85000"/>
                              <a:lumOff val="15000"/>
                            </a:schemeClr>
                          </a:solidFill>
                          <a:latin typeface="Consolas" panose="020B0609020204030204" pitchFamily="49" charset="0"/>
                          <a:ea typeface="微软雅黑" pitchFamily="34" charset="-122"/>
                        </a:rPr>
                        <a:t>isFile</a:t>
                      </a:r>
                      <a:r>
                        <a:rPr lang="en-US" altLang="zh-CN" sz="1400" b="0" dirty="0">
                          <a:solidFill>
                            <a:schemeClr val="tx1">
                              <a:lumMod val="85000"/>
                              <a:lumOff val="15000"/>
                            </a:schemeClr>
                          </a:solidFill>
                          <a:latin typeface="Consolas" panose="020B0609020204030204" pitchFamily="49" charset="0"/>
                          <a:ea typeface="微软雅黑" pitchFamily="34" charset="-122"/>
                        </a:rPr>
                        <a:t>()</a:t>
                      </a:r>
                      <a:endParaRPr kumimoji="0" lang="zh-CN" altLang="en-US" sz="1400" b="0" i="0" u="none" strike="noStrike" cap="none" normalizeH="0" baseline="0" dirty="0">
                        <a:ln>
                          <a:noFill/>
                        </a:ln>
                        <a:solidFill>
                          <a:schemeClr val="tx1">
                            <a:lumMod val="85000"/>
                            <a:lumOff val="15000"/>
                          </a:schemeClr>
                        </a:solidFill>
                        <a:effectLst/>
                        <a:latin typeface="Consolas" panose="020B0609020204030204" pitchFamily="49" charset="0"/>
                        <a:ea typeface="微软雅黑" pitchFamily="34"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en-US" sz="1400" b="0" i="0" u="none" strike="noStrike" cap="none" normalizeH="0" baseline="0" dirty="0">
                          <a:ln>
                            <a:noFill/>
                          </a:ln>
                          <a:solidFill>
                            <a:schemeClr val="tx1">
                              <a:lumMod val="85000"/>
                              <a:lumOff val="15000"/>
                            </a:schemeClr>
                          </a:solidFill>
                          <a:effectLst/>
                          <a:latin typeface="Consolas" panose="020B0609020204030204" pitchFamily="49" charset="0"/>
                          <a:ea typeface="Alibaba PuHuiTi R"/>
                        </a:rPr>
                        <a:t>判断此路径名表示的</a:t>
                      </a:r>
                      <a:r>
                        <a:rPr kumimoji="0" lang="en-US" altLang="zh-CN" sz="1400" b="0" i="0" u="none" strike="noStrike" cap="none" normalizeH="0" baseline="0" dirty="0">
                          <a:ln>
                            <a:noFill/>
                          </a:ln>
                          <a:solidFill>
                            <a:schemeClr val="tx1">
                              <a:lumMod val="85000"/>
                              <a:lumOff val="15000"/>
                            </a:schemeClr>
                          </a:solidFill>
                          <a:effectLst/>
                          <a:latin typeface="Consolas" panose="020B0609020204030204" pitchFamily="49" charset="0"/>
                          <a:ea typeface="Alibaba PuHuiTi R"/>
                        </a:rPr>
                        <a:t>File</a:t>
                      </a:r>
                      <a:r>
                        <a:rPr kumimoji="0" lang="zh-CN" altLang="en-US" sz="1400" b="0" i="0" u="none" strike="noStrike" cap="none" normalizeH="0" baseline="0" dirty="0">
                          <a:ln>
                            <a:noFill/>
                          </a:ln>
                          <a:solidFill>
                            <a:schemeClr val="tx1">
                              <a:lumMod val="85000"/>
                              <a:lumOff val="15000"/>
                            </a:schemeClr>
                          </a:solidFill>
                          <a:effectLst/>
                          <a:latin typeface="Consolas" panose="020B0609020204030204" pitchFamily="49" charset="0"/>
                          <a:ea typeface="Alibaba PuHuiTi R"/>
                        </a:rPr>
                        <a:t>是否为文件</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417659233"/>
                  </a:ext>
                </a:extLst>
              </a:tr>
              <a:tr h="397823">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lang="en-US" altLang="zh-CN" sz="1400" b="0" dirty="0">
                          <a:solidFill>
                            <a:schemeClr val="tx1">
                              <a:lumMod val="85000"/>
                              <a:lumOff val="15000"/>
                            </a:schemeClr>
                          </a:solidFill>
                          <a:latin typeface="Consolas" panose="020B0609020204030204" pitchFamily="49" charset="0"/>
                          <a:ea typeface="微软雅黑" pitchFamily="34" charset="-122"/>
                        </a:rPr>
                        <a:t>public </a:t>
                      </a:r>
                      <a:r>
                        <a:rPr lang="en-US" altLang="zh-CN" sz="1400" b="0" dirty="0" err="1">
                          <a:solidFill>
                            <a:schemeClr val="tx1">
                              <a:lumMod val="85000"/>
                              <a:lumOff val="15000"/>
                            </a:schemeClr>
                          </a:solidFill>
                          <a:latin typeface="Consolas" panose="020B0609020204030204" pitchFamily="49" charset="0"/>
                          <a:ea typeface="微软雅黑" pitchFamily="34" charset="-122"/>
                        </a:rPr>
                        <a:t>boolean</a:t>
                      </a:r>
                      <a:r>
                        <a:rPr lang="en-US" altLang="zh-CN" sz="1400" b="0" dirty="0">
                          <a:solidFill>
                            <a:schemeClr val="tx1">
                              <a:lumMod val="85000"/>
                              <a:lumOff val="15000"/>
                            </a:schemeClr>
                          </a:solidFill>
                          <a:latin typeface="Consolas" panose="020B0609020204030204" pitchFamily="49" charset="0"/>
                          <a:ea typeface="微软雅黑" pitchFamily="34" charset="-122"/>
                        </a:rPr>
                        <a:t> exists()</a:t>
                      </a:r>
                      <a:endParaRPr kumimoji="0" lang="zh-CN" altLang="en-US" sz="1400" b="0" i="0" u="none" strike="noStrike" cap="none" normalizeH="0" baseline="0" dirty="0">
                        <a:ln>
                          <a:noFill/>
                        </a:ln>
                        <a:solidFill>
                          <a:schemeClr val="tx1">
                            <a:lumMod val="85000"/>
                            <a:lumOff val="15000"/>
                          </a:schemeClr>
                        </a:solidFill>
                        <a:effectLst/>
                        <a:latin typeface="Consolas" panose="020B0609020204030204" pitchFamily="49" charset="0"/>
                        <a:ea typeface="微软雅黑" pitchFamily="34"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en-US" sz="1400" b="0" i="0" u="none" strike="noStrike" cap="none" normalizeH="0" baseline="0" dirty="0">
                          <a:ln>
                            <a:noFill/>
                          </a:ln>
                          <a:solidFill>
                            <a:schemeClr val="tx1">
                              <a:lumMod val="85000"/>
                              <a:lumOff val="15000"/>
                            </a:schemeClr>
                          </a:solidFill>
                          <a:effectLst/>
                          <a:latin typeface="Consolas" panose="020B0609020204030204" pitchFamily="49" charset="0"/>
                          <a:ea typeface="Alibaba PuHuiTi R"/>
                        </a:rPr>
                        <a:t>判断此路径名表示的</a:t>
                      </a:r>
                      <a:r>
                        <a:rPr kumimoji="0" lang="en-US" altLang="zh-CN" sz="1400" b="0" i="0" u="none" strike="noStrike" cap="none" normalizeH="0" baseline="0" dirty="0">
                          <a:ln>
                            <a:noFill/>
                          </a:ln>
                          <a:solidFill>
                            <a:schemeClr val="tx1">
                              <a:lumMod val="85000"/>
                              <a:lumOff val="15000"/>
                            </a:schemeClr>
                          </a:solidFill>
                          <a:effectLst/>
                          <a:latin typeface="Consolas" panose="020B0609020204030204" pitchFamily="49" charset="0"/>
                          <a:ea typeface="Alibaba PuHuiTi R"/>
                        </a:rPr>
                        <a:t>File</a:t>
                      </a:r>
                      <a:r>
                        <a:rPr kumimoji="0" lang="zh-CN" altLang="en-US" sz="1400" b="0" i="0" u="none" strike="noStrike" cap="none" normalizeH="0" baseline="0" dirty="0">
                          <a:ln>
                            <a:noFill/>
                          </a:ln>
                          <a:solidFill>
                            <a:schemeClr val="tx1">
                              <a:lumMod val="85000"/>
                              <a:lumOff val="15000"/>
                            </a:schemeClr>
                          </a:solidFill>
                          <a:effectLst/>
                          <a:latin typeface="Consolas" panose="020B0609020204030204" pitchFamily="49" charset="0"/>
                          <a:ea typeface="Alibaba PuHuiTi R"/>
                        </a:rPr>
                        <a:t>是否存在</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320532218"/>
                  </a:ext>
                </a:extLst>
              </a:tr>
              <a:tr h="486526">
                <a:tc>
                  <a:txBody>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altLang="zh-CN" sz="1400" b="0" i="0" u="none" strike="noStrike" cap="none" normalizeH="0" baseline="0" dirty="0">
                          <a:ln>
                            <a:noFill/>
                          </a:ln>
                          <a:solidFill>
                            <a:schemeClr val="tx1">
                              <a:lumMod val="85000"/>
                              <a:lumOff val="15000"/>
                            </a:schemeClr>
                          </a:solidFill>
                          <a:effectLst/>
                          <a:latin typeface="Consolas" panose="020B0609020204030204" pitchFamily="49" charset="0"/>
                          <a:ea typeface="微软雅黑" pitchFamily="34" charset="-122"/>
                        </a:rPr>
                        <a:t>public long length()</a:t>
                      </a:r>
                      <a:endParaRPr kumimoji="0" lang="zh-CN" altLang="en-US" sz="1400" b="0" i="0" u="none" strike="noStrike" cap="none" normalizeH="0" baseline="0" dirty="0">
                        <a:ln>
                          <a:noFill/>
                        </a:ln>
                        <a:solidFill>
                          <a:schemeClr val="tx1">
                            <a:lumMod val="85000"/>
                            <a:lumOff val="15000"/>
                          </a:schemeClr>
                        </a:solidFill>
                        <a:effectLst/>
                        <a:latin typeface="Consolas" panose="020B0609020204030204" pitchFamily="49" charset="0"/>
                        <a:ea typeface="微软雅黑" pitchFamily="34"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lang="zh-CN" altLang="en-US" sz="1400" b="0" dirty="0">
                          <a:solidFill>
                            <a:schemeClr val="tx1">
                              <a:lumMod val="85000"/>
                              <a:lumOff val="15000"/>
                            </a:schemeClr>
                          </a:solidFill>
                          <a:latin typeface="Consolas" panose="020B0609020204030204" pitchFamily="49" charset="0"/>
                          <a:ea typeface="Alibaba PuHuiTi R"/>
                        </a:rPr>
                        <a:t>返回文件的大小（字节数量）</a:t>
                      </a:r>
                      <a:endParaRPr lang="en-US" altLang="zh-CN" sz="1400" b="0" dirty="0">
                        <a:solidFill>
                          <a:schemeClr val="tx1">
                            <a:lumMod val="85000"/>
                            <a:lumOff val="15000"/>
                          </a:schemeClr>
                        </a:solidFill>
                        <a:latin typeface="Consolas" panose="020B0609020204030204" pitchFamily="49" charset="0"/>
                        <a:ea typeface="Alibaba PuHuiTi R"/>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3899048127"/>
                  </a:ext>
                </a:extLst>
              </a:tr>
              <a:tr h="486526">
                <a:tc>
                  <a:txBody>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altLang="zh-CN" sz="1400" b="0" i="0" u="none" strike="noStrike" cap="none" normalizeH="0" baseline="0" dirty="0">
                          <a:ln>
                            <a:noFill/>
                          </a:ln>
                          <a:solidFill>
                            <a:schemeClr val="tx1">
                              <a:lumMod val="85000"/>
                              <a:lumOff val="15000"/>
                            </a:schemeClr>
                          </a:solidFill>
                          <a:effectLst/>
                          <a:latin typeface="Consolas" panose="020B0609020204030204" pitchFamily="49" charset="0"/>
                          <a:ea typeface="微软雅黑" pitchFamily="34" charset="-122"/>
                        </a:rPr>
                        <a:t>public String </a:t>
                      </a:r>
                      <a:r>
                        <a:rPr kumimoji="0" lang="en-US" altLang="zh-CN" sz="1400" b="0" i="0" u="none" strike="noStrike" cap="none" normalizeH="0" baseline="0" dirty="0" err="1">
                          <a:ln>
                            <a:noFill/>
                          </a:ln>
                          <a:solidFill>
                            <a:schemeClr val="tx1">
                              <a:lumMod val="85000"/>
                              <a:lumOff val="15000"/>
                            </a:schemeClr>
                          </a:solidFill>
                          <a:effectLst/>
                          <a:latin typeface="Consolas" panose="020B0609020204030204" pitchFamily="49" charset="0"/>
                          <a:ea typeface="微软雅黑" pitchFamily="34" charset="-122"/>
                        </a:rPr>
                        <a:t>getAbsolutePath</a:t>
                      </a:r>
                      <a:r>
                        <a:rPr kumimoji="0" lang="en-US" altLang="zh-CN" sz="1400" b="0" i="0" u="none" strike="noStrike" cap="none" normalizeH="0" baseline="0" dirty="0">
                          <a:ln>
                            <a:noFill/>
                          </a:ln>
                          <a:solidFill>
                            <a:schemeClr val="tx1">
                              <a:lumMod val="85000"/>
                              <a:lumOff val="15000"/>
                            </a:schemeClr>
                          </a:solidFill>
                          <a:effectLst/>
                          <a:latin typeface="Consolas" panose="020B0609020204030204" pitchFamily="49" charset="0"/>
                          <a:ea typeface="微软雅黑" pitchFamily="34" charset="-122"/>
                        </a:rPr>
                        <a:t>()</a:t>
                      </a:r>
                      <a:endParaRPr kumimoji="0" lang="zh-CN" altLang="en-US" sz="1400" b="0" i="0" u="none" strike="noStrike" cap="none" normalizeH="0" baseline="0" dirty="0">
                        <a:ln>
                          <a:noFill/>
                        </a:ln>
                        <a:solidFill>
                          <a:schemeClr val="tx1">
                            <a:lumMod val="85000"/>
                            <a:lumOff val="15000"/>
                          </a:schemeClr>
                        </a:solidFill>
                        <a:effectLst/>
                        <a:latin typeface="Consolas" panose="020B0609020204030204" pitchFamily="49" charset="0"/>
                        <a:ea typeface="微软雅黑" pitchFamily="34"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lang="zh-CN" altLang="en-US" sz="1400" b="0" dirty="0">
                          <a:solidFill>
                            <a:schemeClr val="tx1">
                              <a:lumMod val="85000"/>
                              <a:lumOff val="15000"/>
                            </a:schemeClr>
                          </a:solidFill>
                          <a:latin typeface="Consolas" panose="020B0609020204030204" pitchFamily="49" charset="0"/>
                          <a:ea typeface="Alibaba PuHuiTi R"/>
                        </a:rPr>
                        <a:t>返回文件的绝对路径</a:t>
                      </a:r>
                      <a:endParaRPr lang="en-US" altLang="zh-CN" sz="1400" b="0" dirty="0">
                        <a:solidFill>
                          <a:schemeClr val="tx1">
                            <a:lumMod val="85000"/>
                            <a:lumOff val="15000"/>
                          </a:schemeClr>
                        </a:solidFill>
                        <a:latin typeface="Consolas" panose="020B0609020204030204" pitchFamily="49" charset="0"/>
                        <a:ea typeface="Alibaba PuHuiTi R"/>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592178387"/>
                  </a:ext>
                </a:extLst>
              </a:tr>
              <a:tr h="486526">
                <a:tc>
                  <a:txBody>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lang="en-US" altLang="zh-CN" sz="1400" b="0" dirty="0">
                          <a:solidFill>
                            <a:schemeClr val="tx1">
                              <a:lumMod val="85000"/>
                              <a:lumOff val="15000"/>
                            </a:schemeClr>
                          </a:solidFill>
                          <a:latin typeface="Consolas" panose="020B0609020204030204" pitchFamily="49" charset="0"/>
                          <a:ea typeface="微软雅黑" pitchFamily="34" charset="-122"/>
                        </a:rPr>
                        <a:t>public String </a:t>
                      </a:r>
                      <a:r>
                        <a:rPr lang="en-US" altLang="zh-CN" sz="1400" b="0" dirty="0" err="1">
                          <a:solidFill>
                            <a:schemeClr val="tx1">
                              <a:lumMod val="85000"/>
                              <a:lumOff val="15000"/>
                            </a:schemeClr>
                          </a:solidFill>
                          <a:latin typeface="Consolas" panose="020B0609020204030204" pitchFamily="49" charset="0"/>
                          <a:ea typeface="微软雅黑" pitchFamily="34" charset="-122"/>
                        </a:rPr>
                        <a:t>getPath</a:t>
                      </a:r>
                      <a:r>
                        <a:rPr lang="en-US" altLang="zh-CN" sz="1400" b="0" dirty="0">
                          <a:solidFill>
                            <a:schemeClr val="tx1">
                              <a:lumMod val="85000"/>
                              <a:lumOff val="15000"/>
                            </a:schemeClr>
                          </a:solidFill>
                          <a:latin typeface="Consolas" panose="020B0609020204030204" pitchFamily="49" charset="0"/>
                          <a:ea typeface="微软雅黑" pitchFamily="34" charset="-122"/>
                        </a:rPr>
                        <a:t>()</a:t>
                      </a:r>
                      <a:endParaRPr kumimoji="0" lang="zh-CN" altLang="en-US" sz="1400" b="0" i="0" u="none" strike="noStrike" cap="none" normalizeH="0" baseline="0" dirty="0">
                        <a:ln>
                          <a:noFill/>
                        </a:ln>
                        <a:solidFill>
                          <a:schemeClr val="tx1">
                            <a:lumMod val="85000"/>
                            <a:lumOff val="15000"/>
                          </a:schemeClr>
                        </a:solidFill>
                        <a:effectLst/>
                        <a:latin typeface="Consolas" panose="020B0609020204030204" pitchFamily="49" charset="0"/>
                        <a:ea typeface="微软雅黑" pitchFamily="34"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0" lang="zh-CN" altLang="en-US" sz="1400" b="0" i="0" u="none" strike="noStrike" cap="none" normalizeH="0" baseline="0" dirty="0">
                          <a:ln>
                            <a:noFill/>
                          </a:ln>
                          <a:solidFill>
                            <a:schemeClr val="tx1">
                              <a:lumMod val="85000"/>
                              <a:lumOff val="15000"/>
                            </a:schemeClr>
                          </a:solidFill>
                          <a:effectLst/>
                          <a:latin typeface="Consolas" panose="020B0609020204030204" pitchFamily="49" charset="0"/>
                          <a:ea typeface="Alibaba PuHuiTi R"/>
                        </a:rPr>
                        <a:t>返回定义文件时使用的路径</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69443818"/>
                  </a:ext>
                </a:extLst>
              </a:tr>
              <a:tr h="486526">
                <a:tc>
                  <a:txBody>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altLang="zh-CN" sz="1400" b="0" i="0" u="none" strike="noStrike" cap="none" normalizeH="0" baseline="0" dirty="0">
                          <a:ln>
                            <a:noFill/>
                          </a:ln>
                          <a:solidFill>
                            <a:schemeClr val="tx1">
                              <a:lumMod val="85000"/>
                              <a:lumOff val="15000"/>
                            </a:schemeClr>
                          </a:solidFill>
                          <a:effectLst/>
                          <a:latin typeface="Consolas" panose="020B0609020204030204" pitchFamily="49" charset="0"/>
                          <a:ea typeface="微软雅黑" pitchFamily="34" charset="-122"/>
                        </a:rPr>
                        <a:t>public String </a:t>
                      </a:r>
                      <a:r>
                        <a:rPr kumimoji="0" lang="en-US" altLang="zh-CN" sz="1400" b="0" i="0" u="none" strike="noStrike" cap="none" normalizeH="0" baseline="0" dirty="0" err="1">
                          <a:ln>
                            <a:noFill/>
                          </a:ln>
                          <a:solidFill>
                            <a:schemeClr val="tx1">
                              <a:lumMod val="85000"/>
                              <a:lumOff val="15000"/>
                            </a:schemeClr>
                          </a:solidFill>
                          <a:effectLst/>
                          <a:latin typeface="Consolas" panose="020B0609020204030204" pitchFamily="49" charset="0"/>
                          <a:ea typeface="微软雅黑" pitchFamily="34" charset="-122"/>
                        </a:rPr>
                        <a:t>getName</a:t>
                      </a:r>
                      <a:r>
                        <a:rPr kumimoji="0" lang="en-US" altLang="zh-CN" sz="1400" b="0" i="0" u="none" strike="noStrike" cap="none" normalizeH="0" baseline="0" dirty="0">
                          <a:ln>
                            <a:noFill/>
                          </a:ln>
                          <a:solidFill>
                            <a:schemeClr val="tx1">
                              <a:lumMod val="85000"/>
                              <a:lumOff val="15000"/>
                            </a:schemeClr>
                          </a:solidFill>
                          <a:effectLst/>
                          <a:latin typeface="Consolas" panose="020B0609020204030204" pitchFamily="49" charset="0"/>
                          <a:ea typeface="微软雅黑" pitchFamily="34" charset="-122"/>
                        </a:rPr>
                        <a:t>()</a:t>
                      </a:r>
                      <a:endParaRPr kumimoji="0" lang="zh-CN" altLang="en-US" sz="1400" b="0" i="0" u="none" strike="noStrike" cap="none" normalizeH="0" baseline="0" dirty="0">
                        <a:ln>
                          <a:noFill/>
                        </a:ln>
                        <a:solidFill>
                          <a:schemeClr val="tx1">
                            <a:lumMod val="85000"/>
                            <a:lumOff val="15000"/>
                          </a:schemeClr>
                        </a:solidFill>
                        <a:effectLst/>
                        <a:latin typeface="Consolas" panose="020B0609020204030204" pitchFamily="49" charset="0"/>
                        <a:ea typeface="微软雅黑" pitchFamily="34"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lang="zh-CN" altLang="en-US" sz="1400" b="0" dirty="0">
                          <a:solidFill>
                            <a:schemeClr val="tx1">
                              <a:lumMod val="85000"/>
                              <a:lumOff val="15000"/>
                            </a:schemeClr>
                          </a:solidFill>
                          <a:latin typeface="Consolas" panose="020B0609020204030204" pitchFamily="49" charset="0"/>
                          <a:ea typeface="Alibaba PuHuiTi R"/>
                        </a:rPr>
                        <a:t>返回文件的名称，带后缀</a:t>
                      </a:r>
                      <a:endParaRPr lang="en-US" altLang="zh-CN" sz="1400" b="0" dirty="0">
                        <a:solidFill>
                          <a:schemeClr val="tx1">
                            <a:lumMod val="85000"/>
                            <a:lumOff val="15000"/>
                          </a:schemeClr>
                        </a:solidFill>
                        <a:latin typeface="Consolas" panose="020B0609020204030204" pitchFamily="49" charset="0"/>
                        <a:ea typeface="Alibaba PuHuiTi R"/>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3547850725"/>
                  </a:ext>
                </a:extLst>
              </a:tr>
              <a:tr h="486526">
                <a:tc>
                  <a:txBody>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lang="en-US" altLang="zh-CN" sz="1400" kern="1200" dirty="0">
                          <a:solidFill>
                            <a:schemeClr val="tx1"/>
                          </a:solidFill>
                          <a:effectLst/>
                          <a:latin typeface="Consolas" panose="020B0609020204030204" pitchFamily="49" charset="0"/>
                          <a:ea typeface="+mn-ea"/>
                          <a:cs typeface="+mn-cs"/>
                        </a:rPr>
                        <a:t>public long </a:t>
                      </a:r>
                      <a:r>
                        <a:rPr lang="en-US" altLang="zh-CN" sz="1400" kern="1200" dirty="0" err="1">
                          <a:solidFill>
                            <a:schemeClr val="tx1"/>
                          </a:solidFill>
                          <a:effectLst/>
                          <a:latin typeface="Consolas" panose="020B0609020204030204" pitchFamily="49" charset="0"/>
                          <a:ea typeface="+mn-ea"/>
                          <a:cs typeface="+mn-cs"/>
                        </a:rPr>
                        <a:t>lastModified</a:t>
                      </a:r>
                      <a:r>
                        <a:rPr lang="en-US" altLang="zh-CN" sz="1400" dirty="0">
                          <a:latin typeface="Consolas" panose="020B0609020204030204" pitchFamily="49" charset="0"/>
                        </a:rPr>
                        <a:t>()</a:t>
                      </a:r>
                      <a:endParaRPr kumimoji="0" lang="zh-CN" altLang="en-US" sz="1400" b="0" i="0" u="none" strike="noStrike" cap="none" normalizeH="0" baseline="0" dirty="0">
                        <a:ln>
                          <a:noFill/>
                        </a:ln>
                        <a:solidFill>
                          <a:schemeClr val="tx1">
                            <a:lumMod val="85000"/>
                            <a:lumOff val="15000"/>
                          </a:schemeClr>
                        </a:solidFill>
                        <a:effectLst/>
                        <a:latin typeface="Consolas" panose="020B0609020204030204" pitchFamily="49" charset="0"/>
                        <a:ea typeface="微软雅黑" pitchFamily="34"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lang="zh-CN" altLang="en-US" sz="1400" b="0" dirty="0">
                          <a:solidFill>
                            <a:schemeClr val="tx1">
                              <a:lumMod val="85000"/>
                              <a:lumOff val="15000"/>
                            </a:schemeClr>
                          </a:solidFill>
                          <a:latin typeface="Consolas" panose="020B0609020204030204" pitchFamily="49" charset="0"/>
                          <a:ea typeface="Alibaba PuHuiTi R"/>
                        </a:rPr>
                        <a:t>返回文件的最后修改时间（时间毫秒值）</a:t>
                      </a:r>
                      <a:endParaRPr lang="en-US" altLang="zh-CN" sz="1400" b="0" dirty="0">
                        <a:solidFill>
                          <a:schemeClr val="tx1">
                            <a:lumMod val="85000"/>
                            <a:lumOff val="15000"/>
                          </a:schemeClr>
                        </a:solidFill>
                        <a:latin typeface="Consolas" panose="020B0609020204030204" pitchFamily="49" charset="0"/>
                        <a:ea typeface="Alibaba PuHuiTi R"/>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602201616"/>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4976074" y="692111"/>
            <a:ext cx="5716639" cy="4898379"/>
          </a:xfrm>
        </p:spPr>
        <p:txBody>
          <a:bodyPr/>
          <a:lstStyle/>
          <a:p>
            <a:pPr>
              <a:lnSpc>
                <a:spcPct val="250000"/>
              </a:lnSpc>
              <a:buFont typeface="Wingdings" panose="05000000000000000000" pitchFamily="2" charset="2"/>
              <a:buChar char="Ø"/>
            </a:pPr>
            <a:r>
              <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kumimoji="1"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类的使用</a:t>
            </a:r>
            <a:endPar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创建</a:t>
            </a:r>
            <a:r>
              <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对象</a:t>
            </a:r>
            <a:endPar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常用方法：判断文件类型、获取文件信息</a:t>
            </a:r>
            <a:endPar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常用方法：创建文件、删除文件功能</a:t>
            </a:r>
            <a:endParaRPr lang="en-US" altLang="zh-CN"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常用方法：遍历文件夹</a:t>
            </a:r>
            <a:endPar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补充知识：方法递归</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补充知识：字符集</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buFont typeface="Wingdings" panose="05000000000000000000" pitchFamily="2" charset="2"/>
              <a:buChar char="Ø"/>
            </a:pPr>
            <a:r>
              <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IO</a:t>
            </a: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流：概述</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buFont typeface="Wingdings" panose="05000000000000000000" pitchFamily="2" charset="2"/>
              <a:buChar char="Ø"/>
            </a:pPr>
            <a:r>
              <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IO</a:t>
            </a: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流：字节流</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buFont typeface="Wingdings" panose="05000000000000000000" pitchFamily="2" charset="2"/>
              <a:buChar char="Ø"/>
            </a:pPr>
            <a:r>
              <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IO</a:t>
            </a: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流：资源释放的方式</a:t>
            </a:r>
          </a:p>
        </p:txBody>
      </p:sp>
    </p:spTree>
    <p:extLst>
      <p:ext uri="{BB962C8B-B14F-4D97-AF65-F5344CB8AC3E}">
        <p14:creationId xmlns:p14="http://schemas.microsoft.com/office/powerpoint/2010/main" val="3210388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0">
            <a:extLst>
              <a:ext uri="{FF2B5EF4-FFF2-40B4-BE49-F238E27FC236}">
                <a16:creationId xmlns:a16="http://schemas.microsoft.com/office/drawing/2014/main" id="{A87CE18E-4620-4FF1-A46C-B43AB9CA3413}"/>
              </a:ext>
            </a:extLst>
          </p:cNvPr>
          <p:cNvSpPr txBox="1"/>
          <p:nvPr/>
        </p:nvSpPr>
        <p:spPr>
          <a:xfrm>
            <a:off x="830452" y="787765"/>
            <a:ext cx="9465733" cy="571567"/>
          </a:xfrm>
          <a:prstGeom prst="rect">
            <a:avLst/>
          </a:prstGeom>
          <a:noFill/>
        </p:spPr>
        <p:txBody>
          <a:bodyPr>
            <a:spAutoFit/>
          </a:bodyPr>
          <a:lstStyle/>
          <a:p>
            <a:pPr>
              <a:lnSpc>
                <a:spcPct val="200000"/>
              </a:lnSpc>
              <a:defRPr/>
            </a:pPr>
            <a:r>
              <a:rPr lang="en-US" altLang="zh-CN" b="1" dirty="0">
                <a:solidFill>
                  <a:schemeClr val="tx1">
                    <a:lumMod val="75000"/>
                    <a:lumOff val="25000"/>
                  </a:schemeClr>
                </a:solidFill>
                <a:latin typeface="Consolas" panose="020B0609020204030204" pitchFamily="49" charset="0"/>
                <a:ea typeface="阿里巴巴普惠体" panose="00020600040101010101" pitchFamily="18" charset="-122"/>
                <a:cs typeface="阿里巴巴普惠体" panose="00020600040101010101" pitchFamily="18" charset="-122"/>
              </a:rPr>
              <a:t>File</a:t>
            </a:r>
            <a:r>
              <a:rPr lang="zh-CN" altLang="en-US" b="1" dirty="0">
                <a:solidFill>
                  <a:schemeClr val="tx1">
                    <a:lumMod val="75000"/>
                    <a:lumOff val="25000"/>
                  </a:schemeClr>
                </a:solidFill>
                <a:latin typeface="Consolas" panose="020B0609020204030204" pitchFamily="49" charset="0"/>
                <a:ea typeface="阿里巴巴普惠体" panose="00020600040101010101" pitchFamily="18" charset="-122"/>
                <a:cs typeface="阿里巴巴普惠体" panose="00020600040101010101" pitchFamily="18" charset="-122"/>
              </a:rPr>
              <a:t>类创建文件的功能</a:t>
            </a:r>
          </a:p>
        </p:txBody>
      </p:sp>
      <p:graphicFrame>
        <p:nvGraphicFramePr>
          <p:cNvPr id="11" name="表格 10">
            <a:extLst>
              <a:ext uri="{FF2B5EF4-FFF2-40B4-BE49-F238E27FC236}">
                <a16:creationId xmlns:a16="http://schemas.microsoft.com/office/drawing/2014/main" id="{9388A148-270F-4585-906A-5A02BA268F3B}"/>
              </a:ext>
            </a:extLst>
          </p:cNvPr>
          <p:cNvGraphicFramePr>
            <a:graphicFrameLocks noGrp="1"/>
          </p:cNvGraphicFramePr>
          <p:nvPr>
            <p:extLst>
              <p:ext uri="{D42A27DB-BD31-4B8C-83A1-F6EECF244321}">
                <p14:modId xmlns:p14="http://schemas.microsoft.com/office/powerpoint/2010/main" val="1660649865"/>
              </p:ext>
            </p:extLst>
          </p:nvPr>
        </p:nvGraphicFramePr>
        <p:xfrm>
          <a:off x="923441" y="1488105"/>
          <a:ext cx="6949697" cy="1778365"/>
        </p:xfrm>
        <a:graphic>
          <a:graphicData uri="http://schemas.openxmlformats.org/drawingml/2006/table">
            <a:tbl>
              <a:tblPr/>
              <a:tblGrid>
                <a:gridCol w="3304917">
                  <a:extLst>
                    <a:ext uri="{9D8B030D-6E8A-4147-A177-3AD203B41FA5}">
                      <a16:colId xmlns:a16="http://schemas.microsoft.com/office/drawing/2014/main" val="1138920238"/>
                    </a:ext>
                  </a:extLst>
                </a:gridCol>
                <a:gridCol w="3644780">
                  <a:extLst>
                    <a:ext uri="{9D8B030D-6E8A-4147-A177-3AD203B41FA5}">
                      <a16:colId xmlns:a16="http://schemas.microsoft.com/office/drawing/2014/main" val="432614512"/>
                    </a:ext>
                  </a:extLst>
                </a:gridCol>
              </a:tblGrid>
              <a:tr h="449183">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方法名称</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502767">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lang="en-US" altLang="zh-CN" sz="1400" dirty="0">
                          <a:solidFill>
                            <a:schemeClr val="tx1">
                              <a:lumMod val="85000"/>
                              <a:lumOff val="15000"/>
                            </a:schemeClr>
                          </a:solidFill>
                          <a:latin typeface="Consolas" panose="020B0609020204030204" pitchFamily="49" charset="0"/>
                          <a:ea typeface="微软雅黑" pitchFamily="34" charset="-122"/>
                        </a:rPr>
                        <a:t>public </a:t>
                      </a:r>
                      <a:r>
                        <a:rPr lang="en-US" altLang="zh-CN" sz="1400" dirty="0" err="1">
                          <a:solidFill>
                            <a:schemeClr val="tx1">
                              <a:lumMod val="85000"/>
                              <a:lumOff val="15000"/>
                            </a:schemeClr>
                          </a:solidFill>
                          <a:latin typeface="Consolas" panose="020B0609020204030204" pitchFamily="49" charset="0"/>
                          <a:ea typeface="微软雅黑" pitchFamily="34" charset="-122"/>
                        </a:rPr>
                        <a:t>boolean</a:t>
                      </a:r>
                      <a:r>
                        <a:rPr lang="en-US" altLang="zh-CN" sz="1400" dirty="0">
                          <a:solidFill>
                            <a:schemeClr val="tx1">
                              <a:lumMod val="85000"/>
                              <a:lumOff val="15000"/>
                            </a:schemeClr>
                          </a:solidFill>
                          <a:latin typeface="Consolas" panose="020B0609020204030204" pitchFamily="49" charset="0"/>
                          <a:ea typeface="微软雅黑" pitchFamily="34" charset="-122"/>
                        </a:rPr>
                        <a:t> </a:t>
                      </a:r>
                      <a:r>
                        <a:rPr lang="en-US" altLang="zh-CN" sz="1400" dirty="0" err="1">
                          <a:solidFill>
                            <a:schemeClr val="tx1">
                              <a:lumMod val="85000"/>
                              <a:lumOff val="15000"/>
                            </a:schemeClr>
                          </a:solidFill>
                          <a:latin typeface="Consolas" panose="020B0609020204030204" pitchFamily="49" charset="0"/>
                          <a:ea typeface="微软雅黑" pitchFamily="34" charset="-122"/>
                        </a:rPr>
                        <a:t>createNewFile</a:t>
                      </a:r>
                      <a:r>
                        <a:rPr lang="en-US" altLang="zh-CN" sz="1400" dirty="0">
                          <a:solidFill>
                            <a:schemeClr val="tx1">
                              <a:lumMod val="85000"/>
                              <a:lumOff val="15000"/>
                            </a:schemeClr>
                          </a:solidFill>
                          <a:latin typeface="Consolas" panose="020B0609020204030204" pitchFamily="49" charset="0"/>
                          <a:ea typeface="微软雅黑" pitchFamily="34" charset="-122"/>
                        </a:rPr>
                        <a:t>()</a:t>
                      </a:r>
                      <a:endParaRPr kumimoji="0" lang="zh-CN" altLang="en-US" sz="1400" b="1" i="0" u="none" strike="noStrike" cap="none" normalizeH="0" baseline="0" dirty="0">
                        <a:ln>
                          <a:noFill/>
                        </a:ln>
                        <a:solidFill>
                          <a:schemeClr val="tx1">
                            <a:lumMod val="85000"/>
                            <a:lumOff val="15000"/>
                          </a:schemeClr>
                        </a:solidFill>
                        <a:effectLst/>
                        <a:latin typeface="Consolas" panose="020B0609020204030204" pitchFamily="49" charset="0"/>
                        <a:ea typeface="黑体" pitchFamily="49"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indent="0" fontAlgn="auto">
                        <a:lnSpc>
                          <a:spcPct val="150000"/>
                        </a:lnSpc>
                        <a:spcBef>
                          <a:spcPts val="0"/>
                        </a:spcBef>
                        <a:spcAft>
                          <a:spcPts val="0"/>
                        </a:spcAft>
                        <a:buFont typeface="Wingdings" pitchFamily="2" charset="2"/>
                        <a:buNone/>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创建一个新的空的文件</a:t>
                      </a:r>
                      <a:endPar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r h="0">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lang="en-US" altLang="zh-CN" sz="1400" dirty="0">
                          <a:solidFill>
                            <a:schemeClr val="tx1">
                              <a:lumMod val="85000"/>
                              <a:lumOff val="15000"/>
                            </a:schemeClr>
                          </a:solidFill>
                          <a:latin typeface="Consolas" panose="020B0609020204030204" pitchFamily="49" charset="0"/>
                          <a:ea typeface="微软雅黑" pitchFamily="34" charset="-122"/>
                        </a:rPr>
                        <a:t>public </a:t>
                      </a:r>
                      <a:r>
                        <a:rPr lang="en-US" altLang="zh-CN" sz="1400" dirty="0" err="1">
                          <a:solidFill>
                            <a:schemeClr val="tx1">
                              <a:lumMod val="85000"/>
                              <a:lumOff val="15000"/>
                            </a:schemeClr>
                          </a:solidFill>
                          <a:latin typeface="Consolas" panose="020B0609020204030204" pitchFamily="49" charset="0"/>
                          <a:ea typeface="微软雅黑" pitchFamily="34" charset="-122"/>
                        </a:rPr>
                        <a:t>boolean</a:t>
                      </a:r>
                      <a:r>
                        <a:rPr lang="en-US" altLang="zh-CN" sz="1400" dirty="0">
                          <a:solidFill>
                            <a:schemeClr val="tx1">
                              <a:lumMod val="85000"/>
                              <a:lumOff val="15000"/>
                            </a:schemeClr>
                          </a:solidFill>
                          <a:latin typeface="Consolas" panose="020B0609020204030204" pitchFamily="49" charset="0"/>
                          <a:ea typeface="微软雅黑" pitchFamily="34" charset="-122"/>
                        </a:rPr>
                        <a:t> </a:t>
                      </a:r>
                      <a:r>
                        <a:rPr lang="en-US" altLang="zh-CN" sz="1400" dirty="0" err="1">
                          <a:solidFill>
                            <a:schemeClr val="tx1">
                              <a:lumMod val="85000"/>
                              <a:lumOff val="15000"/>
                            </a:schemeClr>
                          </a:solidFill>
                          <a:latin typeface="Consolas" panose="020B0609020204030204" pitchFamily="49" charset="0"/>
                          <a:ea typeface="微软雅黑" pitchFamily="34" charset="-122"/>
                        </a:rPr>
                        <a:t>mkdir</a:t>
                      </a:r>
                      <a:r>
                        <a:rPr lang="en-US" altLang="zh-CN" sz="1400" dirty="0">
                          <a:solidFill>
                            <a:schemeClr val="tx1">
                              <a:lumMod val="85000"/>
                              <a:lumOff val="15000"/>
                            </a:schemeClr>
                          </a:solidFill>
                          <a:latin typeface="Consolas" panose="020B0609020204030204" pitchFamily="49" charset="0"/>
                          <a:ea typeface="微软雅黑" pitchFamily="34" charset="-122"/>
                        </a:rPr>
                        <a:t>()</a:t>
                      </a:r>
                      <a:endParaRPr kumimoji="0" lang="zh-CN" altLang="en-US" sz="1400" b="0" i="0" u="none" strike="noStrike" cap="none" normalizeH="0" baseline="0" dirty="0">
                        <a:ln>
                          <a:noFill/>
                        </a:ln>
                        <a:solidFill>
                          <a:schemeClr val="tx1">
                            <a:lumMod val="85000"/>
                            <a:lumOff val="15000"/>
                          </a:schemeClr>
                        </a:solidFill>
                        <a:effectLst/>
                        <a:latin typeface="Consolas" panose="020B0609020204030204" pitchFamily="49" charset="0"/>
                        <a:ea typeface="微软雅黑" pitchFamily="34"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只能创建一级文件夹</a:t>
                      </a:r>
                      <a:endParaRPr kumimoji="0" lang="zh-CN" altLang="en-US" sz="1400" b="0" i="0"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417659233"/>
                  </a:ext>
                </a:extLst>
              </a:tr>
              <a:tr h="449183">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lang="en-US" altLang="zh-CN" sz="1400" dirty="0">
                          <a:solidFill>
                            <a:schemeClr val="tx1">
                              <a:lumMod val="85000"/>
                              <a:lumOff val="15000"/>
                            </a:schemeClr>
                          </a:solidFill>
                          <a:latin typeface="Consolas" panose="020B0609020204030204" pitchFamily="49" charset="0"/>
                          <a:ea typeface="微软雅黑" pitchFamily="34" charset="-122"/>
                        </a:rPr>
                        <a:t>public </a:t>
                      </a:r>
                      <a:r>
                        <a:rPr lang="en-US" altLang="zh-CN" sz="1400" dirty="0" err="1">
                          <a:solidFill>
                            <a:schemeClr val="tx1">
                              <a:lumMod val="85000"/>
                              <a:lumOff val="15000"/>
                            </a:schemeClr>
                          </a:solidFill>
                          <a:latin typeface="Consolas" panose="020B0609020204030204" pitchFamily="49" charset="0"/>
                          <a:ea typeface="微软雅黑" pitchFamily="34" charset="-122"/>
                        </a:rPr>
                        <a:t>boolean</a:t>
                      </a:r>
                      <a:r>
                        <a:rPr lang="en-US" altLang="zh-CN" sz="1400" dirty="0">
                          <a:solidFill>
                            <a:schemeClr val="tx1">
                              <a:lumMod val="85000"/>
                              <a:lumOff val="15000"/>
                            </a:schemeClr>
                          </a:solidFill>
                          <a:latin typeface="Consolas" panose="020B0609020204030204" pitchFamily="49" charset="0"/>
                          <a:ea typeface="微软雅黑" pitchFamily="34" charset="-122"/>
                        </a:rPr>
                        <a:t> </a:t>
                      </a:r>
                      <a:r>
                        <a:rPr lang="en-US" altLang="zh-CN" sz="1400" dirty="0" err="1">
                          <a:solidFill>
                            <a:schemeClr val="tx1">
                              <a:lumMod val="85000"/>
                              <a:lumOff val="15000"/>
                            </a:schemeClr>
                          </a:solidFill>
                          <a:latin typeface="Consolas" panose="020B0609020204030204" pitchFamily="49" charset="0"/>
                          <a:ea typeface="微软雅黑" pitchFamily="34" charset="-122"/>
                        </a:rPr>
                        <a:t>mkdirs</a:t>
                      </a:r>
                      <a:r>
                        <a:rPr lang="en-US" altLang="zh-CN" sz="1400" dirty="0">
                          <a:solidFill>
                            <a:schemeClr val="tx1">
                              <a:lumMod val="85000"/>
                              <a:lumOff val="15000"/>
                            </a:schemeClr>
                          </a:solidFill>
                          <a:latin typeface="Consolas" panose="020B0609020204030204" pitchFamily="49" charset="0"/>
                          <a:ea typeface="微软雅黑" pitchFamily="34" charset="-122"/>
                        </a:rPr>
                        <a:t>()</a:t>
                      </a:r>
                      <a:endParaRPr kumimoji="0" lang="zh-CN" altLang="en-US" sz="1400" b="1" i="0" u="none" strike="noStrike" cap="none" normalizeH="0" baseline="0" dirty="0">
                        <a:ln>
                          <a:noFill/>
                        </a:ln>
                        <a:solidFill>
                          <a:schemeClr val="tx1">
                            <a:lumMod val="85000"/>
                            <a:lumOff val="15000"/>
                          </a:schemeClr>
                        </a:solidFill>
                        <a:effectLst/>
                        <a:latin typeface="Consolas" panose="020B0609020204030204" pitchFamily="49" charset="0"/>
                        <a:ea typeface="黑体" pitchFamily="49"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可以创建多级文件夹</a:t>
                      </a:r>
                      <a:endPar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320532218"/>
                  </a:ext>
                </a:extLst>
              </a:tr>
            </a:tbl>
          </a:graphicData>
        </a:graphic>
      </p:graphicFrame>
      <p:sp>
        <p:nvSpPr>
          <p:cNvPr id="5" name="TextBox 10">
            <a:extLst>
              <a:ext uri="{FF2B5EF4-FFF2-40B4-BE49-F238E27FC236}">
                <a16:creationId xmlns:a16="http://schemas.microsoft.com/office/drawing/2014/main" id="{DC4279B5-86DA-4400-BDAA-109C415AFDD9}"/>
              </a:ext>
            </a:extLst>
          </p:cNvPr>
          <p:cNvSpPr txBox="1"/>
          <p:nvPr/>
        </p:nvSpPr>
        <p:spPr>
          <a:xfrm>
            <a:off x="830452" y="3706767"/>
            <a:ext cx="9465733" cy="369332"/>
          </a:xfrm>
          <a:prstGeom prst="rect">
            <a:avLst/>
          </a:prstGeom>
          <a:noFill/>
        </p:spPr>
        <p:txBody>
          <a:bodyPr>
            <a:spAutoFit/>
          </a:bodyPr>
          <a:lstStyle/>
          <a:p>
            <a:pPr>
              <a:defRPr/>
            </a:pPr>
            <a:r>
              <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类删除文件的功能</a:t>
            </a:r>
          </a:p>
        </p:txBody>
      </p:sp>
      <p:graphicFrame>
        <p:nvGraphicFramePr>
          <p:cNvPr id="6" name="表格 5">
            <a:extLst>
              <a:ext uri="{FF2B5EF4-FFF2-40B4-BE49-F238E27FC236}">
                <a16:creationId xmlns:a16="http://schemas.microsoft.com/office/drawing/2014/main" id="{0700EFD2-C974-43E5-81C3-C95B29723EA8}"/>
              </a:ext>
            </a:extLst>
          </p:cNvPr>
          <p:cNvGraphicFramePr>
            <a:graphicFrameLocks noGrp="1"/>
          </p:cNvGraphicFramePr>
          <p:nvPr>
            <p:extLst>
              <p:ext uri="{D42A27DB-BD31-4B8C-83A1-F6EECF244321}">
                <p14:modId xmlns:p14="http://schemas.microsoft.com/office/powerpoint/2010/main" val="2846213740"/>
              </p:ext>
            </p:extLst>
          </p:nvPr>
        </p:nvGraphicFramePr>
        <p:xfrm>
          <a:off x="901572" y="4175053"/>
          <a:ext cx="7064557" cy="968782"/>
        </p:xfrm>
        <a:graphic>
          <a:graphicData uri="http://schemas.openxmlformats.org/drawingml/2006/table">
            <a:tbl>
              <a:tblPr/>
              <a:tblGrid>
                <a:gridCol w="3317239">
                  <a:extLst>
                    <a:ext uri="{9D8B030D-6E8A-4147-A177-3AD203B41FA5}">
                      <a16:colId xmlns:a16="http://schemas.microsoft.com/office/drawing/2014/main" val="1138920238"/>
                    </a:ext>
                  </a:extLst>
                </a:gridCol>
                <a:gridCol w="3747318">
                  <a:extLst>
                    <a:ext uri="{9D8B030D-6E8A-4147-A177-3AD203B41FA5}">
                      <a16:colId xmlns:a16="http://schemas.microsoft.com/office/drawing/2014/main" val="432614512"/>
                    </a:ext>
                  </a:extLst>
                </a:gridCol>
              </a:tblGrid>
              <a:tr h="421383">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方法名称</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547399">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lang="en-US" altLang="zh-CN" sz="1400" dirty="0">
                          <a:solidFill>
                            <a:schemeClr val="tx1">
                              <a:lumMod val="85000"/>
                              <a:lumOff val="15000"/>
                            </a:schemeClr>
                          </a:solidFill>
                          <a:latin typeface="Consolas" panose="020B0609020204030204" pitchFamily="49" charset="0"/>
                          <a:ea typeface="微软雅黑" pitchFamily="34" charset="-122"/>
                        </a:rPr>
                        <a:t>public boolean delete​()</a:t>
                      </a:r>
                      <a:endParaRPr kumimoji="0" lang="zh-CN" altLang="en-US" sz="1400" b="1" i="0" u="none" strike="noStrike" cap="none" normalizeH="0" baseline="0" dirty="0">
                        <a:ln>
                          <a:noFill/>
                        </a:ln>
                        <a:solidFill>
                          <a:schemeClr val="tx1">
                            <a:lumMod val="85000"/>
                            <a:lumOff val="15000"/>
                          </a:schemeClr>
                        </a:solidFill>
                        <a:effectLst/>
                        <a:latin typeface="Consolas" panose="020B0609020204030204" pitchFamily="49" charset="0"/>
                        <a:ea typeface="黑体" pitchFamily="49" charset="-122"/>
                      </a:endParaRPr>
                    </a:p>
                  </a:txBody>
                  <a:tcPr marL="121891" marR="121891" marT="60979" marB="6097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indent="0" fontAlgn="auto">
                        <a:lnSpc>
                          <a:spcPct val="150000"/>
                        </a:lnSpc>
                        <a:spcBef>
                          <a:spcPts val="0"/>
                        </a:spcBef>
                        <a:spcAft>
                          <a:spcPts val="0"/>
                        </a:spcAft>
                        <a:buFont typeface="Wingdings" pitchFamily="2" charset="2"/>
                        <a:buNone/>
                        <a:defRPr/>
                      </a:pPr>
                      <a:r>
                        <a:rPr lang="zh-CN" altLang="en-US" sz="1400" dirty="0">
                          <a:solidFill>
                            <a:schemeClr val="tx1">
                              <a:lumMod val="85000"/>
                              <a:lumOff val="15000"/>
                            </a:schemeClr>
                          </a:solidFill>
                          <a:latin typeface="微软雅黑" pitchFamily="34" charset="-122"/>
                          <a:ea typeface="微软雅黑" pitchFamily="34" charset="-122"/>
                        </a:rPr>
                        <a:t>删除由此抽象路径名表示的文件或空文件夹</a:t>
                      </a:r>
                      <a:endParaRPr lang="en-US" altLang="zh-CN" sz="1400" dirty="0">
                        <a:solidFill>
                          <a:schemeClr val="tx1">
                            <a:lumMod val="85000"/>
                            <a:lumOff val="15000"/>
                          </a:schemeClr>
                        </a:solidFill>
                        <a:latin typeface="微软雅黑" pitchFamily="34" charset="-122"/>
                        <a:ea typeface="微软雅黑" pitchFamily="34" charset="-122"/>
                      </a:endParaRPr>
                    </a:p>
                  </a:txBody>
                  <a:tcPr marL="121891" marR="121891" marT="60979" marB="6097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bl>
          </a:graphicData>
        </a:graphic>
      </p:graphicFrame>
      <p:sp>
        <p:nvSpPr>
          <p:cNvPr id="7" name="TextBox 6">
            <a:extLst>
              <a:ext uri="{FF2B5EF4-FFF2-40B4-BE49-F238E27FC236}">
                <a16:creationId xmlns:a16="http://schemas.microsoft.com/office/drawing/2014/main" id="{CBE61E7A-3CCF-4B68-9889-62DD3E5EBA01}"/>
              </a:ext>
            </a:extLst>
          </p:cNvPr>
          <p:cNvSpPr txBox="1"/>
          <p:nvPr/>
        </p:nvSpPr>
        <p:spPr>
          <a:xfrm>
            <a:off x="830452" y="5242789"/>
            <a:ext cx="9984317" cy="1073435"/>
          </a:xfrm>
          <a:prstGeom prst="rect">
            <a:avLst/>
          </a:prstGeom>
          <a:noFill/>
        </p:spPr>
        <p:txBody>
          <a:bodyPr>
            <a:spAutoFit/>
          </a:bodyPr>
          <a:lstStyle/>
          <a:p>
            <a:pPr>
              <a:lnSpc>
                <a:spcPct val="200000"/>
              </a:lnSpc>
              <a:defRPr/>
            </a:pP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注意</a:t>
            </a:r>
            <a:endPar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57699" indent="-357699">
              <a:lnSpc>
                <a:spcPct val="200000"/>
              </a:lnSpc>
              <a:buFont typeface="Wingdings" pitchFamily="2" charset="2"/>
              <a:buChar char="l"/>
              <a:defRPr/>
            </a:pPr>
            <a:r>
              <a:rPr lang="en-US" altLang="zh-CN" sz="1600"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delete</a:t>
            </a:r>
            <a:r>
              <a:rPr lang="zh-CN" altLang="en-US" sz="1600"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方法默认只能删除文件和空文件夹</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delete</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方法直接删除不走回收站</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953952" y="1046352"/>
            <a:ext cx="6026598" cy="4511040"/>
          </a:xfrm>
        </p:spPr>
        <p:txBody>
          <a:bodyPr/>
          <a:lstStyle/>
          <a:p>
            <a:r>
              <a:rPr lang="zh-CN" altLang="en-US" dirty="0">
                <a:solidFill>
                  <a:schemeClr val="tx1">
                    <a:lumMod val="85000"/>
                    <a:lumOff val="15000"/>
                  </a:schemeClr>
                </a:solidFill>
              </a:rPr>
              <a:t>创建多级目录使用哪个方法？</a:t>
            </a:r>
            <a:endParaRPr lang="en-US" altLang="zh-CN" dirty="0">
              <a:solidFill>
                <a:schemeClr val="tx1">
                  <a:lumMod val="85000"/>
                  <a:lumOff val="15000"/>
                </a:schemeClr>
              </a:solidFill>
            </a:endParaRPr>
          </a:p>
          <a:p>
            <a:pPr marL="895335" lvl="1" indent="-285750">
              <a:lnSpc>
                <a:spcPct val="200000"/>
              </a:lnSpc>
              <a:buFont typeface="Wingdings" panose="05000000000000000000" pitchFamily="2" charset="2"/>
              <a:buChar char="l"/>
            </a:pP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public </a:t>
            </a:r>
            <a:r>
              <a:rPr lang="en-US" altLang="zh-CN" sz="16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boolean</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sz="16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mkdirs</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zh-CN" altLang="en-US" dirty="0">
                <a:solidFill>
                  <a:schemeClr val="tx1">
                    <a:lumMod val="85000"/>
                    <a:lumOff val="15000"/>
                  </a:schemeClr>
                </a:solidFill>
              </a:rPr>
              <a:t>删除文件需要注意什么？</a:t>
            </a:r>
            <a:endParaRPr lang="en-US" altLang="zh-CN" dirty="0">
              <a:solidFill>
                <a:schemeClr val="tx1">
                  <a:lumMod val="85000"/>
                  <a:lumOff val="15000"/>
                </a:schemeClr>
              </a:solidFill>
            </a:endParaRPr>
          </a:p>
          <a:p>
            <a:pPr marL="895335" lvl="1" indent="-285750">
              <a:lnSpc>
                <a:spcPct val="200000"/>
              </a:lnSpc>
              <a:buFont typeface="Wingdings" panose="05000000000000000000" pitchFamily="2" charset="2"/>
              <a:buChar char="l"/>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可以删除文件、空文件夹。</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l"/>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默认不能删除非空文件夹。</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lnSpc>
                <a:spcPct val="200000"/>
              </a:lnSpc>
            </a:pPr>
            <a:endParaRPr lang="en-US" altLang="zh-CN"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4005951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4976074" y="692111"/>
            <a:ext cx="5716639" cy="4898379"/>
          </a:xfrm>
        </p:spPr>
        <p:txBody>
          <a:bodyPr/>
          <a:lstStyle/>
          <a:p>
            <a:pPr>
              <a:lnSpc>
                <a:spcPct val="250000"/>
              </a:lnSpc>
              <a:buFont typeface="Wingdings" panose="05000000000000000000" pitchFamily="2" charset="2"/>
              <a:buChar char="Ø"/>
            </a:pPr>
            <a:r>
              <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kumimoji="1"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类的使用</a:t>
            </a:r>
            <a:endPar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创建</a:t>
            </a:r>
            <a:r>
              <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对象</a:t>
            </a:r>
            <a:endPar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常用方法：判断文件类型、获取文件信息</a:t>
            </a:r>
            <a:endPar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常用方法：创建文件、删除文件功能</a:t>
            </a:r>
            <a:endParaRPr lang="en-US" altLang="zh-CN" sz="16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常用方法：遍历文件夹</a:t>
            </a:r>
            <a:endParaRPr kumimoji="1"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补充知识：方法递归</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补充知识：字符集</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buFont typeface="Wingdings" panose="05000000000000000000" pitchFamily="2" charset="2"/>
              <a:buChar char="Ø"/>
            </a:pPr>
            <a:r>
              <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IO</a:t>
            </a: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流：概述</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buFont typeface="Wingdings" panose="05000000000000000000" pitchFamily="2" charset="2"/>
              <a:buChar char="Ø"/>
            </a:pPr>
            <a:r>
              <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IO</a:t>
            </a: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流：字节流</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buFont typeface="Wingdings" panose="05000000000000000000" pitchFamily="2" charset="2"/>
              <a:buChar char="Ø"/>
            </a:pPr>
            <a:r>
              <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IO</a:t>
            </a: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流：资源释放的方式</a:t>
            </a:r>
          </a:p>
        </p:txBody>
      </p:sp>
    </p:spTree>
    <p:extLst>
      <p:ext uri="{BB962C8B-B14F-4D97-AF65-F5344CB8AC3E}">
        <p14:creationId xmlns:p14="http://schemas.microsoft.com/office/powerpoint/2010/main" val="9738162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6">
            <a:extLst>
              <a:ext uri="{FF2B5EF4-FFF2-40B4-BE49-F238E27FC236}">
                <a16:creationId xmlns:a16="http://schemas.microsoft.com/office/drawing/2014/main" id="{408A0B35-738C-4A30-AB88-E22114CAF5E1}"/>
              </a:ext>
            </a:extLst>
          </p:cNvPr>
          <p:cNvSpPr txBox="1"/>
          <p:nvPr/>
        </p:nvSpPr>
        <p:spPr>
          <a:xfrm>
            <a:off x="838201" y="3880799"/>
            <a:ext cx="10554360" cy="1904432"/>
          </a:xfrm>
          <a:prstGeom prst="rect">
            <a:avLst/>
          </a:prstGeom>
          <a:noFill/>
        </p:spPr>
        <p:txBody>
          <a:bodyPr wrap="square">
            <a:spAutoFit/>
          </a:bodyPr>
          <a:lstStyle/>
          <a:p>
            <a:pPr marL="357699" indent="-357699">
              <a:lnSpc>
                <a:spcPct val="150000"/>
              </a:lnSpc>
              <a:buFont typeface="Wingdings"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当文件不存在时或者代表文件时，返回</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null</a:t>
            </a:r>
          </a:p>
          <a:p>
            <a:pPr marL="357699" indent="-357699">
              <a:lnSpc>
                <a:spcPct val="150000"/>
              </a:lnSpc>
              <a:buFont typeface="Wingdings"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当文件对象代表一个空文件夹时，返回一个长度为</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0</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的数组</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57699" indent="-357699">
              <a:lnSpc>
                <a:spcPct val="150000"/>
              </a:lnSpc>
              <a:buFont typeface="Wingdings"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当文件对象是一个有内容的文件夹时，将里面所有文件和文件夹的路径放在</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数组中返回</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57699" indent="-357699">
              <a:lnSpc>
                <a:spcPct val="150000"/>
              </a:lnSpc>
              <a:buFont typeface="Wingdings"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当文件对象是一个有隐藏文件的文件夹时，将里面所有文件和文件夹的路径放在</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数组中返回，包含隐藏文件</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57699" indent="-357699">
              <a:lnSpc>
                <a:spcPct val="150000"/>
              </a:lnSpc>
              <a:buFont typeface="Wingdings"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当没有权限访问该文件夹时，返回</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null</a:t>
            </a:r>
          </a:p>
        </p:txBody>
      </p:sp>
      <p:sp>
        <p:nvSpPr>
          <p:cNvPr id="11" name="TextBox 10">
            <a:extLst>
              <a:ext uri="{FF2B5EF4-FFF2-40B4-BE49-F238E27FC236}">
                <a16:creationId xmlns:a16="http://schemas.microsoft.com/office/drawing/2014/main" id="{4FCF5AE1-A53A-4F0E-862E-44162AF11B63}"/>
              </a:ext>
            </a:extLst>
          </p:cNvPr>
          <p:cNvSpPr txBox="1"/>
          <p:nvPr/>
        </p:nvSpPr>
        <p:spPr>
          <a:xfrm>
            <a:off x="838201" y="1128728"/>
            <a:ext cx="9465733" cy="369332"/>
          </a:xfrm>
          <a:prstGeom prst="rect">
            <a:avLst/>
          </a:prstGeom>
          <a:noFill/>
        </p:spPr>
        <p:txBody>
          <a:bodyPr>
            <a:spAutoFit/>
          </a:bodyPr>
          <a:lstStyle/>
          <a:p>
            <a:pPr>
              <a:defRPr/>
            </a:pPr>
            <a:r>
              <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类的遍历功能</a:t>
            </a:r>
          </a:p>
        </p:txBody>
      </p:sp>
      <p:graphicFrame>
        <p:nvGraphicFramePr>
          <p:cNvPr id="14" name="表格 13">
            <a:extLst>
              <a:ext uri="{FF2B5EF4-FFF2-40B4-BE49-F238E27FC236}">
                <a16:creationId xmlns:a16="http://schemas.microsoft.com/office/drawing/2014/main" id="{92F1EE76-2A1B-4C4F-A6B8-EF83714AC8BF}"/>
              </a:ext>
            </a:extLst>
          </p:cNvPr>
          <p:cNvGraphicFramePr>
            <a:graphicFrameLocks noGrp="1"/>
          </p:cNvGraphicFramePr>
          <p:nvPr>
            <p:extLst>
              <p:ext uri="{D42A27DB-BD31-4B8C-83A1-F6EECF244321}">
                <p14:modId xmlns:p14="http://schemas.microsoft.com/office/powerpoint/2010/main" val="1427153621"/>
              </p:ext>
            </p:extLst>
          </p:nvPr>
        </p:nvGraphicFramePr>
        <p:xfrm>
          <a:off x="838201" y="1641512"/>
          <a:ext cx="10764519" cy="1560110"/>
        </p:xfrm>
        <a:graphic>
          <a:graphicData uri="http://schemas.openxmlformats.org/drawingml/2006/table">
            <a:tbl>
              <a:tblPr/>
              <a:tblGrid>
                <a:gridCol w="3697649">
                  <a:extLst>
                    <a:ext uri="{9D8B030D-6E8A-4147-A177-3AD203B41FA5}">
                      <a16:colId xmlns:a16="http://schemas.microsoft.com/office/drawing/2014/main" val="1138920238"/>
                    </a:ext>
                  </a:extLst>
                </a:gridCol>
                <a:gridCol w="7066870">
                  <a:extLst>
                    <a:ext uri="{9D8B030D-6E8A-4147-A177-3AD203B41FA5}">
                      <a16:colId xmlns:a16="http://schemas.microsoft.com/office/drawing/2014/main" val="432614512"/>
                    </a:ext>
                  </a:extLst>
                </a:gridCol>
              </a:tblGrid>
              <a:tr h="501920">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方法名称</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529095">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600" i="0" kern="1200" dirty="0">
                          <a:solidFill>
                            <a:schemeClr val="tx1"/>
                          </a:solidFill>
                          <a:effectLst/>
                          <a:latin typeface="Consolas" panose="020B0609020204030204" pitchFamily="49" charset="0"/>
                          <a:ea typeface="Alibaba PuHuiTi R"/>
                          <a:cs typeface="+mn-cs"/>
                        </a:rPr>
                        <a:t>public String[] list()</a:t>
                      </a:r>
                      <a:endParaRPr kumimoji="0" lang="zh-CN" altLang="en-US" sz="1600" b="0" i="0" u="none" strike="noStrike" cap="none" normalizeH="0" baseline="0" dirty="0">
                        <a:ln>
                          <a:noFill/>
                        </a:ln>
                        <a:solidFill>
                          <a:schemeClr val="tx1">
                            <a:lumMod val="85000"/>
                            <a:lumOff val="15000"/>
                          </a:schemeClr>
                        </a:solidFill>
                        <a:effectLst/>
                        <a:latin typeface="Consolas" panose="020B0609020204030204" pitchFamily="49" charset="0"/>
                        <a:ea typeface="Alibaba PuHuiTi R"/>
                      </a:endParaRPr>
                    </a:p>
                  </a:txBody>
                  <a:tcPr marL="121891" marR="121891" marT="60979" marB="6097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600" i="0" kern="1200" dirty="0">
                          <a:solidFill>
                            <a:schemeClr val="tx1"/>
                          </a:solidFill>
                          <a:effectLst/>
                          <a:latin typeface="+mn-lt"/>
                          <a:ea typeface="Alibaba PuHuiTi R"/>
                          <a:cs typeface="+mn-cs"/>
                        </a:rPr>
                        <a:t>获取当前目录下所有的</a:t>
                      </a:r>
                      <a:r>
                        <a:rPr lang="en-US" altLang="zh-CN" sz="1600" i="0" kern="1200" dirty="0">
                          <a:solidFill>
                            <a:schemeClr val="tx1"/>
                          </a:solidFill>
                          <a:effectLst/>
                          <a:latin typeface="+mn-lt"/>
                          <a:ea typeface="Alibaba PuHuiTi R"/>
                          <a:cs typeface="+mn-cs"/>
                        </a:rPr>
                        <a:t>"</a:t>
                      </a:r>
                      <a:r>
                        <a:rPr lang="zh-CN" altLang="en-US" sz="1600" i="0" kern="1200" dirty="0">
                          <a:solidFill>
                            <a:schemeClr val="tx1"/>
                          </a:solidFill>
                          <a:effectLst/>
                          <a:latin typeface="+mn-lt"/>
                          <a:ea typeface="Alibaba PuHuiTi R"/>
                          <a:cs typeface="+mn-cs"/>
                        </a:rPr>
                        <a:t>一级文件名称</a:t>
                      </a:r>
                      <a:r>
                        <a:rPr lang="en-US" altLang="zh-CN" sz="1600" i="0" kern="1200" dirty="0">
                          <a:solidFill>
                            <a:schemeClr val="tx1"/>
                          </a:solidFill>
                          <a:effectLst/>
                          <a:latin typeface="+mn-lt"/>
                          <a:ea typeface="Alibaba PuHuiTi R"/>
                          <a:cs typeface="+mn-cs"/>
                        </a:rPr>
                        <a:t>"</a:t>
                      </a:r>
                      <a:r>
                        <a:rPr lang="zh-CN" altLang="en-US" sz="1600" i="0" kern="1200" dirty="0">
                          <a:solidFill>
                            <a:schemeClr val="tx1"/>
                          </a:solidFill>
                          <a:effectLst/>
                          <a:latin typeface="+mn-lt"/>
                          <a:ea typeface="Alibaba PuHuiTi R"/>
                          <a:cs typeface="+mn-cs"/>
                        </a:rPr>
                        <a:t>到一个字符串数组中去返回。</a:t>
                      </a:r>
                      <a:endParaRPr lang="en-US" altLang="zh-CN" sz="1600" b="0" i="0" dirty="0">
                        <a:solidFill>
                          <a:schemeClr val="tx1">
                            <a:lumMod val="85000"/>
                            <a:lumOff val="15000"/>
                          </a:schemeClr>
                        </a:solidFill>
                        <a:latin typeface="微软雅黑" pitchFamily="34" charset="-122"/>
                        <a:ea typeface="Alibaba PuHuiTi R"/>
                      </a:endParaRPr>
                    </a:p>
                  </a:txBody>
                  <a:tcPr marL="121891" marR="121891" marT="60979" marB="6097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r h="529095">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600" i="0" kern="1200" dirty="0">
                          <a:solidFill>
                            <a:schemeClr val="tx1"/>
                          </a:solidFill>
                          <a:effectLst/>
                          <a:latin typeface="Consolas" panose="020B0609020204030204" pitchFamily="49" charset="0"/>
                          <a:ea typeface="Alibaba PuHuiTi R"/>
                          <a:cs typeface="+mn-cs"/>
                        </a:rPr>
                        <a:t>public File[] </a:t>
                      </a:r>
                      <a:r>
                        <a:rPr lang="en-US" altLang="zh-CN" sz="1600" i="0" kern="1200" dirty="0" err="1">
                          <a:solidFill>
                            <a:schemeClr val="tx1"/>
                          </a:solidFill>
                          <a:effectLst/>
                          <a:latin typeface="Consolas" panose="020B0609020204030204" pitchFamily="49" charset="0"/>
                          <a:ea typeface="Alibaba PuHuiTi R"/>
                          <a:cs typeface="+mn-cs"/>
                        </a:rPr>
                        <a:t>listFiles</a:t>
                      </a:r>
                      <a:r>
                        <a:rPr lang="en-US" altLang="zh-CN" sz="1600" i="0" kern="1200" dirty="0">
                          <a:solidFill>
                            <a:schemeClr val="tx1"/>
                          </a:solidFill>
                          <a:effectLst/>
                          <a:latin typeface="Consolas" panose="020B0609020204030204" pitchFamily="49" charset="0"/>
                          <a:ea typeface="Alibaba PuHuiTi R"/>
                          <a:cs typeface="+mn-cs"/>
                        </a:rPr>
                        <a:t>()(</a:t>
                      </a:r>
                      <a:r>
                        <a:rPr lang="zh-CN" altLang="en-US" sz="1600" i="0" kern="1200" dirty="0">
                          <a:solidFill>
                            <a:schemeClr val="tx1"/>
                          </a:solidFill>
                          <a:effectLst/>
                          <a:latin typeface="Consolas" panose="020B0609020204030204" pitchFamily="49" charset="0"/>
                          <a:ea typeface="Alibaba PuHuiTi R"/>
                          <a:cs typeface="+mn-cs"/>
                        </a:rPr>
                        <a:t>常用</a:t>
                      </a:r>
                      <a:r>
                        <a:rPr lang="en-US" altLang="zh-CN" sz="1600" i="0" kern="1200" dirty="0">
                          <a:solidFill>
                            <a:schemeClr val="tx1"/>
                          </a:solidFill>
                          <a:effectLst/>
                          <a:latin typeface="Consolas" panose="020B0609020204030204" pitchFamily="49" charset="0"/>
                          <a:ea typeface="Alibaba PuHuiTi R"/>
                          <a:cs typeface="+mn-cs"/>
                        </a:rPr>
                        <a:t>)</a:t>
                      </a:r>
                      <a:endParaRPr kumimoji="0" lang="zh-CN" altLang="en-US" sz="1600" b="0" i="0" u="none" strike="noStrike" cap="none" normalizeH="0" baseline="0" dirty="0">
                        <a:ln>
                          <a:noFill/>
                        </a:ln>
                        <a:solidFill>
                          <a:schemeClr val="tx1">
                            <a:lumMod val="85000"/>
                            <a:lumOff val="15000"/>
                          </a:schemeClr>
                        </a:solidFill>
                        <a:effectLst/>
                        <a:latin typeface="Consolas" panose="020B0609020204030204" pitchFamily="49" charset="0"/>
                        <a:ea typeface="Alibaba PuHuiTi R"/>
                      </a:endParaRPr>
                    </a:p>
                  </a:txBody>
                  <a:tcPr marL="121891" marR="121891" marT="60979" marB="6097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600" i="0" kern="1200" dirty="0">
                          <a:solidFill>
                            <a:schemeClr val="tx1"/>
                          </a:solidFill>
                          <a:effectLst/>
                          <a:latin typeface="+mn-lt"/>
                          <a:ea typeface="Alibaba PuHuiTi R"/>
                          <a:cs typeface="+mn-cs"/>
                        </a:rPr>
                        <a:t>获取当前目录下所有的</a:t>
                      </a:r>
                      <a:r>
                        <a:rPr lang="en-US" altLang="zh-CN" sz="1600" i="0" kern="1200" dirty="0">
                          <a:solidFill>
                            <a:schemeClr val="tx1"/>
                          </a:solidFill>
                          <a:effectLst/>
                          <a:latin typeface="+mn-lt"/>
                          <a:ea typeface="Alibaba PuHuiTi R"/>
                          <a:cs typeface="+mn-cs"/>
                        </a:rPr>
                        <a:t>"</a:t>
                      </a:r>
                      <a:r>
                        <a:rPr lang="zh-CN" altLang="en-US" sz="1600" i="0" kern="1200" dirty="0">
                          <a:solidFill>
                            <a:schemeClr val="tx1"/>
                          </a:solidFill>
                          <a:effectLst/>
                          <a:latin typeface="+mn-lt"/>
                          <a:ea typeface="Alibaba PuHuiTi R"/>
                          <a:cs typeface="+mn-cs"/>
                        </a:rPr>
                        <a:t>一级文件对象</a:t>
                      </a:r>
                      <a:r>
                        <a:rPr lang="en-US" altLang="zh-CN" sz="1600" i="0" kern="1200" dirty="0">
                          <a:solidFill>
                            <a:schemeClr val="tx1"/>
                          </a:solidFill>
                          <a:effectLst/>
                          <a:latin typeface="+mn-lt"/>
                          <a:ea typeface="Alibaba PuHuiTi R"/>
                          <a:cs typeface="+mn-cs"/>
                        </a:rPr>
                        <a:t>"</a:t>
                      </a:r>
                      <a:r>
                        <a:rPr lang="zh-CN" altLang="en-US" sz="1600" i="0" kern="1200" dirty="0">
                          <a:solidFill>
                            <a:schemeClr val="tx1"/>
                          </a:solidFill>
                          <a:effectLst/>
                          <a:latin typeface="+mn-lt"/>
                          <a:ea typeface="Alibaba PuHuiTi R"/>
                          <a:cs typeface="+mn-cs"/>
                        </a:rPr>
                        <a:t>到一个文件对象数组中去返回（重点）</a:t>
                      </a:r>
                      <a:endParaRPr lang="en-US" altLang="zh-CN" sz="1600" b="0" i="0" dirty="0">
                        <a:solidFill>
                          <a:schemeClr val="tx1">
                            <a:lumMod val="85000"/>
                            <a:lumOff val="15000"/>
                          </a:schemeClr>
                        </a:solidFill>
                        <a:latin typeface="微软雅黑" pitchFamily="34" charset="-122"/>
                        <a:ea typeface="Alibaba PuHuiTi R"/>
                      </a:endParaRPr>
                    </a:p>
                  </a:txBody>
                  <a:tcPr marL="121891" marR="121891" marT="60979" marB="6097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304122172"/>
                  </a:ext>
                </a:extLst>
              </a:tr>
            </a:tbl>
          </a:graphicData>
        </a:graphic>
      </p:graphicFrame>
      <p:sp>
        <p:nvSpPr>
          <p:cNvPr id="15" name="文本框 14">
            <a:extLst>
              <a:ext uri="{FF2B5EF4-FFF2-40B4-BE49-F238E27FC236}">
                <a16:creationId xmlns:a16="http://schemas.microsoft.com/office/drawing/2014/main" id="{3DE569BD-D72F-45A8-8C8A-12B05F250BDE}"/>
              </a:ext>
            </a:extLst>
          </p:cNvPr>
          <p:cNvSpPr txBox="1"/>
          <p:nvPr/>
        </p:nvSpPr>
        <p:spPr>
          <a:xfrm>
            <a:off x="838201" y="3421891"/>
            <a:ext cx="6096000" cy="468975"/>
          </a:xfrm>
          <a:prstGeom prst="rect">
            <a:avLst/>
          </a:prstGeom>
          <a:noFill/>
        </p:spPr>
        <p:txBody>
          <a:bodyPr wrap="square">
            <a:spAutoFit/>
          </a:bodyPr>
          <a:lstStyle/>
          <a:p>
            <a:pPr>
              <a:lnSpc>
                <a:spcPct val="150000"/>
              </a:lnSpc>
              <a:defRPr/>
            </a:pPr>
            <a:r>
              <a:rPr lang="en-US" altLang="zh-CN" sz="1800" b="1"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listFiles</a:t>
            </a:r>
            <a:r>
              <a: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方法注意事项：</a:t>
            </a:r>
            <a:endParaRPr lang="en-US" altLang="zh-CN"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fade">
                                      <p:cBhvr>
                                        <p:cTn id="17" dur="500"/>
                                        <p:tgtEl>
                                          <p:spTgt spid="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2" end="2"/>
                                            </p:txEl>
                                          </p:spTgt>
                                        </p:tgtEl>
                                        <p:attrNameLst>
                                          <p:attrName>style.visibility</p:attrName>
                                        </p:attrNameLst>
                                      </p:cBhvr>
                                      <p:to>
                                        <p:strVal val="visible"/>
                                      </p:to>
                                    </p:set>
                                    <p:animEffect transition="in" filter="fade">
                                      <p:cBhvr>
                                        <p:cTn id="22" dur="500"/>
                                        <p:tgtEl>
                                          <p:spTgt spid="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xEl>
                                              <p:pRg st="3" end="3"/>
                                            </p:txEl>
                                          </p:spTgt>
                                        </p:tgtEl>
                                        <p:attrNameLst>
                                          <p:attrName>style.visibility</p:attrName>
                                        </p:attrNameLst>
                                      </p:cBhvr>
                                      <p:to>
                                        <p:strVal val="visible"/>
                                      </p:to>
                                    </p:set>
                                    <p:animEffect transition="in" filter="fade">
                                      <p:cBhvr>
                                        <p:cTn id="27" dur="500"/>
                                        <p:tgtEl>
                                          <p:spTgt spid="9">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xEl>
                                              <p:pRg st="4" end="4"/>
                                            </p:txEl>
                                          </p:spTgt>
                                        </p:tgtEl>
                                        <p:attrNameLst>
                                          <p:attrName>style.visibility</p:attrName>
                                        </p:attrNameLst>
                                      </p:cBhvr>
                                      <p:to>
                                        <p:strVal val="visible"/>
                                      </p:to>
                                    </p:set>
                                    <p:animEffect transition="in" filter="fade">
                                      <p:cBhvr>
                                        <p:cTn id="32"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427009" y="1054101"/>
            <a:ext cx="6919417" cy="4511040"/>
          </a:xfrm>
        </p:spPr>
        <p:txBody>
          <a:bodyPr/>
          <a:lstStyle/>
          <a:p>
            <a:pPr>
              <a:lnSpc>
                <a:spcPct val="250000"/>
              </a:lnSpc>
            </a:pPr>
            <a:r>
              <a:rPr lang="zh-CN" altLang="en-US" dirty="0">
                <a:solidFill>
                  <a:schemeClr val="tx1">
                    <a:lumMod val="85000"/>
                    <a:lumOff val="15000"/>
                  </a:schemeClr>
                </a:solidFill>
              </a:rPr>
              <a:t>如何遍历文件夹下的文件对象，使用哪个</a:t>
            </a:r>
            <a:r>
              <a:rPr lang="en-US" altLang="zh-CN" dirty="0">
                <a:solidFill>
                  <a:schemeClr val="tx1">
                    <a:lumMod val="85000"/>
                    <a:lumOff val="15000"/>
                  </a:schemeClr>
                </a:solidFill>
              </a:rPr>
              <a:t>API</a:t>
            </a:r>
            <a:r>
              <a:rPr lang="zh-CN" altLang="en-US" dirty="0">
                <a:solidFill>
                  <a:schemeClr val="tx1">
                    <a:lumMod val="85000"/>
                    <a:lumOff val="15000"/>
                  </a:schemeClr>
                </a:solidFill>
              </a:rPr>
              <a:t>，有什么特点？</a:t>
            </a:r>
            <a:endParaRPr lang="en-US" altLang="zh-CN" dirty="0">
              <a:solidFill>
                <a:schemeClr val="tx1">
                  <a:lumMod val="85000"/>
                  <a:lumOff val="15000"/>
                </a:schemeClr>
              </a:solidFill>
            </a:endParaRPr>
          </a:p>
          <a:p>
            <a:pPr marL="895335" lvl="1" indent="-285750">
              <a:lnSpc>
                <a:spcPct val="250000"/>
              </a:lnSpc>
              <a:buFont typeface="Wingdings" panose="05000000000000000000" pitchFamily="2" charset="2"/>
              <a:buChar char="l"/>
            </a:pPr>
            <a:r>
              <a:rPr lang="en-US" altLang="zh-CN" dirty="0">
                <a:latin typeface="Consolas" panose="020B0609020204030204" pitchFamily="49" charset="0"/>
                <a:ea typeface="Alibaba PuHuiTi R"/>
              </a:rPr>
              <a:t>public File[] </a:t>
            </a:r>
            <a:r>
              <a:rPr lang="en-US" altLang="zh-CN" dirty="0" err="1">
                <a:latin typeface="Consolas" panose="020B0609020204030204" pitchFamily="49" charset="0"/>
                <a:ea typeface="Alibaba PuHuiTi R"/>
              </a:rPr>
              <a:t>listFiles</a:t>
            </a:r>
            <a:r>
              <a:rPr lang="en-US" altLang="zh-CN" dirty="0">
                <a:latin typeface="Consolas" panose="020B0609020204030204" pitchFamily="49" charset="0"/>
                <a:ea typeface="Alibaba PuHuiTi R"/>
              </a:rPr>
              <a:t>()(</a:t>
            </a:r>
            <a:r>
              <a:rPr lang="zh-CN" altLang="en-US" dirty="0">
                <a:latin typeface="Consolas" panose="020B0609020204030204" pitchFamily="49" charset="0"/>
                <a:ea typeface="Alibaba PuHuiTi R"/>
              </a:rPr>
              <a:t>常用</a:t>
            </a:r>
            <a:r>
              <a:rPr lang="en-US" altLang="zh-CN" dirty="0">
                <a:latin typeface="Consolas" panose="020B0609020204030204" pitchFamily="49" charset="0"/>
                <a:ea typeface="Alibaba PuHuiTi R"/>
              </a:rPr>
              <a:t>)</a:t>
            </a:r>
            <a:r>
              <a:rPr lang="zh-CN" altLang="en-US" dirty="0">
                <a:latin typeface="Consolas" panose="020B0609020204030204" pitchFamily="49" charset="0"/>
                <a:ea typeface="Alibaba PuHuiTi R"/>
              </a:rPr>
              <a:t>。</a:t>
            </a:r>
            <a:endParaRPr lang="zh-CN" altLang="en-US" b="0" dirty="0">
              <a:solidFill>
                <a:schemeClr val="tx1">
                  <a:lumMod val="85000"/>
                  <a:lumOff val="15000"/>
                </a:schemeClr>
              </a:solidFill>
              <a:latin typeface="Consolas" panose="020B0609020204030204" pitchFamily="49" charset="0"/>
              <a:ea typeface="Alibaba PuHuiTi R"/>
            </a:endParaRPr>
          </a:p>
          <a:p>
            <a:pPr marL="895335" lvl="1" indent="-285750">
              <a:lnSpc>
                <a:spcPct val="250000"/>
              </a:lnSpc>
              <a:buFont typeface="Wingdings" panose="05000000000000000000" pitchFamily="2" charset="2"/>
              <a:buChar char="l"/>
            </a:pPr>
            <a:r>
              <a:rPr lang="zh-CN" altLang="en-US"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只能遍历当前文件夹对象下的一级文件对象。</a:t>
            </a:r>
            <a:endParaRPr lang="en-US" altLang="zh-CN"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653200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4753439" y="804882"/>
            <a:ext cx="5716639" cy="4898379"/>
          </a:xfrm>
        </p:spPr>
        <p:txBody>
          <a:bodyPr/>
          <a:lstStyle/>
          <a:p>
            <a:pPr>
              <a:buFont typeface="Wingdings" panose="05000000000000000000" pitchFamily="2" charset="2"/>
              <a:buChar char="Ø"/>
            </a:pPr>
            <a:r>
              <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kumimoji="1"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类的使用</a:t>
            </a:r>
            <a:endPar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补充知识：方法递归</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方法递归的形式</a:t>
            </a:r>
            <a:endParaRPr lang="en-US" altLang="zh-CN"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方法递归的应用、执行流程、递归算法的三个核心要素</a:t>
            </a:r>
            <a:endParaRPr lang="en-US" altLang="zh-CN" sz="14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方法</a:t>
            </a:r>
            <a:r>
              <a:rPr lang="zh-CN" altLang="en-US"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递归的经典案例</a:t>
            </a:r>
            <a:endParaRPr lang="en-US" altLang="zh-CN"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其他形式的方法递归案例</a:t>
            </a:r>
            <a:endParaRPr lang="en-US" altLang="zh-CN"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补充知识：字符集</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IO</a:t>
            </a: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流：概述</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IO</a:t>
            </a: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流：字节流</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IO</a:t>
            </a: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流：资源释放的方式</a:t>
            </a:r>
          </a:p>
        </p:txBody>
      </p:sp>
    </p:spTree>
    <p:extLst>
      <p:ext uri="{BB962C8B-B14F-4D97-AF65-F5344CB8AC3E}">
        <p14:creationId xmlns:p14="http://schemas.microsoft.com/office/powerpoint/2010/main" val="17471767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5F56EBC7-9CA6-4B91-B617-D8861C257680}"/>
              </a:ext>
            </a:extLst>
          </p:cNvPr>
          <p:cNvSpPr txBox="1"/>
          <p:nvPr/>
        </p:nvSpPr>
        <p:spPr>
          <a:xfrm>
            <a:off x="846480" y="957093"/>
            <a:ext cx="8965430" cy="5216428"/>
          </a:xfrm>
          <a:prstGeom prst="rect">
            <a:avLst/>
          </a:prstGeom>
          <a:noFill/>
        </p:spPr>
        <p:txBody>
          <a:bodyPr wrap="square">
            <a:spAutoFit/>
          </a:bodyPr>
          <a:lstStyle/>
          <a:p>
            <a:pPr>
              <a:lnSpc>
                <a:spcPct val="250000"/>
              </a:lnSpc>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什么是方法递归？</a:t>
            </a:r>
            <a:endParaRPr lang="en-US" altLang="zh-CN"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5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递归做为一种</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hlinkClick r:id="rId3">
                  <a:extLst>
                    <a:ext uri="{A12FA001-AC4F-418D-AE19-62706E023703}">
                      <ahyp:hlinkClr xmlns:ahyp="http://schemas.microsoft.com/office/drawing/2018/hyperlinkcolor" val="tx"/>
                    </a:ext>
                  </a:extLst>
                </a:hlinkClick>
              </a:rPr>
              <a:t>算法</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在</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hlinkClick r:id="rId4">
                  <a:extLst>
                    <a:ext uri="{A12FA001-AC4F-418D-AE19-62706E023703}">
                      <ahyp:hlinkClr xmlns:ahyp="http://schemas.microsoft.com/office/drawing/2018/hyperlinkcolor" val="tx"/>
                    </a:ext>
                  </a:extLst>
                </a:hlinkClick>
              </a:rPr>
              <a:t>程序设计语言</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中广泛应用。</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5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方法调用自身的形式称为方法递归（ </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recursion</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递归的形式</a:t>
            </a:r>
            <a:endParaRPr lang="en-US" altLang="zh-CN"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5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直接递归：方法自己调用自己。</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5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间接递归：方法调用其他方法，其他方法又回调方法自己。</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方法递归存在的问题？</a:t>
            </a:r>
            <a:endPar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50000"/>
              </a:lnSpc>
              <a:buFont typeface="Wingdings" panose="05000000000000000000" pitchFamily="2" charset="2"/>
              <a:buChar char="l"/>
            </a:pPr>
            <a:r>
              <a:rPr lang="zh-CN" altLang="en-US"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递归如果没有控制好终止，会出现递归死循环，导致栈内存溢出现象。</a:t>
            </a:r>
            <a:endParaRPr lang="en-US" altLang="zh-CN"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animEffect transition="in" filter="fade">
                                      <p:cBhvr>
                                        <p:cTn id="7" dur="500"/>
                                        <p:tgtEl>
                                          <p:spTgt spid="9">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4" end="4"/>
                                            </p:txEl>
                                          </p:spTgt>
                                        </p:tgtEl>
                                        <p:attrNameLst>
                                          <p:attrName>style.visibility</p:attrName>
                                        </p:attrNameLst>
                                      </p:cBhvr>
                                      <p:to>
                                        <p:strVal val="visible"/>
                                      </p:to>
                                    </p:set>
                                    <p:animEffect transition="in" filter="fade">
                                      <p:cBhvr>
                                        <p:cTn id="12" dur="500"/>
                                        <p:tgtEl>
                                          <p:spTgt spid="9">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animEffect transition="in" filter="fade">
                                      <p:cBhvr>
                                        <p:cTn id="17" dur="500"/>
                                        <p:tgtEl>
                                          <p:spTgt spid="9">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6" end="6"/>
                                            </p:txEl>
                                          </p:spTgt>
                                        </p:tgtEl>
                                        <p:attrNameLst>
                                          <p:attrName>style.visibility</p:attrName>
                                        </p:attrNameLst>
                                      </p:cBhvr>
                                      <p:to>
                                        <p:strVal val="visible"/>
                                      </p:to>
                                    </p:set>
                                    <p:animEffect transition="in" filter="fade">
                                      <p:cBhvr>
                                        <p:cTn id="22" dur="500"/>
                                        <p:tgtEl>
                                          <p:spTgt spid="9">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xEl>
                                              <p:pRg st="7" end="7"/>
                                            </p:txEl>
                                          </p:spTgt>
                                        </p:tgtEl>
                                        <p:attrNameLst>
                                          <p:attrName>style.visibility</p:attrName>
                                        </p:attrNameLst>
                                      </p:cBhvr>
                                      <p:to>
                                        <p:strVal val="visible"/>
                                      </p:to>
                                    </p:set>
                                    <p:animEffect transition="in" filter="fade">
                                      <p:cBhvr>
                                        <p:cTn id="27" dur="500"/>
                                        <p:tgtEl>
                                          <p:spTgt spid="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A79B317E-631D-4BFF-BC4D-CF35F0C585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343" y="1379818"/>
            <a:ext cx="3374091" cy="3124835"/>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910D5A08-E887-4706-ABE8-A6CCD2CBE6F2}"/>
              </a:ext>
            </a:extLst>
          </p:cNvPr>
          <p:cNvSpPr txBox="1"/>
          <p:nvPr/>
        </p:nvSpPr>
        <p:spPr>
          <a:xfrm>
            <a:off x="3587856" y="1379818"/>
            <a:ext cx="7165869" cy="369332"/>
          </a:xfrm>
          <a:prstGeom prst="rect">
            <a:avLst/>
          </a:prstGeom>
          <a:noFill/>
        </p:spPr>
        <p:txBody>
          <a:bodyPr wrap="square">
            <a:spAutoFit/>
          </a:bodyPr>
          <a:lstStyle/>
          <a:p>
            <a:r>
              <a:rPr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1</a:t>
            </a:r>
            <a:r>
              <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、我们目前的编程中，是怎么样存储数据的？弊端是什么？</a:t>
            </a:r>
            <a:endParaRPr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 name="Rectangle 1">
            <a:extLst>
              <a:ext uri="{FF2B5EF4-FFF2-40B4-BE49-F238E27FC236}">
                <a16:creationId xmlns:a16="http://schemas.microsoft.com/office/drawing/2014/main" id="{5569E420-DE5C-4B1D-813E-0DD7C20FEE1C}"/>
              </a:ext>
            </a:extLst>
          </p:cNvPr>
          <p:cNvSpPr>
            <a:spLocks noChangeArrowheads="1"/>
          </p:cNvSpPr>
          <p:nvPr/>
        </p:nvSpPr>
        <p:spPr bwMode="auto">
          <a:xfrm>
            <a:off x="4456837" y="1902426"/>
            <a:ext cx="3342169" cy="708464"/>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400" b="0" i="0" u="none" strike="noStrike" cap="none" normalizeH="0" baseline="0" dirty="0">
                <a:ln>
                  <a:noFill/>
                </a:ln>
                <a:solidFill>
                  <a:srgbClr val="0033B3"/>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int </a:t>
            </a:r>
            <a:r>
              <a:rPr kumimoji="0" lang="zh-CN" altLang="zh-CN" sz="14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zh-CN" sz="1400" b="0" i="0" u="none" strike="noStrike" cap="none" normalizeH="0" baseline="0" dirty="0">
                <a:ln>
                  <a:noFill/>
                </a:ln>
                <a:solidFill>
                  <a:srgbClr val="0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arr </a:t>
            </a:r>
            <a:r>
              <a:rPr kumimoji="0" lang="zh-CN" altLang="zh-CN" sz="14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sz="1400" dirty="0">
                <a:solidFill>
                  <a:srgbClr val="1750EB"/>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new int</a:t>
            </a:r>
            <a:r>
              <a:rPr kumimoji="0" lang="en-US" altLang="zh-CN" sz="14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zh-CN" altLang="zh-CN" sz="1400" b="0" i="0" u="none" strike="noStrike" cap="none" normalizeH="0" baseline="0" dirty="0">
                <a:ln>
                  <a:noFill/>
                </a:ln>
                <a:solidFill>
                  <a:srgbClr val="1750EB"/>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3</a:t>
            </a:r>
            <a:r>
              <a:rPr kumimoji="0" lang="en-US" altLang="zh-CN" sz="14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zh-CN" altLang="zh-CN" sz="14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kumimoji="0" lang="zh-CN" altLang="zh-CN" sz="14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400" b="0" i="0" u="none" strike="noStrike" cap="none" normalizeH="0" baseline="0" dirty="0">
                <a:ln>
                  <a:noFill/>
                </a:ln>
                <a:solidFill>
                  <a:srgbClr val="0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List</a:t>
            </a:r>
            <a:r>
              <a:rPr kumimoji="0" lang="zh-CN" altLang="zh-CN" sz="14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&lt;</a:t>
            </a:r>
            <a:r>
              <a:rPr kumimoji="0" lang="zh-CN" altLang="zh-CN" sz="1400" b="0" i="0" u="none" strike="noStrike" cap="none" normalizeH="0" baseline="0" dirty="0">
                <a:ln>
                  <a:noFill/>
                </a:ln>
                <a:solidFill>
                  <a:srgbClr val="0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String</a:t>
            </a:r>
            <a:r>
              <a:rPr kumimoji="0" lang="zh-CN" altLang="zh-CN" sz="14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&gt; </a:t>
            </a:r>
            <a:r>
              <a:rPr kumimoji="0" lang="zh-CN" altLang="zh-CN" sz="1400" b="0" i="0" u="none" strike="noStrike" cap="none" normalizeH="0" baseline="0" dirty="0">
                <a:ln>
                  <a:noFill/>
                </a:ln>
                <a:solidFill>
                  <a:srgbClr val="0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list </a:t>
            </a:r>
            <a:r>
              <a:rPr kumimoji="0" lang="zh-CN" altLang="zh-CN" sz="14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zh-CN" sz="1400" b="0" i="0" u="none" strike="noStrike" cap="none" normalizeH="0" baseline="0" dirty="0">
                <a:ln>
                  <a:noFill/>
                </a:ln>
                <a:solidFill>
                  <a:srgbClr val="0033B3"/>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kumimoji="0" lang="zh-CN" altLang="zh-CN" sz="14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ArrayList&lt;&gt;();</a:t>
            </a:r>
            <a:endParaRPr kumimoji="0" lang="zh-CN" altLang="zh-CN" sz="1400" b="0" i="0" u="none" strike="noStrike" cap="none" normalizeH="0" baseline="0" dirty="0">
              <a:ln>
                <a:noFill/>
              </a:ln>
              <a:solidFill>
                <a:schemeClr val="tx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9" name="文本框 8">
            <a:extLst>
              <a:ext uri="{FF2B5EF4-FFF2-40B4-BE49-F238E27FC236}">
                <a16:creationId xmlns:a16="http://schemas.microsoft.com/office/drawing/2014/main" id="{4FDC3AB3-1A17-497D-8FF9-997776C21316}"/>
              </a:ext>
            </a:extLst>
          </p:cNvPr>
          <p:cNvSpPr txBox="1"/>
          <p:nvPr/>
        </p:nvSpPr>
        <p:spPr>
          <a:xfrm>
            <a:off x="4062378" y="2610890"/>
            <a:ext cx="4414356" cy="519438"/>
          </a:xfrm>
          <a:prstGeom prst="rect">
            <a:avLst/>
          </a:prstGeom>
          <a:noFill/>
        </p:spPr>
        <p:txBody>
          <a:bodyPr wrap="square">
            <a:spAutoFit/>
          </a:bodyPr>
          <a:lstStyle/>
          <a:p>
            <a:pPr marL="552435" lvl="1" indent="-285750">
              <a:lnSpc>
                <a:spcPct val="200000"/>
              </a:lnSpc>
              <a:buFont typeface="Wingdings" panose="05000000000000000000" pitchFamily="2" charset="2"/>
              <a:buChar char="l"/>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在内存中存储的数据是不能长久保存的。</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10" name="Picture 3">
            <a:extLst>
              <a:ext uri="{FF2B5EF4-FFF2-40B4-BE49-F238E27FC236}">
                <a16:creationId xmlns:a16="http://schemas.microsoft.com/office/drawing/2014/main" id="{69C18528-DDA1-4348-AF55-1B32055DDF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41508" y="1796072"/>
            <a:ext cx="1675258" cy="1067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文本框 11">
            <a:extLst>
              <a:ext uri="{FF2B5EF4-FFF2-40B4-BE49-F238E27FC236}">
                <a16:creationId xmlns:a16="http://schemas.microsoft.com/office/drawing/2014/main" id="{6C347CB2-E5AD-4699-BE29-61726C3FCF1B}"/>
              </a:ext>
            </a:extLst>
          </p:cNvPr>
          <p:cNvSpPr txBox="1"/>
          <p:nvPr/>
        </p:nvSpPr>
        <p:spPr>
          <a:xfrm>
            <a:off x="3587856" y="3463659"/>
            <a:ext cx="6125704" cy="369332"/>
          </a:xfrm>
          <a:prstGeom prst="rect">
            <a:avLst/>
          </a:prstGeom>
          <a:noFill/>
        </p:spPr>
        <p:txBody>
          <a:bodyPr wrap="square">
            <a:spAutoFit/>
          </a:bodyPr>
          <a:lstStyle/>
          <a:p>
            <a:pPr marL="0" indent="0">
              <a:buNone/>
            </a:pPr>
            <a:r>
              <a:rPr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2</a:t>
            </a:r>
            <a:r>
              <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、数据希望永久存储，怎么办？</a:t>
            </a:r>
            <a:endParaRPr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13" name="Picture 4">
            <a:extLst>
              <a:ext uri="{FF2B5EF4-FFF2-40B4-BE49-F238E27FC236}">
                <a16:creationId xmlns:a16="http://schemas.microsoft.com/office/drawing/2014/main" id="{9627636E-2631-464A-9F82-3D36756A167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95626" y="3832991"/>
            <a:ext cx="957644" cy="1368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文本框 13">
            <a:extLst>
              <a:ext uri="{FF2B5EF4-FFF2-40B4-BE49-F238E27FC236}">
                <a16:creationId xmlns:a16="http://schemas.microsoft.com/office/drawing/2014/main" id="{DA4A9CF6-0403-4683-8A46-B4C35CD6FFEC}"/>
              </a:ext>
            </a:extLst>
          </p:cNvPr>
          <p:cNvSpPr txBox="1"/>
          <p:nvPr/>
        </p:nvSpPr>
        <p:spPr>
          <a:xfrm>
            <a:off x="4324448" y="3837437"/>
            <a:ext cx="4759636" cy="1227324"/>
          </a:xfrm>
          <a:prstGeom prst="rect">
            <a:avLst/>
          </a:prstGeom>
          <a:noFill/>
        </p:spPr>
        <p:txBody>
          <a:bodyPr wrap="none" rtlCol="0">
            <a:spAutoFit/>
          </a:bodyPr>
          <a:lstStyle/>
          <a:p>
            <a:pPr marL="285750" indent="-285750" fontAlgn="auto">
              <a:lnSpc>
                <a:spcPct val="250000"/>
              </a:lnSpc>
              <a:spcBef>
                <a:spcPts val="0"/>
              </a:spcBef>
              <a:spcAft>
                <a:spcPts val="0"/>
              </a:spcAft>
              <a:buFont typeface="Wingdings" panose="05000000000000000000" pitchFamily="2" charset="2"/>
              <a:buChar char="l"/>
            </a:pPr>
            <a:r>
              <a:rPr lang="zh-CN" altLang="en-US"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使用文件的形式存储。</a:t>
            </a:r>
            <a:endParaRPr lang="en-US" altLang="zh-CN"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fontAlgn="auto">
              <a:lnSpc>
                <a:spcPct val="250000"/>
              </a:lnSpc>
              <a:spcBef>
                <a:spcPts val="0"/>
              </a:spcBef>
              <a:spcAft>
                <a:spcPts val="0"/>
              </a:spcAft>
              <a:buFont typeface="Wingdings" panose="05000000000000000000" pitchFamily="2" charset="2"/>
              <a:buChar char="l"/>
            </a:pPr>
            <a:r>
              <a:rPr lang="zh-CN" altLang="en-US"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今日重点：</a:t>
            </a:r>
            <a:r>
              <a:rPr lang="en-US" altLang="zh-CN"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a:t>
            </a:r>
            <a:r>
              <a:rPr lang="zh-CN" altLang="en-US"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、围绕文件的操作    </a:t>
            </a:r>
            <a:r>
              <a:rPr lang="en-US" altLang="zh-CN"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a:t>
            </a:r>
            <a:r>
              <a:rPr lang="zh-CN" altLang="en-US"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、读写数据。</a:t>
            </a:r>
            <a:endParaRPr lang="en-US" altLang="zh-CN"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3" name="图片 2">
            <a:extLst>
              <a:ext uri="{FF2B5EF4-FFF2-40B4-BE49-F238E27FC236}">
                <a16:creationId xmlns:a16="http://schemas.microsoft.com/office/drawing/2014/main" id="{AA4DB0CA-2AC6-49A1-8C91-1A282FA2CAD2}"/>
              </a:ext>
            </a:extLst>
          </p:cNvPr>
          <p:cNvPicPr>
            <a:picLocks noChangeAspect="1"/>
          </p:cNvPicPr>
          <p:nvPr/>
        </p:nvPicPr>
        <p:blipFill>
          <a:blip r:embed="rId6"/>
          <a:stretch>
            <a:fillRect/>
          </a:stretch>
        </p:blipFill>
        <p:spPr>
          <a:xfrm>
            <a:off x="5862460" y="5034410"/>
            <a:ext cx="1358562" cy="668584"/>
          </a:xfrm>
          <a:prstGeom prst="rect">
            <a:avLst/>
          </a:prstGeom>
        </p:spPr>
      </p:pic>
      <p:pic>
        <p:nvPicPr>
          <p:cNvPr id="5" name="图片 4">
            <a:extLst>
              <a:ext uri="{FF2B5EF4-FFF2-40B4-BE49-F238E27FC236}">
                <a16:creationId xmlns:a16="http://schemas.microsoft.com/office/drawing/2014/main" id="{95CC4B23-5CDB-42AD-9FB1-429F6574AC44}"/>
              </a:ext>
            </a:extLst>
          </p:cNvPr>
          <p:cNvPicPr>
            <a:picLocks noChangeAspect="1"/>
          </p:cNvPicPr>
          <p:nvPr/>
        </p:nvPicPr>
        <p:blipFill>
          <a:blip r:embed="rId7"/>
          <a:stretch>
            <a:fillRect/>
          </a:stretch>
        </p:blipFill>
        <p:spPr>
          <a:xfrm>
            <a:off x="7921046" y="5123218"/>
            <a:ext cx="1111375" cy="490969"/>
          </a:xfrm>
          <a:prstGeom prst="rect">
            <a:avLst/>
          </a:prstGeom>
        </p:spPr>
      </p:pic>
    </p:spTree>
    <p:extLst>
      <p:ext uri="{BB962C8B-B14F-4D97-AF65-F5344CB8AC3E}">
        <p14:creationId xmlns:p14="http://schemas.microsoft.com/office/powerpoint/2010/main" val="415832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
                                            <p:txEl>
                                              <p:pRg st="0" end="0"/>
                                            </p:txEl>
                                          </p:spTgt>
                                        </p:tgtEl>
                                        <p:attrNameLst>
                                          <p:attrName>style.visibility</p:attrName>
                                        </p:attrNameLst>
                                      </p:cBhvr>
                                      <p:to>
                                        <p:strVal val="visible"/>
                                      </p:to>
                                    </p:set>
                                    <p:animEffect transition="in" filter="fade">
                                      <p:cBhvr>
                                        <p:cTn id="27" dur="500"/>
                                        <p:tgtEl>
                                          <p:spTgt spid="14">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4">
                                            <p:txEl>
                                              <p:pRg st="1" end="1"/>
                                            </p:txEl>
                                          </p:spTgt>
                                        </p:tgtEl>
                                        <p:attrNameLst>
                                          <p:attrName>style.visibility</p:attrName>
                                        </p:attrNameLst>
                                      </p:cBhvr>
                                      <p:to>
                                        <p:strVal val="visible"/>
                                      </p:to>
                                    </p:set>
                                    <p:animEffect transition="in" filter="fade">
                                      <p:cBhvr>
                                        <p:cTn id="37" dur="500"/>
                                        <p:tgtEl>
                                          <p:spTgt spid="14">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fade">
                                      <p:cBhvr>
                                        <p:cTn id="42" dur="500"/>
                                        <p:tgtEl>
                                          <p:spTgt spid="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fade">
                                      <p:cBhvr>
                                        <p:cTn id="4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733048" y="1399361"/>
            <a:ext cx="6184094" cy="3201649"/>
          </a:xfrm>
        </p:spPr>
        <p:txBody>
          <a:bodyPr/>
          <a:lstStyle/>
          <a:p>
            <a:r>
              <a:rPr lang="zh-CN" altLang="en-US"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什么是递归？</a:t>
            </a:r>
            <a:endParaRPr lang="en-US" altLang="zh-CN"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l"/>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方法调用自己的形式称为方法递归（ </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recursion</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zh-CN" altLang="en-US" dirty="0">
                <a:solidFill>
                  <a:schemeClr val="tx1">
                    <a:lumMod val="85000"/>
                    <a:lumOff val="15000"/>
                  </a:schemeClr>
                </a:solidFill>
              </a:rPr>
              <a:t>什么是递归死循环？</a:t>
            </a:r>
            <a:endParaRPr lang="en-US" altLang="zh-CN" dirty="0">
              <a:solidFill>
                <a:schemeClr val="tx1">
                  <a:lumMod val="85000"/>
                  <a:lumOff val="15000"/>
                </a:schemeClr>
              </a:solidFill>
            </a:endParaRPr>
          </a:p>
          <a:p>
            <a:pPr marL="895335" lvl="1" indent="-285750">
              <a:lnSpc>
                <a:spcPct val="200000"/>
              </a:lnSpc>
              <a:buFont typeface="Wingdings" panose="05000000000000000000" pitchFamily="2" charset="2"/>
              <a:buChar char="l"/>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方法无限调用自己，无法终止，最终引起栈内存溢出。</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4117985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4753439" y="804882"/>
            <a:ext cx="5716639" cy="4898379"/>
          </a:xfrm>
        </p:spPr>
        <p:txBody>
          <a:bodyPr/>
          <a:lstStyle/>
          <a:p>
            <a:pPr>
              <a:buFont typeface="Wingdings" panose="05000000000000000000" pitchFamily="2" charset="2"/>
              <a:buChar char="Ø"/>
            </a:pPr>
            <a:r>
              <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kumimoji="1"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类的使用</a:t>
            </a:r>
            <a:endPar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补充知识：方法递归</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方法递归的形式</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方法递归的应用、执行流程、递归算法的三个核心要素</a:t>
            </a:r>
            <a:endParaRPr lang="en-US" altLang="zh-CN"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方法</a:t>
            </a:r>
            <a:r>
              <a:rPr lang="zh-CN" altLang="en-US"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递归的经典案例</a:t>
            </a:r>
            <a:endParaRPr lang="en-US" altLang="zh-CN"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其他形式的方法递归案例</a:t>
            </a:r>
            <a:endParaRPr lang="en-US" altLang="zh-CN"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补充知识：字符集</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IO</a:t>
            </a: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流：概述</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IO</a:t>
            </a: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流：字节流</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IO</a:t>
            </a: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流：资源释放的方式</a:t>
            </a:r>
          </a:p>
        </p:txBody>
      </p:sp>
    </p:spTree>
    <p:extLst>
      <p:ext uri="{BB962C8B-B14F-4D97-AF65-F5344CB8AC3E}">
        <p14:creationId xmlns:p14="http://schemas.microsoft.com/office/powerpoint/2010/main" val="41817350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21674917-1B20-2E40-8226-8EC87787CE99}"/>
              </a:ext>
            </a:extLst>
          </p:cNvPr>
          <p:cNvSpPr>
            <a:spLocks noGrp="1"/>
          </p:cNvSpPr>
          <p:nvPr>
            <p:ph type="body" sz="quarter" idx="10"/>
          </p:nvPr>
        </p:nvSpPr>
        <p:spPr/>
        <p:txBody>
          <a:bodyPr/>
          <a:lstStyle/>
          <a:p>
            <a:r>
              <a:rPr lang="zh-CN" altLang="en-US" dirty="0"/>
              <a:t>递归案例导学</a:t>
            </a:r>
            <a:r>
              <a:rPr lang="en-US" altLang="zh-CN" dirty="0"/>
              <a:t>-</a:t>
            </a:r>
            <a:r>
              <a:rPr lang="zh-CN" altLang="en-US" dirty="0"/>
              <a:t>计算</a:t>
            </a:r>
            <a:r>
              <a:rPr lang="en-US" altLang="zh-CN" dirty="0"/>
              <a:t>1-n</a:t>
            </a:r>
            <a:r>
              <a:rPr lang="zh-CN" altLang="en-US" dirty="0"/>
              <a:t>的阶乘</a:t>
            </a:r>
          </a:p>
        </p:txBody>
      </p:sp>
      <p:sp>
        <p:nvSpPr>
          <p:cNvPr id="6" name="文本占位符 5">
            <a:extLst>
              <a:ext uri="{FF2B5EF4-FFF2-40B4-BE49-F238E27FC236}">
                <a16:creationId xmlns:a16="http://schemas.microsoft.com/office/drawing/2014/main" id="{E8F29E90-DAAD-4D46-ABD2-A6B8BF98C43D}"/>
              </a:ext>
            </a:extLst>
          </p:cNvPr>
          <p:cNvSpPr>
            <a:spLocks noGrp="1"/>
          </p:cNvSpPr>
          <p:nvPr>
            <p:ph type="body" sz="quarter" idx="11"/>
          </p:nvPr>
        </p:nvSpPr>
        <p:spPr/>
        <p:txBody>
          <a:bodyPr/>
          <a:lstStyle/>
          <a:p>
            <a:r>
              <a:rPr lang="zh-CN" altLang="en-US" dirty="0"/>
              <a:t>需求：计算</a:t>
            </a:r>
            <a:r>
              <a:rPr lang="en-US" altLang="zh-CN" dirty="0"/>
              <a:t>1-n</a:t>
            </a:r>
            <a:r>
              <a:rPr lang="zh-CN" altLang="en-US" dirty="0"/>
              <a:t>的阶乘的结果，使用递归思想解决，我们先从数学思维上理解递归的应用和核心点。</a:t>
            </a:r>
            <a:endParaRPr lang="en-US" altLang="zh-CN" dirty="0"/>
          </a:p>
          <a:p>
            <a:r>
              <a:rPr lang="zh-CN" altLang="en-US" dirty="0"/>
              <a:t>分析</a:t>
            </a:r>
            <a:endParaRPr lang="en-US" altLang="zh-CN" dirty="0"/>
          </a:p>
          <a:p>
            <a:pPr marL="342900" indent="-342900">
              <a:buFont typeface="+mj-ea"/>
              <a:buAutoNum type="circleNumDbPlain"/>
            </a:pPr>
            <a:r>
              <a:rPr lang="zh-CN" altLang="en-US" dirty="0"/>
              <a:t>假如我们认为存在一个公式是 </a:t>
            </a:r>
            <a:r>
              <a:rPr lang="en-US" altLang="zh-CN" dirty="0"/>
              <a:t>f(n) = 1*2*3*4*5*6*7*…(n-1)*n;</a:t>
            </a:r>
          </a:p>
          <a:p>
            <a:pPr marL="342900" indent="-342900">
              <a:buFont typeface="+mj-ea"/>
              <a:buAutoNum type="circleNumDbPlain"/>
            </a:pPr>
            <a:r>
              <a:rPr lang="zh-CN" altLang="en-US" dirty="0"/>
              <a:t>那么公式等价形式就是： </a:t>
            </a:r>
            <a:r>
              <a:rPr lang="en-US" altLang="zh-CN" dirty="0"/>
              <a:t>f(n) = f(n-1) *n</a:t>
            </a:r>
          </a:p>
          <a:p>
            <a:pPr marL="342900" indent="-342900">
              <a:buFont typeface="+mj-ea"/>
              <a:buAutoNum type="circleNumDbPlain"/>
            </a:pPr>
            <a:r>
              <a:rPr lang="zh-CN" altLang="en-US" dirty="0"/>
              <a:t>如果求的是 </a:t>
            </a:r>
            <a:r>
              <a:rPr lang="en-US" altLang="zh-CN" dirty="0"/>
              <a:t>1-5</a:t>
            </a:r>
            <a:r>
              <a:rPr lang="zh-CN" altLang="en-US" dirty="0"/>
              <a:t>的阶乘 的结果，我们手工应该应该如何应用上述公式计算。</a:t>
            </a:r>
            <a:endParaRPr lang="en-US" altLang="zh-CN" dirty="0"/>
          </a:p>
          <a:p>
            <a:pPr marL="342900" indent="-342900">
              <a:buFont typeface="+mj-ea"/>
              <a:buAutoNum type="circleNumDbPlain"/>
            </a:pPr>
            <a:r>
              <a:rPr kumimoji="0" lang="zh-CN" altLang="zh-CN" sz="1800" b="0" i="0" u="none" strike="noStrike" cap="none" normalizeH="0" baseline="0" dirty="0">
                <a:ln>
                  <a:noFill/>
                </a:ln>
                <a:solidFill>
                  <a:srgbClr val="080808"/>
                </a:solidFill>
                <a:effectLst/>
              </a:rPr>
              <a:t>f(</a:t>
            </a:r>
            <a:r>
              <a:rPr kumimoji="0" lang="zh-CN" altLang="zh-CN" sz="1800" b="0" i="0" u="none" strike="noStrike" cap="none" normalizeH="0" baseline="0" dirty="0">
                <a:ln>
                  <a:noFill/>
                </a:ln>
                <a:solidFill>
                  <a:srgbClr val="1750EB"/>
                </a:solidFill>
                <a:effectLst/>
              </a:rPr>
              <a:t>5</a:t>
            </a:r>
            <a:r>
              <a:rPr kumimoji="0" lang="zh-CN" altLang="zh-CN" sz="1800" b="0" i="0" u="none" strike="noStrike" cap="none" normalizeH="0" baseline="0" dirty="0">
                <a:ln>
                  <a:noFill/>
                </a:ln>
                <a:solidFill>
                  <a:srgbClr val="080808"/>
                </a:solidFill>
                <a:effectLst/>
              </a:rPr>
              <a:t>) =  f(</a:t>
            </a:r>
            <a:r>
              <a:rPr kumimoji="0" lang="zh-CN" altLang="zh-CN" sz="1800" b="0" i="0" u="none" strike="noStrike" cap="none" normalizeH="0" baseline="0" dirty="0">
                <a:ln>
                  <a:noFill/>
                </a:ln>
                <a:solidFill>
                  <a:srgbClr val="1750EB"/>
                </a:solidFill>
                <a:effectLst/>
              </a:rPr>
              <a:t>4</a:t>
            </a:r>
            <a:r>
              <a:rPr kumimoji="0" lang="zh-CN" altLang="zh-CN" sz="1800" b="0" i="0" u="none" strike="noStrike" cap="none" normalizeH="0" baseline="0" dirty="0">
                <a:ln>
                  <a:noFill/>
                </a:ln>
                <a:solidFill>
                  <a:srgbClr val="080808"/>
                </a:solidFill>
                <a:effectLst/>
              </a:rPr>
              <a:t>) * </a:t>
            </a:r>
            <a:r>
              <a:rPr kumimoji="0" lang="zh-CN" altLang="zh-CN" sz="1800" b="0" i="0" u="none" strike="noStrike" cap="none" normalizeH="0" baseline="0" dirty="0">
                <a:ln>
                  <a:noFill/>
                </a:ln>
                <a:solidFill>
                  <a:srgbClr val="1750EB"/>
                </a:solidFill>
                <a:effectLst/>
              </a:rPr>
              <a:t>5</a:t>
            </a:r>
            <a:br>
              <a:rPr kumimoji="0" lang="zh-CN" altLang="zh-CN" sz="1800" b="0" i="0" u="none" strike="noStrike" cap="none" normalizeH="0" baseline="0" dirty="0">
                <a:ln>
                  <a:noFill/>
                </a:ln>
                <a:solidFill>
                  <a:srgbClr val="1750EB"/>
                </a:solidFill>
                <a:effectLst/>
              </a:rPr>
            </a:br>
            <a:r>
              <a:rPr kumimoji="0" lang="zh-CN" altLang="zh-CN" sz="1800" b="0" i="0" u="none" strike="noStrike" cap="none" normalizeH="0" baseline="0" dirty="0">
                <a:ln>
                  <a:noFill/>
                </a:ln>
                <a:solidFill>
                  <a:srgbClr val="080808"/>
                </a:solidFill>
                <a:effectLst/>
              </a:rPr>
              <a:t>f(</a:t>
            </a:r>
            <a:r>
              <a:rPr kumimoji="0" lang="zh-CN" altLang="zh-CN" sz="1800" b="0" i="0" u="none" strike="noStrike" cap="none" normalizeH="0" baseline="0" dirty="0">
                <a:ln>
                  <a:noFill/>
                </a:ln>
                <a:solidFill>
                  <a:srgbClr val="1750EB"/>
                </a:solidFill>
                <a:effectLst/>
              </a:rPr>
              <a:t>4</a:t>
            </a:r>
            <a:r>
              <a:rPr kumimoji="0" lang="zh-CN" altLang="zh-CN" sz="1800" b="0" i="0" u="none" strike="noStrike" cap="none" normalizeH="0" baseline="0" dirty="0">
                <a:ln>
                  <a:noFill/>
                </a:ln>
                <a:solidFill>
                  <a:srgbClr val="080808"/>
                </a:solidFill>
                <a:effectLst/>
              </a:rPr>
              <a:t>) =  f(</a:t>
            </a:r>
            <a:r>
              <a:rPr kumimoji="0" lang="zh-CN" altLang="zh-CN" sz="1800" b="0" i="0" u="none" strike="noStrike" cap="none" normalizeH="0" baseline="0" dirty="0">
                <a:ln>
                  <a:noFill/>
                </a:ln>
                <a:solidFill>
                  <a:srgbClr val="1750EB"/>
                </a:solidFill>
                <a:effectLst/>
              </a:rPr>
              <a:t>3</a:t>
            </a:r>
            <a:r>
              <a:rPr kumimoji="0" lang="zh-CN" altLang="zh-CN" sz="1800" b="0" i="0" u="none" strike="noStrike" cap="none" normalizeH="0" baseline="0" dirty="0">
                <a:ln>
                  <a:noFill/>
                </a:ln>
                <a:solidFill>
                  <a:srgbClr val="080808"/>
                </a:solidFill>
                <a:effectLst/>
              </a:rPr>
              <a:t>) * </a:t>
            </a:r>
            <a:r>
              <a:rPr kumimoji="0" lang="zh-CN" altLang="zh-CN" sz="1800" b="0" i="0" u="none" strike="noStrike" cap="none" normalizeH="0" baseline="0" dirty="0">
                <a:ln>
                  <a:noFill/>
                </a:ln>
                <a:solidFill>
                  <a:srgbClr val="1750EB"/>
                </a:solidFill>
                <a:effectLst/>
              </a:rPr>
              <a:t>4</a:t>
            </a:r>
            <a:br>
              <a:rPr kumimoji="0" lang="zh-CN" altLang="zh-CN" sz="1800" b="0" i="0" u="none" strike="noStrike" cap="none" normalizeH="0" baseline="0" dirty="0">
                <a:ln>
                  <a:noFill/>
                </a:ln>
                <a:solidFill>
                  <a:srgbClr val="1750EB"/>
                </a:solidFill>
                <a:effectLst/>
              </a:rPr>
            </a:br>
            <a:r>
              <a:rPr kumimoji="0" lang="zh-CN" altLang="zh-CN" sz="1800" b="0" i="0" u="none" strike="noStrike" cap="none" normalizeH="0" baseline="0" dirty="0">
                <a:ln>
                  <a:noFill/>
                </a:ln>
                <a:solidFill>
                  <a:srgbClr val="080808"/>
                </a:solidFill>
                <a:effectLst/>
              </a:rPr>
              <a:t>f(</a:t>
            </a:r>
            <a:r>
              <a:rPr kumimoji="0" lang="zh-CN" altLang="zh-CN" sz="1800" b="0" i="0" u="none" strike="noStrike" cap="none" normalizeH="0" baseline="0" dirty="0">
                <a:ln>
                  <a:noFill/>
                </a:ln>
                <a:solidFill>
                  <a:srgbClr val="1750EB"/>
                </a:solidFill>
                <a:effectLst/>
              </a:rPr>
              <a:t>3</a:t>
            </a:r>
            <a:r>
              <a:rPr kumimoji="0" lang="zh-CN" altLang="zh-CN" sz="1800" b="0" i="0" u="none" strike="noStrike" cap="none" normalizeH="0" baseline="0" dirty="0">
                <a:ln>
                  <a:noFill/>
                </a:ln>
                <a:solidFill>
                  <a:srgbClr val="080808"/>
                </a:solidFill>
                <a:effectLst/>
              </a:rPr>
              <a:t>) =  f(</a:t>
            </a:r>
            <a:r>
              <a:rPr kumimoji="0" lang="zh-CN" altLang="zh-CN" sz="1800" b="0" i="0" u="none" strike="noStrike" cap="none" normalizeH="0" baseline="0" dirty="0">
                <a:ln>
                  <a:noFill/>
                </a:ln>
                <a:solidFill>
                  <a:srgbClr val="1750EB"/>
                </a:solidFill>
                <a:effectLst/>
              </a:rPr>
              <a:t>2</a:t>
            </a:r>
            <a:r>
              <a:rPr kumimoji="0" lang="zh-CN" altLang="zh-CN" sz="1800" b="0" i="0" u="none" strike="noStrike" cap="none" normalizeH="0" baseline="0" dirty="0">
                <a:ln>
                  <a:noFill/>
                </a:ln>
                <a:solidFill>
                  <a:srgbClr val="080808"/>
                </a:solidFill>
                <a:effectLst/>
              </a:rPr>
              <a:t>) * </a:t>
            </a:r>
            <a:r>
              <a:rPr kumimoji="0" lang="zh-CN" altLang="zh-CN" sz="1800" b="0" i="0" u="none" strike="noStrike" cap="none" normalizeH="0" baseline="0" dirty="0">
                <a:ln>
                  <a:noFill/>
                </a:ln>
                <a:solidFill>
                  <a:srgbClr val="1750EB"/>
                </a:solidFill>
                <a:effectLst/>
              </a:rPr>
              <a:t>3</a:t>
            </a:r>
            <a:br>
              <a:rPr kumimoji="0" lang="zh-CN" altLang="zh-CN" sz="1800" b="0" i="0" u="none" strike="noStrike" cap="none" normalizeH="0" baseline="0" dirty="0">
                <a:ln>
                  <a:noFill/>
                </a:ln>
                <a:solidFill>
                  <a:srgbClr val="1750EB"/>
                </a:solidFill>
                <a:effectLst/>
              </a:rPr>
            </a:br>
            <a:r>
              <a:rPr kumimoji="0" lang="zh-CN" altLang="zh-CN" sz="1800" b="0" i="0" u="none" strike="noStrike" cap="none" normalizeH="0" baseline="0" dirty="0">
                <a:ln>
                  <a:noFill/>
                </a:ln>
                <a:solidFill>
                  <a:srgbClr val="080808"/>
                </a:solidFill>
                <a:effectLst/>
              </a:rPr>
              <a:t>f(</a:t>
            </a:r>
            <a:r>
              <a:rPr kumimoji="0" lang="zh-CN" altLang="zh-CN" sz="1800" b="0" i="0" u="none" strike="noStrike" cap="none" normalizeH="0" baseline="0" dirty="0">
                <a:ln>
                  <a:noFill/>
                </a:ln>
                <a:solidFill>
                  <a:srgbClr val="1750EB"/>
                </a:solidFill>
                <a:effectLst/>
              </a:rPr>
              <a:t>2</a:t>
            </a:r>
            <a:r>
              <a:rPr kumimoji="0" lang="zh-CN" altLang="zh-CN" sz="1800" b="0" i="0" u="none" strike="noStrike" cap="none" normalizeH="0" baseline="0" dirty="0">
                <a:ln>
                  <a:noFill/>
                </a:ln>
                <a:solidFill>
                  <a:srgbClr val="080808"/>
                </a:solidFill>
                <a:effectLst/>
              </a:rPr>
              <a:t>) =  f(</a:t>
            </a:r>
            <a:r>
              <a:rPr kumimoji="0" lang="zh-CN" altLang="zh-CN" sz="1800" b="0" i="0" u="none" strike="noStrike" cap="none" normalizeH="0" baseline="0" dirty="0">
                <a:ln>
                  <a:noFill/>
                </a:ln>
                <a:solidFill>
                  <a:srgbClr val="1750EB"/>
                </a:solidFill>
                <a:effectLst/>
              </a:rPr>
              <a:t>1</a:t>
            </a:r>
            <a:r>
              <a:rPr kumimoji="0" lang="zh-CN" altLang="zh-CN" sz="1800" b="0" i="0" u="none" strike="noStrike" cap="none" normalizeH="0" baseline="0" dirty="0">
                <a:ln>
                  <a:noFill/>
                </a:ln>
                <a:solidFill>
                  <a:srgbClr val="080808"/>
                </a:solidFill>
                <a:effectLst/>
              </a:rPr>
              <a:t>) * </a:t>
            </a:r>
            <a:r>
              <a:rPr kumimoji="0" lang="zh-CN" altLang="zh-CN" sz="1800" b="0" i="0" u="none" strike="noStrike" cap="none" normalizeH="0" baseline="0" dirty="0">
                <a:ln>
                  <a:noFill/>
                </a:ln>
                <a:solidFill>
                  <a:srgbClr val="1750EB"/>
                </a:solidFill>
                <a:effectLst/>
              </a:rPr>
              <a:t>2</a:t>
            </a:r>
            <a:br>
              <a:rPr kumimoji="0" lang="zh-CN" altLang="zh-CN" sz="1800" b="0" i="0" u="none" strike="noStrike" cap="none" normalizeH="0" baseline="0" dirty="0">
                <a:ln>
                  <a:noFill/>
                </a:ln>
                <a:solidFill>
                  <a:srgbClr val="1750EB"/>
                </a:solidFill>
                <a:effectLst/>
              </a:rPr>
            </a:br>
            <a:r>
              <a:rPr kumimoji="0" lang="zh-CN" altLang="zh-CN" sz="1800" b="0" i="0" u="none" strike="noStrike" cap="none" normalizeH="0" baseline="0" dirty="0">
                <a:ln>
                  <a:noFill/>
                </a:ln>
                <a:solidFill>
                  <a:srgbClr val="080808"/>
                </a:solidFill>
                <a:effectLst/>
              </a:rPr>
              <a:t>f(</a:t>
            </a:r>
            <a:r>
              <a:rPr kumimoji="0" lang="zh-CN" altLang="zh-CN" sz="1800" b="0" i="0" u="none" strike="noStrike" cap="none" normalizeH="0" baseline="0" dirty="0">
                <a:ln>
                  <a:noFill/>
                </a:ln>
                <a:solidFill>
                  <a:srgbClr val="1750EB"/>
                </a:solidFill>
                <a:effectLst/>
              </a:rPr>
              <a:t>1</a:t>
            </a:r>
            <a:r>
              <a:rPr kumimoji="0" lang="zh-CN" altLang="zh-CN" sz="1800" b="0" i="0" u="none" strike="noStrike" cap="none" normalizeH="0" baseline="0" dirty="0">
                <a:ln>
                  <a:noFill/>
                </a:ln>
                <a:solidFill>
                  <a:srgbClr val="080808"/>
                </a:solidFill>
                <a:effectLst/>
              </a:rPr>
              <a:t>) =  </a:t>
            </a:r>
            <a:r>
              <a:rPr kumimoji="0" lang="zh-CN" altLang="zh-CN" sz="1800" b="0" i="0" u="none" strike="noStrike" cap="none" normalizeH="0" baseline="0" dirty="0">
                <a:ln>
                  <a:noFill/>
                </a:ln>
                <a:solidFill>
                  <a:srgbClr val="1750EB"/>
                </a:solidFill>
                <a:effectLst/>
              </a:rPr>
              <a:t>1</a:t>
            </a:r>
            <a:endParaRPr kumimoji="0" lang="zh-CN" altLang="zh-CN" sz="1800" b="0" i="0" u="none" strike="noStrike" cap="none" normalizeH="0" baseline="0" dirty="0">
              <a:ln>
                <a:noFill/>
              </a:ln>
              <a:solidFill>
                <a:schemeClr val="tx1"/>
              </a:solidFill>
              <a:effectLst/>
            </a:endParaRPr>
          </a:p>
          <a:p>
            <a:pPr marL="342900" indent="-342900">
              <a:buFont typeface="+mj-ea"/>
              <a:buAutoNum type="circleNumDbPlain"/>
            </a:pPr>
            <a:endParaRPr lang="zh-CN" altLang="en-US" dirty="0"/>
          </a:p>
        </p:txBody>
      </p:sp>
      <p:cxnSp>
        <p:nvCxnSpPr>
          <p:cNvPr id="7" name="直接箭头连接符 6">
            <a:extLst>
              <a:ext uri="{FF2B5EF4-FFF2-40B4-BE49-F238E27FC236}">
                <a16:creationId xmlns:a16="http://schemas.microsoft.com/office/drawing/2014/main" id="{3744A524-3C03-486C-A482-F8686A5B7AB4}"/>
              </a:ext>
            </a:extLst>
          </p:cNvPr>
          <p:cNvCxnSpPr>
            <a:cxnSpLocks/>
          </p:cNvCxnSpPr>
          <p:nvPr/>
        </p:nvCxnSpPr>
        <p:spPr>
          <a:xfrm>
            <a:off x="4359058" y="3958225"/>
            <a:ext cx="0" cy="182880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9" name="直接箭头连接符 8">
            <a:extLst>
              <a:ext uri="{FF2B5EF4-FFF2-40B4-BE49-F238E27FC236}">
                <a16:creationId xmlns:a16="http://schemas.microsoft.com/office/drawing/2014/main" id="{57979935-94D1-4050-B071-ED53F26B484F}"/>
              </a:ext>
            </a:extLst>
          </p:cNvPr>
          <p:cNvCxnSpPr>
            <a:cxnSpLocks/>
          </p:cNvCxnSpPr>
          <p:nvPr/>
        </p:nvCxnSpPr>
        <p:spPr>
          <a:xfrm flipV="1">
            <a:off x="4921025" y="3926911"/>
            <a:ext cx="1" cy="186011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859353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fade">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up)">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wipe(down)">
                                      <p:cBhvr>
                                        <p:cTn id="4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24" name="TextBox 2">
            <a:extLst>
              <a:ext uri="{FF2B5EF4-FFF2-40B4-BE49-F238E27FC236}">
                <a16:creationId xmlns:a16="http://schemas.microsoft.com/office/drawing/2014/main" id="{20C7FC0E-F81B-4D96-9E37-23E7D0D878DD}"/>
              </a:ext>
            </a:extLst>
          </p:cNvPr>
          <p:cNvSpPr txBox="1">
            <a:spLocks noChangeArrowheads="1"/>
          </p:cNvSpPr>
          <p:nvPr/>
        </p:nvSpPr>
        <p:spPr bwMode="auto">
          <a:xfrm>
            <a:off x="1707925" y="1435098"/>
            <a:ext cx="8132459" cy="472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案例：递归求阶乘的执行流程</a:t>
            </a:r>
          </a:p>
        </p:txBody>
      </p:sp>
      <p:sp>
        <p:nvSpPr>
          <p:cNvPr id="10" name="TextBox 3">
            <a:extLst>
              <a:ext uri="{FF2B5EF4-FFF2-40B4-BE49-F238E27FC236}">
                <a16:creationId xmlns:a16="http://schemas.microsoft.com/office/drawing/2014/main" id="{79CF8B2E-0179-445E-B71B-9DDD362E5F99}"/>
              </a:ext>
            </a:extLst>
          </p:cNvPr>
          <p:cNvSpPr txBox="1"/>
          <p:nvPr/>
        </p:nvSpPr>
        <p:spPr>
          <a:xfrm>
            <a:off x="1227667" y="2347385"/>
            <a:ext cx="5471584" cy="2893100"/>
          </a:xfrm>
          <a:prstGeom prst="rect">
            <a:avLst/>
          </a:prstGeom>
          <a:solidFill>
            <a:srgbClr val="FFFFCC"/>
          </a:solidFill>
          <a:ln w="12700">
            <a:solidFill>
              <a:schemeClr val="tx1"/>
            </a:solidFill>
          </a:ln>
        </p:spPr>
        <p:txBody>
          <a:bodyPr>
            <a:spAutoFit/>
          </a:bodyPr>
          <a:lstStyle/>
          <a:p>
            <a:pPr>
              <a:defRPr/>
            </a:pPr>
            <a:r>
              <a:rPr lang="zh-CN" altLang="zh-CN" sz="1400" b="1" dirty="0">
                <a:solidFill>
                  <a:srgbClr val="000080"/>
                </a:solidFill>
                <a:latin typeface="Courier New" panose="02070309020205020404" pitchFamily="49" charset="0"/>
                <a:cs typeface="Courier New" panose="02070309020205020404" pitchFamily="49" charset="0"/>
              </a:rPr>
              <a:t>public class </a:t>
            </a:r>
            <a:r>
              <a:rPr lang="zh-CN" altLang="zh-CN" sz="1400" dirty="0">
                <a:solidFill>
                  <a:srgbClr val="000000"/>
                </a:solidFill>
                <a:latin typeface="Courier New" panose="02070309020205020404" pitchFamily="49" charset="0"/>
                <a:cs typeface="Courier New" panose="02070309020205020404" pitchFamily="49" charset="0"/>
              </a:rPr>
              <a:t>DiGuiDemo01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public static void </a:t>
            </a:r>
            <a:r>
              <a:rPr lang="zh-CN" altLang="zh-CN" sz="1400" dirty="0">
                <a:solidFill>
                  <a:srgbClr val="000000"/>
                </a:solidFill>
                <a:latin typeface="Courier New" panose="02070309020205020404" pitchFamily="49" charset="0"/>
                <a:cs typeface="Courier New" panose="02070309020205020404" pitchFamily="49" charset="0"/>
              </a:rPr>
              <a:t>main(String[] args)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int </a:t>
            </a:r>
            <a:r>
              <a:rPr lang="zh-CN" altLang="zh-CN" sz="1400" dirty="0">
                <a:solidFill>
                  <a:srgbClr val="000000"/>
                </a:solidFill>
                <a:latin typeface="Courier New" panose="02070309020205020404" pitchFamily="49" charset="0"/>
                <a:cs typeface="Courier New" panose="02070309020205020404" pitchFamily="49" charset="0"/>
              </a:rPr>
              <a:t>result =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solidFill>
                  <a:srgbClr val="0000FF"/>
                </a:solidFill>
                <a:latin typeface="Courier New" panose="02070309020205020404" pitchFamily="49" charset="0"/>
                <a:cs typeface="Courier New" panose="02070309020205020404" pitchFamily="49" charset="0"/>
              </a:rPr>
              <a:t>5</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System.</a:t>
            </a:r>
            <a:r>
              <a:rPr lang="zh-CN" altLang="zh-CN" sz="1400" b="1" i="1" dirty="0">
                <a:solidFill>
                  <a:srgbClr val="660E7A"/>
                </a:solidFill>
                <a:latin typeface="Courier New" panose="02070309020205020404" pitchFamily="49" charset="0"/>
                <a:cs typeface="Courier New" panose="02070309020205020404" pitchFamily="49" charset="0"/>
              </a:rPr>
              <a:t>out</a:t>
            </a:r>
            <a:r>
              <a:rPr lang="zh-CN" altLang="zh-CN" sz="1400" dirty="0">
                <a:solidFill>
                  <a:srgbClr val="000000"/>
                </a:solidFill>
                <a:latin typeface="Courier New" panose="02070309020205020404" pitchFamily="49" charset="0"/>
                <a:cs typeface="Courier New" panose="02070309020205020404" pitchFamily="49" charset="0"/>
              </a:rPr>
              <a:t>.println(</a:t>
            </a:r>
            <a:r>
              <a:rPr lang="zh-CN" altLang="zh-CN" sz="1400" b="1" dirty="0">
                <a:solidFill>
                  <a:srgbClr val="008000"/>
                </a:solidFill>
                <a:latin typeface="Courier New" panose="02070309020205020404" pitchFamily="49" charset="0"/>
                <a:cs typeface="Courier New" panose="02070309020205020404" pitchFamily="49" charset="0"/>
              </a:rPr>
              <a:t>"5的阶乘是："</a:t>
            </a:r>
            <a:r>
              <a:rPr lang="zh-CN" altLang="zh-CN" sz="1400" dirty="0">
                <a:solidFill>
                  <a:srgbClr val="000000"/>
                </a:solidFill>
                <a:latin typeface="Courier New" panose="02070309020205020404" pitchFamily="49" charset="0"/>
                <a:cs typeface="Courier New" panose="02070309020205020404" pitchFamily="49" charset="0"/>
              </a:rPr>
              <a:t>+ result);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public static int </a:t>
            </a:r>
            <a:r>
              <a:rPr lang="en-US" altLang="zh-CN" sz="1400"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b="1" dirty="0">
                <a:solidFill>
                  <a:srgbClr val="000080"/>
                </a:solidFill>
                <a:latin typeface="Courier New" panose="02070309020205020404" pitchFamily="49" charset="0"/>
                <a:cs typeface="Courier New" panose="02070309020205020404" pitchFamily="49" charset="0"/>
              </a:rPr>
              <a:t>int </a:t>
            </a:r>
            <a:r>
              <a:rPr lang="zh-CN" altLang="zh-CN" sz="1400" dirty="0">
                <a:solidFill>
                  <a:srgbClr val="000000"/>
                </a:solidFill>
                <a:latin typeface="Courier New" panose="02070309020205020404" pitchFamily="49" charset="0"/>
                <a:cs typeface="Courier New" panose="02070309020205020404" pitchFamily="49" charset="0"/>
              </a:rPr>
              <a:t>n)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if </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else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00"/>
                </a:solidFill>
                <a:latin typeface="Courier New" panose="02070309020205020404" pitchFamily="49" charset="0"/>
                <a:cs typeface="Courier New" panose="02070309020205020404" pitchFamily="49" charset="0"/>
              </a:rPr>
              <a:t>n *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zh-CN" altLang="zh-CN" sz="1400" dirty="0">
                <a:solidFill>
                  <a:srgbClr val="000000"/>
                </a:solidFill>
                <a:latin typeface="Courier New" panose="02070309020205020404" pitchFamily="49" charset="0"/>
                <a:cs typeface="Courier New" panose="02070309020205020404" pitchFamily="49" charset="0"/>
              </a:rPr>
              <a:t>}</a:t>
            </a:r>
            <a:endParaRPr lang="zh-CN" altLang="zh-CN" sz="1867" dirty="0">
              <a:latin typeface="Courier New" panose="02070309020205020404" pitchFamily="49" charset="0"/>
              <a:cs typeface="Courier New" panose="02070309020205020404" pitchFamily="49" charset="0"/>
            </a:endParaRPr>
          </a:p>
        </p:txBody>
      </p:sp>
      <p:grpSp>
        <p:nvGrpSpPr>
          <p:cNvPr id="141317" name="组合 17">
            <a:extLst>
              <a:ext uri="{FF2B5EF4-FFF2-40B4-BE49-F238E27FC236}">
                <a16:creationId xmlns:a16="http://schemas.microsoft.com/office/drawing/2014/main" id="{40B740D5-A424-41AC-9A42-923242330C28}"/>
              </a:ext>
            </a:extLst>
          </p:cNvPr>
          <p:cNvGrpSpPr>
            <a:grpSpLocks/>
          </p:cNvGrpSpPr>
          <p:nvPr/>
        </p:nvGrpSpPr>
        <p:grpSpPr bwMode="auto">
          <a:xfrm>
            <a:off x="8113185" y="2084917"/>
            <a:ext cx="2305049" cy="4523316"/>
            <a:chOff x="3730625" y="1844675"/>
            <a:chExt cx="1728788" cy="2592171"/>
          </a:xfrm>
        </p:grpSpPr>
        <p:sp>
          <p:nvSpPr>
            <p:cNvPr id="12" name="矩形 11">
              <a:extLst>
                <a:ext uri="{FF2B5EF4-FFF2-40B4-BE49-F238E27FC236}">
                  <a16:creationId xmlns:a16="http://schemas.microsoft.com/office/drawing/2014/main" id="{6997363E-DCC6-42EA-8D78-4AD7D3F743D7}"/>
                </a:ext>
              </a:extLst>
            </p:cNvPr>
            <p:cNvSpPr/>
            <p:nvPr/>
          </p:nvSpPr>
          <p:spPr>
            <a:xfrm>
              <a:off x="3730625" y="1844675"/>
              <a:ext cx="1728788" cy="2592171"/>
            </a:xfrm>
            <a:prstGeom prst="rect">
              <a:avLst/>
            </a:prstGeom>
            <a:solidFill>
              <a:srgbClr val="FD0000">
                <a:alpha val="10000"/>
              </a:srgbClr>
            </a:solidFill>
            <a:ln w="38100">
              <a:solidFill>
                <a:srgbClr val="FD0000"/>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41323" name="TextBox 2">
              <a:extLst>
                <a:ext uri="{FF2B5EF4-FFF2-40B4-BE49-F238E27FC236}">
                  <a16:creationId xmlns:a16="http://schemas.microsoft.com/office/drawing/2014/main" id="{FD0FE8B9-9627-43D2-9517-40885B61DCD7}"/>
                </a:ext>
              </a:extLst>
            </p:cNvPr>
            <p:cNvSpPr txBox="1">
              <a:spLocks noChangeArrowheads="1"/>
            </p:cNvSpPr>
            <p:nvPr/>
          </p:nvSpPr>
          <p:spPr bwMode="auto">
            <a:xfrm>
              <a:off x="4126706" y="4101784"/>
              <a:ext cx="935038" cy="332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400" b="1">
                  <a:solidFill>
                    <a:srgbClr val="FD0000"/>
                  </a:solidFill>
                  <a:latin typeface="微软雅黑" panose="020B0503020204020204" pitchFamily="34" charset="-122"/>
                  <a:ea typeface="微软雅黑" panose="020B0503020204020204" pitchFamily="34" charset="-122"/>
                </a:rPr>
                <a:t>栈内存</a:t>
              </a:r>
              <a:endParaRPr lang="en-US" altLang="zh-CN" sz="2400" b="1">
                <a:solidFill>
                  <a:srgbClr val="FD0000"/>
                </a:solidFill>
                <a:latin typeface="微软雅黑" panose="020B0503020204020204" pitchFamily="34" charset="-122"/>
                <a:ea typeface="微软雅黑" panose="020B0503020204020204" pitchFamily="34" charset="-122"/>
              </a:endParaRPr>
            </a:p>
          </p:txBody>
        </p:sp>
      </p:grpSp>
      <p:sp>
        <p:nvSpPr>
          <p:cNvPr id="14" name="TextBox 3">
            <a:extLst>
              <a:ext uri="{FF2B5EF4-FFF2-40B4-BE49-F238E27FC236}">
                <a16:creationId xmlns:a16="http://schemas.microsoft.com/office/drawing/2014/main" id="{744B2F72-D4A6-489B-88E9-550A60645A3A}"/>
              </a:ext>
            </a:extLst>
          </p:cNvPr>
          <p:cNvSpPr txBox="1"/>
          <p:nvPr/>
        </p:nvSpPr>
        <p:spPr>
          <a:xfrm>
            <a:off x="8159751" y="1670052"/>
            <a:ext cx="2209800" cy="307777"/>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main</a:t>
            </a:r>
          </a:p>
        </p:txBody>
      </p:sp>
      <p:sp>
        <p:nvSpPr>
          <p:cNvPr id="16" name="矩形 15">
            <a:extLst>
              <a:ext uri="{FF2B5EF4-FFF2-40B4-BE49-F238E27FC236}">
                <a16:creationId xmlns:a16="http://schemas.microsoft.com/office/drawing/2014/main" id="{4828B1D6-AF4F-40E9-80EF-7DA105B1B6A1}"/>
              </a:ext>
            </a:extLst>
          </p:cNvPr>
          <p:cNvSpPr/>
          <p:nvPr/>
        </p:nvSpPr>
        <p:spPr>
          <a:xfrm>
            <a:off x="1697567" y="2639485"/>
            <a:ext cx="4974167" cy="190500"/>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20" name="TextBox 3">
            <a:extLst>
              <a:ext uri="{FF2B5EF4-FFF2-40B4-BE49-F238E27FC236}">
                <a16:creationId xmlns:a16="http://schemas.microsoft.com/office/drawing/2014/main" id="{CBC7C931-94A7-48EB-BB48-BD577E0D7B1A}"/>
              </a:ext>
            </a:extLst>
          </p:cNvPr>
          <p:cNvSpPr txBox="1"/>
          <p:nvPr/>
        </p:nvSpPr>
        <p:spPr>
          <a:xfrm>
            <a:off x="8159751" y="5854701"/>
            <a:ext cx="2209800" cy="307777"/>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main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2"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dissolve">
                                      <p:cBhvr>
                                        <p:cTn id="12" dur="500"/>
                                        <p:tgtEl>
                                          <p:spTgt spid="14"/>
                                        </p:tgtEl>
                                      </p:cBhvr>
                                    </p:animEffect>
                                  </p:childTnLst>
                                </p:cTn>
                              </p:par>
                            </p:childTnLst>
                          </p:cTn>
                        </p:par>
                        <p:par>
                          <p:cTn id="13" fill="hold" nodeType="afterGroup">
                            <p:stCondLst>
                              <p:cond delay="500"/>
                            </p:stCondLst>
                            <p:childTnLst>
                              <p:par>
                                <p:cTn id="14" presetID="42" presetClass="path" presetSubtype="0" accel="50000" decel="50000" fill="hold" grpId="0" nodeType="afterEffect">
                                  <p:stCondLst>
                                    <p:cond delay="0"/>
                                  </p:stCondLst>
                                  <p:childTnLst>
                                    <p:animMotion origin="layout" path="M 4.16667E-6 -1.23457E-6 L 4.16667E-6 0.6105 " pathEditMode="relative" rAng="0" ptsTypes="AA">
                                      <p:cBhvr>
                                        <p:cTn id="15" dur="1000" fill="hold"/>
                                        <p:tgtEl>
                                          <p:spTgt spid="14"/>
                                        </p:tgtEl>
                                        <p:attrNameLst>
                                          <p:attrName>ppt_x</p:attrName>
                                          <p:attrName>ppt_y</p:attrName>
                                        </p:attrNameLst>
                                      </p:cBhvr>
                                      <p:rCtr x="0" y="30525"/>
                                    </p:animMotion>
                                  </p:childTnLst>
                                </p:cTn>
                              </p:par>
                            </p:childTnLst>
                          </p:cTn>
                        </p:par>
                        <p:par>
                          <p:cTn id="16" fill="hold" nodeType="afterGroup">
                            <p:stCondLst>
                              <p:cond delay="1500"/>
                            </p:stCondLst>
                            <p:childTnLst>
                              <p:par>
                                <p:cTn id="17" presetID="1" presetClass="exit" presetSubtype="0" fill="hold" grpId="1" nodeType="afterEffect">
                                  <p:stCondLst>
                                    <p:cond delay="0"/>
                                  </p:stCondLst>
                                  <p:childTnLst>
                                    <p:set>
                                      <p:cBhvr>
                                        <p:cTn id="18" dur="1" fill="hold">
                                          <p:stCondLst>
                                            <p:cond delay="0"/>
                                          </p:stCondLst>
                                        </p:cTn>
                                        <p:tgtEl>
                                          <p:spTgt spid="14"/>
                                        </p:tgtEl>
                                        <p:attrNameLst>
                                          <p:attrName>style.visibility</p:attrName>
                                        </p:attrNameLst>
                                      </p:cBhvr>
                                      <p:to>
                                        <p:strVal val="hidden"/>
                                      </p:to>
                                    </p:set>
                                  </p:childTnLst>
                                </p:cTn>
                              </p:par>
                            </p:childTnLst>
                          </p:cTn>
                        </p:par>
                        <p:par>
                          <p:cTn id="19" fill="hold" nodeType="afterGroup">
                            <p:stCondLst>
                              <p:cond delay="1500"/>
                            </p:stCondLst>
                            <p:childTnLst>
                              <p:par>
                                <p:cTn id="20" presetID="1" presetClass="entr" presetSubtype="0" fill="hold" grpId="0" nodeType="afterEffect">
                                  <p:stCondLst>
                                    <p:cond delay="0"/>
                                  </p:stCondLst>
                                  <p:childTnLst>
                                    <p:set>
                                      <p:cBhvr>
                                        <p:cTn id="21"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4" grpId="2" animBg="1"/>
      <p:bldP spid="16" grpId="0" animBg="1"/>
      <p:bldP spid="2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3">
            <a:extLst>
              <a:ext uri="{FF2B5EF4-FFF2-40B4-BE49-F238E27FC236}">
                <a16:creationId xmlns:a16="http://schemas.microsoft.com/office/drawing/2014/main" id="{D5EB902A-D225-4D9D-ADF1-9149202A775C}"/>
              </a:ext>
            </a:extLst>
          </p:cNvPr>
          <p:cNvSpPr txBox="1"/>
          <p:nvPr/>
        </p:nvSpPr>
        <p:spPr>
          <a:xfrm>
            <a:off x="1227667" y="2347385"/>
            <a:ext cx="5471584" cy="2893100"/>
          </a:xfrm>
          <a:prstGeom prst="rect">
            <a:avLst/>
          </a:prstGeom>
          <a:solidFill>
            <a:srgbClr val="FFFFCC"/>
          </a:solidFill>
          <a:ln w="12700">
            <a:solidFill>
              <a:schemeClr val="tx1"/>
            </a:solidFill>
          </a:ln>
        </p:spPr>
        <p:txBody>
          <a:bodyPr>
            <a:spAutoFit/>
          </a:bodyPr>
          <a:lstStyle/>
          <a:p>
            <a:pPr>
              <a:defRPr/>
            </a:pPr>
            <a:r>
              <a:rPr lang="zh-CN" altLang="zh-CN" sz="1400" b="1" dirty="0">
                <a:solidFill>
                  <a:srgbClr val="000080"/>
                </a:solidFill>
                <a:latin typeface="Courier New" panose="02070309020205020404" pitchFamily="49" charset="0"/>
                <a:cs typeface="Courier New" panose="02070309020205020404" pitchFamily="49" charset="0"/>
              </a:rPr>
              <a:t>public class </a:t>
            </a:r>
            <a:r>
              <a:rPr lang="zh-CN" altLang="zh-CN" sz="1400" dirty="0">
                <a:solidFill>
                  <a:srgbClr val="000000"/>
                </a:solidFill>
                <a:latin typeface="Courier New" panose="02070309020205020404" pitchFamily="49" charset="0"/>
                <a:cs typeface="Courier New" panose="02070309020205020404" pitchFamily="49" charset="0"/>
              </a:rPr>
              <a:t>DiGuiDemo01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public static void </a:t>
            </a:r>
            <a:r>
              <a:rPr lang="zh-CN" altLang="zh-CN" sz="1400" dirty="0">
                <a:solidFill>
                  <a:srgbClr val="000000"/>
                </a:solidFill>
                <a:latin typeface="Courier New" panose="02070309020205020404" pitchFamily="49" charset="0"/>
                <a:cs typeface="Courier New" panose="02070309020205020404" pitchFamily="49" charset="0"/>
              </a:rPr>
              <a:t>main(String[] args)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int </a:t>
            </a:r>
            <a:r>
              <a:rPr lang="zh-CN" altLang="zh-CN" sz="1400" dirty="0">
                <a:solidFill>
                  <a:srgbClr val="000000"/>
                </a:solidFill>
                <a:latin typeface="Courier New" panose="02070309020205020404" pitchFamily="49" charset="0"/>
                <a:cs typeface="Courier New" panose="02070309020205020404" pitchFamily="49" charset="0"/>
              </a:rPr>
              <a:t>result =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solidFill>
                  <a:srgbClr val="0000FF"/>
                </a:solidFill>
                <a:latin typeface="Courier New" panose="02070309020205020404" pitchFamily="49" charset="0"/>
                <a:cs typeface="Courier New" panose="02070309020205020404" pitchFamily="49" charset="0"/>
              </a:rPr>
              <a:t>5</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System.</a:t>
            </a:r>
            <a:r>
              <a:rPr lang="zh-CN" altLang="zh-CN" sz="1400" b="1" i="1" dirty="0">
                <a:solidFill>
                  <a:srgbClr val="660E7A"/>
                </a:solidFill>
                <a:latin typeface="Courier New" panose="02070309020205020404" pitchFamily="49" charset="0"/>
                <a:cs typeface="Courier New" panose="02070309020205020404" pitchFamily="49" charset="0"/>
              </a:rPr>
              <a:t>out</a:t>
            </a:r>
            <a:r>
              <a:rPr lang="zh-CN" altLang="zh-CN" sz="1400" dirty="0">
                <a:solidFill>
                  <a:srgbClr val="000000"/>
                </a:solidFill>
                <a:latin typeface="Courier New" panose="02070309020205020404" pitchFamily="49" charset="0"/>
                <a:cs typeface="Courier New" panose="02070309020205020404" pitchFamily="49" charset="0"/>
              </a:rPr>
              <a:t>.println(</a:t>
            </a:r>
            <a:r>
              <a:rPr lang="zh-CN" altLang="zh-CN" sz="1400" b="1" dirty="0">
                <a:solidFill>
                  <a:srgbClr val="008000"/>
                </a:solidFill>
                <a:latin typeface="Courier New" panose="02070309020205020404" pitchFamily="49" charset="0"/>
                <a:cs typeface="Courier New" panose="02070309020205020404" pitchFamily="49" charset="0"/>
              </a:rPr>
              <a:t>"5的阶乘是："</a:t>
            </a:r>
            <a:r>
              <a:rPr lang="zh-CN" altLang="zh-CN" sz="1400" dirty="0">
                <a:solidFill>
                  <a:srgbClr val="000000"/>
                </a:solidFill>
                <a:latin typeface="Courier New" panose="02070309020205020404" pitchFamily="49" charset="0"/>
                <a:cs typeface="Courier New" panose="02070309020205020404" pitchFamily="49" charset="0"/>
              </a:rPr>
              <a:t>+ result);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public static int </a:t>
            </a:r>
            <a:r>
              <a:rPr lang="en-US" altLang="zh-CN" sz="1400"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b="1" dirty="0">
                <a:solidFill>
                  <a:srgbClr val="000080"/>
                </a:solidFill>
                <a:latin typeface="Courier New" panose="02070309020205020404" pitchFamily="49" charset="0"/>
                <a:cs typeface="Courier New" panose="02070309020205020404" pitchFamily="49" charset="0"/>
              </a:rPr>
              <a:t>int </a:t>
            </a:r>
            <a:r>
              <a:rPr lang="zh-CN" altLang="zh-CN" sz="1400" dirty="0">
                <a:solidFill>
                  <a:srgbClr val="000000"/>
                </a:solidFill>
                <a:latin typeface="Courier New" panose="02070309020205020404" pitchFamily="49" charset="0"/>
                <a:cs typeface="Courier New" panose="02070309020205020404" pitchFamily="49" charset="0"/>
              </a:rPr>
              <a:t>n)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if </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else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00"/>
                </a:solidFill>
                <a:latin typeface="Courier New" panose="02070309020205020404" pitchFamily="49" charset="0"/>
                <a:cs typeface="Courier New" panose="02070309020205020404" pitchFamily="49" charset="0"/>
              </a:rPr>
              <a:t>n *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zh-CN" altLang="zh-CN" sz="1400" dirty="0">
                <a:solidFill>
                  <a:srgbClr val="000000"/>
                </a:solidFill>
                <a:latin typeface="Courier New" panose="02070309020205020404" pitchFamily="49" charset="0"/>
                <a:cs typeface="Courier New" panose="02070309020205020404" pitchFamily="49" charset="0"/>
              </a:rPr>
              <a:t>}</a:t>
            </a:r>
            <a:endParaRPr lang="zh-CN" altLang="zh-CN" sz="1867" dirty="0">
              <a:latin typeface="Courier New" panose="02070309020205020404" pitchFamily="49" charset="0"/>
              <a:cs typeface="Courier New" panose="02070309020205020404" pitchFamily="49" charset="0"/>
            </a:endParaRPr>
          </a:p>
        </p:txBody>
      </p:sp>
      <p:grpSp>
        <p:nvGrpSpPr>
          <p:cNvPr id="143365" name="组合 17">
            <a:extLst>
              <a:ext uri="{FF2B5EF4-FFF2-40B4-BE49-F238E27FC236}">
                <a16:creationId xmlns:a16="http://schemas.microsoft.com/office/drawing/2014/main" id="{8CE65829-FEC0-44E8-B1AD-A23DF6ABEFF1}"/>
              </a:ext>
            </a:extLst>
          </p:cNvPr>
          <p:cNvGrpSpPr>
            <a:grpSpLocks/>
          </p:cNvGrpSpPr>
          <p:nvPr/>
        </p:nvGrpSpPr>
        <p:grpSpPr bwMode="auto">
          <a:xfrm>
            <a:off x="8113185" y="2084917"/>
            <a:ext cx="2305049" cy="4523316"/>
            <a:chOff x="3730625" y="1844675"/>
            <a:chExt cx="1728788" cy="2592171"/>
          </a:xfrm>
        </p:grpSpPr>
        <p:sp>
          <p:nvSpPr>
            <p:cNvPr id="12" name="矩形 11">
              <a:extLst>
                <a:ext uri="{FF2B5EF4-FFF2-40B4-BE49-F238E27FC236}">
                  <a16:creationId xmlns:a16="http://schemas.microsoft.com/office/drawing/2014/main" id="{A1905440-3951-447F-8AAE-D9A3F12CE545}"/>
                </a:ext>
              </a:extLst>
            </p:cNvPr>
            <p:cNvSpPr/>
            <p:nvPr/>
          </p:nvSpPr>
          <p:spPr>
            <a:xfrm>
              <a:off x="3730625" y="1844675"/>
              <a:ext cx="1728788" cy="2592171"/>
            </a:xfrm>
            <a:prstGeom prst="rect">
              <a:avLst/>
            </a:prstGeom>
            <a:solidFill>
              <a:srgbClr val="FD0000">
                <a:alpha val="10000"/>
              </a:srgbClr>
            </a:solidFill>
            <a:ln w="38100">
              <a:solidFill>
                <a:srgbClr val="FD0000"/>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43381" name="TextBox 2">
              <a:extLst>
                <a:ext uri="{FF2B5EF4-FFF2-40B4-BE49-F238E27FC236}">
                  <a16:creationId xmlns:a16="http://schemas.microsoft.com/office/drawing/2014/main" id="{20FE7BA5-52C4-4818-B102-E3F7C440C711}"/>
                </a:ext>
              </a:extLst>
            </p:cNvPr>
            <p:cNvSpPr txBox="1">
              <a:spLocks noChangeArrowheads="1"/>
            </p:cNvSpPr>
            <p:nvPr/>
          </p:nvSpPr>
          <p:spPr bwMode="auto">
            <a:xfrm>
              <a:off x="4126706" y="4101784"/>
              <a:ext cx="935038" cy="332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400" b="1">
                  <a:solidFill>
                    <a:srgbClr val="FD0000"/>
                  </a:solidFill>
                  <a:latin typeface="微软雅黑" panose="020B0503020204020204" pitchFamily="34" charset="-122"/>
                  <a:ea typeface="微软雅黑" panose="020B0503020204020204" pitchFamily="34" charset="-122"/>
                </a:rPr>
                <a:t>栈内存</a:t>
              </a:r>
              <a:endParaRPr lang="en-US" altLang="zh-CN" sz="2400" b="1">
                <a:solidFill>
                  <a:srgbClr val="FD0000"/>
                </a:solidFill>
                <a:latin typeface="微软雅黑" panose="020B0503020204020204" pitchFamily="34" charset="-122"/>
                <a:ea typeface="微软雅黑" panose="020B0503020204020204" pitchFamily="34" charset="-122"/>
              </a:endParaRPr>
            </a:p>
          </p:txBody>
        </p:sp>
      </p:grpSp>
      <p:sp>
        <p:nvSpPr>
          <p:cNvPr id="16" name="矩形 15">
            <a:extLst>
              <a:ext uri="{FF2B5EF4-FFF2-40B4-BE49-F238E27FC236}">
                <a16:creationId xmlns:a16="http://schemas.microsoft.com/office/drawing/2014/main" id="{2C059337-B57E-4E97-A32C-1BF53DDDA51C}"/>
              </a:ext>
            </a:extLst>
          </p:cNvPr>
          <p:cNvSpPr/>
          <p:nvPr/>
        </p:nvSpPr>
        <p:spPr>
          <a:xfrm>
            <a:off x="1697567" y="2639485"/>
            <a:ext cx="4974167" cy="190500"/>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20" name="TextBox 3">
            <a:extLst>
              <a:ext uri="{FF2B5EF4-FFF2-40B4-BE49-F238E27FC236}">
                <a16:creationId xmlns:a16="http://schemas.microsoft.com/office/drawing/2014/main" id="{C5DA1417-4B2E-4329-A418-C52D0C52AA34}"/>
              </a:ext>
            </a:extLst>
          </p:cNvPr>
          <p:cNvSpPr txBox="1"/>
          <p:nvPr/>
        </p:nvSpPr>
        <p:spPr>
          <a:xfrm>
            <a:off x="8159751" y="5854701"/>
            <a:ext cx="2209800" cy="307777"/>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main</a:t>
            </a:r>
          </a:p>
        </p:txBody>
      </p:sp>
      <p:sp>
        <p:nvSpPr>
          <p:cNvPr id="19" name="TextBox 3">
            <a:extLst>
              <a:ext uri="{FF2B5EF4-FFF2-40B4-BE49-F238E27FC236}">
                <a16:creationId xmlns:a16="http://schemas.microsoft.com/office/drawing/2014/main" id="{B6D2657B-E0CD-4B69-88CD-7A98C715355B}"/>
              </a:ext>
            </a:extLst>
          </p:cNvPr>
          <p:cNvSpPr txBox="1"/>
          <p:nvPr/>
        </p:nvSpPr>
        <p:spPr>
          <a:xfrm>
            <a:off x="8159751" y="5638800"/>
            <a:ext cx="2209800" cy="523220"/>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main</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zh-CN" sz="1400" b="1" dirty="0">
                <a:solidFill>
                  <a:srgbClr val="000080"/>
                </a:solidFill>
                <a:latin typeface="Courier New" panose="02070309020205020404" pitchFamily="49" charset="0"/>
                <a:cs typeface="Courier New" panose="02070309020205020404" pitchFamily="49" charset="0"/>
              </a:rPr>
              <a:t>int</a:t>
            </a:r>
            <a:r>
              <a:rPr lang="en-US" altLang="zh-CN" sz="1400" kern="0" dirty="0">
                <a:solidFill>
                  <a:srgbClr val="000000"/>
                </a:solidFill>
                <a:latin typeface="Consolas" panose="020B0609020204030204" pitchFamily="49" charset="0"/>
                <a:cs typeface="宋体" panose="02010600030101010101" pitchFamily="2" charset="-122"/>
              </a:rPr>
              <a:t> result     </a:t>
            </a:r>
          </a:p>
        </p:txBody>
      </p:sp>
      <p:sp>
        <p:nvSpPr>
          <p:cNvPr id="22" name="矩形 21">
            <a:extLst>
              <a:ext uri="{FF2B5EF4-FFF2-40B4-BE49-F238E27FC236}">
                <a16:creationId xmlns:a16="http://schemas.microsoft.com/office/drawing/2014/main" id="{A2CB4F5A-9E4E-48F5-BD17-ECE63497A8F3}"/>
              </a:ext>
            </a:extLst>
          </p:cNvPr>
          <p:cNvSpPr/>
          <p:nvPr/>
        </p:nvSpPr>
        <p:spPr>
          <a:xfrm>
            <a:off x="1697567" y="3494617"/>
            <a:ext cx="3246967" cy="1471083"/>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24" name="TextBox 3">
            <a:extLst>
              <a:ext uri="{FF2B5EF4-FFF2-40B4-BE49-F238E27FC236}">
                <a16:creationId xmlns:a16="http://schemas.microsoft.com/office/drawing/2014/main" id="{B5C6386A-8147-4218-B000-B48481D6D38B}"/>
              </a:ext>
            </a:extLst>
          </p:cNvPr>
          <p:cNvSpPr txBox="1"/>
          <p:nvPr/>
        </p:nvSpPr>
        <p:spPr>
          <a:xfrm>
            <a:off x="711201" y="5037668"/>
            <a:ext cx="3333751" cy="1600438"/>
          </a:xfrm>
          <a:prstGeom prst="rect">
            <a:avLst/>
          </a:prstGeom>
          <a:solidFill>
            <a:schemeClr val="accent6">
              <a:lumMod val="60000"/>
              <a:lumOff val="40000"/>
            </a:schemeClr>
          </a:solidFill>
          <a:ln w="12700">
            <a:solidFill>
              <a:schemeClr val="tx1"/>
            </a:solidFill>
          </a:ln>
        </p:spPr>
        <p:txBody>
          <a:bodyPr>
            <a:spAutoFit/>
          </a:bodyPr>
          <a:lstStyle/>
          <a:p>
            <a:pPr>
              <a:defRPr/>
            </a:pPr>
            <a:r>
              <a:rPr lang="zh-CN" altLang="zh-CN" sz="1400" b="1" dirty="0">
                <a:solidFill>
                  <a:srgbClr val="000080"/>
                </a:solidFill>
                <a:latin typeface="Courier New" panose="02070309020205020404" pitchFamily="49" charset="0"/>
                <a:cs typeface="Courier New" panose="02070309020205020404" pitchFamily="49" charset="0"/>
              </a:rPr>
              <a:t>public static int </a:t>
            </a:r>
            <a:r>
              <a:rPr lang="en-US" altLang="zh-CN" sz="1400"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b="1" dirty="0">
                <a:solidFill>
                  <a:srgbClr val="000080"/>
                </a:solidFill>
                <a:latin typeface="Courier New" panose="02070309020205020404" pitchFamily="49" charset="0"/>
                <a:cs typeface="Courier New" panose="02070309020205020404" pitchFamily="49" charset="0"/>
              </a:rPr>
              <a:t>int </a:t>
            </a:r>
            <a:r>
              <a:rPr lang="zh-CN" altLang="zh-CN" sz="1400" dirty="0">
                <a:solidFill>
                  <a:srgbClr val="000000"/>
                </a:solidFill>
                <a:latin typeface="Courier New" panose="02070309020205020404" pitchFamily="49" charset="0"/>
                <a:cs typeface="Courier New" panose="02070309020205020404" pitchFamily="49" charset="0"/>
              </a:rPr>
              <a:t>n)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if </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else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00"/>
                </a:solidFill>
                <a:latin typeface="Courier New" panose="02070309020205020404" pitchFamily="49" charset="0"/>
                <a:cs typeface="Courier New" panose="02070309020205020404" pitchFamily="49" charset="0"/>
              </a:rPr>
              <a:t>n *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a:defRPr/>
            </a:pPr>
            <a:r>
              <a:rPr lang="zh-CN" altLang="zh-CN" sz="1400" dirty="0">
                <a:solidFill>
                  <a:srgbClr val="000000"/>
                </a:solidFill>
                <a:latin typeface="Courier New" panose="02070309020205020404" pitchFamily="49" charset="0"/>
                <a:cs typeface="Courier New" panose="02070309020205020404" pitchFamily="49" charset="0"/>
              </a:rPr>
              <a:t>}</a:t>
            </a:r>
            <a:endParaRPr lang="zh-CN" altLang="zh-CN" sz="1400" dirty="0">
              <a:latin typeface="Courier New" panose="02070309020205020404" pitchFamily="49" charset="0"/>
              <a:cs typeface="Courier New" panose="02070309020205020404" pitchFamily="49" charset="0"/>
            </a:endParaRPr>
          </a:p>
        </p:txBody>
      </p:sp>
      <p:sp>
        <p:nvSpPr>
          <p:cNvPr id="29" name="矩形 28">
            <a:extLst>
              <a:ext uri="{FF2B5EF4-FFF2-40B4-BE49-F238E27FC236}">
                <a16:creationId xmlns:a16="http://schemas.microsoft.com/office/drawing/2014/main" id="{A543EA29-C4CB-4544-A6FB-241967677789}"/>
              </a:ext>
            </a:extLst>
          </p:cNvPr>
          <p:cNvSpPr/>
          <p:nvPr/>
        </p:nvSpPr>
        <p:spPr>
          <a:xfrm>
            <a:off x="711201" y="5113868"/>
            <a:ext cx="3333751" cy="207433"/>
          </a:xfrm>
          <a:prstGeom prst="rect">
            <a:avLst/>
          </a:prstGeom>
          <a:solidFill>
            <a:srgbClr val="FF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0" name="TextBox 3">
            <a:extLst>
              <a:ext uri="{FF2B5EF4-FFF2-40B4-BE49-F238E27FC236}">
                <a16:creationId xmlns:a16="http://schemas.microsoft.com/office/drawing/2014/main" id="{2CAF2038-FEEF-469D-9EC4-B2813986909E}"/>
              </a:ext>
            </a:extLst>
          </p:cNvPr>
          <p:cNvSpPr txBox="1"/>
          <p:nvPr/>
        </p:nvSpPr>
        <p:spPr>
          <a:xfrm>
            <a:off x="8159751" y="1670052"/>
            <a:ext cx="2209800" cy="307777"/>
          </a:xfrm>
          <a:prstGeom prst="rect">
            <a:avLst/>
          </a:prstGeom>
          <a:solidFill>
            <a:srgbClr val="FAC090"/>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p:txBody>
      </p:sp>
      <p:sp>
        <p:nvSpPr>
          <p:cNvPr id="31" name="TextBox 3">
            <a:extLst>
              <a:ext uri="{FF2B5EF4-FFF2-40B4-BE49-F238E27FC236}">
                <a16:creationId xmlns:a16="http://schemas.microsoft.com/office/drawing/2014/main" id="{70DC350B-7D5B-4FD5-8053-E6C3F606555D}"/>
              </a:ext>
            </a:extLst>
          </p:cNvPr>
          <p:cNvSpPr txBox="1"/>
          <p:nvPr/>
        </p:nvSpPr>
        <p:spPr>
          <a:xfrm>
            <a:off x="8159751" y="5253568"/>
            <a:ext cx="2209800" cy="307777"/>
          </a:xfrm>
          <a:prstGeom prst="rect">
            <a:avLst/>
          </a:prstGeom>
          <a:solidFill>
            <a:srgbClr val="FAC090"/>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p:txBody>
      </p:sp>
      <p:sp>
        <p:nvSpPr>
          <p:cNvPr id="37" name="TextBox 3">
            <a:extLst>
              <a:ext uri="{FF2B5EF4-FFF2-40B4-BE49-F238E27FC236}">
                <a16:creationId xmlns:a16="http://schemas.microsoft.com/office/drawing/2014/main" id="{ECC8242A-E8C8-41B1-BA5F-5496D7A530D5}"/>
              </a:ext>
            </a:extLst>
          </p:cNvPr>
          <p:cNvSpPr txBox="1"/>
          <p:nvPr/>
        </p:nvSpPr>
        <p:spPr>
          <a:xfrm>
            <a:off x="8159751" y="5037667"/>
            <a:ext cx="2209800" cy="523220"/>
          </a:xfrm>
          <a:prstGeom prst="rect">
            <a:avLst/>
          </a:prstGeom>
          <a:solidFill>
            <a:srgbClr val="FAC090"/>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参数：</a:t>
            </a:r>
            <a:r>
              <a:rPr lang="en-US" altLang="zh-CN" sz="1400" kern="0" dirty="0">
                <a:solidFill>
                  <a:srgbClr val="000000"/>
                </a:solidFill>
                <a:latin typeface="Consolas" panose="020B0609020204030204" pitchFamily="49" charset="0"/>
                <a:cs typeface="宋体" panose="02010600030101010101" pitchFamily="2" charset="-122"/>
              </a:rPr>
              <a:t>n = </a:t>
            </a:r>
            <a:r>
              <a:rPr lang="en-US" altLang="zh-CN" sz="1400" dirty="0">
                <a:solidFill>
                  <a:srgbClr val="0000FF"/>
                </a:solidFill>
                <a:latin typeface="Courier New" panose="02070309020205020404" pitchFamily="49" charset="0"/>
                <a:cs typeface="Courier New" panose="02070309020205020404" pitchFamily="49" charset="0"/>
              </a:rPr>
              <a:t>5</a:t>
            </a:r>
            <a:r>
              <a:rPr lang="en-US" altLang="zh-CN" sz="1400" kern="0" dirty="0">
                <a:solidFill>
                  <a:srgbClr val="000000"/>
                </a:solidFill>
                <a:latin typeface="Consolas" panose="020B0609020204030204" pitchFamily="49" charset="0"/>
                <a:cs typeface="宋体" panose="02010600030101010101" pitchFamily="2" charset="-122"/>
              </a:rPr>
              <a:t> </a:t>
            </a:r>
          </a:p>
        </p:txBody>
      </p:sp>
      <p:sp>
        <p:nvSpPr>
          <p:cNvPr id="38" name="矩形 37">
            <a:extLst>
              <a:ext uri="{FF2B5EF4-FFF2-40B4-BE49-F238E27FC236}">
                <a16:creationId xmlns:a16="http://schemas.microsoft.com/office/drawing/2014/main" id="{AAFEB5FD-61E6-499E-99E7-B22AE9859AD9}"/>
              </a:ext>
            </a:extLst>
          </p:cNvPr>
          <p:cNvSpPr/>
          <p:nvPr/>
        </p:nvSpPr>
        <p:spPr>
          <a:xfrm>
            <a:off x="711201" y="5321300"/>
            <a:ext cx="3333751" cy="205317"/>
          </a:xfrm>
          <a:prstGeom prst="rect">
            <a:avLst/>
          </a:prstGeom>
          <a:solidFill>
            <a:srgbClr val="FF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9" name="矩形 38">
            <a:extLst>
              <a:ext uri="{FF2B5EF4-FFF2-40B4-BE49-F238E27FC236}">
                <a16:creationId xmlns:a16="http://schemas.microsoft.com/office/drawing/2014/main" id="{BB7753B4-EB5E-47C9-BFDB-5D675499A147}"/>
              </a:ext>
            </a:extLst>
          </p:cNvPr>
          <p:cNvSpPr/>
          <p:nvPr/>
        </p:nvSpPr>
        <p:spPr>
          <a:xfrm>
            <a:off x="711201" y="5742518"/>
            <a:ext cx="3333751" cy="205316"/>
          </a:xfrm>
          <a:prstGeom prst="rect">
            <a:avLst/>
          </a:prstGeom>
          <a:solidFill>
            <a:srgbClr val="FF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40" name="矩形 39">
            <a:extLst>
              <a:ext uri="{FF2B5EF4-FFF2-40B4-BE49-F238E27FC236}">
                <a16:creationId xmlns:a16="http://schemas.microsoft.com/office/drawing/2014/main" id="{E11421EA-290C-4F7F-AE36-599D83C4EE35}"/>
              </a:ext>
            </a:extLst>
          </p:cNvPr>
          <p:cNvSpPr/>
          <p:nvPr/>
        </p:nvSpPr>
        <p:spPr>
          <a:xfrm>
            <a:off x="711201" y="5954185"/>
            <a:ext cx="3333751" cy="205316"/>
          </a:xfrm>
          <a:prstGeom prst="rect">
            <a:avLst/>
          </a:prstGeom>
          <a:solidFill>
            <a:srgbClr val="FF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41" name="TextBox 3">
            <a:extLst>
              <a:ext uri="{FF2B5EF4-FFF2-40B4-BE49-F238E27FC236}">
                <a16:creationId xmlns:a16="http://schemas.microsoft.com/office/drawing/2014/main" id="{14FB0642-CA7B-439A-8B70-D457A06BA112}"/>
              </a:ext>
            </a:extLst>
          </p:cNvPr>
          <p:cNvSpPr txBox="1"/>
          <p:nvPr/>
        </p:nvSpPr>
        <p:spPr>
          <a:xfrm>
            <a:off x="8159751" y="4821767"/>
            <a:ext cx="2209800" cy="738664"/>
          </a:xfrm>
          <a:prstGeom prst="rect">
            <a:avLst/>
          </a:prstGeom>
          <a:solidFill>
            <a:srgbClr val="FAC090"/>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参数：</a:t>
            </a:r>
            <a:r>
              <a:rPr lang="en-US" altLang="zh-CN" sz="1400" kern="0" dirty="0">
                <a:solidFill>
                  <a:srgbClr val="000000"/>
                </a:solidFill>
                <a:latin typeface="Consolas" panose="020B0609020204030204" pitchFamily="49" charset="0"/>
                <a:cs typeface="宋体" panose="02010600030101010101" pitchFamily="2" charset="-122"/>
              </a:rPr>
              <a:t>n = </a:t>
            </a:r>
            <a:r>
              <a:rPr lang="en-US" altLang="zh-CN" sz="1400" dirty="0">
                <a:solidFill>
                  <a:srgbClr val="0000FF"/>
                </a:solidFill>
                <a:latin typeface="Courier New" panose="02070309020205020404" pitchFamily="49" charset="0"/>
                <a:cs typeface="Courier New" panose="02070309020205020404" pitchFamily="49" charset="0"/>
              </a:rPr>
              <a:t>5</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返回：</a:t>
            </a:r>
            <a:r>
              <a:rPr lang="en-US" altLang="zh-CN" sz="1400" dirty="0">
                <a:solidFill>
                  <a:srgbClr val="0000FF"/>
                </a:solidFill>
                <a:latin typeface="Courier New" panose="02070309020205020404" pitchFamily="49" charset="0"/>
                <a:cs typeface="Courier New" panose="02070309020205020404" pitchFamily="49" charset="0"/>
              </a:rPr>
              <a:t>5 </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FF"/>
                </a:solidFill>
                <a:latin typeface="Courier New" panose="02070309020205020404" pitchFamily="49" charset="0"/>
                <a:cs typeface="Courier New" panose="02070309020205020404" pitchFamily="49" charset="0"/>
              </a:rPr>
              <a:t>4</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t>
            </a:r>
            <a:endParaRPr lang="en-US" altLang="zh-CN" sz="1400" kern="0" dirty="0">
              <a:solidFill>
                <a:srgbClr val="000000"/>
              </a:solidFill>
              <a:latin typeface="Consolas" panose="020B0609020204030204" pitchFamily="49" charset="0"/>
              <a:cs typeface="宋体" panose="02010600030101010101" pitchFamily="2" charset="-122"/>
            </a:endParaRPr>
          </a:p>
        </p:txBody>
      </p:sp>
      <p:sp>
        <p:nvSpPr>
          <p:cNvPr id="26" name="TextBox 2">
            <a:extLst>
              <a:ext uri="{FF2B5EF4-FFF2-40B4-BE49-F238E27FC236}">
                <a16:creationId xmlns:a16="http://schemas.microsoft.com/office/drawing/2014/main" id="{ABAA6F0B-A42A-4F1A-9370-699C1BF95250}"/>
              </a:ext>
            </a:extLst>
          </p:cNvPr>
          <p:cNvSpPr txBox="1">
            <a:spLocks noChangeArrowheads="1"/>
          </p:cNvSpPr>
          <p:nvPr/>
        </p:nvSpPr>
        <p:spPr bwMode="auto">
          <a:xfrm>
            <a:off x="1707925" y="1435098"/>
            <a:ext cx="8132459" cy="472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案例：递归求阶乘的执行流程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path" presetSubtype="0" accel="50000" decel="50000" fill="hold" grpId="0" nodeType="afterEffect">
                                  <p:stCondLst>
                                    <p:cond delay="0"/>
                                  </p:stCondLst>
                                  <p:childTnLst>
                                    <p:animMotion origin="layout" path="M 8.33333E-7 4.5679E-6 L -0.00052 0.03117 " pathEditMode="relative" rAng="0" ptsTypes="AA">
                                      <p:cBhvr>
                                        <p:cTn id="6" dur="500" fill="hold"/>
                                        <p:tgtEl>
                                          <p:spTgt spid="16"/>
                                        </p:tgtEl>
                                        <p:attrNameLst>
                                          <p:attrName>ppt_x</p:attrName>
                                          <p:attrName>ppt_y</p:attrName>
                                        </p:attrNameLst>
                                      </p:cBhvr>
                                      <p:rCtr x="-35" y="1543"/>
                                    </p:animMotion>
                                  </p:childTnLst>
                                </p:cTn>
                              </p:par>
                            </p:childTnLst>
                          </p:cTn>
                        </p:par>
                      </p:childTnLst>
                    </p:cTn>
                  </p:par>
                  <p:par>
                    <p:cTn id="7" fill="hold" nodeType="clickPar">
                      <p:stCondLst>
                        <p:cond delay="indefinite"/>
                      </p:stCondLst>
                      <p:childTnLst>
                        <p:par>
                          <p:cTn id="8" fill="hold" nodeType="withGroup">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dissolve">
                                      <p:cBhvr>
                                        <p:cTn id="11" dur="500"/>
                                        <p:tgtEl>
                                          <p:spTgt spid="1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dissolve">
                                      <p:cBhvr>
                                        <p:cTn id="16" dur="500"/>
                                        <p:tgtEl>
                                          <p:spTgt spid="2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xit" presetSubtype="0" fill="hold" grpId="1" nodeType="clickEffect">
                                  <p:stCondLst>
                                    <p:cond delay="0"/>
                                  </p:stCondLst>
                                  <p:childTnLst>
                                    <p:animEffect transition="out" filter="dissolve">
                                      <p:cBhvr>
                                        <p:cTn id="20" dur="500"/>
                                        <p:tgtEl>
                                          <p:spTgt spid="22"/>
                                        </p:tgtEl>
                                      </p:cBhvr>
                                    </p:animEffect>
                                    <p:set>
                                      <p:cBhvr>
                                        <p:cTn id="21" dur="1" fill="hold">
                                          <p:stCondLst>
                                            <p:cond delay="499"/>
                                          </p:stCondLst>
                                        </p:cTn>
                                        <p:tgtEl>
                                          <p:spTgt spid="22"/>
                                        </p:tgtEl>
                                        <p:attrNameLst>
                                          <p:attrName>style.visibility</p:attrName>
                                        </p:attrNameLst>
                                      </p:cBhvr>
                                      <p:to>
                                        <p:strVal val="hidden"/>
                                      </p:to>
                                    </p:set>
                                  </p:childTnLst>
                                </p:cTn>
                              </p:par>
                            </p:childTnLst>
                          </p:cTn>
                        </p:par>
                        <p:par>
                          <p:cTn id="22" fill="hold" nodeType="afterGroup">
                            <p:stCondLst>
                              <p:cond delay="500"/>
                            </p:stCondLst>
                            <p:childTnLst>
                              <p:par>
                                <p:cTn id="23" presetID="9" presetClass="entr" presetSubtype="0" fill="hold" grpId="0" nodeType="after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dissolve">
                                      <p:cBhvr>
                                        <p:cTn id="25" dur="500"/>
                                        <p:tgtEl>
                                          <p:spTgt spid="24"/>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29"/>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9" presetClass="entr" presetSubtype="0" fill="hold" grpId="2" nodeType="click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dissolve">
                                      <p:cBhvr>
                                        <p:cTn id="34" dur="500"/>
                                        <p:tgtEl>
                                          <p:spTgt spid="30"/>
                                        </p:tgtEl>
                                      </p:cBhvr>
                                    </p:animEffect>
                                  </p:childTnLst>
                                </p:cTn>
                              </p:par>
                            </p:childTnLst>
                          </p:cTn>
                        </p:par>
                        <p:par>
                          <p:cTn id="35" fill="hold" nodeType="afterGroup">
                            <p:stCondLst>
                              <p:cond delay="500"/>
                            </p:stCondLst>
                            <p:childTnLst>
                              <p:par>
                                <p:cTn id="36" presetID="42" presetClass="path" presetSubtype="0" accel="50000" decel="50000" fill="hold" grpId="0" nodeType="afterEffect">
                                  <p:stCondLst>
                                    <p:cond delay="0"/>
                                  </p:stCondLst>
                                  <p:childTnLst>
                                    <p:animMotion origin="layout" path="M 4.16667E-6 -1.23457E-6 L 4.16667E-6 0.52284 " pathEditMode="relative" rAng="0" ptsTypes="AA">
                                      <p:cBhvr>
                                        <p:cTn id="37" dur="1000" fill="hold"/>
                                        <p:tgtEl>
                                          <p:spTgt spid="30"/>
                                        </p:tgtEl>
                                        <p:attrNameLst>
                                          <p:attrName>ppt_x</p:attrName>
                                          <p:attrName>ppt_y</p:attrName>
                                        </p:attrNameLst>
                                      </p:cBhvr>
                                      <p:rCtr x="0" y="26142"/>
                                    </p:animMotion>
                                  </p:childTnLst>
                                </p:cTn>
                              </p:par>
                            </p:childTnLst>
                          </p:cTn>
                        </p:par>
                        <p:par>
                          <p:cTn id="38" fill="hold" nodeType="afterGroup">
                            <p:stCondLst>
                              <p:cond delay="1500"/>
                            </p:stCondLst>
                            <p:childTnLst>
                              <p:par>
                                <p:cTn id="39" presetID="1" presetClass="exit" presetSubtype="0" fill="hold" grpId="1" nodeType="afterEffect">
                                  <p:stCondLst>
                                    <p:cond delay="0"/>
                                  </p:stCondLst>
                                  <p:childTnLst>
                                    <p:set>
                                      <p:cBhvr>
                                        <p:cTn id="40" dur="1" fill="hold">
                                          <p:stCondLst>
                                            <p:cond delay="0"/>
                                          </p:stCondLst>
                                        </p:cTn>
                                        <p:tgtEl>
                                          <p:spTgt spid="30"/>
                                        </p:tgtEl>
                                        <p:attrNameLst>
                                          <p:attrName>style.visibility</p:attrName>
                                        </p:attrNameLst>
                                      </p:cBhvr>
                                      <p:to>
                                        <p:strVal val="hidden"/>
                                      </p:to>
                                    </p:set>
                                  </p:childTnLst>
                                </p:cTn>
                              </p:par>
                            </p:childTnLst>
                          </p:cTn>
                        </p:par>
                        <p:par>
                          <p:cTn id="41" fill="hold" nodeType="afterGroup">
                            <p:stCondLst>
                              <p:cond delay="1500"/>
                            </p:stCondLst>
                            <p:childTnLst>
                              <p:par>
                                <p:cTn id="42" presetID="1" presetClass="entr" presetSubtype="0" fill="hold" grpId="0" nodeType="afterEffect">
                                  <p:stCondLst>
                                    <p:cond delay="0"/>
                                  </p:stCondLst>
                                  <p:childTnLst>
                                    <p:set>
                                      <p:cBhvr>
                                        <p:cTn id="43" dur="1" fill="hold">
                                          <p:stCondLst>
                                            <p:cond delay="0"/>
                                          </p:stCondLst>
                                        </p:cTn>
                                        <p:tgtEl>
                                          <p:spTgt spid="31"/>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37"/>
                                        </p:tgtEl>
                                        <p:attrNameLst>
                                          <p:attrName>style.visibility</p:attrName>
                                        </p:attrNameLst>
                                      </p:cBhvr>
                                      <p:to>
                                        <p:strVal val="visible"/>
                                      </p:to>
                                    </p:set>
                                    <p:animEffect transition="in" filter="dissolve">
                                      <p:cBhvr>
                                        <p:cTn id="48" dur="500"/>
                                        <p:tgtEl>
                                          <p:spTgt spid="37"/>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8"/>
                                        </p:tgtEl>
                                        <p:attrNameLst>
                                          <p:attrName>style.visibility</p:attrName>
                                        </p:attrNameLst>
                                      </p:cBhvr>
                                      <p:to>
                                        <p:strVal val="visible"/>
                                      </p:to>
                                    </p:set>
                                  </p:childTnLst>
                                </p:cTn>
                              </p:par>
                            </p:childTnLst>
                          </p:cTn>
                        </p:par>
                        <p:par>
                          <p:cTn id="53" fill="hold" nodeType="afterGroup">
                            <p:stCondLst>
                              <p:cond delay="0"/>
                            </p:stCondLst>
                            <p:childTnLst>
                              <p:par>
                                <p:cTn id="54" presetID="1" presetClass="exit" presetSubtype="0" fill="hold" grpId="1" nodeType="afterEffect">
                                  <p:stCondLst>
                                    <p:cond delay="0"/>
                                  </p:stCondLst>
                                  <p:childTnLst>
                                    <p:set>
                                      <p:cBhvr>
                                        <p:cTn id="55" dur="1" fill="hold">
                                          <p:stCondLst>
                                            <p:cond delay="0"/>
                                          </p:stCondLst>
                                        </p:cTn>
                                        <p:tgtEl>
                                          <p:spTgt spid="29"/>
                                        </p:tgtEl>
                                        <p:attrNameLst>
                                          <p:attrName>style.visibility</p:attrName>
                                        </p:attrNameLst>
                                      </p:cBhvr>
                                      <p:to>
                                        <p:strVal val="hidden"/>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39"/>
                                        </p:tgtEl>
                                        <p:attrNameLst>
                                          <p:attrName>style.visibility</p:attrName>
                                        </p:attrNameLst>
                                      </p:cBhvr>
                                      <p:to>
                                        <p:strVal val="visible"/>
                                      </p:to>
                                    </p:set>
                                  </p:childTnLst>
                                </p:cTn>
                              </p:par>
                            </p:childTnLst>
                          </p:cTn>
                        </p:par>
                        <p:par>
                          <p:cTn id="60" fill="hold" nodeType="afterGroup">
                            <p:stCondLst>
                              <p:cond delay="0"/>
                            </p:stCondLst>
                            <p:childTnLst>
                              <p:par>
                                <p:cTn id="61" presetID="1" presetClass="exit" presetSubtype="0" fill="hold" grpId="1" nodeType="afterEffect">
                                  <p:stCondLst>
                                    <p:cond delay="0"/>
                                  </p:stCondLst>
                                  <p:childTnLst>
                                    <p:set>
                                      <p:cBhvr>
                                        <p:cTn id="62" dur="1" fill="hold">
                                          <p:stCondLst>
                                            <p:cond delay="0"/>
                                          </p:stCondLst>
                                        </p:cTn>
                                        <p:tgtEl>
                                          <p:spTgt spid="38"/>
                                        </p:tgtEl>
                                        <p:attrNameLst>
                                          <p:attrName>style.visibility</p:attrName>
                                        </p:attrNameLst>
                                      </p:cBhvr>
                                      <p:to>
                                        <p:strVal val="hidden"/>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0"/>
                                        </p:tgtEl>
                                        <p:attrNameLst>
                                          <p:attrName>style.visibility</p:attrName>
                                        </p:attrNameLst>
                                      </p:cBhvr>
                                      <p:to>
                                        <p:strVal val="visible"/>
                                      </p:to>
                                    </p:set>
                                  </p:childTnLst>
                                </p:cTn>
                              </p:par>
                            </p:childTnLst>
                          </p:cTn>
                        </p:par>
                        <p:par>
                          <p:cTn id="67" fill="hold" nodeType="afterGroup">
                            <p:stCondLst>
                              <p:cond delay="0"/>
                            </p:stCondLst>
                            <p:childTnLst>
                              <p:par>
                                <p:cTn id="68" presetID="1" presetClass="exit" presetSubtype="0" fill="hold" grpId="1" nodeType="afterEffect">
                                  <p:stCondLst>
                                    <p:cond delay="0"/>
                                  </p:stCondLst>
                                  <p:childTnLst>
                                    <p:set>
                                      <p:cBhvr>
                                        <p:cTn id="69" dur="1" fill="hold">
                                          <p:stCondLst>
                                            <p:cond delay="0"/>
                                          </p:stCondLst>
                                        </p:cTn>
                                        <p:tgtEl>
                                          <p:spTgt spid="39"/>
                                        </p:tgtEl>
                                        <p:attrNameLst>
                                          <p:attrName>style.visibility</p:attrName>
                                        </p:attrNameLst>
                                      </p:cBhvr>
                                      <p:to>
                                        <p:strVal val="hidden"/>
                                      </p:to>
                                    </p:set>
                                  </p:childTnLst>
                                </p:cTn>
                              </p:par>
                            </p:childTnLst>
                          </p:cTn>
                        </p:par>
                      </p:childTnLst>
                    </p:cTn>
                  </p:par>
                  <p:par>
                    <p:cTn id="70" fill="hold" nodeType="clickPar">
                      <p:stCondLst>
                        <p:cond delay="indefinite"/>
                      </p:stCondLst>
                      <p:childTnLst>
                        <p:par>
                          <p:cTn id="71" fill="hold" nodeType="withGroup">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41"/>
                                        </p:tgtEl>
                                        <p:attrNameLst>
                                          <p:attrName>style.visibility</p:attrName>
                                        </p:attrNameLst>
                                      </p:cBhvr>
                                      <p:to>
                                        <p:strVal val="visible"/>
                                      </p:to>
                                    </p:set>
                                    <p:animEffect transition="in" filter="dissolve">
                                      <p:cBhvr>
                                        <p:cTn id="74"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9" grpId="0" animBg="1"/>
      <p:bldP spid="22" grpId="0" animBg="1"/>
      <p:bldP spid="22" grpId="1" animBg="1"/>
      <p:bldP spid="24" grpId="0" animBg="1"/>
      <p:bldP spid="29" grpId="0" animBg="1"/>
      <p:bldP spid="29" grpId="1" animBg="1"/>
      <p:bldP spid="30" grpId="0" animBg="1"/>
      <p:bldP spid="30" grpId="1" animBg="1"/>
      <p:bldP spid="30" grpId="2" animBg="1"/>
      <p:bldP spid="31" grpId="0" animBg="1"/>
      <p:bldP spid="37" grpId="0" animBg="1"/>
      <p:bldP spid="38" grpId="0" animBg="1"/>
      <p:bldP spid="38" grpId="1" animBg="1"/>
      <p:bldP spid="39" grpId="0" animBg="1"/>
      <p:bldP spid="39" grpId="1" animBg="1"/>
      <p:bldP spid="40" grpId="0" animBg="1"/>
      <p:bldP spid="4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3">
            <a:extLst>
              <a:ext uri="{FF2B5EF4-FFF2-40B4-BE49-F238E27FC236}">
                <a16:creationId xmlns:a16="http://schemas.microsoft.com/office/drawing/2014/main" id="{1EE39D8E-5A04-4147-9CEA-EE9974B71AD2}"/>
              </a:ext>
            </a:extLst>
          </p:cNvPr>
          <p:cNvSpPr txBox="1"/>
          <p:nvPr/>
        </p:nvSpPr>
        <p:spPr>
          <a:xfrm>
            <a:off x="1227667" y="2347385"/>
            <a:ext cx="5471584" cy="2893100"/>
          </a:xfrm>
          <a:prstGeom prst="rect">
            <a:avLst/>
          </a:prstGeom>
          <a:solidFill>
            <a:srgbClr val="FFFFCC"/>
          </a:solidFill>
          <a:ln w="12700">
            <a:solidFill>
              <a:schemeClr val="tx1"/>
            </a:solidFill>
          </a:ln>
        </p:spPr>
        <p:txBody>
          <a:bodyPr>
            <a:spAutoFit/>
          </a:bodyPr>
          <a:lstStyle/>
          <a:p>
            <a:pPr>
              <a:defRPr/>
            </a:pPr>
            <a:r>
              <a:rPr lang="zh-CN" altLang="zh-CN" sz="1400" b="1" dirty="0">
                <a:solidFill>
                  <a:srgbClr val="000080"/>
                </a:solidFill>
                <a:latin typeface="Courier New" panose="02070309020205020404" pitchFamily="49" charset="0"/>
                <a:cs typeface="Courier New" panose="02070309020205020404" pitchFamily="49" charset="0"/>
              </a:rPr>
              <a:t>public class </a:t>
            </a:r>
            <a:r>
              <a:rPr lang="zh-CN" altLang="zh-CN" sz="1400" dirty="0">
                <a:solidFill>
                  <a:srgbClr val="000000"/>
                </a:solidFill>
                <a:latin typeface="Courier New" panose="02070309020205020404" pitchFamily="49" charset="0"/>
                <a:cs typeface="Courier New" panose="02070309020205020404" pitchFamily="49" charset="0"/>
              </a:rPr>
              <a:t>DiGuiDemo01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public static void </a:t>
            </a:r>
            <a:r>
              <a:rPr lang="zh-CN" altLang="zh-CN" sz="1400" dirty="0">
                <a:solidFill>
                  <a:srgbClr val="000000"/>
                </a:solidFill>
                <a:latin typeface="Courier New" panose="02070309020205020404" pitchFamily="49" charset="0"/>
                <a:cs typeface="Courier New" panose="02070309020205020404" pitchFamily="49" charset="0"/>
              </a:rPr>
              <a:t>main(String[] args)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int </a:t>
            </a:r>
            <a:r>
              <a:rPr lang="zh-CN" altLang="zh-CN" sz="1400" dirty="0">
                <a:solidFill>
                  <a:srgbClr val="000000"/>
                </a:solidFill>
                <a:latin typeface="Courier New" panose="02070309020205020404" pitchFamily="49" charset="0"/>
                <a:cs typeface="Courier New" panose="02070309020205020404" pitchFamily="49" charset="0"/>
              </a:rPr>
              <a:t>result =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solidFill>
                  <a:srgbClr val="0000FF"/>
                </a:solidFill>
                <a:latin typeface="Courier New" panose="02070309020205020404" pitchFamily="49" charset="0"/>
                <a:cs typeface="Courier New" panose="02070309020205020404" pitchFamily="49" charset="0"/>
              </a:rPr>
              <a:t>5</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System.</a:t>
            </a:r>
            <a:r>
              <a:rPr lang="zh-CN" altLang="zh-CN" sz="1400" b="1" i="1" dirty="0">
                <a:solidFill>
                  <a:srgbClr val="660E7A"/>
                </a:solidFill>
                <a:latin typeface="Courier New" panose="02070309020205020404" pitchFamily="49" charset="0"/>
                <a:cs typeface="Courier New" panose="02070309020205020404" pitchFamily="49" charset="0"/>
              </a:rPr>
              <a:t>out</a:t>
            </a:r>
            <a:r>
              <a:rPr lang="zh-CN" altLang="zh-CN" sz="1400" dirty="0">
                <a:solidFill>
                  <a:srgbClr val="000000"/>
                </a:solidFill>
                <a:latin typeface="Courier New" panose="02070309020205020404" pitchFamily="49" charset="0"/>
                <a:cs typeface="Courier New" panose="02070309020205020404" pitchFamily="49" charset="0"/>
              </a:rPr>
              <a:t>.println(</a:t>
            </a:r>
            <a:r>
              <a:rPr lang="zh-CN" altLang="zh-CN" sz="1400" b="1" dirty="0">
                <a:solidFill>
                  <a:srgbClr val="008000"/>
                </a:solidFill>
                <a:latin typeface="Courier New" panose="02070309020205020404" pitchFamily="49" charset="0"/>
                <a:cs typeface="Courier New" panose="02070309020205020404" pitchFamily="49" charset="0"/>
              </a:rPr>
              <a:t>"5的阶乘是："</a:t>
            </a:r>
            <a:r>
              <a:rPr lang="zh-CN" altLang="zh-CN" sz="1400" dirty="0">
                <a:solidFill>
                  <a:srgbClr val="000000"/>
                </a:solidFill>
                <a:latin typeface="Courier New" panose="02070309020205020404" pitchFamily="49" charset="0"/>
                <a:cs typeface="Courier New" panose="02070309020205020404" pitchFamily="49" charset="0"/>
              </a:rPr>
              <a:t>+ result);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public static int </a:t>
            </a:r>
            <a:r>
              <a:rPr lang="en-US" altLang="zh-CN" sz="1400"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b="1" dirty="0">
                <a:solidFill>
                  <a:srgbClr val="000080"/>
                </a:solidFill>
                <a:latin typeface="Courier New" panose="02070309020205020404" pitchFamily="49" charset="0"/>
                <a:cs typeface="Courier New" panose="02070309020205020404" pitchFamily="49" charset="0"/>
              </a:rPr>
              <a:t>int </a:t>
            </a:r>
            <a:r>
              <a:rPr lang="zh-CN" altLang="zh-CN" sz="1400" dirty="0">
                <a:solidFill>
                  <a:srgbClr val="000000"/>
                </a:solidFill>
                <a:latin typeface="Courier New" panose="02070309020205020404" pitchFamily="49" charset="0"/>
                <a:cs typeface="Courier New" panose="02070309020205020404" pitchFamily="49" charset="0"/>
              </a:rPr>
              <a:t>n)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if </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else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00"/>
                </a:solidFill>
                <a:latin typeface="Courier New" panose="02070309020205020404" pitchFamily="49" charset="0"/>
                <a:cs typeface="Courier New" panose="02070309020205020404" pitchFamily="49" charset="0"/>
              </a:rPr>
              <a:t>n *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zh-CN" altLang="zh-CN" sz="1400" dirty="0">
                <a:solidFill>
                  <a:srgbClr val="000000"/>
                </a:solidFill>
                <a:latin typeface="Courier New" panose="02070309020205020404" pitchFamily="49" charset="0"/>
                <a:cs typeface="Courier New" panose="02070309020205020404" pitchFamily="49" charset="0"/>
              </a:rPr>
              <a:t>}</a:t>
            </a:r>
            <a:endParaRPr lang="zh-CN" altLang="zh-CN" sz="1867" dirty="0">
              <a:latin typeface="Courier New" panose="02070309020205020404" pitchFamily="49" charset="0"/>
              <a:cs typeface="Courier New" panose="02070309020205020404" pitchFamily="49" charset="0"/>
            </a:endParaRPr>
          </a:p>
        </p:txBody>
      </p:sp>
      <p:grpSp>
        <p:nvGrpSpPr>
          <p:cNvPr id="145413" name="组合 17">
            <a:extLst>
              <a:ext uri="{FF2B5EF4-FFF2-40B4-BE49-F238E27FC236}">
                <a16:creationId xmlns:a16="http://schemas.microsoft.com/office/drawing/2014/main" id="{2025EB31-FC2C-479B-8D69-6C071905BB10}"/>
              </a:ext>
            </a:extLst>
          </p:cNvPr>
          <p:cNvGrpSpPr>
            <a:grpSpLocks/>
          </p:cNvGrpSpPr>
          <p:nvPr/>
        </p:nvGrpSpPr>
        <p:grpSpPr bwMode="auto">
          <a:xfrm>
            <a:off x="8113185" y="2084917"/>
            <a:ext cx="2305049" cy="4523316"/>
            <a:chOff x="3730625" y="1844675"/>
            <a:chExt cx="1728788" cy="2592171"/>
          </a:xfrm>
        </p:grpSpPr>
        <p:sp>
          <p:nvSpPr>
            <p:cNvPr id="12" name="矩形 11">
              <a:extLst>
                <a:ext uri="{FF2B5EF4-FFF2-40B4-BE49-F238E27FC236}">
                  <a16:creationId xmlns:a16="http://schemas.microsoft.com/office/drawing/2014/main" id="{C332701A-B8D8-43B3-AB23-BA946F038976}"/>
                </a:ext>
              </a:extLst>
            </p:cNvPr>
            <p:cNvSpPr/>
            <p:nvPr/>
          </p:nvSpPr>
          <p:spPr>
            <a:xfrm>
              <a:off x="3730625" y="1844675"/>
              <a:ext cx="1728788" cy="2592171"/>
            </a:xfrm>
            <a:prstGeom prst="rect">
              <a:avLst/>
            </a:prstGeom>
            <a:solidFill>
              <a:srgbClr val="FD0000">
                <a:alpha val="10000"/>
              </a:srgbClr>
            </a:solidFill>
            <a:ln w="38100">
              <a:solidFill>
                <a:srgbClr val="FD0000"/>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45433" name="TextBox 2">
              <a:extLst>
                <a:ext uri="{FF2B5EF4-FFF2-40B4-BE49-F238E27FC236}">
                  <a16:creationId xmlns:a16="http://schemas.microsoft.com/office/drawing/2014/main" id="{400B1188-52A8-4EBA-9773-0BF883795FDC}"/>
                </a:ext>
              </a:extLst>
            </p:cNvPr>
            <p:cNvSpPr txBox="1">
              <a:spLocks noChangeArrowheads="1"/>
            </p:cNvSpPr>
            <p:nvPr/>
          </p:nvSpPr>
          <p:spPr bwMode="auto">
            <a:xfrm>
              <a:off x="4126706" y="4101784"/>
              <a:ext cx="935038" cy="332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400" b="1">
                  <a:solidFill>
                    <a:srgbClr val="FD0000"/>
                  </a:solidFill>
                  <a:latin typeface="微软雅黑" panose="020B0503020204020204" pitchFamily="34" charset="-122"/>
                  <a:ea typeface="微软雅黑" panose="020B0503020204020204" pitchFamily="34" charset="-122"/>
                </a:rPr>
                <a:t>栈内存</a:t>
              </a:r>
              <a:endParaRPr lang="en-US" altLang="zh-CN" sz="2400" b="1">
                <a:solidFill>
                  <a:srgbClr val="FD0000"/>
                </a:solidFill>
                <a:latin typeface="微软雅黑" panose="020B0503020204020204" pitchFamily="34" charset="-122"/>
                <a:ea typeface="微软雅黑" panose="020B0503020204020204" pitchFamily="34" charset="-122"/>
              </a:endParaRPr>
            </a:p>
          </p:txBody>
        </p:sp>
      </p:grpSp>
      <p:sp>
        <p:nvSpPr>
          <p:cNvPr id="20" name="TextBox 3">
            <a:extLst>
              <a:ext uri="{FF2B5EF4-FFF2-40B4-BE49-F238E27FC236}">
                <a16:creationId xmlns:a16="http://schemas.microsoft.com/office/drawing/2014/main" id="{AE105A62-7F5E-45A0-AF43-502B6F4E5373}"/>
              </a:ext>
            </a:extLst>
          </p:cNvPr>
          <p:cNvSpPr txBox="1"/>
          <p:nvPr/>
        </p:nvSpPr>
        <p:spPr>
          <a:xfrm>
            <a:off x="8159751" y="5854701"/>
            <a:ext cx="2209800" cy="307777"/>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main</a:t>
            </a:r>
          </a:p>
        </p:txBody>
      </p:sp>
      <p:sp>
        <p:nvSpPr>
          <p:cNvPr id="19" name="TextBox 3">
            <a:extLst>
              <a:ext uri="{FF2B5EF4-FFF2-40B4-BE49-F238E27FC236}">
                <a16:creationId xmlns:a16="http://schemas.microsoft.com/office/drawing/2014/main" id="{3A02CBC3-03B2-4810-ADB3-16E52D189535}"/>
              </a:ext>
            </a:extLst>
          </p:cNvPr>
          <p:cNvSpPr txBox="1"/>
          <p:nvPr/>
        </p:nvSpPr>
        <p:spPr>
          <a:xfrm>
            <a:off x="8159751" y="5638800"/>
            <a:ext cx="2209800" cy="523220"/>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main</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zh-CN" sz="1400" b="1" dirty="0">
                <a:solidFill>
                  <a:srgbClr val="000080"/>
                </a:solidFill>
                <a:latin typeface="Courier New" panose="02070309020205020404" pitchFamily="49" charset="0"/>
                <a:cs typeface="Courier New" panose="02070309020205020404" pitchFamily="49" charset="0"/>
              </a:rPr>
              <a:t>int</a:t>
            </a:r>
            <a:r>
              <a:rPr lang="en-US" altLang="zh-CN" sz="1400" kern="0" dirty="0">
                <a:solidFill>
                  <a:srgbClr val="000000"/>
                </a:solidFill>
                <a:latin typeface="Consolas" panose="020B0609020204030204" pitchFamily="49" charset="0"/>
                <a:cs typeface="宋体" panose="02010600030101010101" pitchFamily="2" charset="-122"/>
              </a:rPr>
              <a:t> result     </a:t>
            </a:r>
          </a:p>
        </p:txBody>
      </p:sp>
      <p:sp>
        <p:nvSpPr>
          <p:cNvPr id="24" name="TextBox 3">
            <a:extLst>
              <a:ext uri="{FF2B5EF4-FFF2-40B4-BE49-F238E27FC236}">
                <a16:creationId xmlns:a16="http://schemas.microsoft.com/office/drawing/2014/main" id="{0DF3B596-45C1-4135-B5B5-49D05D9BBEEB}"/>
              </a:ext>
            </a:extLst>
          </p:cNvPr>
          <p:cNvSpPr txBox="1"/>
          <p:nvPr/>
        </p:nvSpPr>
        <p:spPr>
          <a:xfrm>
            <a:off x="711201" y="5037668"/>
            <a:ext cx="3333751" cy="1600438"/>
          </a:xfrm>
          <a:prstGeom prst="rect">
            <a:avLst/>
          </a:prstGeom>
          <a:solidFill>
            <a:schemeClr val="accent6">
              <a:lumMod val="60000"/>
              <a:lumOff val="40000"/>
            </a:schemeClr>
          </a:solidFill>
          <a:ln w="12700">
            <a:solidFill>
              <a:schemeClr val="tx1"/>
            </a:solidFill>
          </a:ln>
        </p:spPr>
        <p:txBody>
          <a:bodyPr>
            <a:spAutoFit/>
          </a:bodyPr>
          <a:lstStyle/>
          <a:p>
            <a:pPr>
              <a:defRPr/>
            </a:pPr>
            <a:r>
              <a:rPr lang="zh-CN" altLang="zh-CN" sz="1400" b="1" dirty="0">
                <a:solidFill>
                  <a:srgbClr val="000080"/>
                </a:solidFill>
                <a:latin typeface="Courier New" panose="02070309020205020404" pitchFamily="49" charset="0"/>
                <a:cs typeface="Courier New" panose="02070309020205020404" pitchFamily="49" charset="0"/>
              </a:rPr>
              <a:t>public static int </a:t>
            </a:r>
            <a:r>
              <a:rPr lang="en-US" altLang="zh-CN" sz="1400"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b="1" dirty="0">
                <a:solidFill>
                  <a:srgbClr val="000080"/>
                </a:solidFill>
                <a:latin typeface="Courier New" panose="02070309020205020404" pitchFamily="49" charset="0"/>
                <a:cs typeface="Courier New" panose="02070309020205020404" pitchFamily="49" charset="0"/>
              </a:rPr>
              <a:t>int </a:t>
            </a:r>
            <a:r>
              <a:rPr lang="zh-CN" altLang="zh-CN" sz="1400" dirty="0">
                <a:solidFill>
                  <a:srgbClr val="000000"/>
                </a:solidFill>
                <a:latin typeface="Courier New" panose="02070309020205020404" pitchFamily="49" charset="0"/>
                <a:cs typeface="Courier New" panose="02070309020205020404" pitchFamily="49" charset="0"/>
              </a:rPr>
              <a:t>n)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if </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else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00"/>
                </a:solidFill>
                <a:latin typeface="Courier New" panose="02070309020205020404" pitchFamily="49" charset="0"/>
                <a:cs typeface="Courier New" panose="02070309020205020404" pitchFamily="49" charset="0"/>
              </a:rPr>
              <a:t>n *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a:defRPr/>
            </a:pPr>
            <a:r>
              <a:rPr lang="zh-CN" altLang="zh-CN" sz="1400" dirty="0">
                <a:solidFill>
                  <a:srgbClr val="000000"/>
                </a:solidFill>
                <a:latin typeface="Courier New" panose="02070309020205020404" pitchFamily="49" charset="0"/>
                <a:cs typeface="Courier New" panose="02070309020205020404" pitchFamily="49" charset="0"/>
              </a:rPr>
              <a:t>}</a:t>
            </a:r>
            <a:endParaRPr lang="zh-CN" altLang="zh-CN" sz="1400" dirty="0">
              <a:latin typeface="Courier New" panose="02070309020205020404" pitchFamily="49" charset="0"/>
              <a:cs typeface="Courier New" panose="02070309020205020404" pitchFamily="49" charset="0"/>
            </a:endParaRPr>
          </a:p>
        </p:txBody>
      </p:sp>
      <p:sp>
        <p:nvSpPr>
          <p:cNvPr id="31" name="TextBox 3">
            <a:extLst>
              <a:ext uri="{FF2B5EF4-FFF2-40B4-BE49-F238E27FC236}">
                <a16:creationId xmlns:a16="http://schemas.microsoft.com/office/drawing/2014/main" id="{D2928AF5-0BA6-48E4-8104-BB0790963440}"/>
              </a:ext>
            </a:extLst>
          </p:cNvPr>
          <p:cNvSpPr txBox="1"/>
          <p:nvPr/>
        </p:nvSpPr>
        <p:spPr>
          <a:xfrm>
            <a:off x="8159751" y="5253568"/>
            <a:ext cx="2209800" cy="307777"/>
          </a:xfrm>
          <a:prstGeom prst="rect">
            <a:avLst/>
          </a:prstGeom>
          <a:solidFill>
            <a:srgbClr val="FAC090"/>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p:txBody>
      </p:sp>
      <p:sp>
        <p:nvSpPr>
          <p:cNvPr id="37" name="TextBox 3">
            <a:extLst>
              <a:ext uri="{FF2B5EF4-FFF2-40B4-BE49-F238E27FC236}">
                <a16:creationId xmlns:a16="http://schemas.microsoft.com/office/drawing/2014/main" id="{84D8BD5F-79C9-4857-A0AF-85F2549A19A1}"/>
              </a:ext>
            </a:extLst>
          </p:cNvPr>
          <p:cNvSpPr txBox="1"/>
          <p:nvPr/>
        </p:nvSpPr>
        <p:spPr>
          <a:xfrm>
            <a:off x="8159751" y="5037667"/>
            <a:ext cx="2209800" cy="523220"/>
          </a:xfrm>
          <a:prstGeom prst="rect">
            <a:avLst/>
          </a:prstGeom>
          <a:solidFill>
            <a:srgbClr val="FAC090"/>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参数：</a:t>
            </a:r>
            <a:r>
              <a:rPr lang="en-US" altLang="zh-CN" sz="1400" kern="0" dirty="0">
                <a:solidFill>
                  <a:srgbClr val="000000"/>
                </a:solidFill>
                <a:latin typeface="Consolas" panose="020B0609020204030204" pitchFamily="49" charset="0"/>
                <a:cs typeface="宋体" panose="02010600030101010101" pitchFamily="2" charset="-122"/>
              </a:rPr>
              <a:t>n = </a:t>
            </a:r>
            <a:r>
              <a:rPr lang="en-US" altLang="zh-CN" sz="1400" dirty="0">
                <a:solidFill>
                  <a:srgbClr val="0000FF"/>
                </a:solidFill>
                <a:latin typeface="Courier New" panose="02070309020205020404" pitchFamily="49" charset="0"/>
                <a:cs typeface="Courier New" panose="02070309020205020404" pitchFamily="49" charset="0"/>
              </a:rPr>
              <a:t>5</a:t>
            </a:r>
            <a:r>
              <a:rPr lang="en-US" altLang="zh-CN" sz="1400" kern="0" dirty="0">
                <a:solidFill>
                  <a:srgbClr val="000000"/>
                </a:solidFill>
                <a:latin typeface="Consolas" panose="020B0609020204030204" pitchFamily="49" charset="0"/>
                <a:cs typeface="宋体" panose="02010600030101010101" pitchFamily="2" charset="-122"/>
              </a:rPr>
              <a:t> </a:t>
            </a:r>
          </a:p>
        </p:txBody>
      </p:sp>
      <p:sp>
        <p:nvSpPr>
          <p:cNvPr id="40" name="矩形 39">
            <a:extLst>
              <a:ext uri="{FF2B5EF4-FFF2-40B4-BE49-F238E27FC236}">
                <a16:creationId xmlns:a16="http://schemas.microsoft.com/office/drawing/2014/main" id="{FBC61782-A5CF-43A5-B914-B5D894E30733}"/>
              </a:ext>
            </a:extLst>
          </p:cNvPr>
          <p:cNvSpPr/>
          <p:nvPr/>
        </p:nvSpPr>
        <p:spPr>
          <a:xfrm>
            <a:off x="711201" y="5954185"/>
            <a:ext cx="3333751" cy="205316"/>
          </a:xfrm>
          <a:prstGeom prst="rect">
            <a:avLst/>
          </a:prstGeom>
          <a:solidFill>
            <a:srgbClr val="FF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41" name="TextBox 3">
            <a:extLst>
              <a:ext uri="{FF2B5EF4-FFF2-40B4-BE49-F238E27FC236}">
                <a16:creationId xmlns:a16="http://schemas.microsoft.com/office/drawing/2014/main" id="{31B4969B-A9DC-4F1C-9F89-E1C4EF474D54}"/>
              </a:ext>
            </a:extLst>
          </p:cNvPr>
          <p:cNvSpPr txBox="1"/>
          <p:nvPr/>
        </p:nvSpPr>
        <p:spPr>
          <a:xfrm>
            <a:off x="8159751" y="4821767"/>
            <a:ext cx="2209800" cy="738664"/>
          </a:xfrm>
          <a:prstGeom prst="rect">
            <a:avLst/>
          </a:prstGeom>
          <a:solidFill>
            <a:srgbClr val="FAC090"/>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参数：</a:t>
            </a:r>
            <a:r>
              <a:rPr lang="en-US" altLang="zh-CN" sz="1400" kern="0" dirty="0">
                <a:solidFill>
                  <a:srgbClr val="000000"/>
                </a:solidFill>
                <a:latin typeface="Consolas" panose="020B0609020204030204" pitchFamily="49" charset="0"/>
                <a:cs typeface="宋体" panose="02010600030101010101" pitchFamily="2" charset="-122"/>
              </a:rPr>
              <a:t>n = </a:t>
            </a:r>
            <a:r>
              <a:rPr lang="en-US" altLang="zh-CN" sz="1400" dirty="0">
                <a:solidFill>
                  <a:srgbClr val="0000FF"/>
                </a:solidFill>
                <a:latin typeface="Courier New" panose="02070309020205020404" pitchFamily="49" charset="0"/>
                <a:cs typeface="Courier New" panose="02070309020205020404" pitchFamily="49" charset="0"/>
              </a:rPr>
              <a:t>5</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返回：</a:t>
            </a:r>
            <a:r>
              <a:rPr lang="en-US" altLang="zh-CN" sz="1400" dirty="0">
                <a:solidFill>
                  <a:srgbClr val="0000FF"/>
                </a:solidFill>
                <a:latin typeface="Courier New" panose="02070309020205020404" pitchFamily="49" charset="0"/>
                <a:cs typeface="Courier New" panose="02070309020205020404" pitchFamily="49" charset="0"/>
              </a:rPr>
              <a:t>5 </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FF"/>
                </a:solidFill>
                <a:latin typeface="Courier New" panose="02070309020205020404" pitchFamily="49" charset="0"/>
                <a:cs typeface="Courier New" panose="02070309020205020404" pitchFamily="49" charset="0"/>
              </a:rPr>
              <a:t>4</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t>
            </a:r>
            <a:endParaRPr lang="en-US" altLang="zh-CN" sz="1400" kern="0" dirty="0">
              <a:solidFill>
                <a:srgbClr val="000000"/>
              </a:solidFill>
              <a:latin typeface="Consolas" panose="020B0609020204030204" pitchFamily="49" charset="0"/>
              <a:cs typeface="宋体" panose="02010600030101010101" pitchFamily="2" charset="-122"/>
            </a:endParaRPr>
          </a:p>
        </p:txBody>
      </p:sp>
      <p:sp>
        <p:nvSpPr>
          <p:cNvPr id="25" name="矩形 24">
            <a:extLst>
              <a:ext uri="{FF2B5EF4-FFF2-40B4-BE49-F238E27FC236}">
                <a16:creationId xmlns:a16="http://schemas.microsoft.com/office/drawing/2014/main" id="{DE8497D1-6FAB-4F7E-A0EC-8CA2866BF24D}"/>
              </a:ext>
            </a:extLst>
          </p:cNvPr>
          <p:cNvSpPr/>
          <p:nvPr/>
        </p:nvSpPr>
        <p:spPr>
          <a:xfrm>
            <a:off x="1691218" y="2846917"/>
            <a:ext cx="4974167" cy="192616"/>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26" name="TextBox 3">
            <a:extLst>
              <a:ext uri="{FF2B5EF4-FFF2-40B4-BE49-F238E27FC236}">
                <a16:creationId xmlns:a16="http://schemas.microsoft.com/office/drawing/2014/main" id="{1C7AF691-9814-425D-A6F9-AF68756698F5}"/>
              </a:ext>
            </a:extLst>
          </p:cNvPr>
          <p:cNvSpPr txBox="1"/>
          <p:nvPr/>
        </p:nvSpPr>
        <p:spPr>
          <a:xfrm>
            <a:off x="1291167" y="4707468"/>
            <a:ext cx="3335867" cy="1600438"/>
          </a:xfrm>
          <a:prstGeom prst="rect">
            <a:avLst/>
          </a:prstGeom>
          <a:solidFill>
            <a:srgbClr val="FBCAA2"/>
          </a:solidFill>
          <a:ln w="12700">
            <a:solidFill>
              <a:schemeClr val="tx1"/>
            </a:solidFill>
          </a:ln>
        </p:spPr>
        <p:txBody>
          <a:bodyPr>
            <a:spAutoFit/>
          </a:bodyPr>
          <a:lstStyle/>
          <a:p>
            <a:pPr>
              <a:defRPr/>
            </a:pPr>
            <a:r>
              <a:rPr lang="zh-CN" altLang="zh-CN" sz="1400" b="1" dirty="0">
                <a:solidFill>
                  <a:srgbClr val="000080"/>
                </a:solidFill>
                <a:latin typeface="Courier New" panose="02070309020205020404" pitchFamily="49" charset="0"/>
                <a:cs typeface="Courier New" panose="02070309020205020404" pitchFamily="49" charset="0"/>
              </a:rPr>
              <a:t>public static int </a:t>
            </a:r>
            <a:r>
              <a:rPr lang="en-US" altLang="zh-CN" sz="1400"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b="1" dirty="0">
                <a:solidFill>
                  <a:srgbClr val="000080"/>
                </a:solidFill>
                <a:latin typeface="Courier New" panose="02070309020205020404" pitchFamily="49" charset="0"/>
                <a:cs typeface="Courier New" panose="02070309020205020404" pitchFamily="49" charset="0"/>
              </a:rPr>
              <a:t>int </a:t>
            </a:r>
            <a:r>
              <a:rPr lang="zh-CN" altLang="zh-CN" sz="1400" dirty="0">
                <a:solidFill>
                  <a:srgbClr val="000000"/>
                </a:solidFill>
                <a:latin typeface="Courier New" panose="02070309020205020404" pitchFamily="49" charset="0"/>
                <a:cs typeface="Courier New" panose="02070309020205020404" pitchFamily="49" charset="0"/>
              </a:rPr>
              <a:t>n)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if </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else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00"/>
                </a:solidFill>
                <a:latin typeface="Courier New" panose="02070309020205020404" pitchFamily="49" charset="0"/>
                <a:cs typeface="Courier New" panose="02070309020205020404" pitchFamily="49" charset="0"/>
              </a:rPr>
              <a:t>n *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a:defRPr/>
            </a:pPr>
            <a:r>
              <a:rPr lang="zh-CN" altLang="zh-CN" sz="1400" dirty="0">
                <a:solidFill>
                  <a:srgbClr val="000000"/>
                </a:solidFill>
                <a:latin typeface="Courier New" panose="02070309020205020404" pitchFamily="49" charset="0"/>
                <a:cs typeface="Courier New" panose="02070309020205020404" pitchFamily="49" charset="0"/>
              </a:rPr>
              <a:t>}</a:t>
            </a:r>
            <a:endParaRPr lang="zh-CN" altLang="zh-CN" sz="1400" dirty="0">
              <a:latin typeface="Courier New" panose="02070309020205020404" pitchFamily="49" charset="0"/>
              <a:cs typeface="Courier New" panose="02070309020205020404" pitchFamily="49" charset="0"/>
            </a:endParaRPr>
          </a:p>
        </p:txBody>
      </p:sp>
      <p:sp>
        <p:nvSpPr>
          <p:cNvPr id="28" name="矩形 27">
            <a:extLst>
              <a:ext uri="{FF2B5EF4-FFF2-40B4-BE49-F238E27FC236}">
                <a16:creationId xmlns:a16="http://schemas.microsoft.com/office/drawing/2014/main" id="{47ECA7F8-AA7D-4917-A217-9FD449A7B5F0}"/>
              </a:ext>
            </a:extLst>
          </p:cNvPr>
          <p:cNvSpPr/>
          <p:nvPr/>
        </p:nvSpPr>
        <p:spPr>
          <a:xfrm>
            <a:off x="1293284" y="4777318"/>
            <a:ext cx="3333749" cy="205316"/>
          </a:xfrm>
          <a:prstGeom prst="rect">
            <a:avLst/>
          </a:prstGeom>
          <a:solidFill>
            <a:srgbClr val="FF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2" name="矩形 31">
            <a:extLst>
              <a:ext uri="{FF2B5EF4-FFF2-40B4-BE49-F238E27FC236}">
                <a16:creationId xmlns:a16="http://schemas.microsoft.com/office/drawing/2014/main" id="{90F9D609-1FD1-4BDD-9064-E4E524E49756}"/>
              </a:ext>
            </a:extLst>
          </p:cNvPr>
          <p:cNvSpPr/>
          <p:nvPr/>
        </p:nvSpPr>
        <p:spPr>
          <a:xfrm>
            <a:off x="1293284" y="4982634"/>
            <a:ext cx="3333749" cy="205317"/>
          </a:xfrm>
          <a:prstGeom prst="rect">
            <a:avLst/>
          </a:prstGeom>
          <a:solidFill>
            <a:srgbClr val="FF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3" name="矩形 32">
            <a:extLst>
              <a:ext uri="{FF2B5EF4-FFF2-40B4-BE49-F238E27FC236}">
                <a16:creationId xmlns:a16="http://schemas.microsoft.com/office/drawing/2014/main" id="{E897497F-F952-4E73-B8EC-F0D26111288A}"/>
              </a:ext>
            </a:extLst>
          </p:cNvPr>
          <p:cNvSpPr/>
          <p:nvPr/>
        </p:nvSpPr>
        <p:spPr>
          <a:xfrm>
            <a:off x="1293284" y="5403851"/>
            <a:ext cx="3333749" cy="205316"/>
          </a:xfrm>
          <a:prstGeom prst="rect">
            <a:avLst/>
          </a:prstGeom>
          <a:solidFill>
            <a:srgbClr val="FF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4" name="矩形 33">
            <a:extLst>
              <a:ext uri="{FF2B5EF4-FFF2-40B4-BE49-F238E27FC236}">
                <a16:creationId xmlns:a16="http://schemas.microsoft.com/office/drawing/2014/main" id="{255EE227-86D0-4956-B954-01FCFB31B967}"/>
              </a:ext>
            </a:extLst>
          </p:cNvPr>
          <p:cNvSpPr/>
          <p:nvPr/>
        </p:nvSpPr>
        <p:spPr>
          <a:xfrm>
            <a:off x="1293284" y="5615518"/>
            <a:ext cx="3333749" cy="205316"/>
          </a:xfrm>
          <a:prstGeom prst="rect">
            <a:avLst/>
          </a:prstGeom>
          <a:solidFill>
            <a:srgbClr val="FF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44" name="TextBox 3">
            <a:extLst>
              <a:ext uri="{FF2B5EF4-FFF2-40B4-BE49-F238E27FC236}">
                <a16:creationId xmlns:a16="http://schemas.microsoft.com/office/drawing/2014/main" id="{36A866FF-0294-4045-A67D-26EE39FB7AE2}"/>
              </a:ext>
            </a:extLst>
          </p:cNvPr>
          <p:cNvSpPr txBox="1"/>
          <p:nvPr/>
        </p:nvSpPr>
        <p:spPr>
          <a:xfrm>
            <a:off x="8159751" y="1670052"/>
            <a:ext cx="2209800" cy="307777"/>
          </a:xfrm>
          <a:prstGeom prst="rect">
            <a:avLst/>
          </a:prstGeom>
          <a:solidFill>
            <a:srgbClr val="FBCAA2"/>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p:txBody>
      </p:sp>
      <p:sp>
        <p:nvSpPr>
          <p:cNvPr id="45" name="TextBox 3">
            <a:extLst>
              <a:ext uri="{FF2B5EF4-FFF2-40B4-BE49-F238E27FC236}">
                <a16:creationId xmlns:a16="http://schemas.microsoft.com/office/drawing/2014/main" id="{CC1C9770-AEFC-4EC6-A34B-9BEDD352DDFD}"/>
              </a:ext>
            </a:extLst>
          </p:cNvPr>
          <p:cNvSpPr txBox="1"/>
          <p:nvPr/>
        </p:nvSpPr>
        <p:spPr>
          <a:xfrm>
            <a:off x="8159751" y="4445001"/>
            <a:ext cx="2209800" cy="307777"/>
          </a:xfrm>
          <a:prstGeom prst="rect">
            <a:avLst/>
          </a:prstGeom>
          <a:solidFill>
            <a:srgbClr val="FBCAA2"/>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p:txBody>
      </p:sp>
      <p:sp>
        <p:nvSpPr>
          <p:cNvPr id="46" name="TextBox 3">
            <a:extLst>
              <a:ext uri="{FF2B5EF4-FFF2-40B4-BE49-F238E27FC236}">
                <a16:creationId xmlns:a16="http://schemas.microsoft.com/office/drawing/2014/main" id="{A0577CB4-059F-4226-96E3-8CBA8EB96B24}"/>
              </a:ext>
            </a:extLst>
          </p:cNvPr>
          <p:cNvSpPr txBox="1"/>
          <p:nvPr/>
        </p:nvSpPr>
        <p:spPr>
          <a:xfrm>
            <a:off x="8159751" y="4229100"/>
            <a:ext cx="2209800" cy="523220"/>
          </a:xfrm>
          <a:prstGeom prst="rect">
            <a:avLst/>
          </a:prstGeom>
          <a:solidFill>
            <a:srgbClr val="FBCAA2"/>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参数：</a:t>
            </a:r>
            <a:r>
              <a:rPr lang="en-US" altLang="zh-CN" sz="1400" kern="0" dirty="0">
                <a:solidFill>
                  <a:srgbClr val="000000"/>
                </a:solidFill>
                <a:latin typeface="Consolas" panose="020B0609020204030204" pitchFamily="49" charset="0"/>
                <a:cs typeface="宋体" panose="02010600030101010101" pitchFamily="2" charset="-122"/>
              </a:rPr>
              <a:t>n = </a:t>
            </a:r>
            <a:r>
              <a:rPr lang="en-US" altLang="zh-CN" sz="1400" dirty="0">
                <a:solidFill>
                  <a:srgbClr val="0000FF"/>
                </a:solidFill>
                <a:latin typeface="Courier New" panose="02070309020205020404" pitchFamily="49" charset="0"/>
                <a:cs typeface="Courier New" panose="02070309020205020404" pitchFamily="49" charset="0"/>
              </a:rPr>
              <a:t>4</a:t>
            </a:r>
            <a:r>
              <a:rPr lang="en-US" altLang="zh-CN" sz="1400" kern="0" dirty="0">
                <a:solidFill>
                  <a:srgbClr val="000000"/>
                </a:solidFill>
                <a:latin typeface="Consolas" panose="020B0609020204030204" pitchFamily="49" charset="0"/>
                <a:cs typeface="宋体" panose="02010600030101010101" pitchFamily="2" charset="-122"/>
              </a:rPr>
              <a:t> </a:t>
            </a:r>
          </a:p>
        </p:txBody>
      </p:sp>
      <p:sp>
        <p:nvSpPr>
          <p:cNvPr id="47" name="TextBox 3">
            <a:extLst>
              <a:ext uri="{FF2B5EF4-FFF2-40B4-BE49-F238E27FC236}">
                <a16:creationId xmlns:a16="http://schemas.microsoft.com/office/drawing/2014/main" id="{FCC30260-E0F6-4B29-A21D-5F8EB7004E90}"/>
              </a:ext>
            </a:extLst>
          </p:cNvPr>
          <p:cNvSpPr txBox="1"/>
          <p:nvPr/>
        </p:nvSpPr>
        <p:spPr>
          <a:xfrm>
            <a:off x="8159751" y="4015318"/>
            <a:ext cx="2209800" cy="738664"/>
          </a:xfrm>
          <a:prstGeom prst="rect">
            <a:avLst/>
          </a:prstGeom>
          <a:solidFill>
            <a:srgbClr val="FBCAA2"/>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参数：</a:t>
            </a:r>
            <a:r>
              <a:rPr lang="en-US" altLang="zh-CN" sz="1400" kern="0" dirty="0">
                <a:solidFill>
                  <a:srgbClr val="000000"/>
                </a:solidFill>
                <a:latin typeface="Consolas" panose="020B0609020204030204" pitchFamily="49" charset="0"/>
                <a:cs typeface="宋体" panose="02010600030101010101" pitchFamily="2" charset="-122"/>
              </a:rPr>
              <a:t>n = </a:t>
            </a:r>
            <a:r>
              <a:rPr lang="en-US" altLang="zh-CN" sz="1400" dirty="0">
                <a:solidFill>
                  <a:srgbClr val="0000FF"/>
                </a:solidFill>
                <a:latin typeface="Courier New" panose="02070309020205020404" pitchFamily="49" charset="0"/>
                <a:cs typeface="Courier New" panose="02070309020205020404" pitchFamily="49" charset="0"/>
              </a:rPr>
              <a:t>4</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返回：</a:t>
            </a:r>
            <a:r>
              <a:rPr lang="en-US" altLang="zh-CN" sz="1400" dirty="0">
                <a:solidFill>
                  <a:srgbClr val="0000FF"/>
                </a:solidFill>
                <a:latin typeface="Courier New" panose="02070309020205020404" pitchFamily="49" charset="0"/>
                <a:cs typeface="Courier New" panose="02070309020205020404" pitchFamily="49" charset="0"/>
              </a:rPr>
              <a:t>4 </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FF"/>
                </a:solidFill>
                <a:latin typeface="Courier New" panose="02070309020205020404" pitchFamily="49" charset="0"/>
                <a:cs typeface="Courier New" panose="02070309020205020404" pitchFamily="49" charset="0"/>
              </a:rPr>
              <a:t>3</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t>
            </a:r>
            <a:endParaRPr lang="en-US" altLang="zh-CN" sz="1400" kern="0" dirty="0">
              <a:solidFill>
                <a:srgbClr val="000000"/>
              </a:solidFill>
              <a:latin typeface="Consolas" panose="020B0609020204030204" pitchFamily="49" charset="0"/>
              <a:cs typeface="宋体" panose="02010600030101010101" pitchFamily="2" charset="-122"/>
            </a:endParaRPr>
          </a:p>
        </p:txBody>
      </p:sp>
      <p:sp>
        <p:nvSpPr>
          <p:cNvPr id="30" name="TextBox 2">
            <a:extLst>
              <a:ext uri="{FF2B5EF4-FFF2-40B4-BE49-F238E27FC236}">
                <a16:creationId xmlns:a16="http://schemas.microsoft.com/office/drawing/2014/main" id="{C41B6EC7-450F-4A48-AD21-1F79563427AC}"/>
              </a:ext>
            </a:extLst>
          </p:cNvPr>
          <p:cNvSpPr txBox="1">
            <a:spLocks noChangeArrowheads="1"/>
          </p:cNvSpPr>
          <p:nvPr/>
        </p:nvSpPr>
        <p:spPr bwMode="auto">
          <a:xfrm>
            <a:off x="1707925" y="1435098"/>
            <a:ext cx="8132459" cy="472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案例：递归求阶乘的执行流程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dissolve">
                                      <p:cBhvr>
                                        <p:cTn id="7" dur="500"/>
                                        <p:tgtEl>
                                          <p:spTgt spid="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2" nodeType="clickEffect">
                                  <p:stCondLst>
                                    <p:cond delay="0"/>
                                  </p:stCondLst>
                                  <p:childTnLst>
                                    <p:set>
                                      <p:cBhvr>
                                        <p:cTn id="15" dur="1" fill="hold">
                                          <p:stCondLst>
                                            <p:cond delay="0"/>
                                          </p:stCondLst>
                                        </p:cTn>
                                        <p:tgtEl>
                                          <p:spTgt spid="44"/>
                                        </p:tgtEl>
                                        <p:attrNameLst>
                                          <p:attrName>style.visibility</p:attrName>
                                        </p:attrNameLst>
                                      </p:cBhvr>
                                      <p:to>
                                        <p:strVal val="visible"/>
                                      </p:to>
                                    </p:set>
                                    <p:animEffect transition="in" filter="dissolve">
                                      <p:cBhvr>
                                        <p:cTn id="16" dur="500"/>
                                        <p:tgtEl>
                                          <p:spTgt spid="44"/>
                                        </p:tgtEl>
                                      </p:cBhvr>
                                    </p:animEffect>
                                  </p:childTnLst>
                                </p:cTn>
                              </p:par>
                            </p:childTnLst>
                          </p:cTn>
                        </p:par>
                        <p:par>
                          <p:cTn id="17" fill="hold" nodeType="afterGroup">
                            <p:stCondLst>
                              <p:cond delay="500"/>
                            </p:stCondLst>
                            <p:childTnLst>
                              <p:par>
                                <p:cTn id="18" presetID="42" presetClass="path" presetSubtype="0" accel="50000" decel="50000" fill="hold" grpId="0" nodeType="afterEffect">
                                  <p:stCondLst>
                                    <p:cond delay="0"/>
                                  </p:stCondLst>
                                  <p:childTnLst>
                                    <p:animMotion origin="layout" path="M 4.16667E-6 -1.23457E-6 L 4.16667E-6 0.40617 " pathEditMode="relative" rAng="0" ptsTypes="AA">
                                      <p:cBhvr>
                                        <p:cTn id="19" dur="750" fill="hold"/>
                                        <p:tgtEl>
                                          <p:spTgt spid="44"/>
                                        </p:tgtEl>
                                        <p:attrNameLst>
                                          <p:attrName>ppt_x</p:attrName>
                                          <p:attrName>ppt_y</p:attrName>
                                        </p:attrNameLst>
                                      </p:cBhvr>
                                      <p:rCtr x="0" y="20309"/>
                                    </p:animMotion>
                                  </p:childTnLst>
                                </p:cTn>
                              </p:par>
                            </p:childTnLst>
                          </p:cTn>
                        </p:par>
                        <p:par>
                          <p:cTn id="20" fill="hold" nodeType="afterGroup">
                            <p:stCondLst>
                              <p:cond delay="1250"/>
                            </p:stCondLst>
                            <p:childTnLst>
                              <p:par>
                                <p:cTn id="21" presetID="1" presetClass="exit" presetSubtype="0" fill="hold" grpId="1" nodeType="afterEffect">
                                  <p:stCondLst>
                                    <p:cond delay="0"/>
                                  </p:stCondLst>
                                  <p:childTnLst>
                                    <p:set>
                                      <p:cBhvr>
                                        <p:cTn id="22" dur="1" fill="hold">
                                          <p:stCondLst>
                                            <p:cond delay="0"/>
                                          </p:stCondLst>
                                        </p:cTn>
                                        <p:tgtEl>
                                          <p:spTgt spid="44"/>
                                        </p:tgtEl>
                                        <p:attrNameLst>
                                          <p:attrName>style.visibility</p:attrName>
                                        </p:attrNameLst>
                                      </p:cBhvr>
                                      <p:to>
                                        <p:strVal val="hidden"/>
                                      </p:to>
                                    </p:set>
                                  </p:childTnLst>
                                </p:cTn>
                              </p:par>
                            </p:childTnLst>
                          </p:cTn>
                        </p:par>
                        <p:par>
                          <p:cTn id="23" fill="hold" nodeType="afterGroup">
                            <p:stCondLst>
                              <p:cond delay="1250"/>
                            </p:stCondLst>
                            <p:childTnLst>
                              <p:par>
                                <p:cTn id="24" presetID="1" presetClass="entr" presetSubtype="0" fill="hold" grpId="0" nodeType="afterEffect">
                                  <p:stCondLst>
                                    <p:cond delay="0"/>
                                  </p:stCondLst>
                                  <p:childTnLst>
                                    <p:set>
                                      <p:cBhvr>
                                        <p:cTn id="25" dur="1" fill="hold">
                                          <p:stCondLst>
                                            <p:cond delay="0"/>
                                          </p:stCondLst>
                                        </p:cTn>
                                        <p:tgtEl>
                                          <p:spTgt spid="45"/>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46"/>
                                        </p:tgtEl>
                                        <p:attrNameLst>
                                          <p:attrName>style.visibility</p:attrName>
                                        </p:attrNameLst>
                                      </p:cBhvr>
                                      <p:to>
                                        <p:strVal val="visible"/>
                                      </p:to>
                                    </p:set>
                                    <p:animEffect transition="in" filter="dissolve">
                                      <p:cBhvr>
                                        <p:cTn id="30" dur="500"/>
                                        <p:tgtEl>
                                          <p:spTgt spid="46"/>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childTnLst>
                          </p:cTn>
                        </p:par>
                        <p:par>
                          <p:cTn id="35" fill="hold" nodeType="afterGroup">
                            <p:stCondLst>
                              <p:cond delay="0"/>
                            </p:stCondLst>
                            <p:childTnLst>
                              <p:par>
                                <p:cTn id="36" presetID="1" presetClass="exit" presetSubtype="0" fill="hold" grpId="1" nodeType="afterEffect">
                                  <p:stCondLst>
                                    <p:cond delay="0"/>
                                  </p:stCondLst>
                                  <p:childTnLst>
                                    <p:set>
                                      <p:cBhvr>
                                        <p:cTn id="37" dur="1" fill="hold">
                                          <p:stCondLst>
                                            <p:cond delay="0"/>
                                          </p:stCondLst>
                                        </p:cTn>
                                        <p:tgtEl>
                                          <p:spTgt spid="28"/>
                                        </p:tgtEl>
                                        <p:attrNameLst>
                                          <p:attrName>style.visibility</p:attrName>
                                        </p:attrNameLst>
                                      </p:cBhvr>
                                      <p:to>
                                        <p:strVal val="hidden"/>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33"/>
                                        </p:tgtEl>
                                        <p:attrNameLst>
                                          <p:attrName>style.visibility</p:attrName>
                                        </p:attrNameLst>
                                      </p:cBhvr>
                                      <p:to>
                                        <p:strVal val="visible"/>
                                      </p:to>
                                    </p:set>
                                  </p:childTnLst>
                                </p:cTn>
                              </p:par>
                            </p:childTnLst>
                          </p:cTn>
                        </p:par>
                        <p:par>
                          <p:cTn id="42" fill="hold" nodeType="afterGroup">
                            <p:stCondLst>
                              <p:cond delay="0"/>
                            </p:stCondLst>
                            <p:childTnLst>
                              <p:par>
                                <p:cTn id="43" presetID="1" presetClass="exit" presetSubtype="0" fill="hold" grpId="1" nodeType="afterEffect">
                                  <p:stCondLst>
                                    <p:cond delay="0"/>
                                  </p:stCondLst>
                                  <p:childTnLst>
                                    <p:set>
                                      <p:cBhvr>
                                        <p:cTn id="44" dur="1" fill="hold">
                                          <p:stCondLst>
                                            <p:cond delay="0"/>
                                          </p:stCondLst>
                                        </p:cTn>
                                        <p:tgtEl>
                                          <p:spTgt spid="32"/>
                                        </p:tgtEl>
                                        <p:attrNameLst>
                                          <p:attrName>style.visibility</p:attrName>
                                        </p:attrNameLst>
                                      </p:cBhvr>
                                      <p:to>
                                        <p:strVal val="hidden"/>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4"/>
                                        </p:tgtEl>
                                        <p:attrNameLst>
                                          <p:attrName>style.visibility</p:attrName>
                                        </p:attrNameLst>
                                      </p:cBhvr>
                                      <p:to>
                                        <p:strVal val="visible"/>
                                      </p:to>
                                    </p:set>
                                  </p:childTnLst>
                                </p:cTn>
                              </p:par>
                            </p:childTnLst>
                          </p:cTn>
                        </p:par>
                        <p:par>
                          <p:cTn id="49" fill="hold" nodeType="afterGroup">
                            <p:stCondLst>
                              <p:cond delay="0"/>
                            </p:stCondLst>
                            <p:childTnLst>
                              <p:par>
                                <p:cTn id="50" presetID="1" presetClass="exit" presetSubtype="0" fill="hold" grpId="1" nodeType="afterEffect">
                                  <p:stCondLst>
                                    <p:cond delay="0"/>
                                  </p:stCondLst>
                                  <p:childTnLst>
                                    <p:set>
                                      <p:cBhvr>
                                        <p:cTn id="51" dur="1" fill="hold">
                                          <p:stCondLst>
                                            <p:cond delay="0"/>
                                          </p:stCondLst>
                                        </p:cTn>
                                        <p:tgtEl>
                                          <p:spTgt spid="33"/>
                                        </p:tgtEl>
                                        <p:attrNameLst>
                                          <p:attrName>style.visibility</p:attrName>
                                        </p:attrNameLst>
                                      </p:cBhvr>
                                      <p:to>
                                        <p:strVal val="hidden"/>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47"/>
                                        </p:tgtEl>
                                        <p:attrNameLst>
                                          <p:attrName>style.visibility</p:attrName>
                                        </p:attrNameLst>
                                      </p:cBhvr>
                                      <p:to>
                                        <p:strVal val="visible"/>
                                      </p:to>
                                    </p:set>
                                    <p:animEffect transition="in" filter="dissolve">
                                      <p:cBhvr>
                                        <p:cTn id="56"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P spid="28" grpId="1" animBg="1"/>
      <p:bldP spid="32" grpId="0" animBg="1"/>
      <p:bldP spid="32" grpId="1" animBg="1"/>
      <p:bldP spid="33" grpId="0" animBg="1"/>
      <p:bldP spid="33" grpId="1" animBg="1"/>
      <p:bldP spid="34" grpId="0" animBg="1"/>
      <p:bldP spid="44" grpId="0" animBg="1"/>
      <p:bldP spid="44" grpId="1" animBg="1"/>
      <p:bldP spid="44" grpId="2" animBg="1"/>
      <p:bldP spid="45" grpId="0" animBg="1"/>
      <p:bldP spid="46" grpId="0" animBg="1"/>
      <p:bldP spid="4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3">
            <a:extLst>
              <a:ext uri="{FF2B5EF4-FFF2-40B4-BE49-F238E27FC236}">
                <a16:creationId xmlns:a16="http://schemas.microsoft.com/office/drawing/2014/main" id="{36012AC9-8D5D-46E7-9633-6C05EFF8425C}"/>
              </a:ext>
            </a:extLst>
          </p:cNvPr>
          <p:cNvSpPr txBox="1"/>
          <p:nvPr/>
        </p:nvSpPr>
        <p:spPr>
          <a:xfrm>
            <a:off x="1227667" y="2347385"/>
            <a:ext cx="5471584" cy="2893100"/>
          </a:xfrm>
          <a:prstGeom prst="rect">
            <a:avLst/>
          </a:prstGeom>
          <a:solidFill>
            <a:srgbClr val="FFFFCC"/>
          </a:solidFill>
          <a:ln w="12700">
            <a:solidFill>
              <a:schemeClr val="tx1"/>
            </a:solidFill>
          </a:ln>
        </p:spPr>
        <p:txBody>
          <a:bodyPr>
            <a:spAutoFit/>
          </a:bodyPr>
          <a:lstStyle/>
          <a:p>
            <a:pPr>
              <a:defRPr/>
            </a:pPr>
            <a:r>
              <a:rPr lang="zh-CN" altLang="zh-CN" sz="1400" b="1" dirty="0">
                <a:solidFill>
                  <a:srgbClr val="000080"/>
                </a:solidFill>
                <a:latin typeface="Courier New" panose="02070309020205020404" pitchFamily="49" charset="0"/>
                <a:cs typeface="Courier New" panose="02070309020205020404" pitchFamily="49" charset="0"/>
              </a:rPr>
              <a:t>public class </a:t>
            </a:r>
            <a:r>
              <a:rPr lang="zh-CN" altLang="zh-CN" sz="1400" dirty="0">
                <a:solidFill>
                  <a:srgbClr val="000000"/>
                </a:solidFill>
                <a:latin typeface="Courier New" panose="02070309020205020404" pitchFamily="49" charset="0"/>
                <a:cs typeface="Courier New" panose="02070309020205020404" pitchFamily="49" charset="0"/>
              </a:rPr>
              <a:t>DiGuiDemo01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public static void </a:t>
            </a:r>
            <a:r>
              <a:rPr lang="zh-CN" altLang="zh-CN" sz="1400" dirty="0">
                <a:solidFill>
                  <a:srgbClr val="000000"/>
                </a:solidFill>
                <a:latin typeface="Courier New" panose="02070309020205020404" pitchFamily="49" charset="0"/>
                <a:cs typeface="Courier New" panose="02070309020205020404" pitchFamily="49" charset="0"/>
              </a:rPr>
              <a:t>main(String[] args)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int </a:t>
            </a:r>
            <a:r>
              <a:rPr lang="zh-CN" altLang="zh-CN" sz="1400" dirty="0">
                <a:solidFill>
                  <a:srgbClr val="000000"/>
                </a:solidFill>
                <a:latin typeface="Courier New" panose="02070309020205020404" pitchFamily="49" charset="0"/>
                <a:cs typeface="Courier New" panose="02070309020205020404" pitchFamily="49" charset="0"/>
              </a:rPr>
              <a:t>result =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solidFill>
                  <a:srgbClr val="0000FF"/>
                </a:solidFill>
                <a:latin typeface="Courier New" panose="02070309020205020404" pitchFamily="49" charset="0"/>
                <a:cs typeface="Courier New" panose="02070309020205020404" pitchFamily="49" charset="0"/>
              </a:rPr>
              <a:t>5</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System.</a:t>
            </a:r>
            <a:r>
              <a:rPr lang="zh-CN" altLang="zh-CN" sz="1400" b="1" i="1" dirty="0">
                <a:solidFill>
                  <a:srgbClr val="660E7A"/>
                </a:solidFill>
                <a:latin typeface="Courier New" panose="02070309020205020404" pitchFamily="49" charset="0"/>
                <a:cs typeface="Courier New" panose="02070309020205020404" pitchFamily="49" charset="0"/>
              </a:rPr>
              <a:t>out</a:t>
            </a:r>
            <a:r>
              <a:rPr lang="zh-CN" altLang="zh-CN" sz="1400" dirty="0">
                <a:solidFill>
                  <a:srgbClr val="000000"/>
                </a:solidFill>
                <a:latin typeface="Courier New" panose="02070309020205020404" pitchFamily="49" charset="0"/>
                <a:cs typeface="Courier New" panose="02070309020205020404" pitchFamily="49" charset="0"/>
              </a:rPr>
              <a:t>.println(</a:t>
            </a:r>
            <a:r>
              <a:rPr lang="zh-CN" altLang="zh-CN" sz="1400" b="1" dirty="0">
                <a:solidFill>
                  <a:srgbClr val="008000"/>
                </a:solidFill>
                <a:latin typeface="Courier New" panose="02070309020205020404" pitchFamily="49" charset="0"/>
                <a:cs typeface="Courier New" panose="02070309020205020404" pitchFamily="49" charset="0"/>
              </a:rPr>
              <a:t>"5的阶乘是："</a:t>
            </a:r>
            <a:r>
              <a:rPr lang="zh-CN" altLang="zh-CN" sz="1400" dirty="0">
                <a:solidFill>
                  <a:srgbClr val="000000"/>
                </a:solidFill>
                <a:latin typeface="Courier New" panose="02070309020205020404" pitchFamily="49" charset="0"/>
                <a:cs typeface="Courier New" panose="02070309020205020404" pitchFamily="49" charset="0"/>
              </a:rPr>
              <a:t>+ result);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public static int </a:t>
            </a:r>
            <a:r>
              <a:rPr lang="en-US" altLang="zh-CN" sz="1400"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b="1" dirty="0">
                <a:solidFill>
                  <a:srgbClr val="000080"/>
                </a:solidFill>
                <a:latin typeface="Courier New" panose="02070309020205020404" pitchFamily="49" charset="0"/>
                <a:cs typeface="Courier New" panose="02070309020205020404" pitchFamily="49" charset="0"/>
              </a:rPr>
              <a:t>int </a:t>
            </a:r>
            <a:r>
              <a:rPr lang="zh-CN" altLang="zh-CN" sz="1400" dirty="0">
                <a:solidFill>
                  <a:srgbClr val="000000"/>
                </a:solidFill>
                <a:latin typeface="Courier New" panose="02070309020205020404" pitchFamily="49" charset="0"/>
                <a:cs typeface="Courier New" panose="02070309020205020404" pitchFamily="49" charset="0"/>
              </a:rPr>
              <a:t>n)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if </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else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00"/>
                </a:solidFill>
                <a:latin typeface="Courier New" panose="02070309020205020404" pitchFamily="49" charset="0"/>
                <a:cs typeface="Courier New" panose="02070309020205020404" pitchFamily="49" charset="0"/>
              </a:rPr>
              <a:t>n *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zh-CN" altLang="zh-CN" sz="1400" dirty="0">
                <a:solidFill>
                  <a:srgbClr val="000000"/>
                </a:solidFill>
                <a:latin typeface="Courier New" panose="02070309020205020404" pitchFamily="49" charset="0"/>
                <a:cs typeface="Courier New" panose="02070309020205020404" pitchFamily="49" charset="0"/>
              </a:rPr>
              <a:t>}</a:t>
            </a:r>
            <a:endParaRPr lang="zh-CN" altLang="zh-CN" sz="1867" dirty="0">
              <a:latin typeface="Courier New" panose="02070309020205020404" pitchFamily="49" charset="0"/>
              <a:cs typeface="Courier New" panose="02070309020205020404" pitchFamily="49" charset="0"/>
            </a:endParaRPr>
          </a:p>
        </p:txBody>
      </p:sp>
      <p:grpSp>
        <p:nvGrpSpPr>
          <p:cNvPr id="147461" name="组合 17">
            <a:extLst>
              <a:ext uri="{FF2B5EF4-FFF2-40B4-BE49-F238E27FC236}">
                <a16:creationId xmlns:a16="http://schemas.microsoft.com/office/drawing/2014/main" id="{D59438B6-DAA7-4C22-BF8D-F1F221FA1B78}"/>
              </a:ext>
            </a:extLst>
          </p:cNvPr>
          <p:cNvGrpSpPr>
            <a:grpSpLocks/>
          </p:cNvGrpSpPr>
          <p:nvPr/>
        </p:nvGrpSpPr>
        <p:grpSpPr bwMode="auto">
          <a:xfrm>
            <a:off x="8113185" y="2084917"/>
            <a:ext cx="2305049" cy="4523316"/>
            <a:chOff x="3730625" y="1844675"/>
            <a:chExt cx="1728788" cy="2592171"/>
          </a:xfrm>
        </p:grpSpPr>
        <p:sp>
          <p:nvSpPr>
            <p:cNvPr id="12" name="矩形 11">
              <a:extLst>
                <a:ext uri="{FF2B5EF4-FFF2-40B4-BE49-F238E27FC236}">
                  <a16:creationId xmlns:a16="http://schemas.microsoft.com/office/drawing/2014/main" id="{8AB253E8-C7F1-4785-972D-7EA59FABD710}"/>
                </a:ext>
              </a:extLst>
            </p:cNvPr>
            <p:cNvSpPr/>
            <p:nvPr/>
          </p:nvSpPr>
          <p:spPr>
            <a:xfrm>
              <a:off x="3730625" y="1844675"/>
              <a:ext cx="1728788" cy="2592171"/>
            </a:xfrm>
            <a:prstGeom prst="rect">
              <a:avLst/>
            </a:prstGeom>
            <a:solidFill>
              <a:srgbClr val="FD0000">
                <a:alpha val="10000"/>
              </a:srgbClr>
            </a:solidFill>
            <a:ln w="38100">
              <a:solidFill>
                <a:srgbClr val="FD0000"/>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47486" name="TextBox 2">
              <a:extLst>
                <a:ext uri="{FF2B5EF4-FFF2-40B4-BE49-F238E27FC236}">
                  <a16:creationId xmlns:a16="http://schemas.microsoft.com/office/drawing/2014/main" id="{AA3C0F75-6CEF-40DA-96F1-D8112EF1B514}"/>
                </a:ext>
              </a:extLst>
            </p:cNvPr>
            <p:cNvSpPr txBox="1">
              <a:spLocks noChangeArrowheads="1"/>
            </p:cNvSpPr>
            <p:nvPr/>
          </p:nvSpPr>
          <p:spPr bwMode="auto">
            <a:xfrm>
              <a:off x="4126706" y="4101784"/>
              <a:ext cx="935038" cy="332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400" b="1">
                  <a:solidFill>
                    <a:srgbClr val="FD0000"/>
                  </a:solidFill>
                  <a:latin typeface="微软雅黑" panose="020B0503020204020204" pitchFamily="34" charset="-122"/>
                  <a:ea typeface="微软雅黑" panose="020B0503020204020204" pitchFamily="34" charset="-122"/>
                </a:rPr>
                <a:t>栈内存</a:t>
              </a:r>
              <a:endParaRPr lang="en-US" altLang="zh-CN" sz="2400" b="1">
                <a:solidFill>
                  <a:srgbClr val="FD0000"/>
                </a:solidFill>
                <a:latin typeface="微软雅黑" panose="020B0503020204020204" pitchFamily="34" charset="-122"/>
                <a:ea typeface="微软雅黑" panose="020B0503020204020204" pitchFamily="34" charset="-122"/>
              </a:endParaRPr>
            </a:p>
          </p:txBody>
        </p:sp>
      </p:grpSp>
      <p:sp>
        <p:nvSpPr>
          <p:cNvPr id="20" name="TextBox 3">
            <a:extLst>
              <a:ext uri="{FF2B5EF4-FFF2-40B4-BE49-F238E27FC236}">
                <a16:creationId xmlns:a16="http://schemas.microsoft.com/office/drawing/2014/main" id="{D7AD8D93-E99F-49B4-A75E-226BA7DBFF71}"/>
              </a:ext>
            </a:extLst>
          </p:cNvPr>
          <p:cNvSpPr txBox="1"/>
          <p:nvPr/>
        </p:nvSpPr>
        <p:spPr>
          <a:xfrm>
            <a:off x="8159751" y="5854701"/>
            <a:ext cx="2209800" cy="307777"/>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main</a:t>
            </a:r>
          </a:p>
        </p:txBody>
      </p:sp>
      <p:sp>
        <p:nvSpPr>
          <p:cNvPr id="19" name="TextBox 3">
            <a:extLst>
              <a:ext uri="{FF2B5EF4-FFF2-40B4-BE49-F238E27FC236}">
                <a16:creationId xmlns:a16="http://schemas.microsoft.com/office/drawing/2014/main" id="{D818C9E9-014B-40FA-82AB-5F90B6B99215}"/>
              </a:ext>
            </a:extLst>
          </p:cNvPr>
          <p:cNvSpPr txBox="1"/>
          <p:nvPr/>
        </p:nvSpPr>
        <p:spPr>
          <a:xfrm>
            <a:off x="8159751" y="5638800"/>
            <a:ext cx="2209800" cy="523220"/>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main</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zh-CN" sz="1400" b="1" dirty="0">
                <a:solidFill>
                  <a:srgbClr val="000080"/>
                </a:solidFill>
                <a:latin typeface="Courier New" panose="02070309020205020404" pitchFamily="49" charset="0"/>
                <a:cs typeface="Courier New" panose="02070309020205020404" pitchFamily="49" charset="0"/>
              </a:rPr>
              <a:t>int</a:t>
            </a:r>
            <a:r>
              <a:rPr lang="en-US" altLang="zh-CN" sz="1400" kern="0" dirty="0">
                <a:solidFill>
                  <a:srgbClr val="000000"/>
                </a:solidFill>
                <a:latin typeface="Consolas" panose="020B0609020204030204" pitchFamily="49" charset="0"/>
                <a:cs typeface="宋体" panose="02010600030101010101" pitchFamily="2" charset="-122"/>
              </a:rPr>
              <a:t> result     </a:t>
            </a:r>
          </a:p>
        </p:txBody>
      </p:sp>
      <p:sp>
        <p:nvSpPr>
          <p:cNvPr id="24" name="TextBox 3">
            <a:extLst>
              <a:ext uri="{FF2B5EF4-FFF2-40B4-BE49-F238E27FC236}">
                <a16:creationId xmlns:a16="http://schemas.microsoft.com/office/drawing/2014/main" id="{A01CA709-B5D1-482D-935C-C9475FADAFE9}"/>
              </a:ext>
            </a:extLst>
          </p:cNvPr>
          <p:cNvSpPr txBox="1"/>
          <p:nvPr/>
        </p:nvSpPr>
        <p:spPr>
          <a:xfrm>
            <a:off x="711201" y="5037668"/>
            <a:ext cx="3333751" cy="1600438"/>
          </a:xfrm>
          <a:prstGeom prst="rect">
            <a:avLst/>
          </a:prstGeom>
          <a:solidFill>
            <a:schemeClr val="accent6">
              <a:lumMod val="60000"/>
              <a:lumOff val="40000"/>
            </a:schemeClr>
          </a:solidFill>
          <a:ln w="12700">
            <a:solidFill>
              <a:schemeClr val="tx1"/>
            </a:solidFill>
          </a:ln>
        </p:spPr>
        <p:txBody>
          <a:bodyPr>
            <a:spAutoFit/>
          </a:bodyPr>
          <a:lstStyle/>
          <a:p>
            <a:pPr>
              <a:defRPr/>
            </a:pPr>
            <a:r>
              <a:rPr lang="zh-CN" altLang="zh-CN" sz="1400" b="1" dirty="0">
                <a:solidFill>
                  <a:srgbClr val="000080"/>
                </a:solidFill>
                <a:latin typeface="Courier New" panose="02070309020205020404" pitchFamily="49" charset="0"/>
                <a:cs typeface="Courier New" panose="02070309020205020404" pitchFamily="49" charset="0"/>
              </a:rPr>
              <a:t>public static int </a:t>
            </a:r>
            <a:r>
              <a:rPr lang="en-US" altLang="zh-CN" sz="1400"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b="1" dirty="0">
                <a:solidFill>
                  <a:srgbClr val="000080"/>
                </a:solidFill>
                <a:latin typeface="Courier New" panose="02070309020205020404" pitchFamily="49" charset="0"/>
                <a:cs typeface="Courier New" panose="02070309020205020404" pitchFamily="49" charset="0"/>
              </a:rPr>
              <a:t>int </a:t>
            </a:r>
            <a:r>
              <a:rPr lang="zh-CN" altLang="zh-CN" sz="1400" dirty="0">
                <a:solidFill>
                  <a:srgbClr val="000000"/>
                </a:solidFill>
                <a:latin typeface="Courier New" panose="02070309020205020404" pitchFamily="49" charset="0"/>
                <a:cs typeface="Courier New" panose="02070309020205020404" pitchFamily="49" charset="0"/>
              </a:rPr>
              <a:t>n)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if </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else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00"/>
                </a:solidFill>
                <a:latin typeface="Courier New" panose="02070309020205020404" pitchFamily="49" charset="0"/>
                <a:cs typeface="Courier New" panose="02070309020205020404" pitchFamily="49" charset="0"/>
              </a:rPr>
              <a:t>n *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a:defRPr/>
            </a:pPr>
            <a:r>
              <a:rPr lang="zh-CN" altLang="zh-CN" sz="1400" dirty="0">
                <a:solidFill>
                  <a:srgbClr val="000000"/>
                </a:solidFill>
                <a:latin typeface="Courier New" panose="02070309020205020404" pitchFamily="49" charset="0"/>
                <a:cs typeface="Courier New" panose="02070309020205020404" pitchFamily="49" charset="0"/>
              </a:rPr>
              <a:t>}</a:t>
            </a:r>
            <a:endParaRPr lang="zh-CN" altLang="zh-CN" sz="1400" dirty="0">
              <a:latin typeface="Courier New" panose="02070309020205020404" pitchFamily="49" charset="0"/>
              <a:cs typeface="Courier New" panose="02070309020205020404" pitchFamily="49" charset="0"/>
            </a:endParaRPr>
          </a:p>
        </p:txBody>
      </p:sp>
      <p:sp>
        <p:nvSpPr>
          <p:cNvPr id="31" name="TextBox 3">
            <a:extLst>
              <a:ext uri="{FF2B5EF4-FFF2-40B4-BE49-F238E27FC236}">
                <a16:creationId xmlns:a16="http://schemas.microsoft.com/office/drawing/2014/main" id="{3C06FAA8-21C1-4B1E-A4F9-5169F3127702}"/>
              </a:ext>
            </a:extLst>
          </p:cNvPr>
          <p:cNvSpPr txBox="1"/>
          <p:nvPr/>
        </p:nvSpPr>
        <p:spPr>
          <a:xfrm>
            <a:off x="8159751" y="5253568"/>
            <a:ext cx="2209800" cy="307777"/>
          </a:xfrm>
          <a:prstGeom prst="rect">
            <a:avLst/>
          </a:prstGeom>
          <a:solidFill>
            <a:srgbClr val="FAC090"/>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p:txBody>
      </p:sp>
      <p:sp>
        <p:nvSpPr>
          <p:cNvPr id="37" name="TextBox 3">
            <a:extLst>
              <a:ext uri="{FF2B5EF4-FFF2-40B4-BE49-F238E27FC236}">
                <a16:creationId xmlns:a16="http://schemas.microsoft.com/office/drawing/2014/main" id="{BE308D4A-C298-4C05-8CC4-E1C6F6D55A34}"/>
              </a:ext>
            </a:extLst>
          </p:cNvPr>
          <p:cNvSpPr txBox="1"/>
          <p:nvPr/>
        </p:nvSpPr>
        <p:spPr>
          <a:xfrm>
            <a:off x="8159751" y="5037667"/>
            <a:ext cx="2209800" cy="523220"/>
          </a:xfrm>
          <a:prstGeom prst="rect">
            <a:avLst/>
          </a:prstGeom>
          <a:solidFill>
            <a:srgbClr val="FAC090"/>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参数：</a:t>
            </a:r>
            <a:r>
              <a:rPr lang="en-US" altLang="zh-CN" sz="1400" kern="0" dirty="0">
                <a:solidFill>
                  <a:srgbClr val="000000"/>
                </a:solidFill>
                <a:latin typeface="Consolas" panose="020B0609020204030204" pitchFamily="49" charset="0"/>
                <a:cs typeface="宋体" panose="02010600030101010101" pitchFamily="2" charset="-122"/>
              </a:rPr>
              <a:t>n = </a:t>
            </a:r>
            <a:r>
              <a:rPr lang="en-US" altLang="zh-CN" sz="1400" dirty="0">
                <a:solidFill>
                  <a:srgbClr val="0000FF"/>
                </a:solidFill>
                <a:latin typeface="Courier New" panose="02070309020205020404" pitchFamily="49" charset="0"/>
                <a:cs typeface="Courier New" panose="02070309020205020404" pitchFamily="49" charset="0"/>
              </a:rPr>
              <a:t>5</a:t>
            </a:r>
            <a:r>
              <a:rPr lang="en-US" altLang="zh-CN" sz="1400" kern="0" dirty="0">
                <a:solidFill>
                  <a:srgbClr val="000000"/>
                </a:solidFill>
                <a:latin typeface="Consolas" panose="020B0609020204030204" pitchFamily="49" charset="0"/>
                <a:cs typeface="宋体" panose="02010600030101010101" pitchFamily="2" charset="-122"/>
              </a:rPr>
              <a:t> </a:t>
            </a:r>
          </a:p>
        </p:txBody>
      </p:sp>
      <p:sp>
        <p:nvSpPr>
          <p:cNvPr id="40" name="矩形 39">
            <a:extLst>
              <a:ext uri="{FF2B5EF4-FFF2-40B4-BE49-F238E27FC236}">
                <a16:creationId xmlns:a16="http://schemas.microsoft.com/office/drawing/2014/main" id="{D9DD8B37-4E8E-43D4-B666-8C4CEB1C323C}"/>
              </a:ext>
            </a:extLst>
          </p:cNvPr>
          <p:cNvSpPr/>
          <p:nvPr/>
        </p:nvSpPr>
        <p:spPr>
          <a:xfrm>
            <a:off x="711201" y="5954185"/>
            <a:ext cx="3333751" cy="205316"/>
          </a:xfrm>
          <a:prstGeom prst="rect">
            <a:avLst/>
          </a:prstGeom>
          <a:solidFill>
            <a:srgbClr val="FF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41" name="TextBox 3">
            <a:extLst>
              <a:ext uri="{FF2B5EF4-FFF2-40B4-BE49-F238E27FC236}">
                <a16:creationId xmlns:a16="http://schemas.microsoft.com/office/drawing/2014/main" id="{FB6DB0FE-E82B-4483-8A36-AD7F0E49184B}"/>
              </a:ext>
            </a:extLst>
          </p:cNvPr>
          <p:cNvSpPr txBox="1"/>
          <p:nvPr/>
        </p:nvSpPr>
        <p:spPr>
          <a:xfrm>
            <a:off x="8159751" y="4821767"/>
            <a:ext cx="2209800" cy="738664"/>
          </a:xfrm>
          <a:prstGeom prst="rect">
            <a:avLst/>
          </a:prstGeom>
          <a:solidFill>
            <a:srgbClr val="FAC090"/>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参数：</a:t>
            </a:r>
            <a:r>
              <a:rPr lang="en-US" altLang="zh-CN" sz="1400" kern="0" dirty="0">
                <a:solidFill>
                  <a:srgbClr val="000000"/>
                </a:solidFill>
                <a:latin typeface="Consolas" panose="020B0609020204030204" pitchFamily="49" charset="0"/>
                <a:cs typeface="宋体" panose="02010600030101010101" pitchFamily="2" charset="-122"/>
              </a:rPr>
              <a:t>n = </a:t>
            </a:r>
            <a:r>
              <a:rPr lang="en-US" altLang="zh-CN" sz="1400" dirty="0">
                <a:solidFill>
                  <a:srgbClr val="0000FF"/>
                </a:solidFill>
                <a:latin typeface="Courier New" panose="02070309020205020404" pitchFamily="49" charset="0"/>
                <a:cs typeface="Courier New" panose="02070309020205020404" pitchFamily="49" charset="0"/>
              </a:rPr>
              <a:t>5</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返回：</a:t>
            </a:r>
            <a:r>
              <a:rPr lang="en-US" altLang="zh-CN" sz="1400" dirty="0">
                <a:solidFill>
                  <a:srgbClr val="0000FF"/>
                </a:solidFill>
                <a:latin typeface="Courier New" panose="02070309020205020404" pitchFamily="49" charset="0"/>
                <a:cs typeface="Courier New" panose="02070309020205020404" pitchFamily="49" charset="0"/>
              </a:rPr>
              <a:t>5 </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FF"/>
                </a:solidFill>
                <a:latin typeface="Courier New" panose="02070309020205020404" pitchFamily="49" charset="0"/>
                <a:cs typeface="Courier New" panose="02070309020205020404" pitchFamily="49" charset="0"/>
              </a:rPr>
              <a:t>4</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t>
            </a:r>
            <a:endParaRPr lang="en-US" altLang="zh-CN" sz="1400" kern="0" dirty="0">
              <a:solidFill>
                <a:srgbClr val="000000"/>
              </a:solidFill>
              <a:latin typeface="Consolas" panose="020B0609020204030204" pitchFamily="49" charset="0"/>
              <a:cs typeface="宋体" panose="02010600030101010101" pitchFamily="2" charset="-122"/>
            </a:endParaRPr>
          </a:p>
        </p:txBody>
      </p:sp>
      <p:sp>
        <p:nvSpPr>
          <p:cNvPr id="25" name="矩形 24">
            <a:extLst>
              <a:ext uri="{FF2B5EF4-FFF2-40B4-BE49-F238E27FC236}">
                <a16:creationId xmlns:a16="http://schemas.microsoft.com/office/drawing/2014/main" id="{F3C7079D-F74E-4309-AF2A-5A95F8C585B8}"/>
              </a:ext>
            </a:extLst>
          </p:cNvPr>
          <p:cNvSpPr/>
          <p:nvPr/>
        </p:nvSpPr>
        <p:spPr>
          <a:xfrm>
            <a:off x="1691218" y="2846917"/>
            <a:ext cx="4974167" cy="192616"/>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26" name="TextBox 3">
            <a:extLst>
              <a:ext uri="{FF2B5EF4-FFF2-40B4-BE49-F238E27FC236}">
                <a16:creationId xmlns:a16="http://schemas.microsoft.com/office/drawing/2014/main" id="{6115E651-14FE-4E60-8302-3FB4F4DE303E}"/>
              </a:ext>
            </a:extLst>
          </p:cNvPr>
          <p:cNvSpPr txBox="1"/>
          <p:nvPr/>
        </p:nvSpPr>
        <p:spPr>
          <a:xfrm>
            <a:off x="1291167" y="4707468"/>
            <a:ext cx="3335867" cy="1600438"/>
          </a:xfrm>
          <a:prstGeom prst="rect">
            <a:avLst/>
          </a:prstGeom>
          <a:solidFill>
            <a:srgbClr val="FBCAA2"/>
          </a:solidFill>
          <a:ln w="12700">
            <a:solidFill>
              <a:schemeClr val="tx1"/>
            </a:solidFill>
          </a:ln>
        </p:spPr>
        <p:txBody>
          <a:bodyPr>
            <a:spAutoFit/>
          </a:bodyPr>
          <a:lstStyle/>
          <a:p>
            <a:pPr>
              <a:defRPr/>
            </a:pPr>
            <a:r>
              <a:rPr lang="zh-CN" altLang="zh-CN" sz="1400" b="1" dirty="0">
                <a:solidFill>
                  <a:srgbClr val="000080"/>
                </a:solidFill>
                <a:latin typeface="Courier New" panose="02070309020205020404" pitchFamily="49" charset="0"/>
                <a:cs typeface="Courier New" panose="02070309020205020404" pitchFamily="49" charset="0"/>
              </a:rPr>
              <a:t>public static int </a:t>
            </a:r>
            <a:r>
              <a:rPr lang="en-US" altLang="zh-CN" sz="1400"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b="1" dirty="0">
                <a:solidFill>
                  <a:srgbClr val="000080"/>
                </a:solidFill>
                <a:latin typeface="Courier New" panose="02070309020205020404" pitchFamily="49" charset="0"/>
                <a:cs typeface="Courier New" panose="02070309020205020404" pitchFamily="49" charset="0"/>
              </a:rPr>
              <a:t>int </a:t>
            </a:r>
            <a:r>
              <a:rPr lang="zh-CN" altLang="zh-CN" sz="1400" dirty="0">
                <a:solidFill>
                  <a:srgbClr val="000000"/>
                </a:solidFill>
                <a:latin typeface="Courier New" panose="02070309020205020404" pitchFamily="49" charset="0"/>
                <a:cs typeface="Courier New" panose="02070309020205020404" pitchFamily="49" charset="0"/>
              </a:rPr>
              <a:t>n)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if </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else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00"/>
                </a:solidFill>
                <a:latin typeface="Courier New" panose="02070309020205020404" pitchFamily="49" charset="0"/>
                <a:cs typeface="Courier New" panose="02070309020205020404" pitchFamily="49" charset="0"/>
              </a:rPr>
              <a:t>n *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a:defRPr/>
            </a:pPr>
            <a:r>
              <a:rPr lang="zh-CN" altLang="zh-CN" sz="1400" dirty="0">
                <a:solidFill>
                  <a:srgbClr val="000000"/>
                </a:solidFill>
                <a:latin typeface="Courier New" panose="02070309020205020404" pitchFamily="49" charset="0"/>
                <a:cs typeface="Courier New" panose="02070309020205020404" pitchFamily="49" charset="0"/>
              </a:rPr>
              <a:t>}</a:t>
            </a:r>
            <a:endParaRPr lang="zh-CN" altLang="zh-CN" sz="1400" dirty="0">
              <a:latin typeface="Courier New" panose="02070309020205020404" pitchFamily="49" charset="0"/>
              <a:cs typeface="Courier New" panose="02070309020205020404" pitchFamily="49" charset="0"/>
            </a:endParaRPr>
          </a:p>
        </p:txBody>
      </p:sp>
      <p:sp>
        <p:nvSpPr>
          <p:cNvPr id="34" name="矩形 33">
            <a:extLst>
              <a:ext uri="{FF2B5EF4-FFF2-40B4-BE49-F238E27FC236}">
                <a16:creationId xmlns:a16="http://schemas.microsoft.com/office/drawing/2014/main" id="{BE01D2E5-312E-48BA-ABF9-F764E32B6332}"/>
              </a:ext>
            </a:extLst>
          </p:cNvPr>
          <p:cNvSpPr/>
          <p:nvPr/>
        </p:nvSpPr>
        <p:spPr>
          <a:xfrm>
            <a:off x="1293284" y="5615518"/>
            <a:ext cx="3333749" cy="205316"/>
          </a:xfrm>
          <a:prstGeom prst="rect">
            <a:avLst/>
          </a:prstGeom>
          <a:solidFill>
            <a:srgbClr val="FF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45" name="TextBox 3">
            <a:extLst>
              <a:ext uri="{FF2B5EF4-FFF2-40B4-BE49-F238E27FC236}">
                <a16:creationId xmlns:a16="http://schemas.microsoft.com/office/drawing/2014/main" id="{EF165ED3-1E28-4B90-8BC6-AC00DB14A268}"/>
              </a:ext>
            </a:extLst>
          </p:cNvPr>
          <p:cNvSpPr txBox="1"/>
          <p:nvPr/>
        </p:nvSpPr>
        <p:spPr>
          <a:xfrm>
            <a:off x="8159751" y="4445001"/>
            <a:ext cx="2209800" cy="307777"/>
          </a:xfrm>
          <a:prstGeom prst="rect">
            <a:avLst/>
          </a:prstGeom>
          <a:solidFill>
            <a:srgbClr val="FBCAA2"/>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p:txBody>
      </p:sp>
      <p:sp>
        <p:nvSpPr>
          <p:cNvPr id="46" name="TextBox 3">
            <a:extLst>
              <a:ext uri="{FF2B5EF4-FFF2-40B4-BE49-F238E27FC236}">
                <a16:creationId xmlns:a16="http://schemas.microsoft.com/office/drawing/2014/main" id="{7D4276EA-ED83-4267-A05B-65ED795B1609}"/>
              </a:ext>
            </a:extLst>
          </p:cNvPr>
          <p:cNvSpPr txBox="1"/>
          <p:nvPr/>
        </p:nvSpPr>
        <p:spPr>
          <a:xfrm>
            <a:off x="8159751" y="4229100"/>
            <a:ext cx="2209800" cy="523220"/>
          </a:xfrm>
          <a:prstGeom prst="rect">
            <a:avLst/>
          </a:prstGeom>
          <a:solidFill>
            <a:srgbClr val="FBCAA2"/>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参数：</a:t>
            </a:r>
            <a:r>
              <a:rPr lang="en-US" altLang="zh-CN" sz="1400" kern="0" dirty="0">
                <a:solidFill>
                  <a:srgbClr val="000000"/>
                </a:solidFill>
                <a:latin typeface="Consolas" panose="020B0609020204030204" pitchFamily="49" charset="0"/>
                <a:cs typeface="宋体" panose="02010600030101010101" pitchFamily="2" charset="-122"/>
              </a:rPr>
              <a:t>n = </a:t>
            </a:r>
            <a:r>
              <a:rPr lang="en-US" altLang="zh-CN" sz="1400" dirty="0">
                <a:solidFill>
                  <a:srgbClr val="0000FF"/>
                </a:solidFill>
                <a:latin typeface="Courier New" panose="02070309020205020404" pitchFamily="49" charset="0"/>
                <a:cs typeface="Courier New" panose="02070309020205020404" pitchFamily="49" charset="0"/>
              </a:rPr>
              <a:t>4</a:t>
            </a:r>
            <a:r>
              <a:rPr lang="en-US" altLang="zh-CN" sz="1400" kern="0" dirty="0">
                <a:solidFill>
                  <a:srgbClr val="000000"/>
                </a:solidFill>
                <a:latin typeface="Consolas" panose="020B0609020204030204" pitchFamily="49" charset="0"/>
                <a:cs typeface="宋体" panose="02010600030101010101" pitchFamily="2" charset="-122"/>
              </a:rPr>
              <a:t> </a:t>
            </a:r>
          </a:p>
        </p:txBody>
      </p:sp>
      <p:sp>
        <p:nvSpPr>
          <p:cNvPr id="47" name="TextBox 3">
            <a:extLst>
              <a:ext uri="{FF2B5EF4-FFF2-40B4-BE49-F238E27FC236}">
                <a16:creationId xmlns:a16="http://schemas.microsoft.com/office/drawing/2014/main" id="{429DF485-40D3-4F61-81C2-E0BF56EEDC11}"/>
              </a:ext>
            </a:extLst>
          </p:cNvPr>
          <p:cNvSpPr txBox="1"/>
          <p:nvPr/>
        </p:nvSpPr>
        <p:spPr>
          <a:xfrm>
            <a:off x="8159751" y="4015318"/>
            <a:ext cx="2209800" cy="738664"/>
          </a:xfrm>
          <a:prstGeom prst="rect">
            <a:avLst/>
          </a:prstGeom>
          <a:solidFill>
            <a:srgbClr val="FBCAA2"/>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参数：</a:t>
            </a:r>
            <a:r>
              <a:rPr lang="en-US" altLang="zh-CN" sz="1400" kern="0" dirty="0">
                <a:solidFill>
                  <a:srgbClr val="000000"/>
                </a:solidFill>
                <a:latin typeface="Consolas" panose="020B0609020204030204" pitchFamily="49" charset="0"/>
                <a:cs typeface="宋体" panose="02010600030101010101" pitchFamily="2" charset="-122"/>
              </a:rPr>
              <a:t>n = </a:t>
            </a:r>
            <a:r>
              <a:rPr lang="en-US" altLang="zh-CN" sz="1400" dirty="0">
                <a:solidFill>
                  <a:srgbClr val="0000FF"/>
                </a:solidFill>
                <a:latin typeface="Courier New" panose="02070309020205020404" pitchFamily="49" charset="0"/>
                <a:cs typeface="Courier New" panose="02070309020205020404" pitchFamily="49" charset="0"/>
              </a:rPr>
              <a:t>4</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返回：</a:t>
            </a:r>
            <a:r>
              <a:rPr lang="en-US" altLang="zh-CN" sz="1400" dirty="0">
                <a:solidFill>
                  <a:srgbClr val="0000FF"/>
                </a:solidFill>
                <a:latin typeface="Courier New" panose="02070309020205020404" pitchFamily="49" charset="0"/>
                <a:cs typeface="Courier New" panose="02070309020205020404" pitchFamily="49" charset="0"/>
              </a:rPr>
              <a:t>4 </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FF"/>
                </a:solidFill>
                <a:latin typeface="Courier New" panose="02070309020205020404" pitchFamily="49" charset="0"/>
                <a:cs typeface="Courier New" panose="02070309020205020404" pitchFamily="49" charset="0"/>
              </a:rPr>
              <a:t>3</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t>
            </a:r>
            <a:endParaRPr lang="en-US" altLang="zh-CN" sz="1400" kern="0" dirty="0">
              <a:solidFill>
                <a:srgbClr val="000000"/>
              </a:solidFill>
              <a:latin typeface="Consolas" panose="020B0609020204030204" pitchFamily="49" charset="0"/>
              <a:cs typeface="宋体" panose="02010600030101010101" pitchFamily="2" charset="-122"/>
            </a:endParaRPr>
          </a:p>
        </p:txBody>
      </p:sp>
      <p:sp>
        <p:nvSpPr>
          <p:cNvPr id="29" name="TextBox 3">
            <a:extLst>
              <a:ext uri="{FF2B5EF4-FFF2-40B4-BE49-F238E27FC236}">
                <a16:creationId xmlns:a16="http://schemas.microsoft.com/office/drawing/2014/main" id="{C71DAE1E-0C3E-440C-9443-D0572F50CF25}"/>
              </a:ext>
            </a:extLst>
          </p:cNvPr>
          <p:cNvSpPr txBox="1"/>
          <p:nvPr/>
        </p:nvSpPr>
        <p:spPr>
          <a:xfrm>
            <a:off x="1873251" y="4375152"/>
            <a:ext cx="3333749" cy="1600438"/>
          </a:xfrm>
          <a:prstGeom prst="rect">
            <a:avLst/>
          </a:prstGeom>
          <a:solidFill>
            <a:srgbClr val="FCD4B4"/>
          </a:solidFill>
          <a:ln w="12700">
            <a:solidFill>
              <a:schemeClr val="tx1"/>
            </a:solidFill>
          </a:ln>
        </p:spPr>
        <p:txBody>
          <a:bodyPr>
            <a:spAutoFit/>
          </a:bodyPr>
          <a:lstStyle/>
          <a:p>
            <a:pPr>
              <a:defRPr/>
            </a:pPr>
            <a:r>
              <a:rPr lang="zh-CN" altLang="zh-CN" sz="1400" b="1" dirty="0">
                <a:solidFill>
                  <a:srgbClr val="000080"/>
                </a:solidFill>
                <a:latin typeface="Courier New" panose="02070309020205020404" pitchFamily="49" charset="0"/>
                <a:cs typeface="Courier New" panose="02070309020205020404" pitchFamily="49" charset="0"/>
              </a:rPr>
              <a:t>public static int </a:t>
            </a:r>
            <a:r>
              <a:rPr lang="en-US" altLang="zh-CN" sz="1400"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b="1" dirty="0">
                <a:solidFill>
                  <a:srgbClr val="000080"/>
                </a:solidFill>
                <a:latin typeface="Courier New" panose="02070309020205020404" pitchFamily="49" charset="0"/>
                <a:cs typeface="Courier New" panose="02070309020205020404" pitchFamily="49" charset="0"/>
              </a:rPr>
              <a:t>int </a:t>
            </a:r>
            <a:r>
              <a:rPr lang="zh-CN" altLang="zh-CN" sz="1400" dirty="0">
                <a:solidFill>
                  <a:srgbClr val="000000"/>
                </a:solidFill>
                <a:latin typeface="Courier New" panose="02070309020205020404" pitchFamily="49" charset="0"/>
                <a:cs typeface="Courier New" panose="02070309020205020404" pitchFamily="49" charset="0"/>
              </a:rPr>
              <a:t>n)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if </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else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00"/>
                </a:solidFill>
                <a:latin typeface="Courier New" panose="02070309020205020404" pitchFamily="49" charset="0"/>
                <a:cs typeface="Courier New" panose="02070309020205020404" pitchFamily="49" charset="0"/>
              </a:rPr>
              <a:t>n *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a:defRPr/>
            </a:pPr>
            <a:r>
              <a:rPr lang="zh-CN" altLang="zh-CN" sz="1400" dirty="0">
                <a:solidFill>
                  <a:srgbClr val="000000"/>
                </a:solidFill>
                <a:latin typeface="Courier New" panose="02070309020205020404" pitchFamily="49" charset="0"/>
                <a:cs typeface="Courier New" panose="02070309020205020404" pitchFamily="49" charset="0"/>
              </a:rPr>
              <a:t>}</a:t>
            </a:r>
            <a:endParaRPr lang="zh-CN" altLang="zh-CN" sz="1400" dirty="0">
              <a:latin typeface="Courier New" panose="02070309020205020404" pitchFamily="49" charset="0"/>
              <a:cs typeface="Courier New" panose="02070309020205020404" pitchFamily="49" charset="0"/>
            </a:endParaRPr>
          </a:p>
        </p:txBody>
      </p:sp>
      <p:sp>
        <p:nvSpPr>
          <p:cNvPr id="30" name="矩形 29">
            <a:extLst>
              <a:ext uri="{FF2B5EF4-FFF2-40B4-BE49-F238E27FC236}">
                <a16:creationId xmlns:a16="http://schemas.microsoft.com/office/drawing/2014/main" id="{85767C24-96D5-43DA-AF41-80B8F03C79B0}"/>
              </a:ext>
            </a:extLst>
          </p:cNvPr>
          <p:cNvSpPr/>
          <p:nvPr/>
        </p:nvSpPr>
        <p:spPr>
          <a:xfrm>
            <a:off x="1871134" y="4449234"/>
            <a:ext cx="3333751" cy="207433"/>
          </a:xfrm>
          <a:prstGeom prst="rect">
            <a:avLst/>
          </a:prstGeom>
          <a:solidFill>
            <a:srgbClr val="FF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5" name="矩形 34">
            <a:extLst>
              <a:ext uri="{FF2B5EF4-FFF2-40B4-BE49-F238E27FC236}">
                <a16:creationId xmlns:a16="http://schemas.microsoft.com/office/drawing/2014/main" id="{4E28BBD5-7A33-413B-AEEF-8D0A5578679A}"/>
              </a:ext>
            </a:extLst>
          </p:cNvPr>
          <p:cNvSpPr/>
          <p:nvPr/>
        </p:nvSpPr>
        <p:spPr>
          <a:xfrm>
            <a:off x="1871134" y="4656667"/>
            <a:ext cx="3333751" cy="205317"/>
          </a:xfrm>
          <a:prstGeom prst="rect">
            <a:avLst/>
          </a:prstGeom>
          <a:solidFill>
            <a:srgbClr val="FF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6" name="矩形 35">
            <a:extLst>
              <a:ext uri="{FF2B5EF4-FFF2-40B4-BE49-F238E27FC236}">
                <a16:creationId xmlns:a16="http://schemas.microsoft.com/office/drawing/2014/main" id="{16481CED-C8C1-4418-9E07-024A8BC248C0}"/>
              </a:ext>
            </a:extLst>
          </p:cNvPr>
          <p:cNvSpPr/>
          <p:nvPr/>
        </p:nvSpPr>
        <p:spPr>
          <a:xfrm>
            <a:off x="1871134" y="5077885"/>
            <a:ext cx="3333751" cy="205316"/>
          </a:xfrm>
          <a:prstGeom prst="rect">
            <a:avLst/>
          </a:prstGeom>
          <a:solidFill>
            <a:srgbClr val="FF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8" name="矩形 37">
            <a:extLst>
              <a:ext uri="{FF2B5EF4-FFF2-40B4-BE49-F238E27FC236}">
                <a16:creationId xmlns:a16="http://schemas.microsoft.com/office/drawing/2014/main" id="{4D8EA240-242A-4B17-B425-3BB72EAA3796}"/>
              </a:ext>
            </a:extLst>
          </p:cNvPr>
          <p:cNvSpPr/>
          <p:nvPr/>
        </p:nvSpPr>
        <p:spPr>
          <a:xfrm>
            <a:off x="1871134" y="5289551"/>
            <a:ext cx="3333751" cy="205316"/>
          </a:xfrm>
          <a:prstGeom prst="rect">
            <a:avLst/>
          </a:prstGeom>
          <a:solidFill>
            <a:srgbClr val="FF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9" name="TextBox 3">
            <a:extLst>
              <a:ext uri="{FF2B5EF4-FFF2-40B4-BE49-F238E27FC236}">
                <a16:creationId xmlns:a16="http://schemas.microsoft.com/office/drawing/2014/main" id="{D8D8FB31-CBF0-495C-9290-C0FB7122E705}"/>
              </a:ext>
            </a:extLst>
          </p:cNvPr>
          <p:cNvSpPr txBox="1"/>
          <p:nvPr/>
        </p:nvSpPr>
        <p:spPr>
          <a:xfrm>
            <a:off x="8159751" y="1670052"/>
            <a:ext cx="2209800" cy="307777"/>
          </a:xfrm>
          <a:prstGeom prst="rect">
            <a:avLst/>
          </a:prstGeom>
          <a:solidFill>
            <a:srgbClr val="FCD4B4"/>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p:txBody>
      </p:sp>
      <p:sp>
        <p:nvSpPr>
          <p:cNvPr id="48" name="TextBox 3">
            <a:extLst>
              <a:ext uri="{FF2B5EF4-FFF2-40B4-BE49-F238E27FC236}">
                <a16:creationId xmlns:a16="http://schemas.microsoft.com/office/drawing/2014/main" id="{7BE6AEB8-292D-4808-9167-4FA1C2E78193}"/>
              </a:ext>
            </a:extLst>
          </p:cNvPr>
          <p:cNvSpPr txBox="1"/>
          <p:nvPr/>
        </p:nvSpPr>
        <p:spPr>
          <a:xfrm>
            <a:off x="8159751" y="3632201"/>
            <a:ext cx="2209800" cy="307777"/>
          </a:xfrm>
          <a:prstGeom prst="rect">
            <a:avLst/>
          </a:prstGeom>
          <a:solidFill>
            <a:srgbClr val="FCD4B4"/>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p:txBody>
      </p:sp>
      <p:sp>
        <p:nvSpPr>
          <p:cNvPr id="49" name="TextBox 3">
            <a:extLst>
              <a:ext uri="{FF2B5EF4-FFF2-40B4-BE49-F238E27FC236}">
                <a16:creationId xmlns:a16="http://schemas.microsoft.com/office/drawing/2014/main" id="{4E8F7024-C975-4190-A349-C37294904119}"/>
              </a:ext>
            </a:extLst>
          </p:cNvPr>
          <p:cNvSpPr txBox="1"/>
          <p:nvPr/>
        </p:nvSpPr>
        <p:spPr>
          <a:xfrm>
            <a:off x="8159751" y="3416300"/>
            <a:ext cx="2209800" cy="523220"/>
          </a:xfrm>
          <a:prstGeom prst="rect">
            <a:avLst/>
          </a:prstGeom>
          <a:solidFill>
            <a:srgbClr val="FCD4B4"/>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参数：</a:t>
            </a:r>
            <a:r>
              <a:rPr lang="en-US" altLang="zh-CN" sz="1400" kern="0" dirty="0">
                <a:solidFill>
                  <a:srgbClr val="000000"/>
                </a:solidFill>
                <a:latin typeface="Consolas" panose="020B0609020204030204" pitchFamily="49" charset="0"/>
                <a:cs typeface="宋体" panose="02010600030101010101" pitchFamily="2" charset="-122"/>
              </a:rPr>
              <a:t>n = </a:t>
            </a:r>
            <a:r>
              <a:rPr lang="en-US" altLang="zh-CN" sz="1400" dirty="0">
                <a:solidFill>
                  <a:srgbClr val="0000FF"/>
                </a:solidFill>
                <a:latin typeface="Courier New" panose="02070309020205020404" pitchFamily="49" charset="0"/>
                <a:cs typeface="Courier New" panose="02070309020205020404" pitchFamily="49" charset="0"/>
              </a:rPr>
              <a:t>3</a:t>
            </a:r>
            <a:r>
              <a:rPr lang="en-US" altLang="zh-CN" sz="1400" kern="0" dirty="0">
                <a:solidFill>
                  <a:srgbClr val="000000"/>
                </a:solidFill>
                <a:latin typeface="Consolas" panose="020B0609020204030204" pitchFamily="49" charset="0"/>
                <a:cs typeface="宋体" panose="02010600030101010101" pitchFamily="2" charset="-122"/>
              </a:rPr>
              <a:t> </a:t>
            </a:r>
          </a:p>
        </p:txBody>
      </p:sp>
      <p:sp>
        <p:nvSpPr>
          <p:cNvPr id="50" name="TextBox 3">
            <a:extLst>
              <a:ext uri="{FF2B5EF4-FFF2-40B4-BE49-F238E27FC236}">
                <a16:creationId xmlns:a16="http://schemas.microsoft.com/office/drawing/2014/main" id="{6FF59E42-B940-4FBB-AFFD-DF0F70878C9B}"/>
              </a:ext>
            </a:extLst>
          </p:cNvPr>
          <p:cNvSpPr txBox="1"/>
          <p:nvPr/>
        </p:nvSpPr>
        <p:spPr>
          <a:xfrm>
            <a:off x="8159751" y="3200400"/>
            <a:ext cx="2209800" cy="738664"/>
          </a:xfrm>
          <a:prstGeom prst="rect">
            <a:avLst/>
          </a:prstGeom>
          <a:solidFill>
            <a:srgbClr val="FCD4B4"/>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参数：</a:t>
            </a:r>
            <a:r>
              <a:rPr lang="en-US" altLang="zh-CN" sz="1400" kern="0" dirty="0">
                <a:solidFill>
                  <a:srgbClr val="000000"/>
                </a:solidFill>
                <a:latin typeface="Consolas" panose="020B0609020204030204" pitchFamily="49" charset="0"/>
                <a:cs typeface="宋体" panose="02010600030101010101" pitchFamily="2" charset="-122"/>
              </a:rPr>
              <a:t>n = </a:t>
            </a:r>
            <a:r>
              <a:rPr lang="en-US" altLang="zh-CN" sz="1400" dirty="0">
                <a:solidFill>
                  <a:srgbClr val="0000FF"/>
                </a:solidFill>
                <a:latin typeface="Courier New" panose="02070309020205020404" pitchFamily="49" charset="0"/>
                <a:cs typeface="Courier New" panose="02070309020205020404" pitchFamily="49" charset="0"/>
              </a:rPr>
              <a:t>3</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返回：</a:t>
            </a:r>
            <a:r>
              <a:rPr lang="en-US" altLang="zh-CN" sz="1400" dirty="0">
                <a:solidFill>
                  <a:srgbClr val="0000FF"/>
                </a:solidFill>
                <a:latin typeface="Courier New" panose="02070309020205020404" pitchFamily="49" charset="0"/>
                <a:cs typeface="Courier New" panose="02070309020205020404" pitchFamily="49" charset="0"/>
              </a:rPr>
              <a:t>3 </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FF"/>
                </a:solidFill>
                <a:latin typeface="Courier New" panose="02070309020205020404" pitchFamily="49" charset="0"/>
                <a:cs typeface="Courier New" panose="02070309020205020404" pitchFamily="49" charset="0"/>
              </a:rPr>
              <a:t>2</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t>
            </a:r>
            <a:endParaRPr lang="en-US" altLang="zh-CN" sz="1400" kern="0" dirty="0">
              <a:solidFill>
                <a:srgbClr val="000000"/>
              </a:solidFill>
              <a:latin typeface="Consolas" panose="020B0609020204030204" pitchFamily="49" charset="0"/>
              <a:cs typeface="宋体" panose="02010600030101010101" pitchFamily="2" charset="-122"/>
            </a:endParaRPr>
          </a:p>
        </p:txBody>
      </p:sp>
      <p:sp>
        <p:nvSpPr>
          <p:cNvPr id="42" name="TextBox 2">
            <a:extLst>
              <a:ext uri="{FF2B5EF4-FFF2-40B4-BE49-F238E27FC236}">
                <a16:creationId xmlns:a16="http://schemas.microsoft.com/office/drawing/2014/main" id="{05DBD718-3A92-41CE-A172-EE24F39192DC}"/>
              </a:ext>
            </a:extLst>
          </p:cNvPr>
          <p:cNvSpPr txBox="1">
            <a:spLocks noChangeArrowheads="1"/>
          </p:cNvSpPr>
          <p:nvPr/>
        </p:nvSpPr>
        <p:spPr bwMode="auto">
          <a:xfrm>
            <a:off x="1707925" y="1435098"/>
            <a:ext cx="8132459" cy="472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案例：递归求阶乘的执行流程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dissolve">
                                      <p:cBhvr>
                                        <p:cTn id="7" dur="500"/>
                                        <p:tgtEl>
                                          <p:spTgt spid="2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2" nodeType="click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dissolve">
                                      <p:cBhvr>
                                        <p:cTn id="16" dur="500"/>
                                        <p:tgtEl>
                                          <p:spTgt spid="39"/>
                                        </p:tgtEl>
                                      </p:cBhvr>
                                    </p:animEffect>
                                  </p:childTnLst>
                                </p:cTn>
                              </p:par>
                            </p:childTnLst>
                          </p:cTn>
                        </p:par>
                        <p:par>
                          <p:cTn id="17" fill="hold" nodeType="afterGroup">
                            <p:stCondLst>
                              <p:cond delay="500"/>
                            </p:stCondLst>
                            <p:childTnLst>
                              <p:par>
                                <p:cTn id="18" presetID="42" presetClass="path" presetSubtype="0" accel="50000" decel="50000" fill="hold" grpId="0" nodeType="afterEffect">
                                  <p:stCondLst>
                                    <p:cond delay="0"/>
                                  </p:stCondLst>
                                  <p:childTnLst>
                                    <p:animMotion origin="layout" path="M 4.16667E-6 -1.23457E-6 L 4.16667E-6 0.28611 " pathEditMode="relative" rAng="0" ptsTypes="AA">
                                      <p:cBhvr>
                                        <p:cTn id="19" dur="500" fill="hold"/>
                                        <p:tgtEl>
                                          <p:spTgt spid="39"/>
                                        </p:tgtEl>
                                        <p:attrNameLst>
                                          <p:attrName>ppt_x</p:attrName>
                                          <p:attrName>ppt_y</p:attrName>
                                        </p:attrNameLst>
                                      </p:cBhvr>
                                      <p:rCtr x="0" y="14290"/>
                                    </p:animMotion>
                                  </p:childTnLst>
                                </p:cTn>
                              </p:par>
                            </p:childTnLst>
                          </p:cTn>
                        </p:par>
                        <p:par>
                          <p:cTn id="20" fill="hold" nodeType="afterGroup">
                            <p:stCondLst>
                              <p:cond delay="1000"/>
                            </p:stCondLst>
                            <p:childTnLst>
                              <p:par>
                                <p:cTn id="21" presetID="1" presetClass="exit" presetSubtype="0" fill="hold" grpId="1" nodeType="afterEffect">
                                  <p:stCondLst>
                                    <p:cond delay="0"/>
                                  </p:stCondLst>
                                  <p:childTnLst>
                                    <p:set>
                                      <p:cBhvr>
                                        <p:cTn id="22" dur="1" fill="hold">
                                          <p:stCondLst>
                                            <p:cond delay="0"/>
                                          </p:stCondLst>
                                        </p:cTn>
                                        <p:tgtEl>
                                          <p:spTgt spid="39"/>
                                        </p:tgtEl>
                                        <p:attrNameLst>
                                          <p:attrName>style.visibility</p:attrName>
                                        </p:attrNameLst>
                                      </p:cBhvr>
                                      <p:to>
                                        <p:strVal val="hidden"/>
                                      </p:to>
                                    </p:set>
                                  </p:childTnLst>
                                </p:cTn>
                              </p:par>
                            </p:childTnLst>
                          </p:cTn>
                        </p:par>
                        <p:par>
                          <p:cTn id="23" fill="hold" nodeType="afterGroup">
                            <p:stCondLst>
                              <p:cond delay="1000"/>
                            </p:stCondLst>
                            <p:childTnLst>
                              <p:par>
                                <p:cTn id="24" presetID="1" presetClass="entr" presetSubtype="0" fill="hold" grpId="0" nodeType="afterEffect">
                                  <p:stCondLst>
                                    <p:cond delay="0"/>
                                  </p:stCondLst>
                                  <p:childTnLst>
                                    <p:set>
                                      <p:cBhvr>
                                        <p:cTn id="25" dur="1" fill="hold">
                                          <p:stCondLst>
                                            <p:cond delay="0"/>
                                          </p:stCondLst>
                                        </p:cTn>
                                        <p:tgtEl>
                                          <p:spTgt spid="48"/>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49"/>
                                        </p:tgtEl>
                                        <p:attrNameLst>
                                          <p:attrName>style.visibility</p:attrName>
                                        </p:attrNameLst>
                                      </p:cBhvr>
                                      <p:to>
                                        <p:strVal val="visible"/>
                                      </p:to>
                                    </p:set>
                                    <p:animEffect transition="in" filter="dissolve">
                                      <p:cBhvr>
                                        <p:cTn id="30" dur="500"/>
                                        <p:tgtEl>
                                          <p:spTgt spid="49"/>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childTnLst>
                          </p:cTn>
                        </p:par>
                        <p:par>
                          <p:cTn id="35" fill="hold" nodeType="afterGroup">
                            <p:stCondLst>
                              <p:cond delay="0"/>
                            </p:stCondLst>
                            <p:childTnLst>
                              <p:par>
                                <p:cTn id="36" presetID="1" presetClass="exit" presetSubtype="0" fill="hold" grpId="1" nodeType="afterEffect">
                                  <p:stCondLst>
                                    <p:cond delay="0"/>
                                  </p:stCondLst>
                                  <p:childTnLst>
                                    <p:set>
                                      <p:cBhvr>
                                        <p:cTn id="37" dur="1" fill="hold">
                                          <p:stCondLst>
                                            <p:cond delay="0"/>
                                          </p:stCondLst>
                                        </p:cTn>
                                        <p:tgtEl>
                                          <p:spTgt spid="30"/>
                                        </p:tgtEl>
                                        <p:attrNameLst>
                                          <p:attrName>style.visibility</p:attrName>
                                        </p:attrNameLst>
                                      </p:cBhvr>
                                      <p:to>
                                        <p:strVal val="hidden"/>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36"/>
                                        </p:tgtEl>
                                        <p:attrNameLst>
                                          <p:attrName>style.visibility</p:attrName>
                                        </p:attrNameLst>
                                      </p:cBhvr>
                                      <p:to>
                                        <p:strVal val="visible"/>
                                      </p:to>
                                    </p:set>
                                  </p:childTnLst>
                                </p:cTn>
                              </p:par>
                            </p:childTnLst>
                          </p:cTn>
                        </p:par>
                        <p:par>
                          <p:cTn id="42" fill="hold" nodeType="afterGroup">
                            <p:stCondLst>
                              <p:cond delay="0"/>
                            </p:stCondLst>
                            <p:childTnLst>
                              <p:par>
                                <p:cTn id="43" presetID="1" presetClass="exit" presetSubtype="0" fill="hold" grpId="1" nodeType="afterEffect">
                                  <p:stCondLst>
                                    <p:cond delay="0"/>
                                  </p:stCondLst>
                                  <p:childTnLst>
                                    <p:set>
                                      <p:cBhvr>
                                        <p:cTn id="44" dur="1" fill="hold">
                                          <p:stCondLst>
                                            <p:cond delay="0"/>
                                          </p:stCondLst>
                                        </p:cTn>
                                        <p:tgtEl>
                                          <p:spTgt spid="35"/>
                                        </p:tgtEl>
                                        <p:attrNameLst>
                                          <p:attrName>style.visibility</p:attrName>
                                        </p:attrNameLst>
                                      </p:cBhvr>
                                      <p:to>
                                        <p:strVal val="hidden"/>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childTnLst>
                          </p:cTn>
                        </p:par>
                        <p:par>
                          <p:cTn id="49" fill="hold" nodeType="afterGroup">
                            <p:stCondLst>
                              <p:cond delay="0"/>
                            </p:stCondLst>
                            <p:childTnLst>
                              <p:par>
                                <p:cTn id="50" presetID="1" presetClass="exit" presetSubtype="0" fill="hold" grpId="1" nodeType="afterEffect">
                                  <p:stCondLst>
                                    <p:cond delay="0"/>
                                  </p:stCondLst>
                                  <p:childTnLst>
                                    <p:set>
                                      <p:cBhvr>
                                        <p:cTn id="51" dur="1" fill="hold">
                                          <p:stCondLst>
                                            <p:cond delay="0"/>
                                          </p:stCondLst>
                                        </p:cTn>
                                        <p:tgtEl>
                                          <p:spTgt spid="36"/>
                                        </p:tgtEl>
                                        <p:attrNameLst>
                                          <p:attrName>style.visibility</p:attrName>
                                        </p:attrNameLst>
                                      </p:cBhvr>
                                      <p:to>
                                        <p:strVal val="hidden"/>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50"/>
                                        </p:tgtEl>
                                        <p:attrNameLst>
                                          <p:attrName>style.visibility</p:attrName>
                                        </p:attrNameLst>
                                      </p:cBhvr>
                                      <p:to>
                                        <p:strVal val="visible"/>
                                      </p:to>
                                    </p:set>
                                    <p:animEffect transition="in" filter="dissolve">
                                      <p:cBhvr>
                                        <p:cTn id="56"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0" grpId="1" animBg="1"/>
      <p:bldP spid="35" grpId="0" animBg="1"/>
      <p:bldP spid="35" grpId="1" animBg="1"/>
      <p:bldP spid="36" grpId="0" animBg="1"/>
      <p:bldP spid="36" grpId="1" animBg="1"/>
      <p:bldP spid="38" grpId="0" animBg="1"/>
      <p:bldP spid="39" grpId="0" animBg="1"/>
      <p:bldP spid="39" grpId="1" animBg="1"/>
      <p:bldP spid="39" grpId="2" animBg="1"/>
      <p:bldP spid="48" grpId="0" animBg="1"/>
      <p:bldP spid="49" grpId="0" animBg="1"/>
      <p:bldP spid="5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3">
            <a:extLst>
              <a:ext uri="{FF2B5EF4-FFF2-40B4-BE49-F238E27FC236}">
                <a16:creationId xmlns:a16="http://schemas.microsoft.com/office/drawing/2014/main" id="{72918B41-8F20-4404-858D-55049CE8E3D1}"/>
              </a:ext>
            </a:extLst>
          </p:cNvPr>
          <p:cNvSpPr txBox="1"/>
          <p:nvPr/>
        </p:nvSpPr>
        <p:spPr>
          <a:xfrm>
            <a:off x="1227667" y="2347385"/>
            <a:ext cx="5471584" cy="2893100"/>
          </a:xfrm>
          <a:prstGeom prst="rect">
            <a:avLst/>
          </a:prstGeom>
          <a:solidFill>
            <a:srgbClr val="FFFFCC"/>
          </a:solidFill>
          <a:ln w="12700">
            <a:solidFill>
              <a:schemeClr val="tx1"/>
            </a:solidFill>
          </a:ln>
        </p:spPr>
        <p:txBody>
          <a:bodyPr>
            <a:spAutoFit/>
          </a:bodyPr>
          <a:lstStyle/>
          <a:p>
            <a:pPr>
              <a:defRPr/>
            </a:pPr>
            <a:r>
              <a:rPr lang="zh-CN" altLang="zh-CN" sz="1400" b="1" dirty="0">
                <a:solidFill>
                  <a:srgbClr val="000080"/>
                </a:solidFill>
                <a:latin typeface="Courier New" panose="02070309020205020404" pitchFamily="49" charset="0"/>
                <a:cs typeface="Courier New" panose="02070309020205020404" pitchFamily="49" charset="0"/>
              </a:rPr>
              <a:t>public class </a:t>
            </a:r>
            <a:r>
              <a:rPr lang="zh-CN" altLang="zh-CN" sz="1400" dirty="0">
                <a:solidFill>
                  <a:srgbClr val="000000"/>
                </a:solidFill>
                <a:latin typeface="Courier New" panose="02070309020205020404" pitchFamily="49" charset="0"/>
                <a:cs typeface="Courier New" panose="02070309020205020404" pitchFamily="49" charset="0"/>
              </a:rPr>
              <a:t>DiGuiDemo01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public static void </a:t>
            </a:r>
            <a:r>
              <a:rPr lang="zh-CN" altLang="zh-CN" sz="1400" dirty="0">
                <a:solidFill>
                  <a:srgbClr val="000000"/>
                </a:solidFill>
                <a:latin typeface="Courier New" panose="02070309020205020404" pitchFamily="49" charset="0"/>
                <a:cs typeface="Courier New" panose="02070309020205020404" pitchFamily="49" charset="0"/>
              </a:rPr>
              <a:t>main(String[] args)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int </a:t>
            </a:r>
            <a:r>
              <a:rPr lang="zh-CN" altLang="zh-CN" sz="1400" dirty="0">
                <a:solidFill>
                  <a:srgbClr val="000000"/>
                </a:solidFill>
                <a:latin typeface="Courier New" panose="02070309020205020404" pitchFamily="49" charset="0"/>
                <a:cs typeface="Courier New" panose="02070309020205020404" pitchFamily="49" charset="0"/>
              </a:rPr>
              <a:t>result =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solidFill>
                  <a:srgbClr val="0000FF"/>
                </a:solidFill>
                <a:latin typeface="Courier New" panose="02070309020205020404" pitchFamily="49" charset="0"/>
                <a:cs typeface="Courier New" panose="02070309020205020404" pitchFamily="49" charset="0"/>
              </a:rPr>
              <a:t>5</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System.</a:t>
            </a:r>
            <a:r>
              <a:rPr lang="zh-CN" altLang="zh-CN" sz="1400" b="1" i="1" dirty="0">
                <a:solidFill>
                  <a:srgbClr val="660E7A"/>
                </a:solidFill>
                <a:latin typeface="Courier New" panose="02070309020205020404" pitchFamily="49" charset="0"/>
                <a:cs typeface="Courier New" panose="02070309020205020404" pitchFamily="49" charset="0"/>
              </a:rPr>
              <a:t>out</a:t>
            </a:r>
            <a:r>
              <a:rPr lang="zh-CN" altLang="zh-CN" sz="1400" dirty="0">
                <a:solidFill>
                  <a:srgbClr val="000000"/>
                </a:solidFill>
                <a:latin typeface="Courier New" panose="02070309020205020404" pitchFamily="49" charset="0"/>
                <a:cs typeface="Courier New" panose="02070309020205020404" pitchFamily="49" charset="0"/>
              </a:rPr>
              <a:t>.println(</a:t>
            </a:r>
            <a:r>
              <a:rPr lang="zh-CN" altLang="zh-CN" sz="1400" b="1" dirty="0">
                <a:solidFill>
                  <a:srgbClr val="008000"/>
                </a:solidFill>
                <a:latin typeface="Courier New" panose="02070309020205020404" pitchFamily="49" charset="0"/>
                <a:cs typeface="Courier New" panose="02070309020205020404" pitchFamily="49" charset="0"/>
              </a:rPr>
              <a:t>"5的阶乘是："</a:t>
            </a:r>
            <a:r>
              <a:rPr lang="zh-CN" altLang="zh-CN" sz="1400" dirty="0">
                <a:solidFill>
                  <a:srgbClr val="000000"/>
                </a:solidFill>
                <a:latin typeface="Courier New" panose="02070309020205020404" pitchFamily="49" charset="0"/>
                <a:cs typeface="Courier New" panose="02070309020205020404" pitchFamily="49" charset="0"/>
              </a:rPr>
              <a:t>+ result);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public static int </a:t>
            </a:r>
            <a:r>
              <a:rPr lang="en-US" altLang="zh-CN" sz="1400"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b="1" dirty="0">
                <a:solidFill>
                  <a:srgbClr val="000080"/>
                </a:solidFill>
                <a:latin typeface="Courier New" panose="02070309020205020404" pitchFamily="49" charset="0"/>
                <a:cs typeface="Courier New" panose="02070309020205020404" pitchFamily="49" charset="0"/>
              </a:rPr>
              <a:t>int </a:t>
            </a:r>
            <a:r>
              <a:rPr lang="zh-CN" altLang="zh-CN" sz="1400" dirty="0">
                <a:solidFill>
                  <a:srgbClr val="000000"/>
                </a:solidFill>
                <a:latin typeface="Courier New" panose="02070309020205020404" pitchFamily="49" charset="0"/>
                <a:cs typeface="Courier New" panose="02070309020205020404" pitchFamily="49" charset="0"/>
              </a:rPr>
              <a:t>n)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if </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else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00"/>
                </a:solidFill>
                <a:latin typeface="Courier New" panose="02070309020205020404" pitchFamily="49" charset="0"/>
                <a:cs typeface="Courier New" panose="02070309020205020404" pitchFamily="49" charset="0"/>
              </a:rPr>
              <a:t>n *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zh-CN" altLang="zh-CN" sz="1400" dirty="0">
                <a:solidFill>
                  <a:srgbClr val="000000"/>
                </a:solidFill>
                <a:latin typeface="Courier New" panose="02070309020205020404" pitchFamily="49" charset="0"/>
                <a:cs typeface="Courier New" panose="02070309020205020404" pitchFamily="49" charset="0"/>
              </a:rPr>
              <a:t>}</a:t>
            </a:r>
            <a:endParaRPr lang="zh-CN" altLang="zh-CN" sz="1867" dirty="0">
              <a:latin typeface="Courier New" panose="02070309020205020404" pitchFamily="49" charset="0"/>
              <a:cs typeface="Courier New" panose="02070309020205020404" pitchFamily="49" charset="0"/>
            </a:endParaRPr>
          </a:p>
        </p:txBody>
      </p:sp>
      <p:grpSp>
        <p:nvGrpSpPr>
          <p:cNvPr id="149509" name="组合 17">
            <a:extLst>
              <a:ext uri="{FF2B5EF4-FFF2-40B4-BE49-F238E27FC236}">
                <a16:creationId xmlns:a16="http://schemas.microsoft.com/office/drawing/2014/main" id="{B762CB4F-D12C-432E-A169-BC6FA16E4757}"/>
              </a:ext>
            </a:extLst>
          </p:cNvPr>
          <p:cNvGrpSpPr>
            <a:grpSpLocks/>
          </p:cNvGrpSpPr>
          <p:nvPr/>
        </p:nvGrpSpPr>
        <p:grpSpPr bwMode="auto">
          <a:xfrm>
            <a:off x="8113185" y="2084917"/>
            <a:ext cx="2305049" cy="4523316"/>
            <a:chOff x="3730625" y="1844675"/>
            <a:chExt cx="1728788" cy="2592171"/>
          </a:xfrm>
        </p:grpSpPr>
        <p:sp>
          <p:nvSpPr>
            <p:cNvPr id="12" name="矩形 11">
              <a:extLst>
                <a:ext uri="{FF2B5EF4-FFF2-40B4-BE49-F238E27FC236}">
                  <a16:creationId xmlns:a16="http://schemas.microsoft.com/office/drawing/2014/main" id="{24A1FB85-45F4-4241-AA99-4ACC834644D7}"/>
                </a:ext>
              </a:extLst>
            </p:cNvPr>
            <p:cNvSpPr/>
            <p:nvPr/>
          </p:nvSpPr>
          <p:spPr>
            <a:xfrm>
              <a:off x="3730625" y="1844675"/>
              <a:ext cx="1728788" cy="2592171"/>
            </a:xfrm>
            <a:prstGeom prst="rect">
              <a:avLst/>
            </a:prstGeom>
            <a:solidFill>
              <a:srgbClr val="FD0000">
                <a:alpha val="10000"/>
              </a:srgbClr>
            </a:solidFill>
            <a:ln w="38100">
              <a:solidFill>
                <a:srgbClr val="FD0000"/>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49539" name="TextBox 2">
              <a:extLst>
                <a:ext uri="{FF2B5EF4-FFF2-40B4-BE49-F238E27FC236}">
                  <a16:creationId xmlns:a16="http://schemas.microsoft.com/office/drawing/2014/main" id="{ADA20ED3-71A0-435D-838E-AE9C7C41E01B}"/>
                </a:ext>
              </a:extLst>
            </p:cNvPr>
            <p:cNvSpPr txBox="1">
              <a:spLocks noChangeArrowheads="1"/>
            </p:cNvSpPr>
            <p:nvPr/>
          </p:nvSpPr>
          <p:spPr bwMode="auto">
            <a:xfrm>
              <a:off x="4126706" y="4101784"/>
              <a:ext cx="935038" cy="332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400" b="1">
                  <a:solidFill>
                    <a:srgbClr val="FD0000"/>
                  </a:solidFill>
                  <a:latin typeface="微软雅黑" panose="020B0503020204020204" pitchFamily="34" charset="-122"/>
                  <a:ea typeface="微软雅黑" panose="020B0503020204020204" pitchFamily="34" charset="-122"/>
                </a:rPr>
                <a:t>栈内存</a:t>
              </a:r>
              <a:endParaRPr lang="en-US" altLang="zh-CN" sz="2400" b="1">
                <a:solidFill>
                  <a:srgbClr val="FD0000"/>
                </a:solidFill>
                <a:latin typeface="微软雅黑" panose="020B0503020204020204" pitchFamily="34" charset="-122"/>
                <a:ea typeface="微软雅黑" panose="020B0503020204020204" pitchFamily="34" charset="-122"/>
              </a:endParaRPr>
            </a:p>
          </p:txBody>
        </p:sp>
      </p:grpSp>
      <p:sp>
        <p:nvSpPr>
          <p:cNvPr id="20" name="TextBox 3">
            <a:extLst>
              <a:ext uri="{FF2B5EF4-FFF2-40B4-BE49-F238E27FC236}">
                <a16:creationId xmlns:a16="http://schemas.microsoft.com/office/drawing/2014/main" id="{6E84CB84-2908-4260-B007-4463EB615852}"/>
              </a:ext>
            </a:extLst>
          </p:cNvPr>
          <p:cNvSpPr txBox="1"/>
          <p:nvPr/>
        </p:nvSpPr>
        <p:spPr>
          <a:xfrm>
            <a:off x="8159751" y="5854701"/>
            <a:ext cx="2209800" cy="307777"/>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main</a:t>
            </a:r>
          </a:p>
        </p:txBody>
      </p:sp>
      <p:sp>
        <p:nvSpPr>
          <p:cNvPr id="19" name="TextBox 3">
            <a:extLst>
              <a:ext uri="{FF2B5EF4-FFF2-40B4-BE49-F238E27FC236}">
                <a16:creationId xmlns:a16="http://schemas.microsoft.com/office/drawing/2014/main" id="{5C5879BC-D204-4BA3-8408-7684AEC9E860}"/>
              </a:ext>
            </a:extLst>
          </p:cNvPr>
          <p:cNvSpPr txBox="1"/>
          <p:nvPr/>
        </p:nvSpPr>
        <p:spPr>
          <a:xfrm>
            <a:off x="8159751" y="5638800"/>
            <a:ext cx="2209800" cy="523220"/>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main</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zh-CN" sz="1400" b="1" dirty="0">
                <a:solidFill>
                  <a:srgbClr val="000080"/>
                </a:solidFill>
                <a:latin typeface="Courier New" panose="02070309020205020404" pitchFamily="49" charset="0"/>
                <a:cs typeface="Courier New" panose="02070309020205020404" pitchFamily="49" charset="0"/>
              </a:rPr>
              <a:t>int</a:t>
            </a:r>
            <a:r>
              <a:rPr lang="en-US" altLang="zh-CN" sz="1400" kern="0" dirty="0">
                <a:solidFill>
                  <a:srgbClr val="000000"/>
                </a:solidFill>
                <a:latin typeface="Consolas" panose="020B0609020204030204" pitchFamily="49" charset="0"/>
                <a:cs typeface="宋体" panose="02010600030101010101" pitchFamily="2" charset="-122"/>
              </a:rPr>
              <a:t> result     </a:t>
            </a:r>
          </a:p>
        </p:txBody>
      </p:sp>
      <p:sp>
        <p:nvSpPr>
          <p:cNvPr id="24" name="TextBox 3">
            <a:extLst>
              <a:ext uri="{FF2B5EF4-FFF2-40B4-BE49-F238E27FC236}">
                <a16:creationId xmlns:a16="http://schemas.microsoft.com/office/drawing/2014/main" id="{51F70D0B-5582-4931-B280-4A1182D3FE7D}"/>
              </a:ext>
            </a:extLst>
          </p:cNvPr>
          <p:cNvSpPr txBox="1"/>
          <p:nvPr/>
        </p:nvSpPr>
        <p:spPr>
          <a:xfrm>
            <a:off x="711201" y="5037668"/>
            <a:ext cx="3333751" cy="1600438"/>
          </a:xfrm>
          <a:prstGeom prst="rect">
            <a:avLst/>
          </a:prstGeom>
          <a:solidFill>
            <a:schemeClr val="accent6">
              <a:lumMod val="60000"/>
              <a:lumOff val="40000"/>
            </a:schemeClr>
          </a:solidFill>
          <a:ln w="12700">
            <a:solidFill>
              <a:schemeClr val="tx1"/>
            </a:solidFill>
          </a:ln>
        </p:spPr>
        <p:txBody>
          <a:bodyPr>
            <a:spAutoFit/>
          </a:bodyPr>
          <a:lstStyle/>
          <a:p>
            <a:pPr>
              <a:defRPr/>
            </a:pPr>
            <a:r>
              <a:rPr lang="zh-CN" altLang="zh-CN" sz="1400" b="1" dirty="0">
                <a:solidFill>
                  <a:srgbClr val="000080"/>
                </a:solidFill>
                <a:latin typeface="Courier New" panose="02070309020205020404" pitchFamily="49" charset="0"/>
                <a:cs typeface="Courier New" panose="02070309020205020404" pitchFamily="49" charset="0"/>
              </a:rPr>
              <a:t>public static int </a:t>
            </a:r>
            <a:r>
              <a:rPr lang="en-US" altLang="zh-CN" sz="1400"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b="1" dirty="0">
                <a:solidFill>
                  <a:srgbClr val="000080"/>
                </a:solidFill>
                <a:latin typeface="Courier New" panose="02070309020205020404" pitchFamily="49" charset="0"/>
                <a:cs typeface="Courier New" panose="02070309020205020404" pitchFamily="49" charset="0"/>
              </a:rPr>
              <a:t>int </a:t>
            </a:r>
            <a:r>
              <a:rPr lang="zh-CN" altLang="zh-CN" sz="1400" dirty="0">
                <a:solidFill>
                  <a:srgbClr val="000000"/>
                </a:solidFill>
                <a:latin typeface="Courier New" panose="02070309020205020404" pitchFamily="49" charset="0"/>
                <a:cs typeface="Courier New" panose="02070309020205020404" pitchFamily="49" charset="0"/>
              </a:rPr>
              <a:t>n)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if </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else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00"/>
                </a:solidFill>
                <a:latin typeface="Courier New" panose="02070309020205020404" pitchFamily="49" charset="0"/>
                <a:cs typeface="Courier New" panose="02070309020205020404" pitchFamily="49" charset="0"/>
              </a:rPr>
              <a:t>n *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a:defRPr/>
            </a:pPr>
            <a:r>
              <a:rPr lang="zh-CN" altLang="zh-CN" sz="1400" dirty="0">
                <a:solidFill>
                  <a:srgbClr val="000000"/>
                </a:solidFill>
                <a:latin typeface="Courier New" panose="02070309020205020404" pitchFamily="49" charset="0"/>
                <a:cs typeface="Courier New" panose="02070309020205020404" pitchFamily="49" charset="0"/>
              </a:rPr>
              <a:t>}</a:t>
            </a:r>
            <a:endParaRPr lang="zh-CN" altLang="zh-CN" sz="1400" dirty="0">
              <a:latin typeface="Courier New" panose="02070309020205020404" pitchFamily="49" charset="0"/>
              <a:cs typeface="Courier New" panose="02070309020205020404" pitchFamily="49" charset="0"/>
            </a:endParaRPr>
          </a:p>
        </p:txBody>
      </p:sp>
      <p:sp>
        <p:nvSpPr>
          <p:cNvPr id="31" name="TextBox 3">
            <a:extLst>
              <a:ext uri="{FF2B5EF4-FFF2-40B4-BE49-F238E27FC236}">
                <a16:creationId xmlns:a16="http://schemas.microsoft.com/office/drawing/2014/main" id="{798497D7-8ED7-4BD3-A92C-24EB2DB8E868}"/>
              </a:ext>
            </a:extLst>
          </p:cNvPr>
          <p:cNvSpPr txBox="1"/>
          <p:nvPr/>
        </p:nvSpPr>
        <p:spPr>
          <a:xfrm>
            <a:off x="8159751" y="5253568"/>
            <a:ext cx="2209800" cy="307777"/>
          </a:xfrm>
          <a:prstGeom prst="rect">
            <a:avLst/>
          </a:prstGeom>
          <a:solidFill>
            <a:srgbClr val="FAC090"/>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p:txBody>
      </p:sp>
      <p:sp>
        <p:nvSpPr>
          <p:cNvPr id="37" name="TextBox 3">
            <a:extLst>
              <a:ext uri="{FF2B5EF4-FFF2-40B4-BE49-F238E27FC236}">
                <a16:creationId xmlns:a16="http://schemas.microsoft.com/office/drawing/2014/main" id="{91267632-2CEA-4F04-940E-684999220948}"/>
              </a:ext>
            </a:extLst>
          </p:cNvPr>
          <p:cNvSpPr txBox="1"/>
          <p:nvPr/>
        </p:nvSpPr>
        <p:spPr>
          <a:xfrm>
            <a:off x="8159751" y="5037667"/>
            <a:ext cx="2209800" cy="523220"/>
          </a:xfrm>
          <a:prstGeom prst="rect">
            <a:avLst/>
          </a:prstGeom>
          <a:solidFill>
            <a:srgbClr val="FAC090"/>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参数：</a:t>
            </a:r>
            <a:r>
              <a:rPr lang="en-US" altLang="zh-CN" sz="1400" kern="0" dirty="0">
                <a:solidFill>
                  <a:srgbClr val="000000"/>
                </a:solidFill>
                <a:latin typeface="Consolas" panose="020B0609020204030204" pitchFamily="49" charset="0"/>
                <a:cs typeface="宋体" panose="02010600030101010101" pitchFamily="2" charset="-122"/>
              </a:rPr>
              <a:t>n = </a:t>
            </a:r>
            <a:r>
              <a:rPr lang="en-US" altLang="zh-CN" sz="1400" dirty="0">
                <a:solidFill>
                  <a:srgbClr val="0000FF"/>
                </a:solidFill>
                <a:latin typeface="Courier New" panose="02070309020205020404" pitchFamily="49" charset="0"/>
                <a:cs typeface="Courier New" panose="02070309020205020404" pitchFamily="49" charset="0"/>
              </a:rPr>
              <a:t>5</a:t>
            </a:r>
            <a:r>
              <a:rPr lang="en-US" altLang="zh-CN" sz="1400" kern="0" dirty="0">
                <a:solidFill>
                  <a:srgbClr val="000000"/>
                </a:solidFill>
                <a:latin typeface="Consolas" panose="020B0609020204030204" pitchFamily="49" charset="0"/>
                <a:cs typeface="宋体" panose="02010600030101010101" pitchFamily="2" charset="-122"/>
              </a:rPr>
              <a:t> </a:t>
            </a:r>
          </a:p>
        </p:txBody>
      </p:sp>
      <p:sp>
        <p:nvSpPr>
          <p:cNvPr id="40" name="矩形 39">
            <a:extLst>
              <a:ext uri="{FF2B5EF4-FFF2-40B4-BE49-F238E27FC236}">
                <a16:creationId xmlns:a16="http://schemas.microsoft.com/office/drawing/2014/main" id="{14706190-6E94-4D13-9D7A-483ABAEA70F9}"/>
              </a:ext>
            </a:extLst>
          </p:cNvPr>
          <p:cNvSpPr/>
          <p:nvPr/>
        </p:nvSpPr>
        <p:spPr>
          <a:xfrm>
            <a:off x="711201" y="5954185"/>
            <a:ext cx="3333751" cy="205316"/>
          </a:xfrm>
          <a:prstGeom prst="rect">
            <a:avLst/>
          </a:prstGeom>
          <a:solidFill>
            <a:srgbClr val="FF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41" name="TextBox 3">
            <a:extLst>
              <a:ext uri="{FF2B5EF4-FFF2-40B4-BE49-F238E27FC236}">
                <a16:creationId xmlns:a16="http://schemas.microsoft.com/office/drawing/2014/main" id="{8694CA7C-8AD8-4814-BA98-5D137170C378}"/>
              </a:ext>
            </a:extLst>
          </p:cNvPr>
          <p:cNvSpPr txBox="1"/>
          <p:nvPr/>
        </p:nvSpPr>
        <p:spPr>
          <a:xfrm>
            <a:off x="8159751" y="4821767"/>
            <a:ext cx="2209800" cy="738664"/>
          </a:xfrm>
          <a:prstGeom prst="rect">
            <a:avLst/>
          </a:prstGeom>
          <a:solidFill>
            <a:srgbClr val="FAC090"/>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参数：</a:t>
            </a:r>
            <a:r>
              <a:rPr lang="en-US" altLang="zh-CN" sz="1400" kern="0" dirty="0">
                <a:solidFill>
                  <a:srgbClr val="000000"/>
                </a:solidFill>
                <a:latin typeface="Consolas" panose="020B0609020204030204" pitchFamily="49" charset="0"/>
                <a:cs typeface="宋体" panose="02010600030101010101" pitchFamily="2" charset="-122"/>
              </a:rPr>
              <a:t>n = </a:t>
            </a:r>
            <a:r>
              <a:rPr lang="en-US" altLang="zh-CN" sz="1400" dirty="0">
                <a:solidFill>
                  <a:srgbClr val="0000FF"/>
                </a:solidFill>
                <a:latin typeface="Courier New" panose="02070309020205020404" pitchFamily="49" charset="0"/>
                <a:cs typeface="Courier New" panose="02070309020205020404" pitchFamily="49" charset="0"/>
              </a:rPr>
              <a:t>5</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返回：</a:t>
            </a:r>
            <a:r>
              <a:rPr lang="en-US" altLang="zh-CN" sz="1400" dirty="0">
                <a:solidFill>
                  <a:srgbClr val="0000FF"/>
                </a:solidFill>
                <a:latin typeface="Courier New" panose="02070309020205020404" pitchFamily="49" charset="0"/>
                <a:cs typeface="Courier New" panose="02070309020205020404" pitchFamily="49" charset="0"/>
              </a:rPr>
              <a:t>5 </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FF"/>
                </a:solidFill>
                <a:latin typeface="Courier New" panose="02070309020205020404" pitchFamily="49" charset="0"/>
                <a:cs typeface="Courier New" panose="02070309020205020404" pitchFamily="49" charset="0"/>
              </a:rPr>
              <a:t>4</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t>
            </a:r>
            <a:endParaRPr lang="en-US" altLang="zh-CN" sz="1400" kern="0" dirty="0">
              <a:solidFill>
                <a:srgbClr val="000000"/>
              </a:solidFill>
              <a:latin typeface="Consolas" panose="020B0609020204030204" pitchFamily="49" charset="0"/>
              <a:cs typeface="宋体" panose="02010600030101010101" pitchFamily="2" charset="-122"/>
            </a:endParaRPr>
          </a:p>
        </p:txBody>
      </p:sp>
      <p:sp>
        <p:nvSpPr>
          <p:cNvPr id="25" name="矩形 24">
            <a:extLst>
              <a:ext uri="{FF2B5EF4-FFF2-40B4-BE49-F238E27FC236}">
                <a16:creationId xmlns:a16="http://schemas.microsoft.com/office/drawing/2014/main" id="{4D52B0CD-0B38-414A-90A4-B09ED923CBCC}"/>
              </a:ext>
            </a:extLst>
          </p:cNvPr>
          <p:cNvSpPr/>
          <p:nvPr/>
        </p:nvSpPr>
        <p:spPr>
          <a:xfrm>
            <a:off x="1691218" y="2846917"/>
            <a:ext cx="4974167" cy="192616"/>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26" name="TextBox 3">
            <a:extLst>
              <a:ext uri="{FF2B5EF4-FFF2-40B4-BE49-F238E27FC236}">
                <a16:creationId xmlns:a16="http://schemas.microsoft.com/office/drawing/2014/main" id="{33239987-45A5-4BB6-B965-63D5F64BA419}"/>
              </a:ext>
            </a:extLst>
          </p:cNvPr>
          <p:cNvSpPr txBox="1"/>
          <p:nvPr/>
        </p:nvSpPr>
        <p:spPr>
          <a:xfrm>
            <a:off x="1291167" y="4707468"/>
            <a:ext cx="3335867" cy="1600438"/>
          </a:xfrm>
          <a:prstGeom prst="rect">
            <a:avLst/>
          </a:prstGeom>
          <a:solidFill>
            <a:srgbClr val="FBCAA2"/>
          </a:solidFill>
          <a:ln w="12700">
            <a:solidFill>
              <a:schemeClr val="tx1"/>
            </a:solidFill>
          </a:ln>
        </p:spPr>
        <p:txBody>
          <a:bodyPr>
            <a:spAutoFit/>
          </a:bodyPr>
          <a:lstStyle/>
          <a:p>
            <a:pPr>
              <a:defRPr/>
            </a:pPr>
            <a:r>
              <a:rPr lang="zh-CN" altLang="zh-CN" sz="1400" b="1" dirty="0">
                <a:solidFill>
                  <a:srgbClr val="000080"/>
                </a:solidFill>
                <a:latin typeface="Courier New" panose="02070309020205020404" pitchFamily="49" charset="0"/>
                <a:cs typeface="Courier New" panose="02070309020205020404" pitchFamily="49" charset="0"/>
              </a:rPr>
              <a:t>public static int </a:t>
            </a:r>
            <a:r>
              <a:rPr lang="en-US" altLang="zh-CN" sz="1400"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b="1" dirty="0">
                <a:solidFill>
                  <a:srgbClr val="000080"/>
                </a:solidFill>
                <a:latin typeface="Courier New" panose="02070309020205020404" pitchFamily="49" charset="0"/>
                <a:cs typeface="Courier New" panose="02070309020205020404" pitchFamily="49" charset="0"/>
              </a:rPr>
              <a:t>int </a:t>
            </a:r>
            <a:r>
              <a:rPr lang="zh-CN" altLang="zh-CN" sz="1400" dirty="0">
                <a:solidFill>
                  <a:srgbClr val="000000"/>
                </a:solidFill>
                <a:latin typeface="Courier New" panose="02070309020205020404" pitchFamily="49" charset="0"/>
                <a:cs typeface="Courier New" panose="02070309020205020404" pitchFamily="49" charset="0"/>
              </a:rPr>
              <a:t>n)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if </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else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00"/>
                </a:solidFill>
                <a:latin typeface="Courier New" panose="02070309020205020404" pitchFamily="49" charset="0"/>
                <a:cs typeface="Courier New" panose="02070309020205020404" pitchFamily="49" charset="0"/>
              </a:rPr>
              <a:t>n *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a:defRPr/>
            </a:pPr>
            <a:r>
              <a:rPr lang="zh-CN" altLang="zh-CN" sz="1400" dirty="0">
                <a:solidFill>
                  <a:srgbClr val="000000"/>
                </a:solidFill>
                <a:latin typeface="Courier New" panose="02070309020205020404" pitchFamily="49" charset="0"/>
                <a:cs typeface="Courier New" panose="02070309020205020404" pitchFamily="49" charset="0"/>
              </a:rPr>
              <a:t>}</a:t>
            </a:r>
            <a:endParaRPr lang="zh-CN" altLang="zh-CN" sz="1400" dirty="0">
              <a:latin typeface="Courier New" panose="02070309020205020404" pitchFamily="49" charset="0"/>
              <a:cs typeface="Courier New" panose="02070309020205020404" pitchFamily="49" charset="0"/>
            </a:endParaRPr>
          </a:p>
        </p:txBody>
      </p:sp>
      <p:sp>
        <p:nvSpPr>
          <p:cNvPr id="34" name="矩形 33">
            <a:extLst>
              <a:ext uri="{FF2B5EF4-FFF2-40B4-BE49-F238E27FC236}">
                <a16:creationId xmlns:a16="http://schemas.microsoft.com/office/drawing/2014/main" id="{BE89DF66-2DD4-4394-89C7-F9E400BDEA02}"/>
              </a:ext>
            </a:extLst>
          </p:cNvPr>
          <p:cNvSpPr/>
          <p:nvPr/>
        </p:nvSpPr>
        <p:spPr>
          <a:xfrm>
            <a:off x="1293284" y="5615518"/>
            <a:ext cx="3333749" cy="205316"/>
          </a:xfrm>
          <a:prstGeom prst="rect">
            <a:avLst/>
          </a:prstGeom>
          <a:solidFill>
            <a:srgbClr val="FF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45" name="TextBox 3">
            <a:extLst>
              <a:ext uri="{FF2B5EF4-FFF2-40B4-BE49-F238E27FC236}">
                <a16:creationId xmlns:a16="http://schemas.microsoft.com/office/drawing/2014/main" id="{004F12B2-B134-4272-9B7F-842C8FA2C54A}"/>
              </a:ext>
            </a:extLst>
          </p:cNvPr>
          <p:cNvSpPr txBox="1"/>
          <p:nvPr/>
        </p:nvSpPr>
        <p:spPr>
          <a:xfrm>
            <a:off x="8159751" y="4445001"/>
            <a:ext cx="2209800" cy="307777"/>
          </a:xfrm>
          <a:prstGeom prst="rect">
            <a:avLst/>
          </a:prstGeom>
          <a:solidFill>
            <a:srgbClr val="FBCAA2"/>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p:txBody>
      </p:sp>
      <p:sp>
        <p:nvSpPr>
          <p:cNvPr id="46" name="TextBox 3">
            <a:extLst>
              <a:ext uri="{FF2B5EF4-FFF2-40B4-BE49-F238E27FC236}">
                <a16:creationId xmlns:a16="http://schemas.microsoft.com/office/drawing/2014/main" id="{3B509D47-DE71-44B7-8ABD-F2F246E935C6}"/>
              </a:ext>
            </a:extLst>
          </p:cNvPr>
          <p:cNvSpPr txBox="1"/>
          <p:nvPr/>
        </p:nvSpPr>
        <p:spPr>
          <a:xfrm>
            <a:off x="8159751" y="4229100"/>
            <a:ext cx="2209800" cy="523220"/>
          </a:xfrm>
          <a:prstGeom prst="rect">
            <a:avLst/>
          </a:prstGeom>
          <a:solidFill>
            <a:srgbClr val="FBCAA2"/>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参数：</a:t>
            </a:r>
            <a:r>
              <a:rPr lang="en-US" altLang="zh-CN" sz="1400" kern="0" dirty="0">
                <a:solidFill>
                  <a:srgbClr val="000000"/>
                </a:solidFill>
                <a:latin typeface="Consolas" panose="020B0609020204030204" pitchFamily="49" charset="0"/>
                <a:cs typeface="宋体" panose="02010600030101010101" pitchFamily="2" charset="-122"/>
              </a:rPr>
              <a:t>n = </a:t>
            </a:r>
            <a:r>
              <a:rPr lang="en-US" altLang="zh-CN" sz="1400" dirty="0">
                <a:solidFill>
                  <a:srgbClr val="0000FF"/>
                </a:solidFill>
                <a:latin typeface="Courier New" panose="02070309020205020404" pitchFamily="49" charset="0"/>
                <a:cs typeface="Courier New" panose="02070309020205020404" pitchFamily="49" charset="0"/>
              </a:rPr>
              <a:t>4</a:t>
            </a:r>
            <a:r>
              <a:rPr lang="en-US" altLang="zh-CN" sz="1400" kern="0" dirty="0">
                <a:solidFill>
                  <a:srgbClr val="000000"/>
                </a:solidFill>
                <a:latin typeface="Consolas" panose="020B0609020204030204" pitchFamily="49" charset="0"/>
                <a:cs typeface="宋体" panose="02010600030101010101" pitchFamily="2" charset="-122"/>
              </a:rPr>
              <a:t> </a:t>
            </a:r>
          </a:p>
        </p:txBody>
      </p:sp>
      <p:sp>
        <p:nvSpPr>
          <p:cNvPr id="47" name="TextBox 3">
            <a:extLst>
              <a:ext uri="{FF2B5EF4-FFF2-40B4-BE49-F238E27FC236}">
                <a16:creationId xmlns:a16="http://schemas.microsoft.com/office/drawing/2014/main" id="{4E7C604D-7F67-40B9-A848-E9FACE632C67}"/>
              </a:ext>
            </a:extLst>
          </p:cNvPr>
          <p:cNvSpPr txBox="1"/>
          <p:nvPr/>
        </p:nvSpPr>
        <p:spPr>
          <a:xfrm>
            <a:off x="8159751" y="4015318"/>
            <a:ext cx="2209800" cy="738664"/>
          </a:xfrm>
          <a:prstGeom prst="rect">
            <a:avLst/>
          </a:prstGeom>
          <a:solidFill>
            <a:srgbClr val="FBCAA2"/>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参数：</a:t>
            </a:r>
            <a:r>
              <a:rPr lang="en-US" altLang="zh-CN" sz="1400" kern="0" dirty="0">
                <a:solidFill>
                  <a:srgbClr val="000000"/>
                </a:solidFill>
                <a:latin typeface="Consolas" panose="020B0609020204030204" pitchFamily="49" charset="0"/>
                <a:cs typeface="宋体" panose="02010600030101010101" pitchFamily="2" charset="-122"/>
              </a:rPr>
              <a:t>n = </a:t>
            </a:r>
            <a:r>
              <a:rPr lang="en-US" altLang="zh-CN" sz="1400" dirty="0">
                <a:solidFill>
                  <a:srgbClr val="0000FF"/>
                </a:solidFill>
                <a:latin typeface="Courier New" panose="02070309020205020404" pitchFamily="49" charset="0"/>
                <a:cs typeface="Courier New" panose="02070309020205020404" pitchFamily="49" charset="0"/>
              </a:rPr>
              <a:t>4</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返回：</a:t>
            </a:r>
            <a:r>
              <a:rPr lang="en-US" altLang="zh-CN" sz="1400" dirty="0">
                <a:solidFill>
                  <a:srgbClr val="0000FF"/>
                </a:solidFill>
                <a:latin typeface="Courier New" panose="02070309020205020404" pitchFamily="49" charset="0"/>
                <a:cs typeface="Courier New" panose="02070309020205020404" pitchFamily="49" charset="0"/>
              </a:rPr>
              <a:t>4 </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FF"/>
                </a:solidFill>
                <a:latin typeface="Courier New" panose="02070309020205020404" pitchFamily="49" charset="0"/>
                <a:cs typeface="Courier New" panose="02070309020205020404" pitchFamily="49" charset="0"/>
              </a:rPr>
              <a:t>3</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t>
            </a:r>
            <a:endParaRPr lang="en-US" altLang="zh-CN" sz="1400" kern="0" dirty="0">
              <a:solidFill>
                <a:srgbClr val="000000"/>
              </a:solidFill>
              <a:latin typeface="Consolas" panose="020B0609020204030204" pitchFamily="49" charset="0"/>
              <a:cs typeface="宋体" panose="02010600030101010101" pitchFamily="2" charset="-122"/>
            </a:endParaRPr>
          </a:p>
        </p:txBody>
      </p:sp>
      <p:sp>
        <p:nvSpPr>
          <p:cNvPr id="29" name="TextBox 3">
            <a:extLst>
              <a:ext uri="{FF2B5EF4-FFF2-40B4-BE49-F238E27FC236}">
                <a16:creationId xmlns:a16="http://schemas.microsoft.com/office/drawing/2014/main" id="{5875A540-E401-4DED-B112-837B6267CDF2}"/>
              </a:ext>
            </a:extLst>
          </p:cNvPr>
          <p:cNvSpPr txBox="1"/>
          <p:nvPr/>
        </p:nvSpPr>
        <p:spPr>
          <a:xfrm>
            <a:off x="1873251" y="4375152"/>
            <a:ext cx="3333749" cy="1600438"/>
          </a:xfrm>
          <a:prstGeom prst="rect">
            <a:avLst/>
          </a:prstGeom>
          <a:solidFill>
            <a:srgbClr val="FCD4B4"/>
          </a:solidFill>
          <a:ln w="12700">
            <a:solidFill>
              <a:schemeClr val="tx1"/>
            </a:solidFill>
          </a:ln>
        </p:spPr>
        <p:txBody>
          <a:bodyPr>
            <a:spAutoFit/>
          </a:bodyPr>
          <a:lstStyle/>
          <a:p>
            <a:pPr>
              <a:defRPr/>
            </a:pPr>
            <a:r>
              <a:rPr lang="zh-CN" altLang="zh-CN" sz="1400" b="1" dirty="0">
                <a:solidFill>
                  <a:srgbClr val="000080"/>
                </a:solidFill>
                <a:latin typeface="Courier New" panose="02070309020205020404" pitchFamily="49" charset="0"/>
                <a:cs typeface="Courier New" panose="02070309020205020404" pitchFamily="49" charset="0"/>
              </a:rPr>
              <a:t>public static int </a:t>
            </a:r>
            <a:r>
              <a:rPr lang="en-US" altLang="zh-CN" sz="1400"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b="1" dirty="0">
                <a:solidFill>
                  <a:srgbClr val="000080"/>
                </a:solidFill>
                <a:latin typeface="Courier New" panose="02070309020205020404" pitchFamily="49" charset="0"/>
                <a:cs typeface="Courier New" panose="02070309020205020404" pitchFamily="49" charset="0"/>
              </a:rPr>
              <a:t>int </a:t>
            </a:r>
            <a:r>
              <a:rPr lang="zh-CN" altLang="zh-CN" sz="1400" dirty="0">
                <a:solidFill>
                  <a:srgbClr val="000000"/>
                </a:solidFill>
                <a:latin typeface="Courier New" panose="02070309020205020404" pitchFamily="49" charset="0"/>
                <a:cs typeface="Courier New" panose="02070309020205020404" pitchFamily="49" charset="0"/>
              </a:rPr>
              <a:t>n)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if </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else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00"/>
                </a:solidFill>
                <a:latin typeface="Courier New" panose="02070309020205020404" pitchFamily="49" charset="0"/>
                <a:cs typeface="Courier New" panose="02070309020205020404" pitchFamily="49" charset="0"/>
              </a:rPr>
              <a:t>n *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a:defRPr/>
            </a:pPr>
            <a:r>
              <a:rPr lang="zh-CN" altLang="zh-CN" sz="1400" dirty="0">
                <a:solidFill>
                  <a:srgbClr val="000000"/>
                </a:solidFill>
                <a:latin typeface="Courier New" panose="02070309020205020404" pitchFamily="49" charset="0"/>
                <a:cs typeface="Courier New" panose="02070309020205020404" pitchFamily="49" charset="0"/>
              </a:rPr>
              <a:t>}</a:t>
            </a:r>
            <a:endParaRPr lang="zh-CN" altLang="zh-CN" sz="1400" dirty="0">
              <a:latin typeface="Courier New" panose="02070309020205020404" pitchFamily="49" charset="0"/>
              <a:cs typeface="Courier New" panose="02070309020205020404" pitchFamily="49" charset="0"/>
            </a:endParaRPr>
          </a:p>
        </p:txBody>
      </p:sp>
      <p:sp>
        <p:nvSpPr>
          <p:cNvPr id="38" name="矩形 37">
            <a:extLst>
              <a:ext uri="{FF2B5EF4-FFF2-40B4-BE49-F238E27FC236}">
                <a16:creationId xmlns:a16="http://schemas.microsoft.com/office/drawing/2014/main" id="{122470C3-7372-4AB3-8243-8498C38D8D6C}"/>
              </a:ext>
            </a:extLst>
          </p:cNvPr>
          <p:cNvSpPr/>
          <p:nvPr/>
        </p:nvSpPr>
        <p:spPr>
          <a:xfrm>
            <a:off x="1871134" y="5289551"/>
            <a:ext cx="3333751" cy="205316"/>
          </a:xfrm>
          <a:prstGeom prst="rect">
            <a:avLst/>
          </a:prstGeom>
          <a:solidFill>
            <a:srgbClr val="FF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48" name="TextBox 3">
            <a:extLst>
              <a:ext uri="{FF2B5EF4-FFF2-40B4-BE49-F238E27FC236}">
                <a16:creationId xmlns:a16="http://schemas.microsoft.com/office/drawing/2014/main" id="{2B265F60-A280-413C-A461-CB54DF7291BA}"/>
              </a:ext>
            </a:extLst>
          </p:cNvPr>
          <p:cNvSpPr txBox="1"/>
          <p:nvPr/>
        </p:nvSpPr>
        <p:spPr>
          <a:xfrm>
            <a:off x="8159751" y="3632201"/>
            <a:ext cx="2209800" cy="307777"/>
          </a:xfrm>
          <a:prstGeom prst="rect">
            <a:avLst/>
          </a:prstGeom>
          <a:solidFill>
            <a:srgbClr val="FCD4B4"/>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p:txBody>
      </p:sp>
      <p:sp>
        <p:nvSpPr>
          <p:cNvPr id="49" name="TextBox 3">
            <a:extLst>
              <a:ext uri="{FF2B5EF4-FFF2-40B4-BE49-F238E27FC236}">
                <a16:creationId xmlns:a16="http://schemas.microsoft.com/office/drawing/2014/main" id="{D97026D3-07FD-4F4C-8741-D5AF893B3466}"/>
              </a:ext>
            </a:extLst>
          </p:cNvPr>
          <p:cNvSpPr txBox="1"/>
          <p:nvPr/>
        </p:nvSpPr>
        <p:spPr>
          <a:xfrm>
            <a:off x="8159751" y="3416300"/>
            <a:ext cx="2209800" cy="523220"/>
          </a:xfrm>
          <a:prstGeom prst="rect">
            <a:avLst/>
          </a:prstGeom>
          <a:solidFill>
            <a:srgbClr val="FCD4B4"/>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参数：</a:t>
            </a:r>
            <a:r>
              <a:rPr lang="en-US" altLang="zh-CN" sz="1400" kern="0" dirty="0">
                <a:solidFill>
                  <a:srgbClr val="000000"/>
                </a:solidFill>
                <a:latin typeface="Consolas" panose="020B0609020204030204" pitchFamily="49" charset="0"/>
                <a:cs typeface="宋体" panose="02010600030101010101" pitchFamily="2" charset="-122"/>
              </a:rPr>
              <a:t>n = </a:t>
            </a:r>
            <a:r>
              <a:rPr lang="en-US" altLang="zh-CN" sz="1400" dirty="0">
                <a:solidFill>
                  <a:srgbClr val="0000FF"/>
                </a:solidFill>
                <a:latin typeface="Courier New" panose="02070309020205020404" pitchFamily="49" charset="0"/>
                <a:cs typeface="Courier New" panose="02070309020205020404" pitchFamily="49" charset="0"/>
              </a:rPr>
              <a:t>3</a:t>
            </a:r>
            <a:r>
              <a:rPr lang="en-US" altLang="zh-CN" sz="1400" kern="0" dirty="0">
                <a:solidFill>
                  <a:srgbClr val="000000"/>
                </a:solidFill>
                <a:latin typeface="Consolas" panose="020B0609020204030204" pitchFamily="49" charset="0"/>
                <a:cs typeface="宋体" panose="02010600030101010101" pitchFamily="2" charset="-122"/>
              </a:rPr>
              <a:t> </a:t>
            </a:r>
          </a:p>
        </p:txBody>
      </p:sp>
      <p:sp>
        <p:nvSpPr>
          <p:cNvPr id="50" name="TextBox 3">
            <a:extLst>
              <a:ext uri="{FF2B5EF4-FFF2-40B4-BE49-F238E27FC236}">
                <a16:creationId xmlns:a16="http://schemas.microsoft.com/office/drawing/2014/main" id="{BCB32354-74FC-417C-9AB4-94C0BF86FF42}"/>
              </a:ext>
            </a:extLst>
          </p:cNvPr>
          <p:cNvSpPr txBox="1"/>
          <p:nvPr/>
        </p:nvSpPr>
        <p:spPr>
          <a:xfrm>
            <a:off x="8159751" y="3200400"/>
            <a:ext cx="2209800" cy="738664"/>
          </a:xfrm>
          <a:prstGeom prst="rect">
            <a:avLst/>
          </a:prstGeom>
          <a:solidFill>
            <a:srgbClr val="FCD4B4"/>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参数：</a:t>
            </a:r>
            <a:r>
              <a:rPr lang="en-US" altLang="zh-CN" sz="1400" kern="0" dirty="0">
                <a:solidFill>
                  <a:srgbClr val="000000"/>
                </a:solidFill>
                <a:latin typeface="Consolas" panose="020B0609020204030204" pitchFamily="49" charset="0"/>
                <a:cs typeface="宋体" panose="02010600030101010101" pitchFamily="2" charset="-122"/>
              </a:rPr>
              <a:t>n = </a:t>
            </a:r>
            <a:r>
              <a:rPr lang="en-US" altLang="zh-CN" sz="1400" dirty="0">
                <a:solidFill>
                  <a:srgbClr val="0000FF"/>
                </a:solidFill>
                <a:latin typeface="Courier New" panose="02070309020205020404" pitchFamily="49" charset="0"/>
                <a:cs typeface="Courier New" panose="02070309020205020404" pitchFamily="49" charset="0"/>
              </a:rPr>
              <a:t>3</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返回：</a:t>
            </a:r>
            <a:r>
              <a:rPr lang="en-US" altLang="zh-CN" sz="1400" dirty="0">
                <a:solidFill>
                  <a:srgbClr val="0000FF"/>
                </a:solidFill>
                <a:latin typeface="Courier New" panose="02070309020205020404" pitchFamily="49" charset="0"/>
                <a:cs typeface="Courier New" panose="02070309020205020404" pitchFamily="49" charset="0"/>
              </a:rPr>
              <a:t>3 </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FF"/>
                </a:solidFill>
                <a:latin typeface="Courier New" panose="02070309020205020404" pitchFamily="49" charset="0"/>
                <a:cs typeface="Courier New" panose="02070309020205020404" pitchFamily="49" charset="0"/>
              </a:rPr>
              <a:t>2</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t>
            </a:r>
            <a:endParaRPr lang="en-US" altLang="zh-CN" sz="1400" kern="0" dirty="0">
              <a:solidFill>
                <a:srgbClr val="000000"/>
              </a:solidFill>
              <a:latin typeface="Consolas" panose="020B0609020204030204" pitchFamily="49" charset="0"/>
              <a:cs typeface="宋体" panose="02010600030101010101" pitchFamily="2" charset="-122"/>
            </a:endParaRPr>
          </a:p>
        </p:txBody>
      </p:sp>
      <p:sp>
        <p:nvSpPr>
          <p:cNvPr id="33" name="TextBox 3">
            <a:extLst>
              <a:ext uri="{FF2B5EF4-FFF2-40B4-BE49-F238E27FC236}">
                <a16:creationId xmlns:a16="http://schemas.microsoft.com/office/drawing/2014/main" id="{8082C55D-C2D2-452A-8439-E216DE8B4D86}"/>
              </a:ext>
            </a:extLst>
          </p:cNvPr>
          <p:cNvSpPr txBox="1"/>
          <p:nvPr/>
        </p:nvSpPr>
        <p:spPr>
          <a:xfrm>
            <a:off x="2453218" y="4044952"/>
            <a:ext cx="3333749" cy="1600438"/>
          </a:xfrm>
          <a:prstGeom prst="rect">
            <a:avLst/>
          </a:prstGeom>
          <a:solidFill>
            <a:srgbClr val="FDDEC6"/>
          </a:solidFill>
          <a:ln w="12700">
            <a:solidFill>
              <a:schemeClr val="tx1"/>
            </a:solidFill>
          </a:ln>
        </p:spPr>
        <p:txBody>
          <a:bodyPr>
            <a:spAutoFit/>
          </a:bodyPr>
          <a:lstStyle/>
          <a:p>
            <a:pPr>
              <a:defRPr/>
            </a:pPr>
            <a:r>
              <a:rPr lang="zh-CN" altLang="zh-CN" sz="1400" b="1" dirty="0">
                <a:solidFill>
                  <a:srgbClr val="000080"/>
                </a:solidFill>
                <a:latin typeface="Courier New" panose="02070309020205020404" pitchFamily="49" charset="0"/>
                <a:cs typeface="Courier New" panose="02070309020205020404" pitchFamily="49" charset="0"/>
              </a:rPr>
              <a:t>public static int </a:t>
            </a:r>
            <a:r>
              <a:rPr lang="en-US" altLang="zh-CN" sz="1400"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b="1" dirty="0">
                <a:solidFill>
                  <a:srgbClr val="000080"/>
                </a:solidFill>
                <a:latin typeface="Courier New" panose="02070309020205020404" pitchFamily="49" charset="0"/>
                <a:cs typeface="Courier New" panose="02070309020205020404" pitchFamily="49" charset="0"/>
              </a:rPr>
              <a:t>int </a:t>
            </a:r>
            <a:r>
              <a:rPr lang="zh-CN" altLang="zh-CN" sz="1400" dirty="0">
                <a:solidFill>
                  <a:srgbClr val="000000"/>
                </a:solidFill>
                <a:latin typeface="Courier New" panose="02070309020205020404" pitchFamily="49" charset="0"/>
                <a:cs typeface="Courier New" panose="02070309020205020404" pitchFamily="49" charset="0"/>
              </a:rPr>
              <a:t>n)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if </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else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00"/>
                </a:solidFill>
                <a:latin typeface="Courier New" panose="02070309020205020404" pitchFamily="49" charset="0"/>
                <a:cs typeface="Courier New" panose="02070309020205020404" pitchFamily="49" charset="0"/>
              </a:rPr>
              <a:t>n *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a:defRPr/>
            </a:pPr>
            <a:r>
              <a:rPr lang="zh-CN" altLang="zh-CN" sz="1400" dirty="0">
                <a:solidFill>
                  <a:srgbClr val="000000"/>
                </a:solidFill>
                <a:latin typeface="Courier New" panose="02070309020205020404" pitchFamily="49" charset="0"/>
                <a:cs typeface="Courier New" panose="02070309020205020404" pitchFamily="49" charset="0"/>
              </a:rPr>
              <a:t>}</a:t>
            </a:r>
            <a:endParaRPr lang="zh-CN" altLang="zh-CN" sz="1400" dirty="0">
              <a:latin typeface="Courier New" panose="02070309020205020404" pitchFamily="49" charset="0"/>
              <a:cs typeface="Courier New" panose="02070309020205020404" pitchFamily="49" charset="0"/>
            </a:endParaRPr>
          </a:p>
        </p:txBody>
      </p:sp>
      <p:sp>
        <p:nvSpPr>
          <p:cNvPr id="42" name="矩形 41">
            <a:extLst>
              <a:ext uri="{FF2B5EF4-FFF2-40B4-BE49-F238E27FC236}">
                <a16:creationId xmlns:a16="http://schemas.microsoft.com/office/drawing/2014/main" id="{D80E414D-5FC2-434D-8B0C-14EAE763972C}"/>
              </a:ext>
            </a:extLst>
          </p:cNvPr>
          <p:cNvSpPr/>
          <p:nvPr/>
        </p:nvSpPr>
        <p:spPr>
          <a:xfrm>
            <a:off x="2461684" y="4125385"/>
            <a:ext cx="3333749" cy="205316"/>
          </a:xfrm>
          <a:prstGeom prst="rect">
            <a:avLst/>
          </a:prstGeom>
          <a:solidFill>
            <a:srgbClr val="FF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43" name="矩形 42">
            <a:extLst>
              <a:ext uri="{FF2B5EF4-FFF2-40B4-BE49-F238E27FC236}">
                <a16:creationId xmlns:a16="http://schemas.microsoft.com/office/drawing/2014/main" id="{645D1952-8255-4EF1-8D0B-61B6E7638B1C}"/>
              </a:ext>
            </a:extLst>
          </p:cNvPr>
          <p:cNvSpPr/>
          <p:nvPr/>
        </p:nvSpPr>
        <p:spPr>
          <a:xfrm>
            <a:off x="2461684" y="4330700"/>
            <a:ext cx="3333749" cy="205317"/>
          </a:xfrm>
          <a:prstGeom prst="rect">
            <a:avLst/>
          </a:prstGeom>
          <a:solidFill>
            <a:srgbClr val="FF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44" name="矩形 43">
            <a:extLst>
              <a:ext uri="{FF2B5EF4-FFF2-40B4-BE49-F238E27FC236}">
                <a16:creationId xmlns:a16="http://schemas.microsoft.com/office/drawing/2014/main" id="{2EA7DEDD-D32A-4D7A-AB5F-9E9391DF3F2E}"/>
              </a:ext>
            </a:extLst>
          </p:cNvPr>
          <p:cNvSpPr/>
          <p:nvPr/>
        </p:nvSpPr>
        <p:spPr>
          <a:xfrm>
            <a:off x="2461684" y="4751918"/>
            <a:ext cx="3333749" cy="205316"/>
          </a:xfrm>
          <a:prstGeom prst="rect">
            <a:avLst/>
          </a:prstGeom>
          <a:solidFill>
            <a:srgbClr val="FF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51" name="矩形 50">
            <a:extLst>
              <a:ext uri="{FF2B5EF4-FFF2-40B4-BE49-F238E27FC236}">
                <a16:creationId xmlns:a16="http://schemas.microsoft.com/office/drawing/2014/main" id="{0DE12981-655F-4CC9-869A-EBDC4E7DC590}"/>
              </a:ext>
            </a:extLst>
          </p:cNvPr>
          <p:cNvSpPr/>
          <p:nvPr/>
        </p:nvSpPr>
        <p:spPr>
          <a:xfrm>
            <a:off x="2461684" y="4963585"/>
            <a:ext cx="3333749" cy="205316"/>
          </a:xfrm>
          <a:prstGeom prst="rect">
            <a:avLst/>
          </a:prstGeom>
          <a:solidFill>
            <a:srgbClr val="FF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52" name="TextBox 3">
            <a:extLst>
              <a:ext uri="{FF2B5EF4-FFF2-40B4-BE49-F238E27FC236}">
                <a16:creationId xmlns:a16="http://schemas.microsoft.com/office/drawing/2014/main" id="{DA14710C-07DD-4B96-9B52-D0AF0EAF2C83}"/>
              </a:ext>
            </a:extLst>
          </p:cNvPr>
          <p:cNvSpPr txBox="1"/>
          <p:nvPr/>
        </p:nvSpPr>
        <p:spPr>
          <a:xfrm>
            <a:off x="8159751" y="1670052"/>
            <a:ext cx="2209800" cy="307777"/>
          </a:xfrm>
          <a:prstGeom prst="rect">
            <a:avLst/>
          </a:prstGeom>
          <a:solidFill>
            <a:srgbClr val="FDDEC6"/>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p:txBody>
      </p:sp>
      <p:sp>
        <p:nvSpPr>
          <p:cNvPr id="53" name="TextBox 3">
            <a:extLst>
              <a:ext uri="{FF2B5EF4-FFF2-40B4-BE49-F238E27FC236}">
                <a16:creationId xmlns:a16="http://schemas.microsoft.com/office/drawing/2014/main" id="{308ADD66-CA29-4BFF-ACE3-03DB54B526CE}"/>
              </a:ext>
            </a:extLst>
          </p:cNvPr>
          <p:cNvSpPr txBox="1"/>
          <p:nvPr/>
        </p:nvSpPr>
        <p:spPr>
          <a:xfrm>
            <a:off x="8159751" y="2823634"/>
            <a:ext cx="2209800" cy="307777"/>
          </a:xfrm>
          <a:prstGeom prst="rect">
            <a:avLst/>
          </a:prstGeom>
          <a:solidFill>
            <a:srgbClr val="FDDEC6"/>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p:txBody>
      </p:sp>
      <p:sp>
        <p:nvSpPr>
          <p:cNvPr id="54" name="TextBox 3">
            <a:extLst>
              <a:ext uri="{FF2B5EF4-FFF2-40B4-BE49-F238E27FC236}">
                <a16:creationId xmlns:a16="http://schemas.microsoft.com/office/drawing/2014/main" id="{C85C4B93-9288-42E3-BC80-27A4D9809EBA}"/>
              </a:ext>
            </a:extLst>
          </p:cNvPr>
          <p:cNvSpPr txBox="1"/>
          <p:nvPr/>
        </p:nvSpPr>
        <p:spPr>
          <a:xfrm>
            <a:off x="8159751" y="2607733"/>
            <a:ext cx="2209800" cy="523220"/>
          </a:xfrm>
          <a:prstGeom prst="rect">
            <a:avLst/>
          </a:prstGeom>
          <a:solidFill>
            <a:srgbClr val="FDDEC6"/>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参数：</a:t>
            </a:r>
            <a:r>
              <a:rPr lang="en-US" altLang="zh-CN" sz="1400" kern="0" dirty="0">
                <a:solidFill>
                  <a:srgbClr val="000000"/>
                </a:solidFill>
                <a:latin typeface="Consolas" panose="020B0609020204030204" pitchFamily="49" charset="0"/>
                <a:cs typeface="宋体" panose="02010600030101010101" pitchFamily="2" charset="-122"/>
              </a:rPr>
              <a:t>n = </a:t>
            </a:r>
            <a:r>
              <a:rPr lang="en-US" altLang="zh-CN" sz="1400" dirty="0">
                <a:solidFill>
                  <a:srgbClr val="0000FF"/>
                </a:solidFill>
                <a:latin typeface="Courier New" panose="02070309020205020404" pitchFamily="49" charset="0"/>
                <a:cs typeface="Courier New" panose="02070309020205020404" pitchFamily="49" charset="0"/>
              </a:rPr>
              <a:t>2</a:t>
            </a:r>
            <a:r>
              <a:rPr lang="en-US" altLang="zh-CN" sz="1400" kern="0" dirty="0">
                <a:solidFill>
                  <a:srgbClr val="000000"/>
                </a:solidFill>
                <a:latin typeface="Consolas" panose="020B0609020204030204" pitchFamily="49" charset="0"/>
                <a:cs typeface="宋体" panose="02010600030101010101" pitchFamily="2" charset="-122"/>
              </a:rPr>
              <a:t> </a:t>
            </a:r>
          </a:p>
        </p:txBody>
      </p:sp>
      <p:sp>
        <p:nvSpPr>
          <p:cNvPr id="55" name="TextBox 3">
            <a:extLst>
              <a:ext uri="{FF2B5EF4-FFF2-40B4-BE49-F238E27FC236}">
                <a16:creationId xmlns:a16="http://schemas.microsoft.com/office/drawing/2014/main" id="{95B8DF2B-E303-4C86-B8FA-C49173F4E3E1}"/>
              </a:ext>
            </a:extLst>
          </p:cNvPr>
          <p:cNvSpPr txBox="1"/>
          <p:nvPr/>
        </p:nvSpPr>
        <p:spPr>
          <a:xfrm>
            <a:off x="8159751" y="2393951"/>
            <a:ext cx="2209800" cy="738664"/>
          </a:xfrm>
          <a:prstGeom prst="rect">
            <a:avLst/>
          </a:prstGeom>
          <a:solidFill>
            <a:srgbClr val="FDDEC6"/>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参数：</a:t>
            </a:r>
            <a:r>
              <a:rPr lang="en-US" altLang="zh-CN" sz="1400" kern="0" dirty="0">
                <a:solidFill>
                  <a:srgbClr val="000000"/>
                </a:solidFill>
                <a:latin typeface="Consolas" panose="020B0609020204030204" pitchFamily="49" charset="0"/>
                <a:cs typeface="宋体" panose="02010600030101010101" pitchFamily="2" charset="-122"/>
              </a:rPr>
              <a:t>n = </a:t>
            </a:r>
            <a:r>
              <a:rPr lang="en-US" altLang="zh-CN" sz="1400" dirty="0">
                <a:solidFill>
                  <a:srgbClr val="0000FF"/>
                </a:solidFill>
                <a:latin typeface="Courier New" panose="02070309020205020404" pitchFamily="49" charset="0"/>
                <a:cs typeface="Courier New" panose="02070309020205020404" pitchFamily="49" charset="0"/>
              </a:rPr>
              <a:t>2</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返回：</a:t>
            </a:r>
            <a:r>
              <a:rPr lang="en-US" altLang="zh-CN" sz="1400" dirty="0">
                <a:solidFill>
                  <a:srgbClr val="0000FF"/>
                </a:solidFill>
                <a:latin typeface="Courier New" panose="02070309020205020404" pitchFamily="49" charset="0"/>
                <a:cs typeface="Courier New" panose="02070309020205020404" pitchFamily="49" charset="0"/>
              </a:rPr>
              <a:t>2 </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t>
            </a:r>
            <a:endParaRPr lang="en-US" altLang="zh-CN" sz="1400" kern="0" dirty="0">
              <a:solidFill>
                <a:srgbClr val="000000"/>
              </a:solidFill>
              <a:latin typeface="Consolas" panose="020B0609020204030204" pitchFamily="49" charset="0"/>
              <a:cs typeface="宋体" panose="02010600030101010101" pitchFamily="2" charset="-122"/>
            </a:endParaRPr>
          </a:p>
        </p:txBody>
      </p:sp>
      <p:sp>
        <p:nvSpPr>
          <p:cNvPr id="56" name="TextBox 2">
            <a:extLst>
              <a:ext uri="{FF2B5EF4-FFF2-40B4-BE49-F238E27FC236}">
                <a16:creationId xmlns:a16="http://schemas.microsoft.com/office/drawing/2014/main" id="{7D32B244-EC83-421E-AB5A-8441FBE5E45D}"/>
              </a:ext>
            </a:extLst>
          </p:cNvPr>
          <p:cNvSpPr txBox="1">
            <a:spLocks noChangeArrowheads="1"/>
          </p:cNvSpPr>
          <p:nvPr/>
        </p:nvSpPr>
        <p:spPr bwMode="auto">
          <a:xfrm>
            <a:off x="1707925" y="1435098"/>
            <a:ext cx="8132459" cy="472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案例：递归求阶乘的执行流程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dissolve">
                                      <p:cBhvr>
                                        <p:cTn id="7" dur="500"/>
                                        <p:tgtEl>
                                          <p:spTgt spid="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2"/>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2" nodeType="clickEffect">
                                  <p:stCondLst>
                                    <p:cond delay="0"/>
                                  </p:stCondLst>
                                  <p:childTnLst>
                                    <p:set>
                                      <p:cBhvr>
                                        <p:cTn id="15" dur="1" fill="hold">
                                          <p:stCondLst>
                                            <p:cond delay="0"/>
                                          </p:stCondLst>
                                        </p:cTn>
                                        <p:tgtEl>
                                          <p:spTgt spid="52"/>
                                        </p:tgtEl>
                                        <p:attrNameLst>
                                          <p:attrName>style.visibility</p:attrName>
                                        </p:attrNameLst>
                                      </p:cBhvr>
                                      <p:to>
                                        <p:strVal val="visible"/>
                                      </p:to>
                                    </p:set>
                                    <p:animEffect transition="in" filter="dissolve">
                                      <p:cBhvr>
                                        <p:cTn id="16" dur="500"/>
                                        <p:tgtEl>
                                          <p:spTgt spid="52"/>
                                        </p:tgtEl>
                                      </p:cBhvr>
                                    </p:animEffect>
                                  </p:childTnLst>
                                </p:cTn>
                              </p:par>
                            </p:childTnLst>
                          </p:cTn>
                        </p:par>
                        <p:par>
                          <p:cTn id="17" fill="hold" nodeType="afterGroup">
                            <p:stCondLst>
                              <p:cond delay="500"/>
                            </p:stCondLst>
                            <p:childTnLst>
                              <p:par>
                                <p:cTn id="18" presetID="42" presetClass="path" presetSubtype="0" accel="50000" decel="50000" fill="hold" grpId="0" nodeType="afterEffect">
                                  <p:stCondLst>
                                    <p:cond delay="0"/>
                                  </p:stCondLst>
                                  <p:childTnLst>
                                    <p:animMotion origin="layout" path="M 4.16667E-6 -1.23457E-6 L 4.16667E-6 0.16759 " pathEditMode="relative" rAng="0" ptsTypes="AA">
                                      <p:cBhvr>
                                        <p:cTn id="19" dur="500" fill="hold"/>
                                        <p:tgtEl>
                                          <p:spTgt spid="52"/>
                                        </p:tgtEl>
                                        <p:attrNameLst>
                                          <p:attrName>ppt_x</p:attrName>
                                          <p:attrName>ppt_y</p:attrName>
                                        </p:attrNameLst>
                                      </p:cBhvr>
                                      <p:rCtr x="0" y="8364"/>
                                    </p:animMotion>
                                  </p:childTnLst>
                                </p:cTn>
                              </p:par>
                            </p:childTnLst>
                          </p:cTn>
                        </p:par>
                        <p:par>
                          <p:cTn id="20" fill="hold" nodeType="afterGroup">
                            <p:stCondLst>
                              <p:cond delay="1000"/>
                            </p:stCondLst>
                            <p:childTnLst>
                              <p:par>
                                <p:cTn id="21" presetID="1" presetClass="exit" presetSubtype="0" fill="hold" grpId="1" nodeType="afterEffect">
                                  <p:stCondLst>
                                    <p:cond delay="0"/>
                                  </p:stCondLst>
                                  <p:childTnLst>
                                    <p:set>
                                      <p:cBhvr>
                                        <p:cTn id="22" dur="1" fill="hold">
                                          <p:stCondLst>
                                            <p:cond delay="0"/>
                                          </p:stCondLst>
                                        </p:cTn>
                                        <p:tgtEl>
                                          <p:spTgt spid="52"/>
                                        </p:tgtEl>
                                        <p:attrNameLst>
                                          <p:attrName>style.visibility</p:attrName>
                                        </p:attrNameLst>
                                      </p:cBhvr>
                                      <p:to>
                                        <p:strVal val="hidden"/>
                                      </p:to>
                                    </p:set>
                                  </p:childTnLst>
                                </p:cTn>
                              </p:par>
                            </p:childTnLst>
                          </p:cTn>
                        </p:par>
                        <p:par>
                          <p:cTn id="23" fill="hold" nodeType="afterGroup">
                            <p:stCondLst>
                              <p:cond delay="1000"/>
                            </p:stCondLst>
                            <p:childTnLst>
                              <p:par>
                                <p:cTn id="24" presetID="1" presetClass="entr" presetSubtype="0" fill="hold" grpId="0" nodeType="afterEffect">
                                  <p:stCondLst>
                                    <p:cond delay="0"/>
                                  </p:stCondLst>
                                  <p:childTnLst>
                                    <p:set>
                                      <p:cBhvr>
                                        <p:cTn id="25" dur="1" fill="hold">
                                          <p:stCondLst>
                                            <p:cond delay="0"/>
                                          </p:stCondLst>
                                        </p:cTn>
                                        <p:tgtEl>
                                          <p:spTgt spid="53"/>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54"/>
                                        </p:tgtEl>
                                        <p:attrNameLst>
                                          <p:attrName>style.visibility</p:attrName>
                                        </p:attrNameLst>
                                      </p:cBhvr>
                                      <p:to>
                                        <p:strVal val="visible"/>
                                      </p:to>
                                    </p:set>
                                    <p:animEffect transition="in" filter="dissolve">
                                      <p:cBhvr>
                                        <p:cTn id="30" dur="500"/>
                                        <p:tgtEl>
                                          <p:spTgt spid="54"/>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childTnLst>
                          </p:cTn>
                        </p:par>
                        <p:par>
                          <p:cTn id="35" fill="hold" nodeType="afterGroup">
                            <p:stCondLst>
                              <p:cond delay="0"/>
                            </p:stCondLst>
                            <p:childTnLst>
                              <p:par>
                                <p:cTn id="36" presetID="1" presetClass="exit" presetSubtype="0" fill="hold" grpId="1" nodeType="afterEffect">
                                  <p:stCondLst>
                                    <p:cond delay="0"/>
                                  </p:stCondLst>
                                  <p:childTnLst>
                                    <p:set>
                                      <p:cBhvr>
                                        <p:cTn id="37" dur="1" fill="hold">
                                          <p:stCondLst>
                                            <p:cond delay="0"/>
                                          </p:stCondLst>
                                        </p:cTn>
                                        <p:tgtEl>
                                          <p:spTgt spid="42"/>
                                        </p:tgtEl>
                                        <p:attrNameLst>
                                          <p:attrName>style.visibility</p:attrName>
                                        </p:attrNameLst>
                                      </p:cBhvr>
                                      <p:to>
                                        <p:strVal val="hidden"/>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44"/>
                                        </p:tgtEl>
                                        <p:attrNameLst>
                                          <p:attrName>style.visibility</p:attrName>
                                        </p:attrNameLst>
                                      </p:cBhvr>
                                      <p:to>
                                        <p:strVal val="visible"/>
                                      </p:to>
                                    </p:set>
                                  </p:childTnLst>
                                </p:cTn>
                              </p:par>
                            </p:childTnLst>
                          </p:cTn>
                        </p:par>
                        <p:par>
                          <p:cTn id="42" fill="hold" nodeType="afterGroup">
                            <p:stCondLst>
                              <p:cond delay="0"/>
                            </p:stCondLst>
                            <p:childTnLst>
                              <p:par>
                                <p:cTn id="43" presetID="1" presetClass="exit" presetSubtype="0" fill="hold" grpId="1" nodeType="afterEffect">
                                  <p:stCondLst>
                                    <p:cond delay="0"/>
                                  </p:stCondLst>
                                  <p:childTnLst>
                                    <p:set>
                                      <p:cBhvr>
                                        <p:cTn id="44" dur="1" fill="hold">
                                          <p:stCondLst>
                                            <p:cond delay="0"/>
                                          </p:stCondLst>
                                        </p:cTn>
                                        <p:tgtEl>
                                          <p:spTgt spid="43"/>
                                        </p:tgtEl>
                                        <p:attrNameLst>
                                          <p:attrName>style.visibility</p:attrName>
                                        </p:attrNameLst>
                                      </p:cBhvr>
                                      <p:to>
                                        <p:strVal val="hidden"/>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1"/>
                                        </p:tgtEl>
                                        <p:attrNameLst>
                                          <p:attrName>style.visibility</p:attrName>
                                        </p:attrNameLst>
                                      </p:cBhvr>
                                      <p:to>
                                        <p:strVal val="visible"/>
                                      </p:to>
                                    </p:set>
                                  </p:childTnLst>
                                </p:cTn>
                              </p:par>
                            </p:childTnLst>
                          </p:cTn>
                        </p:par>
                        <p:par>
                          <p:cTn id="49" fill="hold" nodeType="afterGroup">
                            <p:stCondLst>
                              <p:cond delay="0"/>
                            </p:stCondLst>
                            <p:childTnLst>
                              <p:par>
                                <p:cTn id="50" presetID="1" presetClass="exit" presetSubtype="0" fill="hold" grpId="1" nodeType="afterEffect">
                                  <p:stCondLst>
                                    <p:cond delay="0"/>
                                  </p:stCondLst>
                                  <p:childTnLst>
                                    <p:set>
                                      <p:cBhvr>
                                        <p:cTn id="51" dur="1" fill="hold">
                                          <p:stCondLst>
                                            <p:cond delay="0"/>
                                          </p:stCondLst>
                                        </p:cTn>
                                        <p:tgtEl>
                                          <p:spTgt spid="44"/>
                                        </p:tgtEl>
                                        <p:attrNameLst>
                                          <p:attrName>style.visibility</p:attrName>
                                        </p:attrNameLst>
                                      </p:cBhvr>
                                      <p:to>
                                        <p:strVal val="hidden"/>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55"/>
                                        </p:tgtEl>
                                        <p:attrNameLst>
                                          <p:attrName>style.visibility</p:attrName>
                                        </p:attrNameLst>
                                      </p:cBhvr>
                                      <p:to>
                                        <p:strVal val="visible"/>
                                      </p:to>
                                    </p:set>
                                    <p:animEffect transition="in" filter="dissolve">
                                      <p:cBhvr>
                                        <p:cTn id="56"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42" grpId="0" animBg="1"/>
      <p:bldP spid="42" grpId="1" animBg="1"/>
      <p:bldP spid="43" grpId="0" animBg="1"/>
      <p:bldP spid="43" grpId="1" animBg="1"/>
      <p:bldP spid="44" grpId="0" animBg="1"/>
      <p:bldP spid="44" grpId="1" animBg="1"/>
      <p:bldP spid="51" grpId="0" animBg="1"/>
      <p:bldP spid="52" grpId="0" animBg="1"/>
      <p:bldP spid="52" grpId="1" animBg="1"/>
      <p:bldP spid="52" grpId="2" animBg="1"/>
      <p:bldP spid="53" grpId="0" animBg="1"/>
      <p:bldP spid="54" grpId="0" animBg="1"/>
      <p:bldP spid="5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3">
            <a:extLst>
              <a:ext uri="{FF2B5EF4-FFF2-40B4-BE49-F238E27FC236}">
                <a16:creationId xmlns:a16="http://schemas.microsoft.com/office/drawing/2014/main" id="{EB6AF3B4-EC5E-4208-AD14-2458F15FFCB2}"/>
              </a:ext>
            </a:extLst>
          </p:cNvPr>
          <p:cNvSpPr txBox="1"/>
          <p:nvPr/>
        </p:nvSpPr>
        <p:spPr>
          <a:xfrm>
            <a:off x="1227667" y="2347385"/>
            <a:ext cx="5471584" cy="2893100"/>
          </a:xfrm>
          <a:prstGeom prst="rect">
            <a:avLst/>
          </a:prstGeom>
          <a:solidFill>
            <a:srgbClr val="FFFFCC"/>
          </a:solidFill>
          <a:ln w="12700">
            <a:solidFill>
              <a:schemeClr val="tx1"/>
            </a:solidFill>
          </a:ln>
        </p:spPr>
        <p:txBody>
          <a:bodyPr>
            <a:spAutoFit/>
          </a:bodyPr>
          <a:lstStyle/>
          <a:p>
            <a:pPr>
              <a:defRPr/>
            </a:pPr>
            <a:r>
              <a:rPr lang="zh-CN" altLang="zh-CN" sz="1400" b="1" dirty="0">
                <a:solidFill>
                  <a:srgbClr val="000080"/>
                </a:solidFill>
                <a:latin typeface="Courier New" panose="02070309020205020404" pitchFamily="49" charset="0"/>
                <a:cs typeface="Courier New" panose="02070309020205020404" pitchFamily="49" charset="0"/>
              </a:rPr>
              <a:t>public class </a:t>
            </a:r>
            <a:r>
              <a:rPr lang="zh-CN" altLang="zh-CN" sz="1400" dirty="0">
                <a:solidFill>
                  <a:srgbClr val="000000"/>
                </a:solidFill>
                <a:latin typeface="Courier New" panose="02070309020205020404" pitchFamily="49" charset="0"/>
                <a:cs typeface="Courier New" panose="02070309020205020404" pitchFamily="49" charset="0"/>
              </a:rPr>
              <a:t>DiGuiDemo01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public static void </a:t>
            </a:r>
            <a:r>
              <a:rPr lang="zh-CN" altLang="zh-CN" sz="1400" dirty="0">
                <a:solidFill>
                  <a:srgbClr val="000000"/>
                </a:solidFill>
                <a:latin typeface="Courier New" panose="02070309020205020404" pitchFamily="49" charset="0"/>
                <a:cs typeface="Courier New" panose="02070309020205020404" pitchFamily="49" charset="0"/>
              </a:rPr>
              <a:t>main(String[] args)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int </a:t>
            </a:r>
            <a:r>
              <a:rPr lang="zh-CN" altLang="zh-CN" sz="1400" dirty="0">
                <a:solidFill>
                  <a:srgbClr val="000000"/>
                </a:solidFill>
                <a:latin typeface="Courier New" panose="02070309020205020404" pitchFamily="49" charset="0"/>
                <a:cs typeface="Courier New" panose="02070309020205020404" pitchFamily="49" charset="0"/>
              </a:rPr>
              <a:t>result =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solidFill>
                  <a:srgbClr val="0000FF"/>
                </a:solidFill>
                <a:latin typeface="Courier New" panose="02070309020205020404" pitchFamily="49" charset="0"/>
                <a:cs typeface="Courier New" panose="02070309020205020404" pitchFamily="49" charset="0"/>
              </a:rPr>
              <a:t>5</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System.</a:t>
            </a:r>
            <a:r>
              <a:rPr lang="zh-CN" altLang="zh-CN" sz="1400" b="1" i="1" dirty="0">
                <a:solidFill>
                  <a:srgbClr val="660E7A"/>
                </a:solidFill>
                <a:latin typeface="Courier New" panose="02070309020205020404" pitchFamily="49" charset="0"/>
                <a:cs typeface="Courier New" panose="02070309020205020404" pitchFamily="49" charset="0"/>
              </a:rPr>
              <a:t>out</a:t>
            </a:r>
            <a:r>
              <a:rPr lang="zh-CN" altLang="zh-CN" sz="1400" dirty="0">
                <a:solidFill>
                  <a:srgbClr val="000000"/>
                </a:solidFill>
                <a:latin typeface="Courier New" panose="02070309020205020404" pitchFamily="49" charset="0"/>
                <a:cs typeface="Courier New" panose="02070309020205020404" pitchFamily="49" charset="0"/>
              </a:rPr>
              <a:t>.println(</a:t>
            </a:r>
            <a:r>
              <a:rPr lang="zh-CN" altLang="zh-CN" sz="1400" b="1" dirty="0">
                <a:solidFill>
                  <a:srgbClr val="008000"/>
                </a:solidFill>
                <a:latin typeface="Courier New" panose="02070309020205020404" pitchFamily="49" charset="0"/>
                <a:cs typeface="Courier New" panose="02070309020205020404" pitchFamily="49" charset="0"/>
              </a:rPr>
              <a:t>"5的阶乘是："</a:t>
            </a:r>
            <a:r>
              <a:rPr lang="zh-CN" altLang="zh-CN" sz="1400" dirty="0">
                <a:solidFill>
                  <a:srgbClr val="000000"/>
                </a:solidFill>
                <a:latin typeface="Courier New" panose="02070309020205020404" pitchFamily="49" charset="0"/>
                <a:cs typeface="Courier New" panose="02070309020205020404" pitchFamily="49" charset="0"/>
              </a:rPr>
              <a:t>+ result);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public static int </a:t>
            </a:r>
            <a:r>
              <a:rPr lang="en-US" altLang="zh-CN" sz="1400"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b="1" dirty="0">
                <a:solidFill>
                  <a:srgbClr val="000080"/>
                </a:solidFill>
                <a:latin typeface="Courier New" panose="02070309020205020404" pitchFamily="49" charset="0"/>
                <a:cs typeface="Courier New" panose="02070309020205020404" pitchFamily="49" charset="0"/>
              </a:rPr>
              <a:t>int </a:t>
            </a:r>
            <a:r>
              <a:rPr lang="zh-CN" altLang="zh-CN" sz="1400" dirty="0">
                <a:solidFill>
                  <a:srgbClr val="000000"/>
                </a:solidFill>
                <a:latin typeface="Courier New" panose="02070309020205020404" pitchFamily="49" charset="0"/>
                <a:cs typeface="Courier New" panose="02070309020205020404" pitchFamily="49" charset="0"/>
              </a:rPr>
              <a:t>n)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if </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else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00"/>
                </a:solidFill>
                <a:latin typeface="Courier New" panose="02070309020205020404" pitchFamily="49" charset="0"/>
                <a:cs typeface="Courier New" panose="02070309020205020404" pitchFamily="49" charset="0"/>
              </a:rPr>
              <a:t>n *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zh-CN" altLang="zh-CN" sz="1400" dirty="0">
                <a:solidFill>
                  <a:srgbClr val="000000"/>
                </a:solidFill>
                <a:latin typeface="Courier New" panose="02070309020205020404" pitchFamily="49" charset="0"/>
                <a:cs typeface="Courier New" panose="02070309020205020404" pitchFamily="49" charset="0"/>
              </a:rPr>
              <a:t>}</a:t>
            </a:r>
            <a:endParaRPr lang="zh-CN" altLang="zh-CN" sz="1867" dirty="0">
              <a:latin typeface="Courier New" panose="02070309020205020404" pitchFamily="49" charset="0"/>
              <a:cs typeface="Courier New" panose="02070309020205020404" pitchFamily="49" charset="0"/>
            </a:endParaRPr>
          </a:p>
        </p:txBody>
      </p:sp>
      <p:grpSp>
        <p:nvGrpSpPr>
          <p:cNvPr id="151557" name="组合 17">
            <a:extLst>
              <a:ext uri="{FF2B5EF4-FFF2-40B4-BE49-F238E27FC236}">
                <a16:creationId xmlns:a16="http://schemas.microsoft.com/office/drawing/2014/main" id="{65405756-74F8-4C39-87CB-DD659B68DE4B}"/>
              </a:ext>
            </a:extLst>
          </p:cNvPr>
          <p:cNvGrpSpPr>
            <a:grpSpLocks/>
          </p:cNvGrpSpPr>
          <p:nvPr/>
        </p:nvGrpSpPr>
        <p:grpSpPr bwMode="auto">
          <a:xfrm>
            <a:off x="8113185" y="2084917"/>
            <a:ext cx="2305049" cy="4523316"/>
            <a:chOff x="3730625" y="1844675"/>
            <a:chExt cx="1728788" cy="2592171"/>
          </a:xfrm>
        </p:grpSpPr>
        <p:sp>
          <p:nvSpPr>
            <p:cNvPr id="12" name="矩形 11">
              <a:extLst>
                <a:ext uri="{FF2B5EF4-FFF2-40B4-BE49-F238E27FC236}">
                  <a16:creationId xmlns:a16="http://schemas.microsoft.com/office/drawing/2014/main" id="{0D5C5DE7-63B8-4402-9E8F-77E9AB124DA3}"/>
                </a:ext>
              </a:extLst>
            </p:cNvPr>
            <p:cNvSpPr/>
            <p:nvPr/>
          </p:nvSpPr>
          <p:spPr>
            <a:xfrm>
              <a:off x="3730625" y="1844675"/>
              <a:ext cx="1728788" cy="2592171"/>
            </a:xfrm>
            <a:prstGeom prst="rect">
              <a:avLst/>
            </a:prstGeom>
            <a:solidFill>
              <a:srgbClr val="FD0000">
                <a:alpha val="10000"/>
              </a:srgbClr>
            </a:solidFill>
            <a:ln w="38100">
              <a:solidFill>
                <a:srgbClr val="FD0000"/>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51591" name="TextBox 2">
              <a:extLst>
                <a:ext uri="{FF2B5EF4-FFF2-40B4-BE49-F238E27FC236}">
                  <a16:creationId xmlns:a16="http://schemas.microsoft.com/office/drawing/2014/main" id="{C2DDFA14-E5B3-43B9-9DF9-71C174B4AD8E}"/>
                </a:ext>
              </a:extLst>
            </p:cNvPr>
            <p:cNvSpPr txBox="1">
              <a:spLocks noChangeArrowheads="1"/>
            </p:cNvSpPr>
            <p:nvPr/>
          </p:nvSpPr>
          <p:spPr bwMode="auto">
            <a:xfrm>
              <a:off x="4126706" y="4101784"/>
              <a:ext cx="935038" cy="332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400" b="1">
                  <a:solidFill>
                    <a:srgbClr val="FD0000"/>
                  </a:solidFill>
                  <a:latin typeface="微软雅黑" panose="020B0503020204020204" pitchFamily="34" charset="-122"/>
                  <a:ea typeface="微软雅黑" panose="020B0503020204020204" pitchFamily="34" charset="-122"/>
                </a:rPr>
                <a:t>栈内存</a:t>
              </a:r>
              <a:endParaRPr lang="en-US" altLang="zh-CN" sz="2400" b="1">
                <a:solidFill>
                  <a:srgbClr val="FD0000"/>
                </a:solidFill>
                <a:latin typeface="微软雅黑" panose="020B0503020204020204" pitchFamily="34" charset="-122"/>
                <a:ea typeface="微软雅黑" panose="020B0503020204020204" pitchFamily="34" charset="-122"/>
              </a:endParaRPr>
            </a:p>
          </p:txBody>
        </p:sp>
      </p:grpSp>
      <p:sp>
        <p:nvSpPr>
          <p:cNvPr id="20" name="TextBox 3">
            <a:extLst>
              <a:ext uri="{FF2B5EF4-FFF2-40B4-BE49-F238E27FC236}">
                <a16:creationId xmlns:a16="http://schemas.microsoft.com/office/drawing/2014/main" id="{91983E47-16D8-470C-B3B5-4F826BE11ADE}"/>
              </a:ext>
            </a:extLst>
          </p:cNvPr>
          <p:cNvSpPr txBox="1"/>
          <p:nvPr/>
        </p:nvSpPr>
        <p:spPr>
          <a:xfrm>
            <a:off x="8159751" y="5854701"/>
            <a:ext cx="2209800" cy="307777"/>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main</a:t>
            </a:r>
          </a:p>
        </p:txBody>
      </p:sp>
      <p:sp>
        <p:nvSpPr>
          <p:cNvPr id="19" name="TextBox 3">
            <a:extLst>
              <a:ext uri="{FF2B5EF4-FFF2-40B4-BE49-F238E27FC236}">
                <a16:creationId xmlns:a16="http://schemas.microsoft.com/office/drawing/2014/main" id="{E40EDA59-FDA5-43FD-A3EB-F7C318B953AE}"/>
              </a:ext>
            </a:extLst>
          </p:cNvPr>
          <p:cNvSpPr txBox="1"/>
          <p:nvPr/>
        </p:nvSpPr>
        <p:spPr>
          <a:xfrm>
            <a:off x="8159751" y="5638800"/>
            <a:ext cx="2209800" cy="523220"/>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main</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zh-CN" sz="1400" b="1" dirty="0">
                <a:solidFill>
                  <a:srgbClr val="000080"/>
                </a:solidFill>
                <a:latin typeface="Courier New" panose="02070309020205020404" pitchFamily="49" charset="0"/>
                <a:cs typeface="Courier New" panose="02070309020205020404" pitchFamily="49" charset="0"/>
              </a:rPr>
              <a:t>int</a:t>
            </a:r>
            <a:r>
              <a:rPr lang="en-US" altLang="zh-CN" sz="1400" kern="0" dirty="0">
                <a:solidFill>
                  <a:srgbClr val="000000"/>
                </a:solidFill>
                <a:latin typeface="Consolas" panose="020B0609020204030204" pitchFamily="49" charset="0"/>
                <a:cs typeface="宋体" panose="02010600030101010101" pitchFamily="2" charset="-122"/>
              </a:rPr>
              <a:t> result     </a:t>
            </a:r>
          </a:p>
        </p:txBody>
      </p:sp>
      <p:sp>
        <p:nvSpPr>
          <p:cNvPr id="24" name="TextBox 3">
            <a:extLst>
              <a:ext uri="{FF2B5EF4-FFF2-40B4-BE49-F238E27FC236}">
                <a16:creationId xmlns:a16="http://schemas.microsoft.com/office/drawing/2014/main" id="{6E6590D0-9D89-4FD3-95FD-6E4F87EE6725}"/>
              </a:ext>
            </a:extLst>
          </p:cNvPr>
          <p:cNvSpPr txBox="1"/>
          <p:nvPr/>
        </p:nvSpPr>
        <p:spPr>
          <a:xfrm>
            <a:off x="711201" y="5037668"/>
            <a:ext cx="3333751" cy="1600438"/>
          </a:xfrm>
          <a:prstGeom prst="rect">
            <a:avLst/>
          </a:prstGeom>
          <a:solidFill>
            <a:schemeClr val="accent6">
              <a:lumMod val="60000"/>
              <a:lumOff val="40000"/>
            </a:schemeClr>
          </a:solidFill>
          <a:ln w="12700">
            <a:solidFill>
              <a:schemeClr val="tx1"/>
            </a:solidFill>
          </a:ln>
        </p:spPr>
        <p:txBody>
          <a:bodyPr>
            <a:spAutoFit/>
          </a:bodyPr>
          <a:lstStyle/>
          <a:p>
            <a:pPr>
              <a:defRPr/>
            </a:pPr>
            <a:r>
              <a:rPr lang="zh-CN" altLang="zh-CN" sz="1400" b="1" dirty="0">
                <a:solidFill>
                  <a:srgbClr val="000080"/>
                </a:solidFill>
                <a:latin typeface="Courier New" panose="02070309020205020404" pitchFamily="49" charset="0"/>
                <a:cs typeface="Courier New" panose="02070309020205020404" pitchFamily="49" charset="0"/>
              </a:rPr>
              <a:t>public static int </a:t>
            </a:r>
            <a:r>
              <a:rPr lang="en-US" altLang="zh-CN" sz="1400"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b="1" dirty="0">
                <a:solidFill>
                  <a:srgbClr val="000080"/>
                </a:solidFill>
                <a:latin typeface="Courier New" panose="02070309020205020404" pitchFamily="49" charset="0"/>
                <a:cs typeface="Courier New" panose="02070309020205020404" pitchFamily="49" charset="0"/>
              </a:rPr>
              <a:t>int </a:t>
            </a:r>
            <a:r>
              <a:rPr lang="zh-CN" altLang="zh-CN" sz="1400" dirty="0">
                <a:solidFill>
                  <a:srgbClr val="000000"/>
                </a:solidFill>
                <a:latin typeface="Courier New" panose="02070309020205020404" pitchFamily="49" charset="0"/>
                <a:cs typeface="Courier New" panose="02070309020205020404" pitchFamily="49" charset="0"/>
              </a:rPr>
              <a:t>n)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if </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else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00"/>
                </a:solidFill>
                <a:latin typeface="Courier New" panose="02070309020205020404" pitchFamily="49" charset="0"/>
                <a:cs typeface="Courier New" panose="02070309020205020404" pitchFamily="49" charset="0"/>
              </a:rPr>
              <a:t>n *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a:defRPr/>
            </a:pPr>
            <a:r>
              <a:rPr lang="zh-CN" altLang="zh-CN" sz="1400" dirty="0">
                <a:solidFill>
                  <a:srgbClr val="000000"/>
                </a:solidFill>
                <a:latin typeface="Courier New" panose="02070309020205020404" pitchFamily="49" charset="0"/>
                <a:cs typeface="Courier New" panose="02070309020205020404" pitchFamily="49" charset="0"/>
              </a:rPr>
              <a:t>}</a:t>
            </a:r>
            <a:endParaRPr lang="zh-CN" altLang="zh-CN" sz="1400" dirty="0">
              <a:latin typeface="Courier New" panose="02070309020205020404" pitchFamily="49" charset="0"/>
              <a:cs typeface="Courier New" panose="02070309020205020404" pitchFamily="49" charset="0"/>
            </a:endParaRPr>
          </a:p>
        </p:txBody>
      </p:sp>
      <p:sp>
        <p:nvSpPr>
          <p:cNvPr id="31" name="TextBox 3">
            <a:extLst>
              <a:ext uri="{FF2B5EF4-FFF2-40B4-BE49-F238E27FC236}">
                <a16:creationId xmlns:a16="http://schemas.microsoft.com/office/drawing/2014/main" id="{A4AE4CA3-4756-4981-B90A-1958346D17C8}"/>
              </a:ext>
            </a:extLst>
          </p:cNvPr>
          <p:cNvSpPr txBox="1"/>
          <p:nvPr/>
        </p:nvSpPr>
        <p:spPr>
          <a:xfrm>
            <a:off x="8159751" y="5253568"/>
            <a:ext cx="2209800" cy="307777"/>
          </a:xfrm>
          <a:prstGeom prst="rect">
            <a:avLst/>
          </a:prstGeom>
          <a:solidFill>
            <a:srgbClr val="FAC090"/>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p:txBody>
      </p:sp>
      <p:sp>
        <p:nvSpPr>
          <p:cNvPr id="37" name="TextBox 3">
            <a:extLst>
              <a:ext uri="{FF2B5EF4-FFF2-40B4-BE49-F238E27FC236}">
                <a16:creationId xmlns:a16="http://schemas.microsoft.com/office/drawing/2014/main" id="{4B0550AA-86C0-4B63-8127-D83A05A49B24}"/>
              </a:ext>
            </a:extLst>
          </p:cNvPr>
          <p:cNvSpPr txBox="1"/>
          <p:nvPr/>
        </p:nvSpPr>
        <p:spPr>
          <a:xfrm>
            <a:off x="8159751" y="5037667"/>
            <a:ext cx="2209800" cy="523220"/>
          </a:xfrm>
          <a:prstGeom prst="rect">
            <a:avLst/>
          </a:prstGeom>
          <a:solidFill>
            <a:srgbClr val="FAC090"/>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参数：</a:t>
            </a:r>
            <a:r>
              <a:rPr lang="en-US" altLang="zh-CN" sz="1400" kern="0" dirty="0">
                <a:solidFill>
                  <a:srgbClr val="000000"/>
                </a:solidFill>
                <a:latin typeface="Consolas" panose="020B0609020204030204" pitchFamily="49" charset="0"/>
                <a:cs typeface="宋体" panose="02010600030101010101" pitchFamily="2" charset="-122"/>
              </a:rPr>
              <a:t>n = </a:t>
            </a:r>
            <a:r>
              <a:rPr lang="en-US" altLang="zh-CN" sz="1400" dirty="0">
                <a:solidFill>
                  <a:srgbClr val="0000FF"/>
                </a:solidFill>
                <a:latin typeface="Courier New" panose="02070309020205020404" pitchFamily="49" charset="0"/>
                <a:cs typeface="Courier New" panose="02070309020205020404" pitchFamily="49" charset="0"/>
              </a:rPr>
              <a:t>5</a:t>
            </a:r>
            <a:r>
              <a:rPr lang="en-US" altLang="zh-CN" sz="1400" kern="0" dirty="0">
                <a:solidFill>
                  <a:srgbClr val="000000"/>
                </a:solidFill>
                <a:latin typeface="Consolas" panose="020B0609020204030204" pitchFamily="49" charset="0"/>
                <a:cs typeface="宋体" panose="02010600030101010101" pitchFamily="2" charset="-122"/>
              </a:rPr>
              <a:t> </a:t>
            </a:r>
          </a:p>
        </p:txBody>
      </p:sp>
      <p:sp>
        <p:nvSpPr>
          <p:cNvPr id="40" name="矩形 39">
            <a:extLst>
              <a:ext uri="{FF2B5EF4-FFF2-40B4-BE49-F238E27FC236}">
                <a16:creationId xmlns:a16="http://schemas.microsoft.com/office/drawing/2014/main" id="{DFB37B99-02A4-4AB2-8259-0F9219F55E4B}"/>
              </a:ext>
            </a:extLst>
          </p:cNvPr>
          <p:cNvSpPr/>
          <p:nvPr/>
        </p:nvSpPr>
        <p:spPr>
          <a:xfrm>
            <a:off x="711201" y="5954185"/>
            <a:ext cx="3333751" cy="205316"/>
          </a:xfrm>
          <a:prstGeom prst="rect">
            <a:avLst/>
          </a:prstGeom>
          <a:solidFill>
            <a:srgbClr val="FF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41" name="TextBox 3">
            <a:extLst>
              <a:ext uri="{FF2B5EF4-FFF2-40B4-BE49-F238E27FC236}">
                <a16:creationId xmlns:a16="http://schemas.microsoft.com/office/drawing/2014/main" id="{659753B5-E242-4089-AA70-17BFEAB991E9}"/>
              </a:ext>
            </a:extLst>
          </p:cNvPr>
          <p:cNvSpPr txBox="1"/>
          <p:nvPr/>
        </p:nvSpPr>
        <p:spPr>
          <a:xfrm>
            <a:off x="8159751" y="4821767"/>
            <a:ext cx="2209800" cy="738664"/>
          </a:xfrm>
          <a:prstGeom prst="rect">
            <a:avLst/>
          </a:prstGeom>
          <a:solidFill>
            <a:srgbClr val="FAC090"/>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参数：</a:t>
            </a:r>
            <a:r>
              <a:rPr lang="en-US" altLang="zh-CN" sz="1400" kern="0" dirty="0">
                <a:solidFill>
                  <a:srgbClr val="000000"/>
                </a:solidFill>
                <a:latin typeface="Consolas" panose="020B0609020204030204" pitchFamily="49" charset="0"/>
                <a:cs typeface="宋体" panose="02010600030101010101" pitchFamily="2" charset="-122"/>
              </a:rPr>
              <a:t>n = </a:t>
            </a:r>
            <a:r>
              <a:rPr lang="en-US" altLang="zh-CN" sz="1400" dirty="0">
                <a:solidFill>
                  <a:srgbClr val="0000FF"/>
                </a:solidFill>
                <a:latin typeface="Courier New" panose="02070309020205020404" pitchFamily="49" charset="0"/>
                <a:cs typeface="Courier New" panose="02070309020205020404" pitchFamily="49" charset="0"/>
              </a:rPr>
              <a:t>5</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返回：</a:t>
            </a:r>
            <a:r>
              <a:rPr lang="en-US" altLang="zh-CN" sz="1400" dirty="0">
                <a:solidFill>
                  <a:srgbClr val="0000FF"/>
                </a:solidFill>
                <a:latin typeface="Courier New" panose="02070309020205020404" pitchFamily="49" charset="0"/>
                <a:cs typeface="Courier New" panose="02070309020205020404" pitchFamily="49" charset="0"/>
              </a:rPr>
              <a:t>5 </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FF"/>
                </a:solidFill>
                <a:latin typeface="Courier New" panose="02070309020205020404" pitchFamily="49" charset="0"/>
                <a:cs typeface="Courier New" panose="02070309020205020404" pitchFamily="49" charset="0"/>
              </a:rPr>
              <a:t>4</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t>
            </a:r>
            <a:endParaRPr lang="en-US" altLang="zh-CN" sz="1400" kern="0" dirty="0">
              <a:solidFill>
                <a:srgbClr val="000000"/>
              </a:solidFill>
              <a:latin typeface="Consolas" panose="020B0609020204030204" pitchFamily="49" charset="0"/>
              <a:cs typeface="宋体" panose="02010600030101010101" pitchFamily="2" charset="-122"/>
            </a:endParaRPr>
          </a:p>
        </p:txBody>
      </p:sp>
      <p:sp>
        <p:nvSpPr>
          <p:cNvPr id="25" name="矩形 24">
            <a:extLst>
              <a:ext uri="{FF2B5EF4-FFF2-40B4-BE49-F238E27FC236}">
                <a16:creationId xmlns:a16="http://schemas.microsoft.com/office/drawing/2014/main" id="{6D0CB18A-8802-4F4B-8DEF-0330E30F4DD1}"/>
              </a:ext>
            </a:extLst>
          </p:cNvPr>
          <p:cNvSpPr/>
          <p:nvPr/>
        </p:nvSpPr>
        <p:spPr>
          <a:xfrm>
            <a:off x="1691218" y="2846917"/>
            <a:ext cx="4974167" cy="192616"/>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26" name="TextBox 3">
            <a:extLst>
              <a:ext uri="{FF2B5EF4-FFF2-40B4-BE49-F238E27FC236}">
                <a16:creationId xmlns:a16="http://schemas.microsoft.com/office/drawing/2014/main" id="{98B3E8DD-FD43-42FD-9E41-63E685310D18}"/>
              </a:ext>
            </a:extLst>
          </p:cNvPr>
          <p:cNvSpPr txBox="1"/>
          <p:nvPr/>
        </p:nvSpPr>
        <p:spPr>
          <a:xfrm>
            <a:off x="1291167" y="4707468"/>
            <a:ext cx="3335867" cy="1600438"/>
          </a:xfrm>
          <a:prstGeom prst="rect">
            <a:avLst/>
          </a:prstGeom>
          <a:solidFill>
            <a:srgbClr val="FBCAA2"/>
          </a:solidFill>
          <a:ln w="12700">
            <a:solidFill>
              <a:schemeClr val="tx1"/>
            </a:solidFill>
          </a:ln>
        </p:spPr>
        <p:txBody>
          <a:bodyPr>
            <a:spAutoFit/>
          </a:bodyPr>
          <a:lstStyle/>
          <a:p>
            <a:pPr>
              <a:defRPr/>
            </a:pPr>
            <a:r>
              <a:rPr lang="zh-CN" altLang="zh-CN" sz="1400" b="1" dirty="0">
                <a:solidFill>
                  <a:srgbClr val="000080"/>
                </a:solidFill>
                <a:latin typeface="Courier New" panose="02070309020205020404" pitchFamily="49" charset="0"/>
                <a:cs typeface="Courier New" panose="02070309020205020404" pitchFamily="49" charset="0"/>
              </a:rPr>
              <a:t>public static int </a:t>
            </a:r>
            <a:r>
              <a:rPr lang="en-US" altLang="zh-CN" sz="1400"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b="1" dirty="0">
                <a:solidFill>
                  <a:srgbClr val="000080"/>
                </a:solidFill>
                <a:latin typeface="Courier New" panose="02070309020205020404" pitchFamily="49" charset="0"/>
                <a:cs typeface="Courier New" panose="02070309020205020404" pitchFamily="49" charset="0"/>
              </a:rPr>
              <a:t>int </a:t>
            </a:r>
            <a:r>
              <a:rPr lang="zh-CN" altLang="zh-CN" sz="1400" dirty="0">
                <a:solidFill>
                  <a:srgbClr val="000000"/>
                </a:solidFill>
                <a:latin typeface="Courier New" panose="02070309020205020404" pitchFamily="49" charset="0"/>
                <a:cs typeface="Courier New" panose="02070309020205020404" pitchFamily="49" charset="0"/>
              </a:rPr>
              <a:t>n)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if </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else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00"/>
                </a:solidFill>
                <a:latin typeface="Courier New" panose="02070309020205020404" pitchFamily="49" charset="0"/>
                <a:cs typeface="Courier New" panose="02070309020205020404" pitchFamily="49" charset="0"/>
              </a:rPr>
              <a:t>n *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a:defRPr/>
            </a:pPr>
            <a:r>
              <a:rPr lang="zh-CN" altLang="zh-CN" sz="1400" dirty="0">
                <a:solidFill>
                  <a:srgbClr val="000000"/>
                </a:solidFill>
                <a:latin typeface="Courier New" panose="02070309020205020404" pitchFamily="49" charset="0"/>
                <a:cs typeface="Courier New" panose="02070309020205020404" pitchFamily="49" charset="0"/>
              </a:rPr>
              <a:t>}</a:t>
            </a:r>
            <a:endParaRPr lang="zh-CN" altLang="zh-CN" sz="1400" dirty="0">
              <a:latin typeface="Courier New" panose="02070309020205020404" pitchFamily="49" charset="0"/>
              <a:cs typeface="Courier New" panose="02070309020205020404" pitchFamily="49" charset="0"/>
            </a:endParaRPr>
          </a:p>
        </p:txBody>
      </p:sp>
      <p:sp>
        <p:nvSpPr>
          <p:cNvPr id="34" name="矩形 33">
            <a:extLst>
              <a:ext uri="{FF2B5EF4-FFF2-40B4-BE49-F238E27FC236}">
                <a16:creationId xmlns:a16="http://schemas.microsoft.com/office/drawing/2014/main" id="{8E1B3A70-BA95-4931-B614-C9E016271B0D}"/>
              </a:ext>
            </a:extLst>
          </p:cNvPr>
          <p:cNvSpPr/>
          <p:nvPr/>
        </p:nvSpPr>
        <p:spPr>
          <a:xfrm>
            <a:off x="1293284" y="5615518"/>
            <a:ext cx="3333749" cy="205316"/>
          </a:xfrm>
          <a:prstGeom prst="rect">
            <a:avLst/>
          </a:prstGeom>
          <a:solidFill>
            <a:srgbClr val="FF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45" name="TextBox 3">
            <a:extLst>
              <a:ext uri="{FF2B5EF4-FFF2-40B4-BE49-F238E27FC236}">
                <a16:creationId xmlns:a16="http://schemas.microsoft.com/office/drawing/2014/main" id="{17FD5F1D-B76E-4AE6-AB0E-CD21CC2A38AC}"/>
              </a:ext>
            </a:extLst>
          </p:cNvPr>
          <p:cNvSpPr txBox="1"/>
          <p:nvPr/>
        </p:nvSpPr>
        <p:spPr>
          <a:xfrm>
            <a:off x="8159751" y="4445001"/>
            <a:ext cx="2209800" cy="307777"/>
          </a:xfrm>
          <a:prstGeom prst="rect">
            <a:avLst/>
          </a:prstGeom>
          <a:solidFill>
            <a:srgbClr val="FBCAA2"/>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p:txBody>
      </p:sp>
      <p:sp>
        <p:nvSpPr>
          <p:cNvPr id="46" name="TextBox 3">
            <a:extLst>
              <a:ext uri="{FF2B5EF4-FFF2-40B4-BE49-F238E27FC236}">
                <a16:creationId xmlns:a16="http://schemas.microsoft.com/office/drawing/2014/main" id="{5D0067E4-0B62-4D5A-896E-EDAE1A8301A8}"/>
              </a:ext>
            </a:extLst>
          </p:cNvPr>
          <p:cNvSpPr txBox="1"/>
          <p:nvPr/>
        </p:nvSpPr>
        <p:spPr>
          <a:xfrm>
            <a:off x="8159751" y="4229100"/>
            <a:ext cx="2209800" cy="523220"/>
          </a:xfrm>
          <a:prstGeom prst="rect">
            <a:avLst/>
          </a:prstGeom>
          <a:solidFill>
            <a:srgbClr val="FBCAA2"/>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参数：</a:t>
            </a:r>
            <a:r>
              <a:rPr lang="en-US" altLang="zh-CN" sz="1400" kern="0" dirty="0">
                <a:solidFill>
                  <a:srgbClr val="000000"/>
                </a:solidFill>
                <a:latin typeface="Consolas" panose="020B0609020204030204" pitchFamily="49" charset="0"/>
                <a:cs typeface="宋体" panose="02010600030101010101" pitchFamily="2" charset="-122"/>
              </a:rPr>
              <a:t>n = </a:t>
            </a:r>
            <a:r>
              <a:rPr lang="en-US" altLang="zh-CN" sz="1400" dirty="0">
                <a:solidFill>
                  <a:srgbClr val="0000FF"/>
                </a:solidFill>
                <a:latin typeface="Courier New" panose="02070309020205020404" pitchFamily="49" charset="0"/>
                <a:cs typeface="Courier New" panose="02070309020205020404" pitchFamily="49" charset="0"/>
              </a:rPr>
              <a:t>4</a:t>
            </a:r>
            <a:r>
              <a:rPr lang="en-US" altLang="zh-CN" sz="1400" kern="0" dirty="0">
                <a:solidFill>
                  <a:srgbClr val="000000"/>
                </a:solidFill>
                <a:latin typeface="Consolas" panose="020B0609020204030204" pitchFamily="49" charset="0"/>
                <a:cs typeface="宋体" panose="02010600030101010101" pitchFamily="2" charset="-122"/>
              </a:rPr>
              <a:t> </a:t>
            </a:r>
          </a:p>
        </p:txBody>
      </p:sp>
      <p:sp>
        <p:nvSpPr>
          <p:cNvPr id="47" name="TextBox 3">
            <a:extLst>
              <a:ext uri="{FF2B5EF4-FFF2-40B4-BE49-F238E27FC236}">
                <a16:creationId xmlns:a16="http://schemas.microsoft.com/office/drawing/2014/main" id="{7C1AE3D1-2C7D-4EB1-8C9F-61AF6301F371}"/>
              </a:ext>
            </a:extLst>
          </p:cNvPr>
          <p:cNvSpPr txBox="1"/>
          <p:nvPr/>
        </p:nvSpPr>
        <p:spPr>
          <a:xfrm>
            <a:off x="8159751" y="4015318"/>
            <a:ext cx="2209800" cy="738664"/>
          </a:xfrm>
          <a:prstGeom prst="rect">
            <a:avLst/>
          </a:prstGeom>
          <a:solidFill>
            <a:srgbClr val="FBCAA2"/>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参数：</a:t>
            </a:r>
            <a:r>
              <a:rPr lang="en-US" altLang="zh-CN" sz="1400" kern="0" dirty="0">
                <a:solidFill>
                  <a:srgbClr val="000000"/>
                </a:solidFill>
                <a:latin typeface="Consolas" panose="020B0609020204030204" pitchFamily="49" charset="0"/>
                <a:cs typeface="宋体" panose="02010600030101010101" pitchFamily="2" charset="-122"/>
              </a:rPr>
              <a:t>n = </a:t>
            </a:r>
            <a:r>
              <a:rPr lang="en-US" altLang="zh-CN" sz="1400" dirty="0">
                <a:solidFill>
                  <a:srgbClr val="0000FF"/>
                </a:solidFill>
                <a:latin typeface="Courier New" panose="02070309020205020404" pitchFamily="49" charset="0"/>
                <a:cs typeface="Courier New" panose="02070309020205020404" pitchFamily="49" charset="0"/>
              </a:rPr>
              <a:t>4</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返回：</a:t>
            </a:r>
            <a:r>
              <a:rPr lang="en-US" altLang="zh-CN" sz="1400" dirty="0">
                <a:solidFill>
                  <a:srgbClr val="0000FF"/>
                </a:solidFill>
                <a:latin typeface="Courier New" panose="02070309020205020404" pitchFamily="49" charset="0"/>
                <a:cs typeface="Courier New" panose="02070309020205020404" pitchFamily="49" charset="0"/>
              </a:rPr>
              <a:t>4 </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FF"/>
                </a:solidFill>
                <a:latin typeface="Courier New" panose="02070309020205020404" pitchFamily="49" charset="0"/>
                <a:cs typeface="Courier New" panose="02070309020205020404" pitchFamily="49" charset="0"/>
              </a:rPr>
              <a:t>3</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t>
            </a:r>
            <a:endParaRPr lang="en-US" altLang="zh-CN" sz="1400" kern="0" dirty="0">
              <a:solidFill>
                <a:srgbClr val="000000"/>
              </a:solidFill>
              <a:latin typeface="Consolas" panose="020B0609020204030204" pitchFamily="49" charset="0"/>
              <a:cs typeface="宋体" panose="02010600030101010101" pitchFamily="2" charset="-122"/>
            </a:endParaRPr>
          </a:p>
        </p:txBody>
      </p:sp>
      <p:sp>
        <p:nvSpPr>
          <p:cNvPr id="29" name="TextBox 3">
            <a:extLst>
              <a:ext uri="{FF2B5EF4-FFF2-40B4-BE49-F238E27FC236}">
                <a16:creationId xmlns:a16="http://schemas.microsoft.com/office/drawing/2014/main" id="{6C3F6222-66DC-4478-86D1-99C1653C7206}"/>
              </a:ext>
            </a:extLst>
          </p:cNvPr>
          <p:cNvSpPr txBox="1"/>
          <p:nvPr/>
        </p:nvSpPr>
        <p:spPr>
          <a:xfrm>
            <a:off x="1873251" y="4375152"/>
            <a:ext cx="3333749" cy="1600438"/>
          </a:xfrm>
          <a:prstGeom prst="rect">
            <a:avLst/>
          </a:prstGeom>
          <a:solidFill>
            <a:srgbClr val="FCD4B4"/>
          </a:solidFill>
          <a:ln w="12700">
            <a:solidFill>
              <a:schemeClr val="tx1"/>
            </a:solidFill>
          </a:ln>
        </p:spPr>
        <p:txBody>
          <a:bodyPr>
            <a:spAutoFit/>
          </a:bodyPr>
          <a:lstStyle/>
          <a:p>
            <a:pPr>
              <a:defRPr/>
            </a:pPr>
            <a:r>
              <a:rPr lang="zh-CN" altLang="zh-CN" sz="1400" b="1" dirty="0">
                <a:solidFill>
                  <a:srgbClr val="000080"/>
                </a:solidFill>
                <a:latin typeface="Courier New" panose="02070309020205020404" pitchFamily="49" charset="0"/>
                <a:cs typeface="Courier New" panose="02070309020205020404" pitchFamily="49" charset="0"/>
              </a:rPr>
              <a:t>public static int </a:t>
            </a:r>
            <a:r>
              <a:rPr lang="en-US" altLang="zh-CN" sz="1400"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b="1" dirty="0">
                <a:solidFill>
                  <a:srgbClr val="000080"/>
                </a:solidFill>
                <a:latin typeface="Courier New" panose="02070309020205020404" pitchFamily="49" charset="0"/>
                <a:cs typeface="Courier New" panose="02070309020205020404" pitchFamily="49" charset="0"/>
              </a:rPr>
              <a:t>int </a:t>
            </a:r>
            <a:r>
              <a:rPr lang="zh-CN" altLang="zh-CN" sz="1400" dirty="0">
                <a:solidFill>
                  <a:srgbClr val="000000"/>
                </a:solidFill>
                <a:latin typeface="Courier New" panose="02070309020205020404" pitchFamily="49" charset="0"/>
                <a:cs typeface="Courier New" panose="02070309020205020404" pitchFamily="49" charset="0"/>
              </a:rPr>
              <a:t>n)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if </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else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00"/>
                </a:solidFill>
                <a:latin typeface="Courier New" panose="02070309020205020404" pitchFamily="49" charset="0"/>
                <a:cs typeface="Courier New" panose="02070309020205020404" pitchFamily="49" charset="0"/>
              </a:rPr>
              <a:t>n *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a:defRPr/>
            </a:pPr>
            <a:r>
              <a:rPr lang="zh-CN" altLang="zh-CN" sz="1400" dirty="0">
                <a:solidFill>
                  <a:srgbClr val="000000"/>
                </a:solidFill>
                <a:latin typeface="Courier New" panose="02070309020205020404" pitchFamily="49" charset="0"/>
                <a:cs typeface="Courier New" panose="02070309020205020404" pitchFamily="49" charset="0"/>
              </a:rPr>
              <a:t>}</a:t>
            </a:r>
            <a:endParaRPr lang="zh-CN" altLang="zh-CN" sz="1400" dirty="0">
              <a:latin typeface="Courier New" panose="02070309020205020404" pitchFamily="49" charset="0"/>
              <a:cs typeface="Courier New" panose="02070309020205020404" pitchFamily="49" charset="0"/>
            </a:endParaRPr>
          </a:p>
        </p:txBody>
      </p:sp>
      <p:sp>
        <p:nvSpPr>
          <p:cNvPr id="38" name="矩形 37">
            <a:extLst>
              <a:ext uri="{FF2B5EF4-FFF2-40B4-BE49-F238E27FC236}">
                <a16:creationId xmlns:a16="http://schemas.microsoft.com/office/drawing/2014/main" id="{C71217B5-394B-40A0-9655-C07724A22A1B}"/>
              </a:ext>
            </a:extLst>
          </p:cNvPr>
          <p:cNvSpPr/>
          <p:nvPr/>
        </p:nvSpPr>
        <p:spPr>
          <a:xfrm>
            <a:off x="1871134" y="5289551"/>
            <a:ext cx="3333751" cy="205316"/>
          </a:xfrm>
          <a:prstGeom prst="rect">
            <a:avLst/>
          </a:prstGeom>
          <a:solidFill>
            <a:srgbClr val="FF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48" name="TextBox 3">
            <a:extLst>
              <a:ext uri="{FF2B5EF4-FFF2-40B4-BE49-F238E27FC236}">
                <a16:creationId xmlns:a16="http://schemas.microsoft.com/office/drawing/2014/main" id="{6B10C845-1F29-40EB-85A5-EB83BE4F8CDE}"/>
              </a:ext>
            </a:extLst>
          </p:cNvPr>
          <p:cNvSpPr txBox="1"/>
          <p:nvPr/>
        </p:nvSpPr>
        <p:spPr>
          <a:xfrm>
            <a:off x="8159751" y="3632201"/>
            <a:ext cx="2209800" cy="307777"/>
          </a:xfrm>
          <a:prstGeom prst="rect">
            <a:avLst/>
          </a:prstGeom>
          <a:solidFill>
            <a:srgbClr val="FCD4B4"/>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p:txBody>
      </p:sp>
      <p:sp>
        <p:nvSpPr>
          <p:cNvPr id="49" name="TextBox 3">
            <a:extLst>
              <a:ext uri="{FF2B5EF4-FFF2-40B4-BE49-F238E27FC236}">
                <a16:creationId xmlns:a16="http://schemas.microsoft.com/office/drawing/2014/main" id="{8B4A0079-A6DE-4694-B2E8-81E02C779F31}"/>
              </a:ext>
            </a:extLst>
          </p:cNvPr>
          <p:cNvSpPr txBox="1"/>
          <p:nvPr/>
        </p:nvSpPr>
        <p:spPr>
          <a:xfrm>
            <a:off x="8159751" y="3416300"/>
            <a:ext cx="2209800" cy="523220"/>
          </a:xfrm>
          <a:prstGeom prst="rect">
            <a:avLst/>
          </a:prstGeom>
          <a:solidFill>
            <a:srgbClr val="FCD4B4"/>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参数：</a:t>
            </a:r>
            <a:r>
              <a:rPr lang="en-US" altLang="zh-CN" sz="1400" kern="0" dirty="0">
                <a:solidFill>
                  <a:srgbClr val="000000"/>
                </a:solidFill>
                <a:latin typeface="Consolas" panose="020B0609020204030204" pitchFamily="49" charset="0"/>
                <a:cs typeface="宋体" panose="02010600030101010101" pitchFamily="2" charset="-122"/>
              </a:rPr>
              <a:t>n = </a:t>
            </a:r>
            <a:r>
              <a:rPr lang="en-US" altLang="zh-CN" sz="1400" dirty="0">
                <a:solidFill>
                  <a:srgbClr val="0000FF"/>
                </a:solidFill>
                <a:latin typeface="Courier New" panose="02070309020205020404" pitchFamily="49" charset="0"/>
                <a:cs typeface="Courier New" panose="02070309020205020404" pitchFamily="49" charset="0"/>
              </a:rPr>
              <a:t>3</a:t>
            </a:r>
            <a:r>
              <a:rPr lang="en-US" altLang="zh-CN" sz="1400" kern="0" dirty="0">
                <a:solidFill>
                  <a:srgbClr val="000000"/>
                </a:solidFill>
                <a:latin typeface="Consolas" panose="020B0609020204030204" pitchFamily="49" charset="0"/>
                <a:cs typeface="宋体" panose="02010600030101010101" pitchFamily="2" charset="-122"/>
              </a:rPr>
              <a:t> </a:t>
            </a:r>
          </a:p>
        </p:txBody>
      </p:sp>
      <p:sp>
        <p:nvSpPr>
          <p:cNvPr id="50" name="TextBox 3">
            <a:extLst>
              <a:ext uri="{FF2B5EF4-FFF2-40B4-BE49-F238E27FC236}">
                <a16:creationId xmlns:a16="http://schemas.microsoft.com/office/drawing/2014/main" id="{8235C950-E0F7-4FDC-BB81-04D4BA70ECB2}"/>
              </a:ext>
            </a:extLst>
          </p:cNvPr>
          <p:cNvSpPr txBox="1"/>
          <p:nvPr/>
        </p:nvSpPr>
        <p:spPr>
          <a:xfrm>
            <a:off x="8159751" y="3200400"/>
            <a:ext cx="2209800" cy="738664"/>
          </a:xfrm>
          <a:prstGeom prst="rect">
            <a:avLst/>
          </a:prstGeom>
          <a:solidFill>
            <a:srgbClr val="FCD4B4"/>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参数：</a:t>
            </a:r>
            <a:r>
              <a:rPr lang="en-US" altLang="zh-CN" sz="1400" kern="0" dirty="0">
                <a:solidFill>
                  <a:srgbClr val="000000"/>
                </a:solidFill>
                <a:latin typeface="Consolas" panose="020B0609020204030204" pitchFamily="49" charset="0"/>
                <a:cs typeface="宋体" panose="02010600030101010101" pitchFamily="2" charset="-122"/>
              </a:rPr>
              <a:t>n = </a:t>
            </a:r>
            <a:r>
              <a:rPr lang="en-US" altLang="zh-CN" sz="1400" dirty="0">
                <a:solidFill>
                  <a:srgbClr val="0000FF"/>
                </a:solidFill>
                <a:latin typeface="Courier New" panose="02070309020205020404" pitchFamily="49" charset="0"/>
                <a:cs typeface="Courier New" panose="02070309020205020404" pitchFamily="49" charset="0"/>
              </a:rPr>
              <a:t>3</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返回：</a:t>
            </a:r>
            <a:r>
              <a:rPr lang="en-US" altLang="zh-CN" sz="1400" dirty="0">
                <a:solidFill>
                  <a:srgbClr val="0000FF"/>
                </a:solidFill>
                <a:latin typeface="Courier New" panose="02070309020205020404" pitchFamily="49" charset="0"/>
                <a:cs typeface="Courier New" panose="02070309020205020404" pitchFamily="49" charset="0"/>
              </a:rPr>
              <a:t>3 </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FF"/>
                </a:solidFill>
                <a:latin typeface="Courier New" panose="02070309020205020404" pitchFamily="49" charset="0"/>
                <a:cs typeface="Courier New" panose="02070309020205020404" pitchFamily="49" charset="0"/>
              </a:rPr>
              <a:t>2</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t>
            </a:r>
            <a:endParaRPr lang="en-US" altLang="zh-CN" sz="1400" kern="0" dirty="0">
              <a:solidFill>
                <a:srgbClr val="000000"/>
              </a:solidFill>
              <a:latin typeface="Consolas" panose="020B0609020204030204" pitchFamily="49" charset="0"/>
              <a:cs typeface="宋体" panose="02010600030101010101" pitchFamily="2" charset="-122"/>
            </a:endParaRPr>
          </a:p>
        </p:txBody>
      </p:sp>
      <p:sp>
        <p:nvSpPr>
          <p:cNvPr id="33" name="TextBox 3">
            <a:extLst>
              <a:ext uri="{FF2B5EF4-FFF2-40B4-BE49-F238E27FC236}">
                <a16:creationId xmlns:a16="http://schemas.microsoft.com/office/drawing/2014/main" id="{F0C279BA-5508-4BC3-967F-2A70ACC0FAA4}"/>
              </a:ext>
            </a:extLst>
          </p:cNvPr>
          <p:cNvSpPr txBox="1"/>
          <p:nvPr/>
        </p:nvSpPr>
        <p:spPr>
          <a:xfrm>
            <a:off x="2453218" y="4044952"/>
            <a:ext cx="3333749" cy="1600438"/>
          </a:xfrm>
          <a:prstGeom prst="rect">
            <a:avLst/>
          </a:prstGeom>
          <a:solidFill>
            <a:srgbClr val="FDDEC6"/>
          </a:solidFill>
          <a:ln w="12700">
            <a:solidFill>
              <a:schemeClr val="tx1"/>
            </a:solidFill>
          </a:ln>
        </p:spPr>
        <p:txBody>
          <a:bodyPr>
            <a:spAutoFit/>
          </a:bodyPr>
          <a:lstStyle/>
          <a:p>
            <a:pPr>
              <a:defRPr/>
            </a:pPr>
            <a:r>
              <a:rPr lang="zh-CN" altLang="zh-CN" sz="1400" b="1" dirty="0">
                <a:solidFill>
                  <a:srgbClr val="000080"/>
                </a:solidFill>
                <a:latin typeface="Courier New" panose="02070309020205020404" pitchFamily="49" charset="0"/>
                <a:cs typeface="Courier New" panose="02070309020205020404" pitchFamily="49" charset="0"/>
              </a:rPr>
              <a:t>public static int </a:t>
            </a:r>
            <a:r>
              <a:rPr lang="en-US" altLang="zh-CN" sz="1400"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b="1" dirty="0">
                <a:solidFill>
                  <a:srgbClr val="000080"/>
                </a:solidFill>
                <a:latin typeface="Courier New" panose="02070309020205020404" pitchFamily="49" charset="0"/>
                <a:cs typeface="Courier New" panose="02070309020205020404" pitchFamily="49" charset="0"/>
              </a:rPr>
              <a:t>int </a:t>
            </a:r>
            <a:r>
              <a:rPr lang="zh-CN" altLang="zh-CN" sz="1400" dirty="0">
                <a:solidFill>
                  <a:srgbClr val="000000"/>
                </a:solidFill>
                <a:latin typeface="Courier New" panose="02070309020205020404" pitchFamily="49" charset="0"/>
                <a:cs typeface="Courier New" panose="02070309020205020404" pitchFamily="49" charset="0"/>
              </a:rPr>
              <a:t>n)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if </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else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00"/>
                </a:solidFill>
                <a:latin typeface="Courier New" panose="02070309020205020404" pitchFamily="49" charset="0"/>
                <a:cs typeface="Courier New" panose="02070309020205020404" pitchFamily="49" charset="0"/>
              </a:rPr>
              <a:t>n *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a:defRPr/>
            </a:pPr>
            <a:r>
              <a:rPr lang="zh-CN" altLang="zh-CN" sz="1400" dirty="0">
                <a:solidFill>
                  <a:srgbClr val="000000"/>
                </a:solidFill>
                <a:latin typeface="Courier New" panose="02070309020205020404" pitchFamily="49" charset="0"/>
                <a:cs typeface="Courier New" panose="02070309020205020404" pitchFamily="49" charset="0"/>
              </a:rPr>
              <a:t>}</a:t>
            </a:r>
            <a:endParaRPr lang="zh-CN" altLang="zh-CN" sz="1400" dirty="0">
              <a:latin typeface="Courier New" panose="02070309020205020404" pitchFamily="49" charset="0"/>
              <a:cs typeface="Courier New" panose="02070309020205020404" pitchFamily="49" charset="0"/>
            </a:endParaRPr>
          </a:p>
        </p:txBody>
      </p:sp>
      <p:sp>
        <p:nvSpPr>
          <p:cNvPr id="51" name="矩形 50">
            <a:extLst>
              <a:ext uri="{FF2B5EF4-FFF2-40B4-BE49-F238E27FC236}">
                <a16:creationId xmlns:a16="http://schemas.microsoft.com/office/drawing/2014/main" id="{C721CECC-3BDF-41A5-A017-150AA36482EF}"/>
              </a:ext>
            </a:extLst>
          </p:cNvPr>
          <p:cNvSpPr/>
          <p:nvPr/>
        </p:nvSpPr>
        <p:spPr>
          <a:xfrm>
            <a:off x="2461684" y="4963585"/>
            <a:ext cx="3333749" cy="205316"/>
          </a:xfrm>
          <a:prstGeom prst="rect">
            <a:avLst/>
          </a:prstGeom>
          <a:solidFill>
            <a:srgbClr val="FF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53" name="TextBox 3">
            <a:extLst>
              <a:ext uri="{FF2B5EF4-FFF2-40B4-BE49-F238E27FC236}">
                <a16:creationId xmlns:a16="http://schemas.microsoft.com/office/drawing/2014/main" id="{C72809AF-125F-4399-9253-3EB31A6E5B07}"/>
              </a:ext>
            </a:extLst>
          </p:cNvPr>
          <p:cNvSpPr txBox="1"/>
          <p:nvPr/>
        </p:nvSpPr>
        <p:spPr>
          <a:xfrm>
            <a:off x="8159751" y="2823634"/>
            <a:ext cx="2209800" cy="307777"/>
          </a:xfrm>
          <a:prstGeom prst="rect">
            <a:avLst/>
          </a:prstGeom>
          <a:solidFill>
            <a:srgbClr val="FDDEC6"/>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p:txBody>
      </p:sp>
      <p:sp>
        <p:nvSpPr>
          <p:cNvPr id="54" name="TextBox 3">
            <a:extLst>
              <a:ext uri="{FF2B5EF4-FFF2-40B4-BE49-F238E27FC236}">
                <a16:creationId xmlns:a16="http://schemas.microsoft.com/office/drawing/2014/main" id="{1F9607C7-4ABD-429E-B288-FE5F2B3AB028}"/>
              </a:ext>
            </a:extLst>
          </p:cNvPr>
          <p:cNvSpPr txBox="1"/>
          <p:nvPr/>
        </p:nvSpPr>
        <p:spPr>
          <a:xfrm>
            <a:off x="8159751" y="2607733"/>
            <a:ext cx="2209800" cy="523220"/>
          </a:xfrm>
          <a:prstGeom prst="rect">
            <a:avLst/>
          </a:prstGeom>
          <a:solidFill>
            <a:srgbClr val="FDDEC6"/>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参数：</a:t>
            </a:r>
            <a:r>
              <a:rPr lang="en-US" altLang="zh-CN" sz="1400" kern="0" dirty="0">
                <a:solidFill>
                  <a:srgbClr val="000000"/>
                </a:solidFill>
                <a:latin typeface="Consolas" panose="020B0609020204030204" pitchFamily="49" charset="0"/>
                <a:cs typeface="宋体" panose="02010600030101010101" pitchFamily="2" charset="-122"/>
              </a:rPr>
              <a:t>n = </a:t>
            </a:r>
            <a:r>
              <a:rPr lang="en-US" altLang="zh-CN" sz="1400" dirty="0">
                <a:solidFill>
                  <a:srgbClr val="0000FF"/>
                </a:solidFill>
                <a:latin typeface="Courier New" panose="02070309020205020404" pitchFamily="49" charset="0"/>
                <a:cs typeface="Courier New" panose="02070309020205020404" pitchFamily="49" charset="0"/>
              </a:rPr>
              <a:t>2</a:t>
            </a:r>
            <a:r>
              <a:rPr lang="en-US" altLang="zh-CN" sz="1400" kern="0" dirty="0">
                <a:solidFill>
                  <a:srgbClr val="000000"/>
                </a:solidFill>
                <a:latin typeface="Consolas" panose="020B0609020204030204" pitchFamily="49" charset="0"/>
                <a:cs typeface="宋体" panose="02010600030101010101" pitchFamily="2" charset="-122"/>
              </a:rPr>
              <a:t> </a:t>
            </a:r>
          </a:p>
        </p:txBody>
      </p:sp>
      <p:sp>
        <p:nvSpPr>
          <p:cNvPr id="55" name="TextBox 3">
            <a:extLst>
              <a:ext uri="{FF2B5EF4-FFF2-40B4-BE49-F238E27FC236}">
                <a16:creationId xmlns:a16="http://schemas.microsoft.com/office/drawing/2014/main" id="{071AA667-8D47-4F69-B9BD-2235537B9BC7}"/>
              </a:ext>
            </a:extLst>
          </p:cNvPr>
          <p:cNvSpPr txBox="1"/>
          <p:nvPr/>
        </p:nvSpPr>
        <p:spPr>
          <a:xfrm>
            <a:off x="8159751" y="2393951"/>
            <a:ext cx="2209800" cy="738664"/>
          </a:xfrm>
          <a:prstGeom prst="rect">
            <a:avLst/>
          </a:prstGeom>
          <a:solidFill>
            <a:srgbClr val="FDDEC6"/>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参数：</a:t>
            </a:r>
            <a:r>
              <a:rPr lang="en-US" altLang="zh-CN" sz="1400" kern="0" dirty="0">
                <a:solidFill>
                  <a:srgbClr val="000000"/>
                </a:solidFill>
                <a:latin typeface="Consolas" panose="020B0609020204030204" pitchFamily="49" charset="0"/>
                <a:cs typeface="宋体" panose="02010600030101010101" pitchFamily="2" charset="-122"/>
              </a:rPr>
              <a:t>n = </a:t>
            </a:r>
            <a:r>
              <a:rPr lang="en-US" altLang="zh-CN" sz="1400" dirty="0">
                <a:solidFill>
                  <a:srgbClr val="0000FF"/>
                </a:solidFill>
                <a:latin typeface="Courier New" panose="02070309020205020404" pitchFamily="49" charset="0"/>
                <a:cs typeface="Courier New" panose="02070309020205020404" pitchFamily="49" charset="0"/>
              </a:rPr>
              <a:t>2</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返回：</a:t>
            </a:r>
            <a:r>
              <a:rPr lang="en-US" altLang="zh-CN" sz="1400" dirty="0">
                <a:solidFill>
                  <a:srgbClr val="0000FF"/>
                </a:solidFill>
                <a:latin typeface="Courier New" panose="02070309020205020404" pitchFamily="49" charset="0"/>
                <a:cs typeface="Courier New" panose="02070309020205020404" pitchFamily="49" charset="0"/>
              </a:rPr>
              <a:t>2 </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t>
            </a:r>
            <a:endParaRPr lang="en-US" altLang="zh-CN" sz="1400" kern="0" dirty="0">
              <a:solidFill>
                <a:srgbClr val="000000"/>
              </a:solidFill>
              <a:latin typeface="Consolas" panose="020B0609020204030204" pitchFamily="49" charset="0"/>
              <a:cs typeface="宋体" panose="02010600030101010101" pitchFamily="2" charset="-122"/>
            </a:endParaRPr>
          </a:p>
        </p:txBody>
      </p:sp>
      <p:sp>
        <p:nvSpPr>
          <p:cNvPr id="39" name="TextBox 3">
            <a:extLst>
              <a:ext uri="{FF2B5EF4-FFF2-40B4-BE49-F238E27FC236}">
                <a16:creationId xmlns:a16="http://schemas.microsoft.com/office/drawing/2014/main" id="{D9A4A9DC-1E01-47E8-B5ED-773282068DA2}"/>
              </a:ext>
            </a:extLst>
          </p:cNvPr>
          <p:cNvSpPr txBox="1"/>
          <p:nvPr/>
        </p:nvSpPr>
        <p:spPr>
          <a:xfrm>
            <a:off x="3033184" y="3712634"/>
            <a:ext cx="3333749" cy="1600438"/>
          </a:xfrm>
          <a:prstGeom prst="rect">
            <a:avLst/>
          </a:prstGeom>
          <a:solidFill>
            <a:srgbClr val="FEE8D8"/>
          </a:solidFill>
          <a:ln w="12700">
            <a:solidFill>
              <a:schemeClr val="tx1"/>
            </a:solidFill>
          </a:ln>
        </p:spPr>
        <p:txBody>
          <a:bodyPr>
            <a:spAutoFit/>
          </a:bodyPr>
          <a:lstStyle/>
          <a:p>
            <a:pPr>
              <a:defRPr/>
            </a:pPr>
            <a:r>
              <a:rPr lang="zh-CN" altLang="zh-CN" sz="1400" b="1" dirty="0">
                <a:solidFill>
                  <a:srgbClr val="000080"/>
                </a:solidFill>
                <a:latin typeface="Courier New" panose="02070309020205020404" pitchFamily="49" charset="0"/>
                <a:cs typeface="Courier New" panose="02070309020205020404" pitchFamily="49" charset="0"/>
              </a:rPr>
              <a:t>public static int </a:t>
            </a:r>
            <a:r>
              <a:rPr lang="en-US" altLang="zh-CN" sz="1400"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b="1" dirty="0">
                <a:solidFill>
                  <a:srgbClr val="000080"/>
                </a:solidFill>
                <a:latin typeface="Courier New" panose="02070309020205020404" pitchFamily="49" charset="0"/>
                <a:cs typeface="Courier New" panose="02070309020205020404" pitchFamily="49" charset="0"/>
              </a:rPr>
              <a:t>int </a:t>
            </a:r>
            <a:r>
              <a:rPr lang="zh-CN" altLang="zh-CN" sz="1400" dirty="0">
                <a:solidFill>
                  <a:srgbClr val="000000"/>
                </a:solidFill>
                <a:latin typeface="Courier New" panose="02070309020205020404" pitchFamily="49" charset="0"/>
                <a:cs typeface="Courier New" panose="02070309020205020404" pitchFamily="49" charset="0"/>
              </a:rPr>
              <a:t>n)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if </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else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00"/>
                </a:solidFill>
                <a:latin typeface="Courier New" panose="02070309020205020404" pitchFamily="49" charset="0"/>
                <a:cs typeface="Courier New" panose="02070309020205020404" pitchFamily="49" charset="0"/>
              </a:rPr>
              <a:t>n *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a:defRPr/>
            </a:pPr>
            <a:r>
              <a:rPr lang="zh-CN" altLang="zh-CN" sz="1400" dirty="0">
                <a:solidFill>
                  <a:srgbClr val="000000"/>
                </a:solidFill>
                <a:latin typeface="Courier New" panose="02070309020205020404" pitchFamily="49" charset="0"/>
                <a:cs typeface="Courier New" panose="02070309020205020404" pitchFamily="49" charset="0"/>
              </a:rPr>
              <a:t>}</a:t>
            </a:r>
            <a:endParaRPr lang="zh-CN" altLang="zh-CN" sz="1400" dirty="0">
              <a:latin typeface="Courier New" panose="02070309020205020404" pitchFamily="49" charset="0"/>
              <a:cs typeface="Courier New" panose="02070309020205020404" pitchFamily="49" charset="0"/>
            </a:endParaRPr>
          </a:p>
        </p:txBody>
      </p:sp>
      <p:sp>
        <p:nvSpPr>
          <p:cNvPr id="57" name="矩形 56">
            <a:extLst>
              <a:ext uri="{FF2B5EF4-FFF2-40B4-BE49-F238E27FC236}">
                <a16:creationId xmlns:a16="http://schemas.microsoft.com/office/drawing/2014/main" id="{A29E7F4E-7313-4759-B996-573BB156DD70}"/>
              </a:ext>
            </a:extLst>
          </p:cNvPr>
          <p:cNvSpPr/>
          <p:nvPr/>
        </p:nvSpPr>
        <p:spPr>
          <a:xfrm>
            <a:off x="3037418" y="3786718"/>
            <a:ext cx="3333749" cy="205316"/>
          </a:xfrm>
          <a:prstGeom prst="rect">
            <a:avLst/>
          </a:prstGeom>
          <a:solidFill>
            <a:srgbClr val="FF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58" name="矩形 57">
            <a:extLst>
              <a:ext uri="{FF2B5EF4-FFF2-40B4-BE49-F238E27FC236}">
                <a16:creationId xmlns:a16="http://schemas.microsoft.com/office/drawing/2014/main" id="{1B82549F-3AB4-4DCD-95BC-DFE750380A73}"/>
              </a:ext>
            </a:extLst>
          </p:cNvPr>
          <p:cNvSpPr/>
          <p:nvPr/>
        </p:nvSpPr>
        <p:spPr>
          <a:xfrm>
            <a:off x="3037418" y="3992034"/>
            <a:ext cx="3333749" cy="207433"/>
          </a:xfrm>
          <a:prstGeom prst="rect">
            <a:avLst/>
          </a:prstGeom>
          <a:solidFill>
            <a:srgbClr val="FF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59" name="矩形 58">
            <a:extLst>
              <a:ext uri="{FF2B5EF4-FFF2-40B4-BE49-F238E27FC236}">
                <a16:creationId xmlns:a16="http://schemas.microsoft.com/office/drawing/2014/main" id="{64FFC4D8-DF06-405B-A692-E7EB4BC414A5}"/>
              </a:ext>
            </a:extLst>
          </p:cNvPr>
          <p:cNvSpPr/>
          <p:nvPr/>
        </p:nvSpPr>
        <p:spPr>
          <a:xfrm>
            <a:off x="3037418" y="4203700"/>
            <a:ext cx="3333749" cy="205317"/>
          </a:xfrm>
          <a:prstGeom prst="rect">
            <a:avLst/>
          </a:prstGeom>
          <a:solidFill>
            <a:srgbClr val="FF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61" name="TextBox 3">
            <a:extLst>
              <a:ext uri="{FF2B5EF4-FFF2-40B4-BE49-F238E27FC236}">
                <a16:creationId xmlns:a16="http://schemas.microsoft.com/office/drawing/2014/main" id="{789173D0-520A-4BE1-BFE9-756CB442EC43}"/>
              </a:ext>
            </a:extLst>
          </p:cNvPr>
          <p:cNvSpPr txBox="1"/>
          <p:nvPr/>
        </p:nvSpPr>
        <p:spPr>
          <a:xfrm>
            <a:off x="8159751" y="1670052"/>
            <a:ext cx="2209800" cy="307777"/>
          </a:xfrm>
          <a:prstGeom prst="rect">
            <a:avLst/>
          </a:prstGeom>
          <a:solidFill>
            <a:srgbClr val="FEE8D8"/>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p:txBody>
      </p:sp>
      <p:sp>
        <p:nvSpPr>
          <p:cNvPr id="62" name="TextBox 3">
            <a:extLst>
              <a:ext uri="{FF2B5EF4-FFF2-40B4-BE49-F238E27FC236}">
                <a16:creationId xmlns:a16="http://schemas.microsoft.com/office/drawing/2014/main" id="{FE4BF278-1DA1-4BC9-B449-EE67A9D6E1B2}"/>
              </a:ext>
            </a:extLst>
          </p:cNvPr>
          <p:cNvSpPr txBox="1"/>
          <p:nvPr/>
        </p:nvSpPr>
        <p:spPr>
          <a:xfrm>
            <a:off x="8159751" y="2015068"/>
            <a:ext cx="2209800" cy="307777"/>
          </a:xfrm>
          <a:prstGeom prst="rect">
            <a:avLst/>
          </a:prstGeom>
          <a:solidFill>
            <a:srgbClr val="FEE8D8"/>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p:txBody>
      </p:sp>
      <p:sp>
        <p:nvSpPr>
          <p:cNvPr id="63" name="TextBox 3">
            <a:extLst>
              <a:ext uri="{FF2B5EF4-FFF2-40B4-BE49-F238E27FC236}">
                <a16:creationId xmlns:a16="http://schemas.microsoft.com/office/drawing/2014/main" id="{BE9B9497-81DE-4512-B2B5-ABCD59A86929}"/>
              </a:ext>
            </a:extLst>
          </p:cNvPr>
          <p:cNvSpPr txBox="1"/>
          <p:nvPr/>
        </p:nvSpPr>
        <p:spPr>
          <a:xfrm>
            <a:off x="8159751" y="1801284"/>
            <a:ext cx="2209800" cy="523220"/>
          </a:xfrm>
          <a:prstGeom prst="rect">
            <a:avLst/>
          </a:prstGeom>
          <a:solidFill>
            <a:srgbClr val="FEE8D8"/>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参数：</a:t>
            </a:r>
            <a:r>
              <a:rPr lang="en-US" altLang="zh-CN" sz="1400" kern="0" dirty="0">
                <a:solidFill>
                  <a:srgbClr val="000000"/>
                </a:solidFill>
                <a:latin typeface="Consolas" panose="020B0609020204030204" pitchFamily="49" charset="0"/>
                <a:cs typeface="宋体" panose="02010600030101010101" pitchFamily="2" charset="-122"/>
              </a:rPr>
              <a:t>n = </a:t>
            </a:r>
            <a:r>
              <a:rPr lang="en-US" altLang="zh-CN" sz="1400" dirty="0">
                <a:solidFill>
                  <a:srgbClr val="0000FF"/>
                </a:solidFill>
                <a:latin typeface="Courier New" panose="02070309020205020404" pitchFamily="49" charset="0"/>
                <a:cs typeface="Courier New" panose="02070309020205020404" pitchFamily="49" charset="0"/>
              </a:rPr>
              <a:t>1</a:t>
            </a:r>
            <a:r>
              <a:rPr lang="en-US" altLang="zh-CN" sz="1400" kern="0" dirty="0">
                <a:solidFill>
                  <a:srgbClr val="000000"/>
                </a:solidFill>
                <a:latin typeface="Consolas" panose="020B0609020204030204" pitchFamily="49" charset="0"/>
                <a:cs typeface="宋体" panose="02010600030101010101" pitchFamily="2" charset="-122"/>
              </a:rPr>
              <a:t> </a:t>
            </a:r>
          </a:p>
        </p:txBody>
      </p:sp>
      <p:sp>
        <p:nvSpPr>
          <p:cNvPr id="64" name="TextBox 3">
            <a:extLst>
              <a:ext uri="{FF2B5EF4-FFF2-40B4-BE49-F238E27FC236}">
                <a16:creationId xmlns:a16="http://schemas.microsoft.com/office/drawing/2014/main" id="{C32B9033-34F9-4791-9A49-4303494E97DF}"/>
              </a:ext>
            </a:extLst>
          </p:cNvPr>
          <p:cNvSpPr txBox="1"/>
          <p:nvPr/>
        </p:nvSpPr>
        <p:spPr>
          <a:xfrm>
            <a:off x="8159751" y="1585384"/>
            <a:ext cx="2209800" cy="738664"/>
          </a:xfrm>
          <a:prstGeom prst="rect">
            <a:avLst/>
          </a:prstGeom>
          <a:solidFill>
            <a:srgbClr val="FEE8D8"/>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参数：</a:t>
            </a:r>
            <a:r>
              <a:rPr lang="en-US" altLang="zh-CN" sz="1400" kern="0" dirty="0">
                <a:solidFill>
                  <a:srgbClr val="000000"/>
                </a:solidFill>
                <a:latin typeface="Consolas" panose="020B0609020204030204" pitchFamily="49" charset="0"/>
                <a:cs typeface="宋体" panose="02010600030101010101" pitchFamily="2" charset="-122"/>
              </a:rPr>
              <a:t>n = </a:t>
            </a:r>
            <a:r>
              <a:rPr lang="en-US" altLang="zh-CN" sz="1400" dirty="0">
                <a:solidFill>
                  <a:srgbClr val="0000FF"/>
                </a:solidFill>
                <a:latin typeface="Courier New" panose="02070309020205020404" pitchFamily="49" charset="0"/>
                <a:cs typeface="Courier New" panose="02070309020205020404" pitchFamily="49" charset="0"/>
              </a:rPr>
              <a:t>1</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返回：</a:t>
            </a:r>
            <a:r>
              <a:rPr lang="en-US" altLang="zh-CN" sz="1400" dirty="0">
                <a:solidFill>
                  <a:srgbClr val="0000FF"/>
                </a:solidFill>
                <a:latin typeface="Courier New" panose="02070309020205020404" pitchFamily="49" charset="0"/>
                <a:cs typeface="Courier New" panose="02070309020205020404" pitchFamily="49" charset="0"/>
              </a:rPr>
              <a:t>1</a:t>
            </a:r>
            <a:r>
              <a:rPr lang="en-US" altLang="zh-CN" sz="1400" dirty="0">
                <a:solidFill>
                  <a:srgbClr val="000000"/>
                </a:solidFill>
                <a:latin typeface="Courier New" panose="02070309020205020404" pitchFamily="49" charset="0"/>
                <a:cs typeface="Courier New" panose="02070309020205020404" pitchFamily="49" charset="0"/>
              </a:rPr>
              <a:t> </a:t>
            </a:r>
            <a:endParaRPr lang="en-US" altLang="zh-CN" sz="1400" kern="0" dirty="0">
              <a:solidFill>
                <a:srgbClr val="000000"/>
              </a:solidFill>
              <a:latin typeface="Consolas" panose="020B0609020204030204" pitchFamily="49" charset="0"/>
              <a:cs typeface="宋体" panose="02010600030101010101" pitchFamily="2" charset="-122"/>
            </a:endParaRPr>
          </a:p>
        </p:txBody>
      </p:sp>
      <p:sp>
        <p:nvSpPr>
          <p:cNvPr id="43" name="TextBox 2">
            <a:extLst>
              <a:ext uri="{FF2B5EF4-FFF2-40B4-BE49-F238E27FC236}">
                <a16:creationId xmlns:a16="http://schemas.microsoft.com/office/drawing/2014/main" id="{04A37045-EC78-47DF-8EC6-A5A9437BEC7B}"/>
              </a:ext>
            </a:extLst>
          </p:cNvPr>
          <p:cNvSpPr txBox="1">
            <a:spLocks noChangeArrowheads="1"/>
          </p:cNvSpPr>
          <p:nvPr/>
        </p:nvSpPr>
        <p:spPr bwMode="auto">
          <a:xfrm>
            <a:off x="1707925" y="1435098"/>
            <a:ext cx="8132459" cy="472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案例：递归求阶乘的执行流程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dissolve">
                                      <p:cBhvr>
                                        <p:cTn id="7" dur="500"/>
                                        <p:tgtEl>
                                          <p:spTgt spid="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7"/>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2" nodeType="clickEffect">
                                  <p:stCondLst>
                                    <p:cond delay="0"/>
                                  </p:stCondLst>
                                  <p:childTnLst>
                                    <p:set>
                                      <p:cBhvr>
                                        <p:cTn id="15" dur="1" fill="hold">
                                          <p:stCondLst>
                                            <p:cond delay="0"/>
                                          </p:stCondLst>
                                        </p:cTn>
                                        <p:tgtEl>
                                          <p:spTgt spid="61"/>
                                        </p:tgtEl>
                                        <p:attrNameLst>
                                          <p:attrName>style.visibility</p:attrName>
                                        </p:attrNameLst>
                                      </p:cBhvr>
                                      <p:to>
                                        <p:strVal val="visible"/>
                                      </p:to>
                                    </p:set>
                                    <p:animEffect transition="in" filter="dissolve">
                                      <p:cBhvr>
                                        <p:cTn id="16" dur="500"/>
                                        <p:tgtEl>
                                          <p:spTgt spid="61"/>
                                        </p:tgtEl>
                                      </p:cBhvr>
                                    </p:animEffect>
                                  </p:childTnLst>
                                </p:cTn>
                              </p:par>
                            </p:childTnLst>
                          </p:cTn>
                        </p:par>
                        <p:par>
                          <p:cTn id="17" fill="hold" nodeType="afterGroup">
                            <p:stCondLst>
                              <p:cond delay="500"/>
                            </p:stCondLst>
                            <p:childTnLst>
                              <p:par>
                                <p:cTn id="18" presetID="42" presetClass="path" presetSubtype="0" accel="50000" decel="50000" fill="hold" grpId="0" nodeType="afterEffect">
                                  <p:stCondLst>
                                    <p:cond delay="0"/>
                                  </p:stCondLst>
                                  <p:childTnLst>
                                    <p:animMotion origin="layout" path="M 4.16667E-6 -1.23457E-6 L 4.16667E-6 0.04938 " pathEditMode="relative" rAng="0" ptsTypes="AA">
                                      <p:cBhvr>
                                        <p:cTn id="19" dur="500" fill="hold"/>
                                        <p:tgtEl>
                                          <p:spTgt spid="61"/>
                                        </p:tgtEl>
                                        <p:attrNameLst>
                                          <p:attrName>ppt_x</p:attrName>
                                          <p:attrName>ppt_y</p:attrName>
                                        </p:attrNameLst>
                                      </p:cBhvr>
                                      <p:rCtr x="0" y="2469"/>
                                    </p:animMotion>
                                  </p:childTnLst>
                                </p:cTn>
                              </p:par>
                            </p:childTnLst>
                          </p:cTn>
                        </p:par>
                        <p:par>
                          <p:cTn id="20" fill="hold" nodeType="afterGroup">
                            <p:stCondLst>
                              <p:cond delay="1000"/>
                            </p:stCondLst>
                            <p:childTnLst>
                              <p:par>
                                <p:cTn id="21" presetID="1" presetClass="exit" presetSubtype="0" fill="hold" grpId="1" nodeType="afterEffect">
                                  <p:stCondLst>
                                    <p:cond delay="0"/>
                                  </p:stCondLst>
                                  <p:childTnLst>
                                    <p:set>
                                      <p:cBhvr>
                                        <p:cTn id="22" dur="1" fill="hold">
                                          <p:stCondLst>
                                            <p:cond delay="0"/>
                                          </p:stCondLst>
                                        </p:cTn>
                                        <p:tgtEl>
                                          <p:spTgt spid="61"/>
                                        </p:tgtEl>
                                        <p:attrNameLst>
                                          <p:attrName>style.visibility</p:attrName>
                                        </p:attrNameLst>
                                      </p:cBhvr>
                                      <p:to>
                                        <p:strVal val="hidden"/>
                                      </p:to>
                                    </p:set>
                                  </p:childTnLst>
                                </p:cTn>
                              </p:par>
                            </p:childTnLst>
                          </p:cTn>
                        </p:par>
                        <p:par>
                          <p:cTn id="23" fill="hold" nodeType="afterGroup">
                            <p:stCondLst>
                              <p:cond delay="1000"/>
                            </p:stCondLst>
                            <p:childTnLst>
                              <p:par>
                                <p:cTn id="24" presetID="1" presetClass="entr" presetSubtype="0" fill="hold" grpId="0" nodeType="afterEffect">
                                  <p:stCondLst>
                                    <p:cond delay="0"/>
                                  </p:stCondLst>
                                  <p:childTnLst>
                                    <p:set>
                                      <p:cBhvr>
                                        <p:cTn id="25" dur="1" fill="hold">
                                          <p:stCondLst>
                                            <p:cond delay="0"/>
                                          </p:stCondLst>
                                        </p:cTn>
                                        <p:tgtEl>
                                          <p:spTgt spid="62"/>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63"/>
                                        </p:tgtEl>
                                        <p:attrNameLst>
                                          <p:attrName>style.visibility</p:attrName>
                                        </p:attrNameLst>
                                      </p:cBhvr>
                                      <p:to>
                                        <p:strVal val="visible"/>
                                      </p:to>
                                    </p:set>
                                    <p:animEffect transition="in" filter="dissolve">
                                      <p:cBhvr>
                                        <p:cTn id="30" dur="500"/>
                                        <p:tgtEl>
                                          <p:spTgt spid="6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8"/>
                                        </p:tgtEl>
                                        <p:attrNameLst>
                                          <p:attrName>style.visibility</p:attrName>
                                        </p:attrNameLst>
                                      </p:cBhvr>
                                      <p:to>
                                        <p:strVal val="visible"/>
                                      </p:to>
                                    </p:set>
                                  </p:childTnLst>
                                </p:cTn>
                              </p:par>
                            </p:childTnLst>
                          </p:cTn>
                        </p:par>
                        <p:par>
                          <p:cTn id="35" fill="hold" nodeType="afterGroup">
                            <p:stCondLst>
                              <p:cond delay="0"/>
                            </p:stCondLst>
                            <p:childTnLst>
                              <p:par>
                                <p:cTn id="36" presetID="1" presetClass="exit" presetSubtype="0" fill="hold" grpId="1" nodeType="afterEffect">
                                  <p:stCondLst>
                                    <p:cond delay="0"/>
                                  </p:stCondLst>
                                  <p:childTnLst>
                                    <p:set>
                                      <p:cBhvr>
                                        <p:cTn id="37" dur="1" fill="hold">
                                          <p:stCondLst>
                                            <p:cond delay="0"/>
                                          </p:stCondLst>
                                        </p:cTn>
                                        <p:tgtEl>
                                          <p:spTgt spid="57"/>
                                        </p:tgtEl>
                                        <p:attrNameLst>
                                          <p:attrName>style.visibility</p:attrName>
                                        </p:attrNameLst>
                                      </p:cBhvr>
                                      <p:to>
                                        <p:strVal val="hidden"/>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59"/>
                                        </p:tgtEl>
                                        <p:attrNameLst>
                                          <p:attrName>style.visibility</p:attrName>
                                        </p:attrNameLst>
                                      </p:cBhvr>
                                      <p:to>
                                        <p:strVal val="visible"/>
                                      </p:to>
                                    </p:set>
                                  </p:childTnLst>
                                </p:cTn>
                              </p:par>
                            </p:childTnLst>
                          </p:cTn>
                        </p:par>
                        <p:par>
                          <p:cTn id="42" fill="hold" nodeType="afterGroup">
                            <p:stCondLst>
                              <p:cond delay="0"/>
                            </p:stCondLst>
                            <p:childTnLst>
                              <p:par>
                                <p:cTn id="43" presetID="1" presetClass="exit" presetSubtype="0" fill="hold" grpId="1" nodeType="afterEffect">
                                  <p:stCondLst>
                                    <p:cond delay="0"/>
                                  </p:stCondLst>
                                  <p:childTnLst>
                                    <p:set>
                                      <p:cBhvr>
                                        <p:cTn id="44" dur="1" fill="hold">
                                          <p:stCondLst>
                                            <p:cond delay="0"/>
                                          </p:stCondLst>
                                        </p:cTn>
                                        <p:tgtEl>
                                          <p:spTgt spid="58"/>
                                        </p:tgtEl>
                                        <p:attrNameLst>
                                          <p:attrName>style.visibility</p:attrName>
                                        </p:attrNameLst>
                                      </p:cBhvr>
                                      <p:to>
                                        <p:strVal val="hidden"/>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64"/>
                                        </p:tgtEl>
                                        <p:attrNameLst>
                                          <p:attrName>style.visibility</p:attrName>
                                        </p:attrNameLst>
                                      </p:cBhvr>
                                      <p:to>
                                        <p:strVal val="visible"/>
                                      </p:to>
                                    </p:set>
                                    <p:animEffect transition="in" filter="dissolve">
                                      <p:cBhvr>
                                        <p:cTn id="49"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57" grpId="0" animBg="1"/>
      <p:bldP spid="57" grpId="1" animBg="1"/>
      <p:bldP spid="58" grpId="0" animBg="1"/>
      <p:bldP spid="58" grpId="1" animBg="1"/>
      <p:bldP spid="59" grpId="0" animBg="1"/>
      <p:bldP spid="61" grpId="0" animBg="1"/>
      <p:bldP spid="61" grpId="1" animBg="1"/>
      <p:bldP spid="61" grpId="2" animBg="1"/>
      <p:bldP spid="62" grpId="0" animBg="1"/>
      <p:bldP spid="63" grpId="0" animBg="1"/>
      <p:bldP spid="6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3">
            <a:extLst>
              <a:ext uri="{FF2B5EF4-FFF2-40B4-BE49-F238E27FC236}">
                <a16:creationId xmlns:a16="http://schemas.microsoft.com/office/drawing/2014/main" id="{EB657FA6-5985-4466-B4C0-22B2F47ACFA7}"/>
              </a:ext>
            </a:extLst>
          </p:cNvPr>
          <p:cNvSpPr txBox="1"/>
          <p:nvPr/>
        </p:nvSpPr>
        <p:spPr>
          <a:xfrm>
            <a:off x="1227667" y="2347385"/>
            <a:ext cx="5471584" cy="2893100"/>
          </a:xfrm>
          <a:prstGeom prst="rect">
            <a:avLst/>
          </a:prstGeom>
          <a:solidFill>
            <a:srgbClr val="FFFFCC"/>
          </a:solidFill>
          <a:ln w="12700">
            <a:solidFill>
              <a:schemeClr val="tx1"/>
            </a:solidFill>
          </a:ln>
        </p:spPr>
        <p:txBody>
          <a:bodyPr>
            <a:spAutoFit/>
          </a:bodyPr>
          <a:lstStyle/>
          <a:p>
            <a:pPr>
              <a:defRPr/>
            </a:pPr>
            <a:r>
              <a:rPr lang="zh-CN" altLang="zh-CN" sz="1400" b="1" dirty="0">
                <a:solidFill>
                  <a:srgbClr val="000080"/>
                </a:solidFill>
                <a:latin typeface="Courier New" panose="02070309020205020404" pitchFamily="49" charset="0"/>
                <a:cs typeface="Courier New" panose="02070309020205020404" pitchFamily="49" charset="0"/>
              </a:rPr>
              <a:t>public class </a:t>
            </a:r>
            <a:r>
              <a:rPr lang="zh-CN" altLang="zh-CN" sz="1400" dirty="0">
                <a:solidFill>
                  <a:srgbClr val="000000"/>
                </a:solidFill>
                <a:latin typeface="Courier New" panose="02070309020205020404" pitchFamily="49" charset="0"/>
                <a:cs typeface="Courier New" panose="02070309020205020404" pitchFamily="49" charset="0"/>
              </a:rPr>
              <a:t>DiGuiDemo01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public static void </a:t>
            </a:r>
            <a:r>
              <a:rPr lang="zh-CN" altLang="zh-CN" sz="1400" dirty="0">
                <a:solidFill>
                  <a:srgbClr val="000000"/>
                </a:solidFill>
                <a:latin typeface="Courier New" panose="02070309020205020404" pitchFamily="49" charset="0"/>
                <a:cs typeface="Courier New" panose="02070309020205020404" pitchFamily="49" charset="0"/>
              </a:rPr>
              <a:t>main(String[] args)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int </a:t>
            </a:r>
            <a:r>
              <a:rPr lang="zh-CN" altLang="zh-CN" sz="1400" dirty="0">
                <a:solidFill>
                  <a:srgbClr val="000000"/>
                </a:solidFill>
                <a:latin typeface="Courier New" panose="02070309020205020404" pitchFamily="49" charset="0"/>
                <a:cs typeface="Courier New" panose="02070309020205020404" pitchFamily="49" charset="0"/>
              </a:rPr>
              <a:t>result =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solidFill>
                  <a:srgbClr val="0000FF"/>
                </a:solidFill>
                <a:latin typeface="Courier New" panose="02070309020205020404" pitchFamily="49" charset="0"/>
                <a:cs typeface="Courier New" panose="02070309020205020404" pitchFamily="49" charset="0"/>
              </a:rPr>
              <a:t>5</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System.</a:t>
            </a:r>
            <a:r>
              <a:rPr lang="zh-CN" altLang="zh-CN" sz="1400" b="1" i="1" dirty="0">
                <a:solidFill>
                  <a:srgbClr val="660E7A"/>
                </a:solidFill>
                <a:latin typeface="Courier New" panose="02070309020205020404" pitchFamily="49" charset="0"/>
                <a:cs typeface="Courier New" panose="02070309020205020404" pitchFamily="49" charset="0"/>
              </a:rPr>
              <a:t>out</a:t>
            </a:r>
            <a:r>
              <a:rPr lang="zh-CN" altLang="zh-CN" sz="1400" dirty="0">
                <a:solidFill>
                  <a:srgbClr val="000000"/>
                </a:solidFill>
                <a:latin typeface="Courier New" panose="02070309020205020404" pitchFamily="49" charset="0"/>
                <a:cs typeface="Courier New" panose="02070309020205020404" pitchFamily="49" charset="0"/>
              </a:rPr>
              <a:t>.println(</a:t>
            </a:r>
            <a:r>
              <a:rPr lang="zh-CN" altLang="zh-CN" sz="1400" b="1" dirty="0">
                <a:solidFill>
                  <a:srgbClr val="008000"/>
                </a:solidFill>
                <a:latin typeface="Courier New" panose="02070309020205020404" pitchFamily="49" charset="0"/>
                <a:cs typeface="Courier New" panose="02070309020205020404" pitchFamily="49" charset="0"/>
              </a:rPr>
              <a:t>"5的阶乘是："</a:t>
            </a:r>
            <a:r>
              <a:rPr lang="zh-CN" altLang="zh-CN" sz="1400" dirty="0">
                <a:solidFill>
                  <a:srgbClr val="000000"/>
                </a:solidFill>
                <a:latin typeface="Courier New" panose="02070309020205020404" pitchFamily="49" charset="0"/>
                <a:cs typeface="Courier New" panose="02070309020205020404" pitchFamily="49" charset="0"/>
              </a:rPr>
              <a:t>+ result);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public static int </a:t>
            </a:r>
            <a:r>
              <a:rPr lang="en-US" altLang="zh-CN" sz="1400"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b="1" dirty="0">
                <a:solidFill>
                  <a:srgbClr val="000080"/>
                </a:solidFill>
                <a:latin typeface="Courier New" panose="02070309020205020404" pitchFamily="49" charset="0"/>
                <a:cs typeface="Courier New" panose="02070309020205020404" pitchFamily="49" charset="0"/>
              </a:rPr>
              <a:t>int </a:t>
            </a:r>
            <a:r>
              <a:rPr lang="zh-CN" altLang="zh-CN" sz="1400" dirty="0">
                <a:solidFill>
                  <a:srgbClr val="000000"/>
                </a:solidFill>
                <a:latin typeface="Courier New" panose="02070309020205020404" pitchFamily="49" charset="0"/>
                <a:cs typeface="Courier New" panose="02070309020205020404" pitchFamily="49" charset="0"/>
              </a:rPr>
              <a:t>n)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if </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else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00"/>
                </a:solidFill>
                <a:latin typeface="Courier New" panose="02070309020205020404" pitchFamily="49" charset="0"/>
                <a:cs typeface="Courier New" panose="02070309020205020404" pitchFamily="49" charset="0"/>
              </a:rPr>
              <a:t>n *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zh-CN" altLang="zh-CN" sz="1400" dirty="0">
                <a:solidFill>
                  <a:srgbClr val="000000"/>
                </a:solidFill>
                <a:latin typeface="Courier New" panose="02070309020205020404" pitchFamily="49" charset="0"/>
                <a:cs typeface="Courier New" panose="02070309020205020404" pitchFamily="49" charset="0"/>
              </a:rPr>
              <a:t>}</a:t>
            </a:r>
            <a:endParaRPr lang="zh-CN" altLang="zh-CN" sz="1867" dirty="0">
              <a:latin typeface="Courier New" panose="02070309020205020404" pitchFamily="49" charset="0"/>
              <a:cs typeface="Courier New" panose="02070309020205020404" pitchFamily="49" charset="0"/>
            </a:endParaRPr>
          </a:p>
        </p:txBody>
      </p:sp>
      <p:grpSp>
        <p:nvGrpSpPr>
          <p:cNvPr id="153605" name="组合 17">
            <a:extLst>
              <a:ext uri="{FF2B5EF4-FFF2-40B4-BE49-F238E27FC236}">
                <a16:creationId xmlns:a16="http://schemas.microsoft.com/office/drawing/2014/main" id="{87B4C837-E767-41A8-AE55-1F842407D33C}"/>
              </a:ext>
            </a:extLst>
          </p:cNvPr>
          <p:cNvGrpSpPr>
            <a:grpSpLocks/>
          </p:cNvGrpSpPr>
          <p:nvPr/>
        </p:nvGrpSpPr>
        <p:grpSpPr bwMode="auto">
          <a:xfrm>
            <a:off x="8113185" y="2084917"/>
            <a:ext cx="2305049" cy="4523316"/>
            <a:chOff x="3730625" y="1844675"/>
            <a:chExt cx="1728788" cy="2592171"/>
          </a:xfrm>
        </p:grpSpPr>
        <p:sp>
          <p:nvSpPr>
            <p:cNvPr id="12" name="矩形 11">
              <a:extLst>
                <a:ext uri="{FF2B5EF4-FFF2-40B4-BE49-F238E27FC236}">
                  <a16:creationId xmlns:a16="http://schemas.microsoft.com/office/drawing/2014/main" id="{341A9546-D3A2-4174-86BC-203EEBEABD64}"/>
                </a:ext>
              </a:extLst>
            </p:cNvPr>
            <p:cNvSpPr/>
            <p:nvPr/>
          </p:nvSpPr>
          <p:spPr>
            <a:xfrm>
              <a:off x="3730625" y="1844675"/>
              <a:ext cx="1728788" cy="2592171"/>
            </a:xfrm>
            <a:prstGeom prst="rect">
              <a:avLst/>
            </a:prstGeom>
            <a:solidFill>
              <a:srgbClr val="FD0000">
                <a:alpha val="10000"/>
              </a:srgbClr>
            </a:solidFill>
            <a:ln w="38100">
              <a:solidFill>
                <a:srgbClr val="FD0000"/>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53633" name="TextBox 2">
              <a:extLst>
                <a:ext uri="{FF2B5EF4-FFF2-40B4-BE49-F238E27FC236}">
                  <a16:creationId xmlns:a16="http://schemas.microsoft.com/office/drawing/2014/main" id="{F9F9EEC3-5273-4567-98DC-D386BADB41FC}"/>
                </a:ext>
              </a:extLst>
            </p:cNvPr>
            <p:cNvSpPr txBox="1">
              <a:spLocks noChangeArrowheads="1"/>
            </p:cNvSpPr>
            <p:nvPr/>
          </p:nvSpPr>
          <p:spPr bwMode="auto">
            <a:xfrm>
              <a:off x="4126706" y="4101784"/>
              <a:ext cx="935038" cy="332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400" b="1">
                  <a:solidFill>
                    <a:srgbClr val="FD0000"/>
                  </a:solidFill>
                  <a:latin typeface="微软雅黑" panose="020B0503020204020204" pitchFamily="34" charset="-122"/>
                  <a:ea typeface="微软雅黑" panose="020B0503020204020204" pitchFamily="34" charset="-122"/>
                </a:rPr>
                <a:t>栈内存</a:t>
              </a:r>
              <a:endParaRPr lang="en-US" altLang="zh-CN" sz="2400" b="1">
                <a:solidFill>
                  <a:srgbClr val="FD0000"/>
                </a:solidFill>
                <a:latin typeface="微软雅黑" panose="020B0503020204020204" pitchFamily="34" charset="-122"/>
                <a:ea typeface="微软雅黑" panose="020B0503020204020204" pitchFamily="34" charset="-122"/>
              </a:endParaRPr>
            </a:p>
          </p:txBody>
        </p:sp>
      </p:grpSp>
      <p:sp>
        <p:nvSpPr>
          <p:cNvPr id="20" name="TextBox 3">
            <a:extLst>
              <a:ext uri="{FF2B5EF4-FFF2-40B4-BE49-F238E27FC236}">
                <a16:creationId xmlns:a16="http://schemas.microsoft.com/office/drawing/2014/main" id="{1815322E-B860-4BF9-8B6F-34EFBAF5F8A6}"/>
              </a:ext>
            </a:extLst>
          </p:cNvPr>
          <p:cNvSpPr txBox="1"/>
          <p:nvPr/>
        </p:nvSpPr>
        <p:spPr>
          <a:xfrm>
            <a:off x="8159751" y="5854701"/>
            <a:ext cx="2209800" cy="307777"/>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main</a:t>
            </a:r>
          </a:p>
        </p:txBody>
      </p:sp>
      <p:sp>
        <p:nvSpPr>
          <p:cNvPr id="19" name="TextBox 3">
            <a:extLst>
              <a:ext uri="{FF2B5EF4-FFF2-40B4-BE49-F238E27FC236}">
                <a16:creationId xmlns:a16="http://schemas.microsoft.com/office/drawing/2014/main" id="{060F9A56-9765-4CED-A588-06C7FEC48E15}"/>
              </a:ext>
            </a:extLst>
          </p:cNvPr>
          <p:cNvSpPr txBox="1"/>
          <p:nvPr/>
        </p:nvSpPr>
        <p:spPr>
          <a:xfrm>
            <a:off x="8159751" y="5638800"/>
            <a:ext cx="2209800" cy="523220"/>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main</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zh-CN" sz="1400" b="1" dirty="0">
                <a:solidFill>
                  <a:srgbClr val="000080"/>
                </a:solidFill>
                <a:latin typeface="Courier New" panose="02070309020205020404" pitchFamily="49" charset="0"/>
                <a:cs typeface="Courier New" panose="02070309020205020404" pitchFamily="49" charset="0"/>
              </a:rPr>
              <a:t>int</a:t>
            </a:r>
            <a:r>
              <a:rPr lang="en-US" altLang="zh-CN" sz="1400" kern="0" dirty="0">
                <a:solidFill>
                  <a:srgbClr val="000000"/>
                </a:solidFill>
                <a:latin typeface="Consolas" panose="020B0609020204030204" pitchFamily="49" charset="0"/>
                <a:cs typeface="宋体" panose="02010600030101010101" pitchFamily="2" charset="-122"/>
              </a:rPr>
              <a:t> result     </a:t>
            </a:r>
          </a:p>
        </p:txBody>
      </p:sp>
      <p:sp>
        <p:nvSpPr>
          <p:cNvPr id="24" name="TextBox 3">
            <a:extLst>
              <a:ext uri="{FF2B5EF4-FFF2-40B4-BE49-F238E27FC236}">
                <a16:creationId xmlns:a16="http://schemas.microsoft.com/office/drawing/2014/main" id="{F30363D5-A3A9-44C0-9AC6-0E450C920661}"/>
              </a:ext>
            </a:extLst>
          </p:cNvPr>
          <p:cNvSpPr txBox="1"/>
          <p:nvPr/>
        </p:nvSpPr>
        <p:spPr>
          <a:xfrm>
            <a:off x="711201" y="5037668"/>
            <a:ext cx="3333751" cy="1600438"/>
          </a:xfrm>
          <a:prstGeom prst="rect">
            <a:avLst/>
          </a:prstGeom>
          <a:solidFill>
            <a:schemeClr val="accent6">
              <a:lumMod val="60000"/>
              <a:lumOff val="40000"/>
            </a:schemeClr>
          </a:solidFill>
          <a:ln w="12700">
            <a:solidFill>
              <a:schemeClr val="tx1"/>
            </a:solidFill>
          </a:ln>
        </p:spPr>
        <p:txBody>
          <a:bodyPr>
            <a:spAutoFit/>
          </a:bodyPr>
          <a:lstStyle/>
          <a:p>
            <a:pPr>
              <a:defRPr/>
            </a:pPr>
            <a:r>
              <a:rPr lang="zh-CN" altLang="zh-CN" sz="1400" b="1" dirty="0">
                <a:solidFill>
                  <a:srgbClr val="000080"/>
                </a:solidFill>
                <a:latin typeface="Courier New" panose="02070309020205020404" pitchFamily="49" charset="0"/>
                <a:cs typeface="Courier New" panose="02070309020205020404" pitchFamily="49" charset="0"/>
              </a:rPr>
              <a:t>public static int </a:t>
            </a:r>
            <a:r>
              <a:rPr lang="en-US" altLang="zh-CN" sz="1400"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b="1" dirty="0">
                <a:solidFill>
                  <a:srgbClr val="000080"/>
                </a:solidFill>
                <a:latin typeface="Courier New" panose="02070309020205020404" pitchFamily="49" charset="0"/>
                <a:cs typeface="Courier New" panose="02070309020205020404" pitchFamily="49" charset="0"/>
              </a:rPr>
              <a:t>int </a:t>
            </a:r>
            <a:r>
              <a:rPr lang="zh-CN" altLang="zh-CN" sz="1400" dirty="0">
                <a:solidFill>
                  <a:srgbClr val="000000"/>
                </a:solidFill>
                <a:latin typeface="Courier New" panose="02070309020205020404" pitchFamily="49" charset="0"/>
                <a:cs typeface="Courier New" panose="02070309020205020404" pitchFamily="49" charset="0"/>
              </a:rPr>
              <a:t>n)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if </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else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00"/>
                </a:solidFill>
                <a:latin typeface="Courier New" panose="02070309020205020404" pitchFamily="49" charset="0"/>
                <a:cs typeface="Courier New" panose="02070309020205020404" pitchFamily="49" charset="0"/>
              </a:rPr>
              <a:t>n *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a:defRPr/>
            </a:pPr>
            <a:r>
              <a:rPr lang="zh-CN" altLang="zh-CN" sz="1400" dirty="0">
                <a:solidFill>
                  <a:srgbClr val="000000"/>
                </a:solidFill>
                <a:latin typeface="Courier New" panose="02070309020205020404" pitchFamily="49" charset="0"/>
                <a:cs typeface="Courier New" panose="02070309020205020404" pitchFamily="49" charset="0"/>
              </a:rPr>
              <a:t>}</a:t>
            </a:r>
            <a:endParaRPr lang="zh-CN" altLang="zh-CN" sz="1400" dirty="0">
              <a:latin typeface="Courier New" panose="02070309020205020404" pitchFamily="49" charset="0"/>
              <a:cs typeface="Courier New" panose="02070309020205020404" pitchFamily="49" charset="0"/>
            </a:endParaRPr>
          </a:p>
        </p:txBody>
      </p:sp>
      <p:sp>
        <p:nvSpPr>
          <p:cNvPr id="40" name="矩形 39">
            <a:extLst>
              <a:ext uri="{FF2B5EF4-FFF2-40B4-BE49-F238E27FC236}">
                <a16:creationId xmlns:a16="http://schemas.microsoft.com/office/drawing/2014/main" id="{87FB7AFC-5539-4061-8705-CF17F1473509}"/>
              </a:ext>
            </a:extLst>
          </p:cNvPr>
          <p:cNvSpPr/>
          <p:nvPr/>
        </p:nvSpPr>
        <p:spPr>
          <a:xfrm>
            <a:off x="711201" y="5954185"/>
            <a:ext cx="3333751" cy="205316"/>
          </a:xfrm>
          <a:prstGeom prst="rect">
            <a:avLst/>
          </a:prstGeom>
          <a:solidFill>
            <a:srgbClr val="FF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41" name="TextBox 3">
            <a:extLst>
              <a:ext uri="{FF2B5EF4-FFF2-40B4-BE49-F238E27FC236}">
                <a16:creationId xmlns:a16="http://schemas.microsoft.com/office/drawing/2014/main" id="{36E1420F-2DE7-424E-BF0F-1AAD6666A8C4}"/>
              </a:ext>
            </a:extLst>
          </p:cNvPr>
          <p:cNvSpPr txBox="1"/>
          <p:nvPr/>
        </p:nvSpPr>
        <p:spPr>
          <a:xfrm>
            <a:off x="8159751" y="4821767"/>
            <a:ext cx="2209800" cy="738664"/>
          </a:xfrm>
          <a:prstGeom prst="rect">
            <a:avLst/>
          </a:prstGeom>
          <a:solidFill>
            <a:srgbClr val="FAC090"/>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参数：</a:t>
            </a:r>
            <a:r>
              <a:rPr lang="en-US" altLang="zh-CN" sz="1400" kern="0" dirty="0">
                <a:solidFill>
                  <a:srgbClr val="000000"/>
                </a:solidFill>
                <a:latin typeface="Consolas" panose="020B0609020204030204" pitchFamily="49" charset="0"/>
                <a:cs typeface="宋体" panose="02010600030101010101" pitchFamily="2" charset="-122"/>
              </a:rPr>
              <a:t>n = </a:t>
            </a:r>
            <a:r>
              <a:rPr lang="en-US" altLang="zh-CN" sz="1400" dirty="0">
                <a:solidFill>
                  <a:srgbClr val="0000FF"/>
                </a:solidFill>
                <a:latin typeface="Courier New" panose="02070309020205020404" pitchFamily="49" charset="0"/>
                <a:cs typeface="Courier New" panose="02070309020205020404" pitchFamily="49" charset="0"/>
              </a:rPr>
              <a:t>5</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返回：</a:t>
            </a:r>
            <a:r>
              <a:rPr lang="en-US" altLang="zh-CN" sz="1400" dirty="0">
                <a:solidFill>
                  <a:srgbClr val="0000FF"/>
                </a:solidFill>
                <a:latin typeface="Courier New" panose="02070309020205020404" pitchFamily="49" charset="0"/>
                <a:cs typeface="Courier New" panose="02070309020205020404" pitchFamily="49" charset="0"/>
              </a:rPr>
              <a:t>5 </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FF"/>
                </a:solidFill>
                <a:latin typeface="Courier New" panose="02070309020205020404" pitchFamily="49" charset="0"/>
                <a:cs typeface="Courier New" panose="02070309020205020404" pitchFamily="49" charset="0"/>
              </a:rPr>
              <a:t>4</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t>
            </a:r>
            <a:endParaRPr lang="en-US" altLang="zh-CN" sz="1400" kern="0" dirty="0">
              <a:solidFill>
                <a:srgbClr val="000000"/>
              </a:solidFill>
              <a:latin typeface="Consolas" panose="020B0609020204030204" pitchFamily="49" charset="0"/>
              <a:cs typeface="宋体" panose="02010600030101010101" pitchFamily="2" charset="-122"/>
            </a:endParaRPr>
          </a:p>
        </p:txBody>
      </p:sp>
      <p:sp>
        <p:nvSpPr>
          <p:cNvPr id="25" name="矩形 24">
            <a:extLst>
              <a:ext uri="{FF2B5EF4-FFF2-40B4-BE49-F238E27FC236}">
                <a16:creationId xmlns:a16="http://schemas.microsoft.com/office/drawing/2014/main" id="{C50495A3-1F3E-44A5-B0B5-C1E0B51A4518}"/>
              </a:ext>
            </a:extLst>
          </p:cNvPr>
          <p:cNvSpPr/>
          <p:nvPr/>
        </p:nvSpPr>
        <p:spPr>
          <a:xfrm>
            <a:off x="1691218" y="2846917"/>
            <a:ext cx="4974167" cy="192616"/>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26" name="TextBox 3">
            <a:extLst>
              <a:ext uri="{FF2B5EF4-FFF2-40B4-BE49-F238E27FC236}">
                <a16:creationId xmlns:a16="http://schemas.microsoft.com/office/drawing/2014/main" id="{749BF5AF-322D-4332-886A-EECEA712543E}"/>
              </a:ext>
            </a:extLst>
          </p:cNvPr>
          <p:cNvSpPr txBox="1"/>
          <p:nvPr/>
        </p:nvSpPr>
        <p:spPr>
          <a:xfrm>
            <a:off x="1291167" y="4707468"/>
            <a:ext cx="3335867" cy="1600438"/>
          </a:xfrm>
          <a:prstGeom prst="rect">
            <a:avLst/>
          </a:prstGeom>
          <a:solidFill>
            <a:srgbClr val="FBCAA2"/>
          </a:solidFill>
          <a:ln w="12700">
            <a:solidFill>
              <a:schemeClr val="tx1"/>
            </a:solidFill>
          </a:ln>
        </p:spPr>
        <p:txBody>
          <a:bodyPr>
            <a:spAutoFit/>
          </a:bodyPr>
          <a:lstStyle/>
          <a:p>
            <a:pPr>
              <a:defRPr/>
            </a:pPr>
            <a:r>
              <a:rPr lang="zh-CN" altLang="zh-CN" sz="1400" b="1" dirty="0">
                <a:solidFill>
                  <a:srgbClr val="000080"/>
                </a:solidFill>
                <a:latin typeface="Courier New" panose="02070309020205020404" pitchFamily="49" charset="0"/>
                <a:cs typeface="Courier New" panose="02070309020205020404" pitchFamily="49" charset="0"/>
              </a:rPr>
              <a:t>public static int </a:t>
            </a:r>
            <a:r>
              <a:rPr lang="en-US" altLang="zh-CN" sz="1400"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b="1" dirty="0">
                <a:solidFill>
                  <a:srgbClr val="000080"/>
                </a:solidFill>
                <a:latin typeface="Courier New" panose="02070309020205020404" pitchFamily="49" charset="0"/>
                <a:cs typeface="Courier New" panose="02070309020205020404" pitchFamily="49" charset="0"/>
              </a:rPr>
              <a:t>int </a:t>
            </a:r>
            <a:r>
              <a:rPr lang="zh-CN" altLang="zh-CN" sz="1400" dirty="0">
                <a:solidFill>
                  <a:srgbClr val="000000"/>
                </a:solidFill>
                <a:latin typeface="Courier New" panose="02070309020205020404" pitchFamily="49" charset="0"/>
                <a:cs typeface="Courier New" panose="02070309020205020404" pitchFamily="49" charset="0"/>
              </a:rPr>
              <a:t>n)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if </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else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00"/>
                </a:solidFill>
                <a:latin typeface="Courier New" panose="02070309020205020404" pitchFamily="49" charset="0"/>
                <a:cs typeface="Courier New" panose="02070309020205020404" pitchFamily="49" charset="0"/>
              </a:rPr>
              <a:t>n *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a:defRPr/>
            </a:pPr>
            <a:r>
              <a:rPr lang="zh-CN" altLang="zh-CN" sz="1400" dirty="0">
                <a:solidFill>
                  <a:srgbClr val="000000"/>
                </a:solidFill>
                <a:latin typeface="Courier New" panose="02070309020205020404" pitchFamily="49" charset="0"/>
                <a:cs typeface="Courier New" panose="02070309020205020404" pitchFamily="49" charset="0"/>
              </a:rPr>
              <a:t>}</a:t>
            </a:r>
            <a:endParaRPr lang="zh-CN" altLang="zh-CN" sz="1400" dirty="0">
              <a:latin typeface="Courier New" panose="02070309020205020404" pitchFamily="49" charset="0"/>
              <a:cs typeface="Courier New" panose="02070309020205020404" pitchFamily="49" charset="0"/>
            </a:endParaRPr>
          </a:p>
        </p:txBody>
      </p:sp>
      <p:sp>
        <p:nvSpPr>
          <p:cNvPr id="34" name="矩形 33">
            <a:extLst>
              <a:ext uri="{FF2B5EF4-FFF2-40B4-BE49-F238E27FC236}">
                <a16:creationId xmlns:a16="http://schemas.microsoft.com/office/drawing/2014/main" id="{142FD29C-8776-43A6-98E2-D261DE3B7AEF}"/>
              </a:ext>
            </a:extLst>
          </p:cNvPr>
          <p:cNvSpPr/>
          <p:nvPr/>
        </p:nvSpPr>
        <p:spPr>
          <a:xfrm>
            <a:off x="1293284" y="5615518"/>
            <a:ext cx="3333749" cy="205316"/>
          </a:xfrm>
          <a:prstGeom prst="rect">
            <a:avLst/>
          </a:prstGeom>
          <a:solidFill>
            <a:srgbClr val="FF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29" name="TextBox 3">
            <a:extLst>
              <a:ext uri="{FF2B5EF4-FFF2-40B4-BE49-F238E27FC236}">
                <a16:creationId xmlns:a16="http://schemas.microsoft.com/office/drawing/2014/main" id="{AC9AA3E3-CE45-4CA2-A825-8A3DBDB6F6AC}"/>
              </a:ext>
            </a:extLst>
          </p:cNvPr>
          <p:cNvSpPr txBox="1"/>
          <p:nvPr/>
        </p:nvSpPr>
        <p:spPr>
          <a:xfrm>
            <a:off x="1873251" y="4375152"/>
            <a:ext cx="3333749" cy="1600438"/>
          </a:xfrm>
          <a:prstGeom prst="rect">
            <a:avLst/>
          </a:prstGeom>
          <a:solidFill>
            <a:srgbClr val="FCD4B4"/>
          </a:solidFill>
          <a:ln w="12700">
            <a:solidFill>
              <a:schemeClr val="tx1"/>
            </a:solidFill>
          </a:ln>
        </p:spPr>
        <p:txBody>
          <a:bodyPr>
            <a:spAutoFit/>
          </a:bodyPr>
          <a:lstStyle/>
          <a:p>
            <a:pPr>
              <a:defRPr/>
            </a:pPr>
            <a:r>
              <a:rPr lang="zh-CN" altLang="zh-CN" sz="1400" b="1" dirty="0">
                <a:solidFill>
                  <a:srgbClr val="000080"/>
                </a:solidFill>
                <a:latin typeface="Courier New" panose="02070309020205020404" pitchFamily="49" charset="0"/>
                <a:cs typeface="Courier New" panose="02070309020205020404" pitchFamily="49" charset="0"/>
              </a:rPr>
              <a:t>public static int </a:t>
            </a:r>
            <a:r>
              <a:rPr lang="en-US" altLang="zh-CN" sz="1400"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b="1" dirty="0">
                <a:solidFill>
                  <a:srgbClr val="000080"/>
                </a:solidFill>
                <a:latin typeface="Courier New" panose="02070309020205020404" pitchFamily="49" charset="0"/>
                <a:cs typeface="Courier New" panose="02070309020205020404" pitchFamily="49" charset="0"/>
              </a:rPr>
              <a:t>int </a:t>
            </a:r>
            <a:r>
              <a:rPr lang="zh-CN" altLang="zh-CN" sz="1400" dirty="0">
                <a:solidFill>
                  <a:srgbClr val="000000"/>
                </a:solidFill>
                <a:latin typeface="Courier New" panose="02070309020205020404" pitchFamily="49" charset="0"/>
                <a:cs typeface="Courier New" panose="02070309020205020404" pitchFamily="49" charset="0"/>
              </a:rPr>
              <a:t>n)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if </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else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00"/>
                </a:solidFill>
                <a:latin typeface="Courier New" panose="02070309020205020404" pitchFamily="49" charset="0"/>
                <a:cs typeface="Courier New" panose="02070309020205020404" pitchFamily="49" charset="0"/>
              </a:rPr>
              <a:t>n *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a:defRPr/>
            </a:pPr>
            <a:r>
              <a:rPr lang="zh-CN" altLang="zh-CN" sz="1400" dirty="0">
                <a:solidFill>
                  <a:srgbClr val="000000"/>
                </a:solidFill>
                <a:latin typeface="Courier New" panose="02070309020205020404" pitchFamily="49" charset="0"/>
                <a:cs typeface="Courier New" panose="02070309020205020404" pitchFamily="49" charset="0"/>
              </a:rPr>
              <a:t>}</a:t>
            </a:r>
            <a:endParaRPr lang="zh-CN" altLang="zh-CN" sz="1400" dirty="0">
              <a:latin typeface="Courier New" panose="02070309020205020404" pitchFamily="49" charset="0"/>
              <a:cs typeface="Courier New" panose="02070309020205020404" pitchFamily="49" charset="0"/>
            </a:endParaRPr>
          </a:p>
        </p:txBody>
      </p:sp>
      <p:sp>
        <p:nvSpPr>
          <p:cNvPr id="38" name="矩形 37">
            <a:extLst>
              <a:ext uri="{FF2B5EF4-FFF2-40B4-BE49-F238E27FC236}">
                <a16:creationId xmlns:a16="http://schemas.microsoft.com/office/drawing/2014/main" id="{4EAAEC99-44BB-4D2A-BDE3-011FC3C5A5E2}"/>
              </a:ext>
            </a:extLst>
          </p:cNvPr>
          <p:cNvSpPr/>
          <p:nvPr/>
        </p:nvSpPr>
        <p:spPr>
          <a:xfrm>
            <a:off x="1871134" y="5289551"/>
            <a:ext cx="3333751" cy="205316"/>
          </a:xfrm>
          <a:prstGeom prst="rect">
            <a:avLst/>
          </a:prstGeom>
          <a:solidFill>
            <a:srgbClr val="FF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3" name="TextBox 3">
            <a:extLst>
              <a:ext uri="{FF2B5EF4-FFF2-40B4-BE49-F238E27FC236}">
                <a16:creationId xmlns:a16="http://schemas.microsoft.com/office/drawing/2014/main" id="{4BF3C907-2C33-4E7F-8838-3129AEB4E235}"/>
              </a:ext>
            </a:extLst>
          </p:cNvPr>
          <p:cNvSpPr txBox="1"/>
          <p:nvPr/>
        </p:nvSpPr>
        <p:spPr>
          <a:xfrm>
            <a:off x="2453218" y="4044952"/>
            <a:ext cx="3333749" cy="1600438"/>
          </a:xfrm>
          <a:prstGeom prst="rect">
            <a:avLst/>
          </a:prstGeom>
          <a:solidFill>
            <a:srgbClr val="FDDEC6"/>
          </a:solidFill>
          <a:ln w="12700">
            <a:solidFill>
              <a:schemeClr val="tx1"/>
            </a:solidFill>
          </a:ln>
        </p:spPr>
        <p:txBody>
          <a:bodyPr>
            <a:spAutoFit/>
          </a:bodyPr>
          <a:lstStyle/>
          <a:p>
            <a:pPr>
              <a:defRPr/>
            </a:pPr>
            <a:r>
              <a:rPr lang="zh-CN" altLang="zh-CN" sz="1400" b="1" dirty="0">
                <a:solidFill>
                  <a:srgbClr val="000080"/>
                </a:solidFill>
                <a:latin typeface="Courier New" panose="02070309020205020404" pitchFamily="49" charset="0"/>
                <a:cs typeface="Courier New" panose="02070309020205020404" pitchFamily="49" charset="0"/>
              </a:rPr>
              <a:t>public static int </a:t>
            </a:r>
            <a:r>
              <a:rPr lang="en-US" altLang="zh-CN" sz="1400"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b="1" dirty="0">
                <a:solidFill>
                  <a:srgbClr val="000080"/>
                </a:solidFill>
                <a:latin typeface="Courier New" panose="02070309020205020404" pitchFamily="49" charset="0"/>
                <a:cs typeface="Courier New" panose="02070309020205020404" pitchFamily="49" charset="0"/>
              </a:rPr>
              <a:t>int </a:t>
            </a:r>
            <a:r>
              <a:rPr lang="zh-CN" altLang="zh-CN" sz="1400" dirty="0">
                <a:solidFill>
                  <a:srgbClr val="000000"/>
                </a:solidFill>
                <a:latin typeface="Courier New" panose="02070309020205020404" pitchFamily="49" charset="0"/>
                <a:cs typeface="Courier New" panose="02070309020205020404" pitchFamily="49" charset="0"/>
              </a:rPr>
              <a:t>n)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if </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else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00"/>
                </a:solidFill>
                <a:latin typeface="Courier New" panose="02070309020205020404" pitchFamily="49" charset="0"/>
                <a:cs typeface="Courier New" panose="02070309020205020404" pitchFamily="49" charset="0"/>
              </a:rPr>
              <a:t>n *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a:defRPr/>
            </a:pPr>
            <a:r>
              <a:rPr lang="zh-CN" altLang="zh-CN" sz="1400" dirty="0">
                <a:solidFill>
                  <a:srgbClr val="000000"/>
                </a:solidFill>
                <a:latin typeface="Courier New" panose="02070309020205020404" pitchFamily="49" charset="0"/>
                <a:cs typeface="Courier New" panose="02070309020205020404" pitchFamily="49" charset="0"/>
              </a:rPr>
              <a:t>}</a:t>
            </a:r>
            <a:endParaRPr lang="zh-CN" altLang="zh-CN" sz="1400" dirty="0">
              <a:latin typeface="Courier New" panose="02070309020205020404" pitchFamily="49" charset="0"/>
              <a:cs typeface="Courier New" panose="02070309020205020404" pitchFamily="49" charset="0"/>
            </a:endParaRPr>
          </a:p>
        </p:txBody>
      </p:sp>
      <p:sp>
        <p:nvSpPr>
          <p:cNvPr id="51" name="矩形 50">
            <a:extLst>
              <a:ext uri="{FF2B5EF4-FFF2-40B4-BE49-F238E27FC236}">
                <a16:creationId xmlns:a16="http://schemas.microsoft.com/office/drawing/2014/main" id="{FA9F9F4B-A9EC-428A-A799-10E74A8AC316}"/>
              </a:ext>
            </a:extLst>
          </p:cNvPr>
          <p:cNvSpPr/>
          <p:nvPr/>
        </p:nvSpPr>
        <p:spPr>
          <a:xfrm>
            <a:off x="2461684" y="4963585"/>
            <a:ext cx="3333749" cy="205316"/>
          </a:xfrm>
          <a:prstGeom prst="rect">
            <a:avLst/>
          </a:prstGeom>
          <a:solidFill>
            <a:srgbClr val="FF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9" name="TextBox 3">
            <a:extLst>
              <a:ext uri="{FF2B5EF4-FFF2-40B4-BE49-F238E27FC236}">
                <a16:creationId xmlns:a16="http://schemas.microsoft.com/office/drawing/2014/main" id="{771CEF66-0FF5-4525-8A57-2C5D37D036E1}"/>
              </a:ext>
            </a:extLst>
          </p:cNvPr>
          <p:cNvSpPr txBox="1"/>
          <p:nvPr/>
        </p:nvSpPr>
        <p:spPr>
          <a:xfrm>
            <a:off x="3033184" y="3712634"/>
            <a:ext cx="3333749" cy="1600438"/>
          </a:xfrm>
          <a:prstGeom prst="rect">
            <a:avLst/>
          </a:prstGeom>
          <a:solidFill>
            <a:srgbClr val="FEE8D8"/>
          </a:solidFill>
          <a:ln w="12700">
            <a:solidFill>
              <a:schemeClr val="tx1"/>
            </a:solidFill>
          </a:ln>
        </p:spPr>
        <p:txBody>
          <a:bodyPr>
            <a:spAutoFit/>
          </a:bodyPr>
          <a:lstStyle/>
          <a:p>
            <a:pPr>
              <a:defRPr/>
            </a:pPr>
            <a:r>
              <a:rPr lang="zh-CN" altLang="zh-CN" sz="1400" b="1" dirty="0">
                <a:solidFill>
                  <a:srgbClr val="000080"/>
                </a:solidFill>
                <a:latin typeface="Courier New" panose="02070309020205020404" pitchFamily="49" charset="0"/>
                <a:cs typeface="Courier New" panose="02070309020205020404" pitchFamily="49" charset="0"/>
              </a:rPr>
              <a:t>public static int </a:t>
            </a:r>
            <a:r>
              <a:rPr lang="en-US" altLang="zh-CN" sz="1400"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b="1" dirty="0">
                <a:solidFill>
                  <a:srgbClr val="000080"/>
                </a:solidFill>
                <a:latin typeface="Courier New" panose="02070309020205020404" pitchFamily="49" charset="0"/>
                <a:cs typeface="Courier New" panose="02070309020205020404" pitchFamily="49" charset="0"/>
              </a:rPr>
              <a:t>int </a:t>
            </a:r>
            <a:r>
              <a:rPr lang="zh-CN" altLang="zh-CN" sz="1400" dirty="0">
                <a:solidFill>
                  <a:srgbClr val="000000"/>
                </a:solidFill>
                <a:latin typeface="Courier New" panose="02070309020205020404" pitchFamily="49" charset="0"/>
                <a:cs typeface="Courier New" panose="02070309020205020404" pitchFamily="49" charset="0"/>
              </a:rPr>
              <a:t>n)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if </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else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00"/>
                </a:solidFill>
                <a:latin typeface="Courier New" panose="02070309020205020404" pitchFamily="49" charset="0"/>
                <a:cs typeface="Courier New" panose="02070309020205020404" pitchFamily="49" charset="0"/>
              </a:rPr>
              <a:t>n *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a:defRPr/>
            </a:pPr>
            <a:r>
              <a:rPr lang="zh-CN" altLang="zh-CN" sz="1400" dirty="0">
                <a:solidFill>
                  <a:srgbClr val="000000"/>
                </a:solidFill>
                <a:latin typeface="Courier New" panose="02070309020205020404" pitchFamily="49" charset="0"/>
                <a:cs typeface="Courier New" panose="02070309020205020404" pitchFamily="49" charset="0"/>
              </a:rPr>
              <a:t>}</a:t>
            </a:r>
            <a:endParaRPr lang="zh-CN" altLang="zh-CN" sz="1400" dirty="0">
              <a:latin typeface="Courier New" panose="02070309020205020404" pitchFamily="49" charset="0"/>
              <a:cs typeface="Courier New" panose="02070309020205020404" pitchFamily="49" charset="0"/>
            </a:endParaRPr>
          </a:p>
        </p:txBody>
      </p:sp>
      <p:sp>
        <p:nvSpPr>
          <p:cNvPr id="59" name="矩形 58">
            <a:extLst>
              <a:ext uri="{FF2B5EF4-FFF2-40B4-BE49-F238E27FC236}">
                <a16:creationId xmlns:a16="http://schemas.microsoft.com/office/drawing/2014/main" id="{36A9304F-D56E-4412-958E-46346FE77D8A}"/>
              </a:ext>
            </a:extLst>
          </p:cNvPr>
          <p:cNvSpPr/>
          <p:nvPr/>
        </p:nvSpPr>
        <p:spPr>
          <a:xfrm>
            <a:off x="3037418" y="4203700"/>
            <a:ext cx="3333749" cy="205317"/>
          </a:xfrm>
          <a:prstGeom prst="rect">
            <a:avLst/>
          </a:prstGeom>
          <a:solidFill>
            <a:srgbClr val="FF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42" name="TextBox 3">
            <a:extLst>
              <a:ext uri="{FF2B5EF4-FFF2-40B4-BE49-F238E27FC236}">
                <a16:creationId xmlns:a16="http://schemas.microsoft.com/office/drawing/2014/main" id="{3088A2D3-0F27-43F8-974F-67406023619C}"/>
              </a:ext>
            </a:extLst>
          </p:cNvPr>
          <p:cNvSpPr txBox="1"/>
          <p:nvPr/>
        </p:nvSpPr>
        <p:spPr>
          <a:xfrm>
            <a:off x="8159751" y="1585384"/>
            <a:ext cx="2209800" cy="738664"/>
          </a:xfrm>
          <a:prstGeom prst="rect">
            <a:avLst/>
          </a:prstGeom>
          <a:solidFill>
            <a:srgbClr val="FEE8D8"/>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参数：</a:t>
            </a:r>
            <a:r>
              <a:rPr lang="en-US" altLang="zh-CN" sz="1400" kern="0" dirty="0">
                <a:solidFill>
                  <a:srgbClr val="000000"/>
                </a:solidFill>
                <a:latin typeface="Consolas" panose="020B0609020204030204" pitchFamily="49" charset="0"/>
                <a:cs typeface="宋体" panose="02010600030101010101" pitchFamily="2" charset="-122"/>
              </a:rPr>
              <a:t>n = </a:t>
            </a:r>
            <a:r>
              <a:rPr lang="en-US" altLang="zh-CN" sz="1400" dirty="0">
                <a:solidFill>
                  <a:srgbClr val="0000FF"/>
                </a:solidFill>
                <a:latin typeface="Courier New" panose="02070309020205020404" pitchFamily="49" charset="0"/>
                <a:cs typeface="Courier New" panose="02070309020205020404" pitchFamily="49" charset="0"/>
              </a:rPr>
              <a:t>1</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返回：</a:t>
            </a:r>
            <a:r>
              <a:rPr lang="en-US" altLang="zh-CN" sz="1400" dirty="0">
                <a:solidFill>
                  <a:srgbClr val="0000FF"/>
                </a:solidFill>
                <a:latin typeface="Courier New" panose="02070309020205020404" pitchFamily="49" charset="0"/>
                <a:cs typeface="Courier New" panose="02070309020205020404" pitchFamily="49" charset="0"/>
              </a:rPr>
              <a:t>1</a:t>
            </a:r>
            <a:r>
              <a:rPr lang="en-US" altLang="zh-CN" sz="1400" dirty="0">
                <a:solidFill>
                  <a:srgbClr val="000000"/>
                </a:solidFill>
                <a:latin typeface="Courier New" panose="02070309020205020404" pitchFamily="49" charset="0"/>
                <a:cs typeface="Courier New" panose="02070309020205020404" pitchFamily="49" charset="0"/>
              </a:rPr>
              <a:t> </a:t>
            </a:r>
            <a:endParaRPr lang="en-US" altLang="zh-CN" sz="1400" kern="0" dirty="0">
              <a:solidFill>
                <a:srgbClr val="000000"/>
              </a:solidFill>
              <a:latin typeface="Consolas" panose="020B0609020204030204" pitchFamily="49" charset="0"/>
              <a:cs typeface="宋体" panose="02010600030101010101" pitchFamily="2" charset="-122"/>
            </a:endParaRPr>
          </a:p>
        </p:txBody>
      </p:sp>
      <p:sp>
        <p:nvSpPr>
          <p:cNvPr id="43" name="TextBox 3">
            <a:extLst>
              <a:ext uri="{FF2B5EF4-FFF2-40B4-BE49-F238E27FC236}">
                <a16:creationId xmlns:a16="http://schemas.microsoft.com/office/drawing/2014/main" id="{F84E46C0-96EA-4A60-8021-E47DACF03E0F}"/>
              </a:ext>
            </a:extLst>
          </p:cNvPr>
          <p:cNvSpPr txBox="1"/>
          <p:nvPr/>
        </p:nvSpPr>
        <p:spPr>
          <a:xfrm>
            <a:off x="8159751" y="2393951"/>
            <a:ext cx="2209800" cy="738664"/>
          </a:xfrm>
          <a:prstGeom prst="rect">
            <a:avLst/>
          </a:prstGeom>
          <a:solidFill>
            <a:srgbClr val="FDDEC6"/>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参数：</a:t>
            </a:r>
            <a:r>
              <a:rPr lang="en-US" altLang="zh-CN" sz="1400" kern="0" dirty="0">
                <a:solidFill>
                  <a:srgbClr val="000000"/>
                </a:solidFill>
                <a:latin typeface="Consolas" panose="020B0609020204030204" pitchFamily="49" charset="0"/>
                <a:cs typeface="宋体" panose="02010600030101010101" pitchFamily="2" charset="-122"/>
              </a:rPr>
              <a:t>n = </a:t>
            </a:r>
            <a:r>
              <a:rPr lang="en-US" altLang="zh-CN" sz="1400" dirty="0">
                <a:solidFill>
                  <a:srgbClr val="0000FF"/>
                </a:solidFill>
                <a:latin typeface="Courier New" panose="02070309020205020404" pitchFamily="49" charset="0"/>
                <a:cs typeface="Courier New" panose="02070309020205020404" pitchFamily="49" charset="0"/>
              </a:rPr>
              <a:t>2</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返回：</a:t>
            </a:r>
            <a:r>
              <a:rPr lang="en-US" altLang="zh-CN" sz="1400" dirty="0">
                <a:solidFill>
                  <a:srgbClr val="0000FF"/>
                </a:solidFill>
                <a:latin typeface="Courier New" panose="02070309020205020404" pitchFamily="49" charset="0"/>
                <a:cs typeface="Courier New" panose="02070309020205020404" pitchFamily="49" charset="0"/>
              </a:rPr>
              <a:t>2 </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t>
            </a:r>
            <a:endParaRPr lang="en-US" altLang="zh-CN" sz="1400" kern="0" dirty="0">
              <a:solidFill>
                <a:srgbClr val="000000"/>
              </a:solidFill>
              <a:latin typeface="Consolas" panose="020B0609020204030204" pitchFamily="49" charset="0"/>
              <a:cs typeface="宋体" panose="02010600030101010101" pitchFamily="2" charset="-122"/>
            </a:endParaRPr>
          </a:p>
        </p:txBody>
      </p:sp>
      <p:sp>
        <p:nvSpPr>
          <p:cNvPr id="44" name="TextBox 3">
            <a:extLst>
              <a:ext uri="{FF2B5EF4-FFF2-40B4-BE49-F238E27FC236}">
                <a16:creationId xmlns:a16="http://schemas.microsoft.com/office/drawing/2014/main" id="{9325069E-C328-408E-9B75-DAAA6C63EABA}"/>
              </a:ext>
            </a:extLst>
          </p:cNvPr>
          <p:cNvSpPr txBox="1"/>
          <p:nvPr/>
        </p:nvSpPr>
        <p:spPr>
          <a:xfrm>
            <a:off x="8159751" y="2393951"/>
            <a:ext cx="2209800" cy="738664"/>
          </a:xfrm>
          <a:prstGeom prst="rect">
            <a:avLst/>
          </a:prstGeom>
          <a:solidFill>
            <a:srgbClr val="FDDEC6"/>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参数：</a:t>
            </a:r>
            <a:r>
              <a:rPr lang="en-US" altLang="zh-CN" sz="1400" kern="0" dirty="0">
                <a:solidFill>
                  <a:srgbClr val="000000"/>
                </a:solidFill>
                <a:latin typeface="Consolas" panose="020B0609020204030204" pitchFamily="49" charset="0"/>
                <a:cs typeface="宋体" panose="02010600030101010101" pitchFamily="2" charset="-122"/>
              </a:rPr>
              <a:t>n = </a:t>
            </a:r>
            <a:r>
              <a:rPr lang="en-US" altLang="zh-CN" sz="1400" dirty="0">
                <a:solidFill>
                  <a:srgbClr val="0000FF"/>
                </a:solidFill>
                <a:latin typeface="Courier New" panose="02070309020205020404" pitchFamily="49" charset="0"/>
                <a:cs typeface="Courier New" panose="02070309020205020404" pitchFamily="49" charset="0"/>
              </a:rPr>
              <a:t>2</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返回：</a:t>
            </a:r>
            <a:r>
              <a:rPr lang="en-US" altLang="zh-CN" sz="1400" dirty="0">
                <a:solidFill>
                  <a:srgbClr val="0000FF"/>
                </a:solidFill>
                <a:latin typeface="Courier New" panose="02070309020205020404" pitchFamily="49" charset="0"/>
                <a:cs typeface="Courier New" panose="02070309020205020404" pitchFamily="49" charset="0"/>
              </a:rPr>
              <a:t>2 </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00FF"/>
                </a:solidFill>
                <a:latin typeface="Courier New" panose="02070309020205020404" pitchFamily="49" charset="0"/>
                <a:cs typeface="Courier New" panose="02070309020205020404" pitchFamily="49" charset="0"/>
              </a:rPr>
              <a:t>1</a:t>
            </a:r>
            <a:r>
              <a:rPr lang="en-US" altLang="zh-CN" sz="1400" dirty="0">
                <a:solidFill>
                  <a:srgbClr val="000000"/>
                </a:solidFill>
                <a:latin typeface="Courier New" panose="02070309020205020404" pitchFamily="49" charset="0"/>
                <a:cs typeface="Courier New" panose="02070309020205020404" pitchFamily="49" charset="0"/>
              </a:rPr>
              <a:t> </a:t>
            </a:r>
            <a:endParaRPr lang="en-US" altLang="zh-CN" sz="1400" kern="0" dirty="0">
              <a:solidFill>
                <a:srgbClr val="000000"/>
              </a:solidFill>
              <a:latin typeface="Consolas" panose="020B0609020204030204" pitchFamily="49" charset="0"/>
              <a:cs typeface="宋体" panose="02010600030101010101" pitchFamily="2" charset="-122"/>
            </a:endParaRPr>
          </a:p>
        </p:txBody>
      </p:sp>
      <p:sp>
        <p:nvSpPr>
          <p:cNvPr id="52" name="TextBox 3">
            <a:extLst>
              <a:ext uri="{FF2B5EF4-FFF2-40B4-BE49-F238E27FC236}">
                <a16:creationId xmlns:a16="http://schemas.microsoft.com/office/drawing/2014/main" id="{0FB959F7-D81C-4AC8-B996-9B2FA20BB2A9}"/>
              </a:ext>
            </a:extLst>
          </p:cNvPr>
          <p:cNvSpPr txBox="1"/>
          <p:nvPr/>
        </p:nvSpPr>
        <p:spPr>
          <a:xfrm>
            <a:off x="8159751" y="3200400"/>
            <a:ext cx="2209800" cy="738664"/>
          </a:xfrm>
          <a:prstGeom prst="rect">
            <a:avLst/>
          </a:prstGeom>
          <a:solidFill>
            <a:srgbClr val="FCD4B4"/>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参数：</a:t>
            </a:r>
            <a:r>
              <a:rPr lang="en-US" altLang="zh-CN" sz="1400" kern="0" dirty="0">
                <a:solidFill>
                  <a:srgbClr val="000000"/>
                </a:solidFill>
                <a:latin typeface="Consolas" panose="020B0609020204030204" pitchFamily="49" charset="0"/>
                <a:cs typeface="宋体" panose="02010600030101010101" pitchFamily="2" charset="-122"/>
              </a:rPr>
              <a:t>n = </a:t>
            </a:r>
            <a:r>
              <a:rPr lang="en-US" altLang="zh-CN" sz="1400" dirty="0">
                <a:solidFill>
                  <a:srgbClr val="0000FF"/>
                </a:solidFill>
                <a:latin typeface="Courier New" panose="02070309020205020404" pitchFamily="49" charset="0"/>
                <a:cs typeface="Courier New" panose="02070309020205020404" pitchFamily="49" charset="0"/>
              </a:rPr>
              <a:t>3</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返回：</a:t>
            </a:r>
            <a:r>
              <a:rPr lang="en-US" altLang="zh-CN" sz="1400" dirty="0">
                <a:solidFill>
                  <a:srgbClr val="0000FF"/>
                </a:solidFill>
                <a:latin typeface="Courier New" panose="02070309020205020404" pitchFamily="49" charset="0"/>
                <a:cs typeface="Courier New" panose="02070309020205020404" pitchFamily="49" charset="0"/>
              </a:rPr>
              <a:t>3 </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FF"/>
                </a:solidFill>
                <a:latin typeface="Courier New" panose="02070309020205020404" pitchFamily="49" charset="0"/>
                <a:cs typeface="Courier New" panose="02070309020205020404" pitchFamily="49" charset="0"/>
              </a:rPr>
              <a:t>2</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t>
            </a:r>
            <a:endParaRPr lang="en-US" altLang="zh-CN" sz="1400" kern="0" dirty="0">
              <a:solidFill>
                <a:srgbClr val="000000"/>
              </a:solidFill>
              <a:latin typeface="Consolas" panose="020B0609020204030204" pitchFamily="49" charset="0"/>
              <a:cs typeface="宋体" panose="02010600030101010101" pitchFamily="2" charset="-122"/>
            </a:endParaRPr>
          </a:p>
        </p:txBody>
      </p:sp>
      <p:sp>
        <p:nvSpPr>
          <p:cNvPr id="56" name="TextBox 3">
            <a:extLst>
              <a:ext uri="{FF2B5EF4-FFF2-40B4-BE49-F238E27FC236}">
                <a16:creationId xmlns:a16="http://schemas.microsoft.com/office/drawing/2014/main" id="{89283CA7-015B-4965-B639-697B05ECD66F}"/>
              </a:ext>
            </a:extLst>
          </p:cNvPr>
          <p:cNvSpPr txBox="1"/>
          <p:nvPr/>
        </p:nvSpPr>
        <p:spPr>
          <a:xfrm>
            <a:off x="8159751" y="3200400"/>
            <a:ext cx="2209800" cy="738664"/>
          </a:xfrm>
          <a:prstGeom prst="rect">
            <a:avLst/>
          </a:prstGeom>
          <a:solidFill>
            <a:srgbClr val="FCD4B4"/>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参数：</a:t>
            </a:r>
            <a:r>
              <a:rPr lang="en-US" altLang="zh-CN" sz="1400" kern="0" dirty="0">
                <a:solidFill>
                  <a:srgbClr val="000000"/>
                </a:solidFill>
                <a:latin typeface="Consolas" panose="020B0609020204030204" pitchFamily="49" charset="0"/>
                <a:cs typeface="宋体" panose="02010600030101010101" pitchFamily="2" charset="-122"/>
              </a:rPr>
              <a:t>n = </a:t>
            </a:r>
            <a:r>
              <a:rPr lang="en-US" altLang="zh-CN" sz="1400" dirty="0">
                <a:solidFill>
                  <a:srgbClr val="0000FF"/>
                </a:solidFill>
                <a:latin typeface="Courier New" panose="02070309020205020404" pitchFamily="49" charset="0"/>
                <a:cs typeface="Courier New" panose="02070309020205020404" pitchFamily="49" charset="0"/>
              </a:rPr>
              <a:t>3</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返回：</a:t>
            </a:r>
            <a:r>
              <a:rPr lang="en-US" altLang="zh-CN" sz="1400" dirty="0">
                <a:solidFill>
                  <a:srgbClr val="0000FF"/>
                </a:solidFill>
                <a:latin typeface="Courier New" panose="02070309020205020404" pitchFamily="49" charset="0"/>
                <a:cs typeface="Courier New" panose="02070309020205020404" pitchFamily="49" charset="0"/>
              </a:rPr>
              <a:t>3 </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00FF"/>
                </a:solidFill>
                <a:latin typeface="Courier New" panose="02070309020205020404" pitchFamily="49" charset="0"/>
                <a:cs typeface="Courier New" panose="02070309020205020404" pitchFamily="49" charset="0"/>
              </a:rPr>
              <a:t>2</a:t>
            </a:r>
            <a:r>
              <a:rPr lang="en-US" altLang="zh-CN" sz="1400" dirty="0">
                <a:solidFill>
                  <a:srgbClr val="000000"/>
                </a:solidFill>
                <a:latin typeface="Courier New" panose="02070309020205020404" pitchFamily="49" charset="0"/>
                <a:cs typeface="Courier New" panose="02070309020205020404" pitchFamily="49" charset="0"/>
              </a:rPr>
              <a:t> </a:t>
            </a:r>
            <a:endParaRPr lang="en-US" altLang="zh-CN" sz="1400" kern="0" dirty="0">
              <a:solidFill>
                <a:srgbClr val="000000"/>
              </a:solidFill>
              <a:latin typeface="Consolas" panose="020B0609020204030204" pitchFamily="49" charset="0"/>
              <a:cs typeface="宋体" panose="02010600030101010101" pitchFamily="2" charset="-122"/>
            </a:endParaRPr>
          </a:p>
        </p:txBody>
      </p:sp>
      <p:sp>
        <p:nvSpPr>
          <p:cNvPr id="65" name="TextBox 3">
            <a:extLst>
              <a:ext uri="{FF2B5EF4-FFF2-40B4-BE49-F238E27FC236}">
                <a16:creationId xmlns:a16="http://schemas.microsoft.com/office/drawing/2014/main" id="{C95650A9-FABD-4108-82C7-4320046077EB}"/>
              </a:ext>
            </a:extLst>
          </p:cNvPr>
          <p:cNvSpPr txBox="1"/>
          <p:nvPr/>
        </p:nvSpPr>
        <p:spPr>
          <a:xfrm>
            <a:off x="8159751" y="4015318"/>
            <a:ext cx="2209800" cy="738664"/>
          </a:xfrm>
          <a:prstGeom prst="rect">
            <a:avLst/>
          </a:prstGeom>
          <a:solidFill>
            <a:srgbClr val="FBCAA2"/>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参数：</a:t>
            </a:r>
            <a:r>
              <a:rPr lang="en-US" altLang="zh-CN" sz="1400" kern="0" dirty="0">
                <a:solidFill>
                  <a:srgbClr val="000000"/>
                </a:solidFill>
                <a:latin typeface="Consolas" panose="020B0609020204030204" pitchFamily="49" charset="0"/>
                <a:cs typeface="宋体" panose="02010600030101010101" pitchFamily="2" charset="-122"/>
              </a:rPr>
              <a:t>n = </a:t>
            </a:r>
            <a:r>
              <a:rPr lang="en-US" altLang="zh-CN" sz="1400" dirty="0">
                <a:solidFill>
                  <a:srgbClr val="0000FF"/>
                </a:solidFill>
                <a:latin typeface="Courier New" panose="02070309020205020404" pitchFamily="49" charset="0"/>
                <a:cs typeface="Courier New" panose="02070309020205020404" pitchFamily="49" charset="0"/>
              </a:rPr>
              <a:t>4</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返回：</a:t>
            </a:r>
            <a:r>
              <a:rPr lang="en-US" altLang="zh-CN" sz="1400" dirty="0">
                <a:solidFill>
                  <a:srgbClr val="0000FF"/>
                </a:solidFill>
                <a:latin typeface="Courier New" panose="02070309020205020404" pitchFamily="49" charset="0"/>
                <a:cs typeface="Courier New" panose="02070309020205020404" pitchFamily="49" charset="0"/>
              </a:rPr>
              <a:t>4 </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FF"/>
                </a:solidFill>
                <a:latin typeface="Courier New" panose="02070309020205020404" pitchFamily="49" charset="0"/>
                <a:cs typeface="Courier New" panose="02070309020205020404" pitchFamily="49" charset="0"/>
              </a:rPr>
              <a:t>3</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t>
            </a:r>
            <a:endParaRPr lang="en-US" altLang="zh-CN" sz="1400" kern="0" dirty="0">
              <a:solidFill>
                <a:srgbClr val="000000"/>
              </a:solidFill>
              <a:latin typeface="Consolas" panose="020B0609020204030204" pitchFamily="49" charset="0"/>
              <a:cs typeface="宋体" panose="02010600030101010101" pitchFamily="2" charset="-122"/>
            </a:endParaRPr>
          </a:p>
        </p:txBody>
      </p:sp>
      <p:sp>
        <p:nvSpPr>
          <p:cNvPr id="60" name="TextBox 3">
            <a:extLst>
              <a:ext uri="{FF2B5EF4-FFF2-40B4-BE49-F238E27FC236}">
                <a16:creationId xmlns:a16="http://schemas.microsoft.com/office/drawing/2014/main" id="{5E1E9EFB-5035-4546-BCCA-D824B7D48327}"/>
              </a:ext>
            </a:extLst>
          </p:cNvPr>
          <p:cNvSpPr txBox="1"/>
          <p:nvPr/>
        </p:nvSpPr>
        <p:spPr>
          <a:xfrm>
            <a:off x="8159751" y="4015318"/>
            <a:ext cx="2209800" cy="738664"/>
          </a:xfrm>
          <a:prstGeom prst="rect">
            <a:avLst/>
          </a:prstGeom>
          <a:solidFill>
            <a:srgbClr val="FBCAA2"/>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参数：</a:t>
            </a:r>
            <a:r>
              <a:rPr lang="en-US" altLang="zh-CN" sz="1400" kern="0" dirty="0">
                <a:solidFill>
                  <a:srgbClr val="000000"/>
                </a:solidFill>
                <a:latin typeface="Consolas" panose="020B0609020204030204" pitchFamily="49" charset="0"/>
                <a:cs typeface="宋体" panose="02010600030101010101" pitchFamily="2" charset="-122"/>
              </a:rPr>
              <a:t>n = </a:t>
            </a:r>
            <a:r>
              <a:rPr lang="en-US" altLang="zh-CN" sz="1400" dirty="0">
                <a:solidFill>
                  <a:srgbClr val="0000FF"/>
                </a:solidFill>
                <a:latin typeface="Courier New" panose="02070309020205020404" pitchFamily="49" charset="0"/>
                <a:cs typeface="Courier New" panose="02070309020205020404" pitchFamily="49" charset="0"/>
              </a:rPr>
              <a:t>4</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返回：</a:t>
            </a:r>
            <a:r>
              <a:rPr lang="en-US" altLang="zh-CN" sz="1400" dirty="0">
                <a:solidFill>
                  <a:srgbClr val="0000FF"/>
                </a:solidFill>
                <a:latin typeface="Courier New" panose="02070309020205020404" pitchFamily="49" charset="0"/>
                <a:cs typeface="Courier New" panose="02070309020205020404" pitchFamily="49" charset="0"/>
              </a:rPr>
              <a:t>4 </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00FF"/>
                </a:solidFill>
                <a:latin typeface="Courier New" panose="02070309020205020404" pitchFamily="49" charset="0"/>
                <a:cs typeface="Courier New" panose="02070309020205020404" pitchFamily="49" charset="0"/>
              </a:rPr>
              <a:t>6</a:t>
            </a:r>
            <a:r>
              <a:rPr lang="en-US" altLang="zh-CN" sz="1400" dirty="0">
                <a:solidFill>
                  <a:srgbClr val="000000"/>
                </a:solidFill>
                <a:latin typeface="Courier New" panose="02070309020205020404" pitchFamily="49" charset="0"/>
                <a:cs typeface="Courier New" panose="02070309020205020404" pitchFamily="49" charset="0"/>
              </a:rPr>
              <a:t> </a:t>
            </a:r>
            <a:endParaRPr lang="en-US" altLang="zh-CN" sz="1400" kern="0" dirty="0">
              <a:solidFill>
                <a:srgbClr val="000000"/>
              </a:solidFill>
              <a:latin typeface="Consolas" panose="020B0609020204030204" pitchFamily="49" charset="0"/>
              <a:cs typeface="宋体" panose="02010600030101010101" pitchFamily="2" charset="-122"/>
            </a:endParaRPr>
          </a:p>
        </p:txBody>
      </p:sp>
      <p:sp>
        <p:nvSpPr>
          <p:cNvPr id="66" name="TextBox 3">
            <a:extLst>
              <a:ext uri="{FF2B5EF4-FFF2-40B4-BE49-F238E27FC236}">
                <a16:creationId xmlns:a16="http://schemas.microsoft.com/office/drawing/2014/main" id="{0CDC19D4-3F63-431B-BA5E-D1464C886DDD}"/>
              </a:ext>
            </a:extLst>
          </p:cNvPr>
          <p:cNvSpPr txBox="1"/>
          <p:nvPr/>
        </p:nvSpPr>
        <p:spPr>
          <a:xfrm>
            <a:off x="8159751" y="4821767"/>
            <a:ext cx="2209800" cy="738664"/>
          </a:xfrm>
          <a:prstGeom prst="rect">
            <a:avLst/>
          </a:prstGeom>
          <a:solidFill>
            <a:srgbClr val="FAC090"/>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参数：</a:t>
            </a:r>
            <a:r>
              <a:rPr lang="en-US" altLang="zh-CN" sz="1400" kern="0" dirty="0">
                <a:solidFill>
                  <a:srgbClr val="000000"/>
                </a:solidFill>
                <a:latin typeface="Consolas" panose="020B0609020204030204" pitchFamily="49" charset="0"/>
                <a:cs typeface="宋体" panose="02010600030101010101" pitchFamily="2" charset="-122"/>
              </a:rPr>
              <a:t>n = </a:t>
            </a:r>
            <a:r>
              <a:rPr lang="en-US" altLang="zh-CN" sz="1400" dirty="0">
                <a:solidFill>
                  <a:srgbClr val="0000FF"/>
                </a:solidFill>
                <a:latin typeface="Courier New" panose="02070309020205020404" pitchFamily="49" charset="0"/>
                <a:cs typeface="Courier New" panose="02070309020205020404" pitchFamily="49" charset="0"/>
              </a:rPr>
              <a:t>5</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返回：</a:t>
            </a:r>
            <a:r>
              <a:rPr lang="en-US" altLang="zh-CN" sz="1400" dirty="0">
                <a:solidFill>
                  <a:srgbClr val="0000FF"/>
                </a:solidFill>
                <a:latin typeface="Courier New" panose="02070309020205020404" pitchFamily="49" charset="0"/>
                <a:cs typeface="Courier New" panose="02070309020205020404" pitchFamily="49" charset="0"/>
              </a:rPr>
              <a:t>5 </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00FF"/>
                </a:solidFill>
                <a:latin typeface="Courier New" panose="02070309020205020404" pitchFamily="49" charset="0"/>
                <a:cs typeface="Courier New" panose="02070309020205020404" pitchFamily="49" charset="0"/>
              </a:rPr>
              <a:t>24</a:t>
            </a:r>
            <a:endParaRPr lang="en-US" altLang="zh-CN" sz="1400" kern="0" dirty="0">
              <a:solidFill>
                <a:srgbClr val="000000"/>
              </a:solidFill>
              <a:latin typeface="Consolas" panose="020B0609020204030204" pitchFamily="49" charset="0"/>
              <a:cs typeface="宋体" panose="02010600030101010101" pitchFamily="2" charset="-122"/>
            </a:endParaRPr>
          </a:p>
        </p:txBody>
      </p:sp>
      <p:sp>
        <p:nvSpPr>
          <p:cNvPr id="67" name="TextBox 3">
            <a:extLst>
              <a:ext uri="{FF2B5EF4-FFF2-40B4-BE49-F238E27FC236}">
                <a16:creationId xmlns:a16="http://schemas.microsoft.com/office/drawing/2014/main" id="{DE03C357-94A5-4E22-8C10-B85B5ED1CDC4}"/>
              </a:ext>
            </a:extLst>
          </p:cNvPr>
          <p:cNvSpPr txBox="1"/>
          <p:nvPr/>
        </p:nvSpPr>
        <p:spPr>
          <a:xfrm>
            <a:off x="8159751" y="5638800"/>
            <a:ext cx="2209800" cy="523220"/>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main</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zh-CN" sz="1400" b="1" dirty="0">
                <a:solidFill>
                  <a:srgbClr val="000080"/>
                </a:solidFill>
                <a:latin typeface="Courier New" panose="02070309020205020404" pitchFamily="49" charset="0"/>
                <a:cs typeface="Courier New" panose="02070309020205020404" pitchFamily="49" charset="0"/>
              </a:rPr>
              <a:t>int</a:t>
            </a:r>
            <a:r>
              <a:rPr lang="en-US" altLang="zh-CN" sz="1400" kern="0" dirty="0">
                <a:solidFill>
                  <a:srgbClr val="000000"/>
                </a:solidFill>
                <a:latin typeface="Consolas" panose="020B0609020204030204" pitchFamily="49" charset="0"/>
                <a:cs typeface="宋体" panose="02010600030101010101" pitchFamily="2" charset="-122"/>
              </a:rPr>
              <a:t> result   </a:t>
            </a:r>
            <a:r>
              <a:rPr lang="en-US" altLang="zh-CN" sz="1400" dirty="0">
                <a:solidFill>
                  <a:srgbClr val="0000FF"/>
                </a:solidFill>
                <a:latin typeface="Courier New" panose="02070309020205020404" pitchFamily="49" charset="0"/>
                <a:cs typeface="Courier New" panose="02070309020205020404" pitchFamily="49" charset="0"/>
              </a:rPr>
              <a:t>120</a:t>
            </a:r>
            <a:r>
              <a:rPr lang="en-US" altLang="zh-CN" sz="1400" kern="0" dirty="0">
                <a:solidFill>
                  <a:srgbClr val="000000"/>
                </a:solidFill>
                <a:latin typeface="Consolas" panose="020B0609020204030204" pitchFamily="49" charset="0"/>
                <a:cs typeface="宋体" panose="02010600030101010101" pitchFamily="2" charset="-122"/>
              </a:rPr>
              <a:t>   </a:t>
            </a:r>
          </a:p>
        </p:txBody>
      </p:sp>
      <p:sp>
        <p:nvSpPr>
          <p:cNvPr id="68" name="矩形 67">
            <a:extLst>
              <a:ext uri="{FF2B5EF4-FFF2-40B4-BE49-F238E27FC236}">
                <a16:creationId xmlns:a16="http://schemas.microsoft.com/office/drawing/2014/main" id="{6F3D1862-90C2-40A5-A674-08339257B52C}"/>
              </a:ext>
            </a:extLst>
          </p:cNvPr>
          <p:cNvSpPr/>
          <p:nvPr/>
        </p:nvSpPr>
        <p:spPr>
          <a:xfrm>
            <a:off x="1691218" y="3062817"/>
            <a:ext cx="4974167" cy="192616"/>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69" name="TextBox 3">
            <a:extLst>
              <a:ext uri="{FF2B5EF4-FFF2-40B4-BE49-F238E27FC236}">
                <a16:creationId xmlns:a16="http://schemas.microsoft.com/office/drawing/2014/main" id="{1A5EF581-0D07-46E3-A979-8DD5C091E431}"/>
              </a:ext>
            </a:extLst>
          </p:cNvPr>
          <p:cNvSpPr txBox="1"/>
          <p:nvPr/>
        </p:nvSpPr>
        <p:spPr>
          <a:xfrm>
            <a:off x="2984500" y="5753101"/>
            <a:ext cx="2726267" cy="427361"/>
          </a:xfrm>
          <a:prstGeom prst="rect">
            <a:avLst/>
          </a:prstGeom>
          <a:noFill/>
        </p:spPr>
        <p:txBody>
          <a:bodyPr>
            <a:spAutoFit/>
          </a:bodyPr>
          <a:lstStyle/>
          <a:p>
            <a:pPr>
              <a:lnSpc>
                <a:spcPct val="150000"/>
              </a:lnSpc>
              <a:defRPr/>
            </a:pPr>
            <a:r>
              <a:rPr lang="zh-CN" altLang="en-US" sz="1400" dirty="0">
                <a:solidFill>
                  <a:schemeClr val="tx1">
                    <a:lumMod val="85000"/>
                    <a:lumOff val="15000"/>
                  </a:schemeClr>
                </a:solidFill>
                <a:latin typeface="微软雅黑" pitchFamily="34" charset="-122"/>
                <a:ea typeface="微软雅黑" pitchFamily="34" charset="-122"/>
              </a:rPr>
              <a:t>输出：</a:t>
            </a:r>
            <a:r>
              <a:rPr lang="en-US" altLang="zh-CN" sz="1600" b="1" dirty="0">
                <a:solidFill>
                  <a:srgbClr val="008000"/>
                </a:solidFill>
                <a:latin typeface="Courier New" panose="02070309020205020404" pitchFamily="49" charset="0"/>
                <a:cs typeface="Courier New" panose="02070309020205020404" pitchFamily="49" charset="0"/>
              </a:rPr>
              <a:t>5</a:t>
            </a:r>
            <a:r>
              <a:rPr lang="zh-CN" altLang="en-US" sz="1600" b="1" dirty="0">
                <a:solidFill>
                  <a:srgbClr val="008000"/>
                </a:solidFill>
                <a:latin typeface="Courier New" panose="02070309020205020404" pitchFamily="49" charset="0"/>
                <a:cs typeface="Courier New" panose="02070309020205020404" pitchFamily="49" charset="0"/>
              </a:rPr>
              <a:t>的阶乘是：</a:t>
            </a:r>
            <a:r>
              <a:rPr lang="en-US" altLang="zh-CN" sz="1600" b="1" dirty="0">
                <a:solidFill>
                  <a:srgbClr val="008000"/>
                </a:solidFill>
                <a:latin typeface="Courier New" panose="02070309020205020404" pitchFamily="49" charset="0"/>
                <a:cs typeface="Courier New" panose="02070309020205020404" pitchFamily="49" charset="0"/>
              </a:rPr>
              <a:t>120</a:t>
            </a:r>
            <a:endParaRPr lang="en-US" altLang="zh-CN" sz="1600" dirty="0"/>
          </a:p>
        </p:txBody>
      </p:sp>
      <p:sp>
        <p:nvSpPr>
          <p:cNvPr id="37" name="TextBox 2">
            <a:extLst>
              <a:ext uri="{FF2B5EF4-FFF2-40B4-BE49-F238E27FC236}">
                <a16:creationId xmlns:a16="http://schemas.microsoft.com/office/drawing/2014/main" id="{18608108-E03D-45B9-B9BF-09235E19BFFE}"/>
              </a:ext>
            </a:extLst>
          </p:cNvPr>
          <p:cNvSpPr txBox="1">
            <a:spLocks noChangeArrowheads="1"/>
          </p:cNvSpPr>
          <p:nvPr/>
        </p:nvSpPr>
        <p:spPr bwMode="auto">
          <a:xfrm>
            <a:off x="1707925" y="1435098"/>
            <a:ext cx="8132459" cy="472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案例：递归求阶乘的执行流程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path" presetSubtype="0" accel="50000" decel="50000" fill="hold" grpId="0" nodeType="clickEffect">
                                  <p:stCondLst>
                                    <p:cond delay="0"/>
                                  </p:stCondLst>
                                  <p:childTnLst>
                                    <p:animMotion origin="layout" path="M 4.16667E-6 2.96296E-6 L 4.16667E-6 -0.20679 " pathEditMode="relative" rAng="0" ptsTypes="AA">
                                      <p:cBhvr>
                                        <p:cTn id="6" dur="750" fill="hold"/>
                                        <p:tgtEl>
                                          <p:spTgt spid="42"/>
                                        </p:tgtEl>
                                        <p:attrNameLst>
                                          <p:attrName>ppt_x</p:attrName>
                                          <p:attrName>ppt_y</p:attrName>
                                        </p:attrNameLst>
                                      </p:cBhvr>
                                      <p:rCtr x="0" y="-10340"/>
                                    </p:animMotion>
                                  </p:childTnLst>
                                </p:cTn>
                              </p:par>
                              <p:par>
                                <p:cTn id="7" presetID="9" presetClass="exit" presetSubtype="0" fill="hold" grpId="1" nodeType="withEffect">
                                  <p:stCondLst>
                                    <p:cond delay="0"/>
                                  </p:stCondLst>
                                  <p:childTnLst>
                                    <p:animEffect transition="out" filter="dissolve">
                                      <p:cBhvr>
                                        <p:cTn id="8" dur="1000"/>
                                        <p:tgtEl>
                                          <p:spTgt spid="42"/>
                                        </p:tgtEl>
                                      </p:cBhvr>
                                    </p:animEffect>
                                    <p:set>
                                      <p:cBhvr>
                                        <p:cTn id="9" dur="1" fill="hold">
                                          <p:stCondLst>
                                            <p:cond delay="999"/>
                                          </p:stCondLst>
                                        </p:cTn>
                                        <p:tgtEl>
                                          <p:spTgt spid="42"/>
                                        </p:tgtEl>
                                        <p:attrNameLst>
                                          <p:attrName>style.visibility</p:attrName>
                                        </p:attrNameLst>
                                      </p:cBhvr>
                                      <p:to>
                                        <p:strVal val="hidden"/>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9" presetClass="exit" presetSubtype="0" fill="hold" grpId="0" nodeType="clickEffect">
                                  <p:stCondLst>
                                    <p:cond delay="0"/>
                                  </p:stCondLst>
                                  <p:childTnLst>
                                    <p:animEffect transition="out" filter="dissolve">
                                      <p:cBhvr>
                                        <p:cTn id="13" dur="500"/>
                                        <p:tgtEl>
                                          <p:spTgt spid="39"/>
                                        </p:tgtEl>
                                      </p:cBhvr>
                                    </p:animEffect>
                                    <p:set>
                                      <p:cBhvr>
                                        <p:cTn id="14" dur="1" fill="hold">
                                          <p:stCondLst>
                                            <p:cond delay="499"/>
                                          </p:stCondLst>
                                        </p:cTn>
                                        <p:tgtEl>
                                          <p:spTgt spid="39"/>
                                        </p:tgtEl>
                                        <p:attrNameLst>
                                          <p:attrName>style.visibility</p:attrName>
                                        </p:attrNameLst>
                                      </p:cBhvr>
                                      <p:to>
                                        <p:strVal val="hidden"/>
                                      </p:to>
                                    </p:set>
                                  </p:childTnLst>
                                </p:cTn>
                              </p:par>
                              <p:par>
                                <p:cTn id="15" presetID="9" presetClass="exit" presetSubtype="0" fill="hold" grpId="0" nodeType="withEffect">
                                  <p:stCondLst>
                                    <p:cond delay="0"/>
                                  </p:stCondLst>
                                  <p:childTnLst>
                                    <p:animEffect transition="out" filter="dissolve">
                                      <p:cBhvr>
                                        <p:cTn id="16" dur="500"/>
                                        <p:tgtEl>
                                          <p:spTgt spid="59"/>
                                        </p:tgtEl>
                                      </p:cBhvr>
                                    </p:animEffect>
                                    <p:set>
                                      <p:cBhvr>
                                        <p:cTn id="17" dur="1" fill="hold">
                                          <p:stCondLst>
                                            <p:cond delay="499"/>
                                          </p:stCondLst>
                                        </p:cTn>
                                        <p:tgtEl>
                                          <p:spTgt spid="59"/>
                                        </p:tgtEl>
                                        <p:attrNameLst>
                                          <p:attrName>style.visibility</p:attrName>
                                        </p:attrNameLst>
                                      </p:cBhvr>
                                      <p:to>
                                        <p:strVal val="hidden"/>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dissolve">
                                      <p:cBhvr>
                                        <p:cTn id="22" dur="500"/>
                                        <p:tgtEl>
                                          <p:spTgt spid="4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2" presetClass="path" presetSubtype="0" accel="50000" decel="50000" fill="hold" grpId="1" nodeType="clickEffect">
                                  <p:stCondLst>
                                    <p:cond delay="0"/>
                                  </p:stCondLst>
                                  <p:childTnLst>
                                    <p:animMotion origin="layout" path="M 4.16667E-6 1.7284E-6 L 4.16667E-6 -0.32469 " pathEditMode="relative" rAng="0" ptsTypes="AA">
                                      <p:cBhvr>
                                        <p:cTn id="26" dur="1000" fill="hold"/>
                                        <p:tgtEl>
                                          <p:spTgt spid="44"/>
                                        </p:tgtEl>
                                        <p:attrNameLst>
                                          <p:attrName>ppt_x</p:attrName>
                                          <p:attrName>ppt_y</p:attrName>
                                        </p:attrNameLst>
                                      </p:cBhvr>
                                      <p:rCtr x="0" y="-16235"/>
                                    </p:animMotion>
                                  </p:childTnLst>
                                </p:cTn>
                              </p:par>
                              <p:par>
                                <p:cTn id="27" presetID="9" presetClass="exit" presetSubtype="0" fill="hold" grpId="2" nodeType="withEffect">
                                  <p:stCondLst>
                                    <p:cond delay="0"/>
                                  </p:stCondLst>
                                  <p:childTnLst>
                                    <p:animEffect transition="out" filter="dissolve">
                                      <p:cBhvr>
                                        <p:cTn id="28" dur="1250"/>
                                        <p:tgtEl>
                                          <p:spTgt spid="44"/>
                                        </p:tgtEl>
                                      </p:cBhvr>
                                    </p:animEffect>
                                    <p:set>
                                      <p:cBhvr>
                                        <p:cTn id="29" dur="1" fill="hold">
                                          <p:stCondLst>
                                            <p:cond delay="1249"/>
                                          </p:stCondLst>
                                        </p:cTn>
                                        <p:tgtEl>
                                          <p:spTgt spid="44"/>
                                        </p:tgtEl>
                                        <p:attrNameLst>
                                          <p:attrName>style.visibility</p:attrName>
                                        </p:attrNameLst>
                                      </p:cBhvr>
                                      <p:to>
                                        <p:strVal val="hidden"/>
                                      </p:to>
                                    </p:set>
                                  </p:childTnLst>
                                </p:cTn>
                              </p:par>
                              <p:par>
                                <p:cTn id="30" presetID="1" presetClass="exit" presetSubtype="0" fill="hold" grpId="0" nodeType="withEffect">
                                  <p:stCondLst>
                                    <p:cond delay="0"/>
                                  </p:stCondLst>
                                  <p:childTnLst>
                                    <p:set>
                                      <p:cBhvr>
                                        <p:cTn id="31" dur="1" fill="hold">
                                          <p:stCondLst>
                                            <p:cond delay="0"/>
                                          </p:stCondLst>
                                        </p:cTn>
                                        <p:tgtEl>
                                          <p:spTgt spid="43"/>
                                        </p:tgtEl>
                                        <p:attrNameLst>
                                          <p:attrName>style.visibility</p:attrName>
                                        </p:attrNameLst>
                                      </p:cBhvr>
                                      <p:to>
                                        <p:strVal val="hidden"/>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xit" presetSubtype="0" fill="hold" grpId="0" nodeType="clickEffect">
                                  <p:stCondLst>
                                    <p:cond delay="0"/>
                                  </p:stCondLst>
                                  <p:childTnLst>
                                    <p:animEffect transition="out" filter="dissolve">
                                      <p:cBhvr>
                                        <p:cTn id="35" dur="500"/>
                                        <p:tgtEl>
                                          <p:spTgt spid="33"/>
                                        </p:tgtEl>
                                      </p:cBhvr>
                                    </p:animEffect>
                                    <p:set>
                                      <p:cBhvr>
                                        <p:cTn id="36" dur="1" fill="hold">
                                          <p:stCondLst>
                                            <p:cond delay="499"/>
                                          </p:stCondLst>
                                        </p:cTn>
                                        <p:tgtEl>
                                          <p:spTgt spid="33"/>
                                        </p:tgtEl>
                                        <p:attrNameLst>
                                          <p:attrName>style.visibility</p:attrName>
                                        </p:attrNameLst>
                                      </p:cBhvr>
                                      <p:to>
                                        <p:strVal val="hidden"/>
                                      </p:to>
                                    </p:set>
                                  </p:childTnLst>
                                </p:cTn>
                              </p:par>
                              <p:par>
                                <p:cTn id="37" presetID="9" presetClass="exit" presetSubtype="0" fill="hold" grpId="0" nodeType="withEffect">
                                  <p:stCondLst>
                                    <p:cond delay="0"/>
                                  </p:stCondLst>
                                  <p:childTnLst>
                                    <p:animEffect transition="out" filter="dissolve">
                                      <p:cBhvr>
                                        <p:cTn id="38" dur="500"/>
                                        <p:tgtEl>
                                          <p:spTgt spid="51"/>
                                        </p:tgtEl>
                                      </p:cBhvr>
                                    </p:animEffect>
                                    <p:set>
                                      <p:cBhvr>
                                        <p:cTn id="39" dur="1" fill="hold">
                                          <p:stCondLst>
                                            <p:cond delay="499"/>
                                          </p:stCondLst>
                                        </p:cTn>
                                        <p:tgtEl>
                                          <p:spTgt spid="51"/>
                                        </p:tgtEl>
                                        <p:attrNameLst>
                                          <p:attrName>style.visibility</p:attrName>
                                        </p:attrNameLst>
                                      </p:cBhvr>
                                      <p:to>
                                        <p:strVal val="hidden"/>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9" presetClass="entr" presetSubtype="0" fill="hold" grpId="2" nodeType="clickEffect">
                                  <p:stCondLst>
                                    <p:cond delay="0"/>
                                  </p:stCondLst>
                                  <p:childTnLst>
                                    <p:set>
                                      <p:cBhvr>
                                        <p:cTn id="43" dur="1" fill="hold">
                                          <p:stCondLst>
                                            <p:cond delay="0"/>
                                          </p:stCondLst>
                                        </p:cTn>
                                        <p:tgtEl>
                                          <p:spTgt spid="56"/>
                                        </p:tgtEl>
                                        <p:attrNameLst>
                                          <p:attrName>style.visibility</p:attrName>
                                        </p:attrNameLst>
                                      </p:cBhvr>
                                      <p:to>
                                        <p:strVal val="visible"/>
                                      </p:to>
                                    </p:set>
                                    <p:animEffect transition="in" filter="dissolve">
                                      <p:cBhvr>
                                        <p:cTn id="44" dur="500"/>
                                        <p:tgtEl>
                                          <p:spTgt spid="56"/>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42" presetClass="path" presetSubtype="0" accel="50000" decel="50000" fill="hold" grpId="0" nodeType="clickEffect">
                                  <p:stCondLst>
                                    <p:cond delay="0"/>
                                  </p:stCondLst>
                                  <p:childTnLst>
                                    <p:animMotion origin="layout" path="M 4.16667E-6 4.93827E-7 L 4.16667E-6 -0.44259 " pathEditMode="relative" rAng="0" ptsTypes="AA">
                                      <p:cBhvr>
                                        <p:cTn id="48" dur="1250" fill="hold"/>
                                        <p:tgtEl>
                                          <p:spTgt spid="56"/>
                                        </p:tgtEl>
                                        <p:attrNameLst>
                                          <p:attrName>ppt_x</p:attrName>
                                          <p:attrName>ppt_y</p:attrName>
                                        </p:attrNameLst>
                                      </p:cBhvr>
                                      <p:rCtr x="0" y="-22130"/>
                                    </p:animMotion>
                                  </p:childTnLst>
                                </p:cTn>
                              </p:par>
                              <p:par>
                                <p:cTn id="49" presetID="9" presetClass="exit" presetSubtype="0" fill="hold" grpId="1" nodeType="withEffect">
                                  <p:stCondLst>
                                    <p:cond delay="0"/>
                                  </p:stCondLst>
                                  <p:childTnLst>
                                    <p:animEffect transition="out" filter="dissolve">
                                      <p:cBhvr>
                                        <p:cTn id="50" dur="1500"/>
                                        <p:tgtEl>
                                          <p:spTgt spid="56"/>
                                        </p:tgtEl>
                                      </p:cBhvr>
                                    </p:animEffect>
                                    <p:set>
                                      <p:cBhvr>
                                        <p:cTn id="51" dur="1" fill="hold">
                                          <p:stCondLst>
                                            <p:cond delay="1499"/>
                                          </p:stCondLst>
                                        </p:cTn>
                                        <p:tgtEl>
                                          <p:spTgt spid="56"/>
                                        </p:tgtEl>
                                        <p:attrNameLst>
                                          <p:attrName>style.visibility</p:attrName>
                                        </p:attrNameLst>
                                      </p:cBhvr>
                                      <p:to>
                                        <p:strVal val="hidden"/>
                                      </p:to>
                                    </p:set>
                                  </p:childTnLst>
                                </p:cTn>
                              </p:par>
                              <p:par>
                                <p:cTn id="52" presetID="1" presetClass="exit" presetSubtype="0" fill="hold" grpId="0" nodeType="withEffect">
                                  <p:stCondLst>
                                    <p:cond delay="0"/>
                                  </p:stCondLst>
                                  <p:childTnLst>
                                    <p:set>
                                      <p:cBhvr>
                                        <p:cTn id="53" dur="1" fill="hold">
                                          <p:stCondLst>
                                            <p:cond delay="0"/>
                                          </p:stCondLst>
                                        </p:cTn>
                                        <p:tgtEl>
                                          <p:spTgt spid="52"/>
                                        </p:tgtEl>
                                        <p:attrNameLst>
                                          <p:attrName>style.visibility</p:attrName>
                                        </p:attrNameLst>
                                      </p:cBhvr>
                                      <p:to>
                                        <p:strVal val="hidden"/>
                                      </p:to>
                                    </p:set>
                                  </p:childTnLst>
                                </p:cTn>
                              </p:par>
                            </p:childTnLst>
                          </p:cTn>
                        </p:par>
                      </p:childTnLst>
                    </p:cTn>
                  </p:par>
                  <p:par>
                    <p:cTn id="54" fill="hold" nodeType="clickPar">
                      <p:stCondLst>
                        <p:cond delay="indefinite"/>
                      </p:stCondLst>
                      <p:childTnLst>
                        <p:par>
                          <p:cTn id="55" fill="hold" nodeType="withGroup">
                            <p:stCondLst>
                              <p:cond delay="0"/>
                            </p:stCondLst>
                            <p:childTnLst>
                              <p:par>
                                <p:cTn id="56" presetID="9" presetClass="exit" presetSubtype="0" fill="hold" grpId="0" nodeType="clickEffect">
                                  <p:stCondLst>
                                    <p:cond delay="0"/>
                                  </p:stCondLst>
                                  <p:childTnLst>
                                    <p:animEffect transition="out" filter="dissolve">
                                      <p:cBhvr>
                                        <p:cTn id="57" dur="500"/>
                                        <p:tgtEl>
                                          <p:spTgt spid="29"/>
                                        </p:tgtEl>
                                      </p:cBhvr>
                                    </p:animEffect>
                                    <p:set>
                                      <p:cBhvr>
                                        <p:cTn id="58" dur="1" fill="hold">
                                          <p:stCondLst>
                                            <p:cond delay="499"/>
                                          </p:stCondLst>
                                        </p:cTn>
                                        <p:tgtEl>
                                          <p:spTgt spid="29"/>
                                        </p:tgtEl>
                                        <p:attrNameLst>
                                          <p:attrName>style.visibility</p:attrName>
                                        </p:attrNameLst>
                                      </p:cBhvr>
                                      <p:to>
                                        <p:strVal val="hidden"/>
                                      </p:to>
                                    </p:set>
                                  </p:childTnLst>
                                </p:cTn>
                              </p:par>
                              <p:par>
                                <p:cTn id="59" presetID="9" presetClass="exit" presetSubtype="0" fill="hold" grpId="0" nodeType="withEffect">
                                  <p:stCondLst>
                                    <p:cond delay="0"/>
                                  </p:stCondLst>
                                  <p:childTnLst>
                                    <p:animEffect transition="out" filter="dissolve">
                                      <p:cBhvr>
                                        <p:cTn id="60" dur="500"/>
                                        <p:tgtEl>
                                          <p:spTgt spid="38"/>
                                        </p:tgtEl>
                                      </p:cBhvr>
                                    </p:animEffect>
                                    <p:set>
                                      <p:cBhvr>
                                        <p:cTn id="61" dur="1" fill="hold">
                                          <p:stCondLst>
                                            <p:cond delay="499"/>
                                          </p:stCondLst>
                                        </p:cTn>
                                        <p:tgtEl>
                                          <p:spTgt spid="38"/>
                                        </p:tgtEl>
                                        <p:attrNameLst>
                                          <p:attrName>style.visibility</p:attrName>
                                        </p:attrNameLst>
                                      </p:cBhvr>
                                      <p:to>
                                        <p:strVal val="hidden"/>
                                      </p:to>
                                    </p:set>
                                  </p:childTnLst>
                                </p:cTn>
                              </p:par>
                            </p:childTnLst>
                          </p:cTn>
                        </p:par>
                      </p:childTnLst>
                    </p:cTn>
                  </p:par>
                  <p:par>
                    <p:cTn id="62" fill="hold" nodeType="clickPar">
                      <p:stCondLst>
                        <p:cond delay="indefinite"/>
                      </p:stCondLst>
                      <p:childTnLst>
                        <p:par>
                          <p:cTn id="63" fill="hold" nodeType="withGroup">
                            <p:stCondLst>
                              <p:cond delay="0"/>
                            </p:stCondLst>
                            <p:childTnLst>
                              <p:par>
                                <p:cTn id="64" presetID="9" presetClass="entr" presetSubtype="0" fill="hold" grpId="2" nodeType="clickEffect">
                                  <p:stCondLst>
                                    <p:cond delay="0"/>
                                  </p:stCondLst>
                                  <p:childTnLst>
                                    <p:set>
                                      <p:cBhvr>
                                        <p:cTn id="65" dur="1" fill="hold">
                                          <p:stCondLst>
                                            <p:cond delay="0"/>
                                          </p:stCondLst>
                                        </p:cTn>
                                        <p:tgtEl>
                                          <p:spTgt spid="60"/>
                                        </p:tgtEl>
                                        <p:attrNameLst>
                                          <p:attrName>style.visibility</p:attrName>
                                        </p:attrNameLst>
                                      </p:cBhvr>
                                      <p:to>
                                        <p:strVal val="visible"/>
                                      </p:to>
                                    </p:set>
                                    <p:animEffect transition="in" filter="dissolve">
                                      <p:cBhvr>
                                        <p:cTn id="66" dur="500"/>
                                        <p:tgtEl>
                                          <p:spTgt spid="60"/>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42" presetClass="path" presetSubtype="0" accel="50000" decel="50000" fill="hold" grpId="0" nodeType="clickEffect">
                                  <p:stCondLst>
                                    <p:cond delay="0"/>
                                  </p:stCondLst>
                                  <p:childTnLst>
                                    <p:animMotion origin="layout" path="M 4.16667E-6 1.97531E-6 L 4.16667E-6 -0.56111 " pathEditMode="relative" rAng="0" ptsTypes="AA">
                                      <p:cBhvr>
                                        <p:cTn id="70" dur="1500" fill="hold"/>
                                        <p:tgtEl>
                                          <p:spTgt spid="60"/>
                                        </p:tgtEl>
                                        <p:attrNameLst>
                                          <p:attrName>ppt_x</p:attrName>
                                          <p:attrName>ppt_y</p:attrName>
                                        </p:attrNameLst>
                                      </p:cBhvr>
                                      <p:rCtr x="0" y="-28056"/>
                                    </p:animMotion>
                                  </p:childTnLst>
                                </p:cTn>
                              </p:par>
                              <p:par>
                                <p:cTn id="71" presetID="9" presetClass="exit" presetSubtype="0" fill="hold" grpId="1" nodeType="withEffect">
                                  <p:stCondLst>
                                    <p:cond delay="0"/>
                                  </p:stCondLst>
                                  <p:childTnLst>
                                    <p:animEffect transition="out" filter="dissolve">
                                      <p:cBhvr>
                                        <p:cTn id="72" dur="1750"/>
                                        <p:tgtEl>
                                          <p:spTgt spid="60"/>
                                        </p:tgtEl>
                                      </p:cBhvr>
                                    </p:animEffect>
                                    <p:set>
                                      <p:cBhvr>
                                        <p:cTn id="73" dur="1" fill="hold">
                                          <p:stCondLst>
                                            <p:cond delay="1749"/>
                                          </p:stCondLst>
                                        </p:cTn>
                                        <p:tgtEl>
                                          <p:spTgt spid="60"/>
                                        </p:tgtEl>
                                        <p:attrNameLst>
                                          <p:attrName>style.visibility</p:attrName>
                                        </p:attrNameLst>
                                      </p:cBhvr>
                                      <p:to>
                                        <p:strVal val="hidden"/>
                                      </p:to>
                                    </p:set>
                                  </p:childTnLst>
                                </p:cTn>
                              </p:par>
                              <p:par>
                                <p:cTn id="74" presetID="1" presetClass="exit" presetSubtype="0" fill="hold" grpId="0" nodeType="withEffect">
                                  <p:stCondLst>
                                    <p:cond delay="0"/>
                                  </p:stCondLst>
                                  <p:childTnLst>
                                    <p:set>
                                      <p:cBhvr>
                                        <p:cTn id="75" dur="1" fill="hold">
                                          <p:stCondLst>
                                            <p:cond delay="0"/>
                                          </p:stCondLst>
                                        </p:cTn>
                                        <p:tgtEl>
                                          <p:spTgt spid="65"/>
                                        </p:tgtEl>
                                        <p:attrNameLst>
                                          <p:attrName>style.visibility</p:attrName>
                                        </p:attrNameLst>
                                      </p:cBhvr>
                                      <p:to>
                                        <p:strVal val="hidden"/>
                                      </p:to>
                                    </p:set>
                                  </p:childTnLst>
                                </p:cTn>
                              </p:par>
                            </p:childTnLst>
                          </p:cTn>
                        </p:par>
                      </p:childTnLst>
                    </p:cTn>
                  </p:par>
                  <p:par>
                    <p:cTn id="76" fill="hold" nodeType="clickPar">
                      <p:stCondLst>
                        <p:cond delay="indefinite"/>
                      </p:stCondLst>
                      <p:childTnLst>
                        <p:par>
                          <p:cTn id="77" fill="hold" nodeType="withGroup">
                            <p:stCondLst>
                              <p:cond delay="0"/>
                            </p:stCondLst>
                            <p:childTnLst>
                              <p:par>
                                <p:cTn id="78" presetID="9" presetClass="exit" presetSubtype="0" fill="hold" grpId="0" nodeType="clickEffect">
                                  <p:stCondLst>
                                    <p:cond delay="0"/>
                                  </p:stCondLst>
                                  <p:childTnLst>
                                    <p:animEffect transition="out" filter="dissolve">
                                      <p:cBhvr>
                                        <p:cTn id="79" dur="500"/>
                                        <p:tgtEl>
                                          <p:spTgt spid="26"/>
                                        </p:tgtEl>
                                      </p:cBhvr>
                                    </p:animEffect>
                                    <p:set>
                                      <p:cBhvr>
                                        <p:cTn id="80" dur="1" fill="hold">
                                          <p:stCondLst>
                                            <p:cond delay="499"/>
                                          </p:stCondLst>
                                        </p:cTn>
                                        <p:tgtEl>
                                          <p:spTgt spid="26"/>
                                        </p:tgtEl>
                                        <p:attrNameLst>
                                          <p:attrName>style.visibility</p:attrName>
                                        </p:attrNameLst>
                                      </p:cBhvr>
                                      <p:to>
                                        <p:strVal val="hidden"/>
                                      </p:to>
                                    </p:set>
                                  </p:childTnLst>
                                </p:cTn>
                              </p:par>
                              <p:par>
                                <p:cTn id="81" presetID="9" presetClass="exit" presetSubtype="0" fill="hold" grpId="0" nodeType="withEffect">
                                  <p:stCondLst>
                                    <p:cond delay="0"/>
                                  </p:stCondLst>
                                  <p:childTnLst>
                                    <p:animEffect transition="out" filter="dissolve">
                                      <p:cBhvr>
                                        <p:cTn id="82" dur="500"/>
                                        <p:tgtEl>
                                          <p:spTgt spid="34"/>
                                        </p:tgtEl>
                                      </p:cBhvr>
                                    </p:animEffect>
                                    <p:set>
                                      <p:cBhvr>
                                        <p:cTn id="83" dur="1" fill="hold">
                                          <p:stCondLst>
                                            <p:cond delay="499"/>
                                          </p:stCondLst>
                                        </p:cTn>
                                        <p:tgtEl>
                                          <p:spTgt spid="34"/>
                                        </p:tgtEl>
                                        <p:attrNameLst>
                                          <p:attrName>style.visibility</p:attrName>
                                        </p:attrNameLst>
                                      </p:cBhvr>
                                      <p:to>
                                        <p:strVal val="hidden"/>
                                      </p:to>
                                    </p:set>
                                  </p:childTnLst>
                                </p:cTn>
                              </p:par>
                            </p:childTnLst>
                          </p:cTn>
                        </p:par>
                      </p:childTnLst>
                    </p:cTn>
                  </p:par>
                  <p:par>
                    <p:cTn id="84" fill="hold" nodeType="clickPar">
                      <p:stCondLst>
                        <p:cond delay="indefinite"/>
                      </p:stCondLst>
                      <p:childTnLst>
                        <p:par>
                          <p:cTn id="85" fill="hold" nodeType="withGroup">
                            <p:stCondLst>
                              <p:cond delay="0"/>
                            </p:stCondLst>
                            <p:childTnLst>
                              <p:par>
                                <p:cTn id="86" presetID="9" presetClass="entr" presetSubtype="0" fill="hold" grpId="0" nodeType="clickEffect">
                                  <p:stCondLst>
                                    <p:cond delay="0"/>
                                  </p:stCondLst>
                                  <p:childTnLst>
                                    <p:set>
                                      <p:cBhvr>
                                        <p:cTn id="87" dur="1" fill="hold">
                                          <p:stCondLst>
                                            <p:cond delay="0"/>
                                          </p:stCondLst>
                                        </p:cTn>
                                        <p:tgtEl>
                                          <p:spTgt spid="66"/>
                                        </p:tgtEl>
                                        <p:attrNameLst>
                                          <p:attrName>style.visibility</p:attrName>
                                        </p:attrNameLst>
                                      </p:cBhvr>
                                      <p:to>
                                        <p:strVal val="visible"/>
                                      </p:to>
                                    </p:set>
                                    <p:animEffect transition="in" filter="dissolve">
                                      <p:cBhvr>
                                        <p:cTn id="88" dur="500"/>
                                        <p:tgtEl>
                                          <p:spTgt spid="66"/>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42" presetClass="path" presetSubtype="0" accel="50000" decel="50000" fill="hold" grpId="1" nodeType="clickEffect">
                                  <p:stCondLst>
                                    <p:cond delay="0"/>
                                  </p:stCondLst>
                                  <p:childTnLst>
                                    <p:animMotion origin="layout" path="M 4.16667E-6 7.40741E-7 L 4.16667E-6 -0.67901 " pathEditMode="relative" rAng="0" ptsTypes="AA">
                                      <p:cBhvr>
                                        <p:cTn id="92" dur="1750" fill="hold"/>
                                        <p:tgtEl>
                                          <p:spTgt spid="66"/>
                                        </p:tgtEl>
                                        <p:attrNameLst>
                                          <p:attrName>ppt_x</p:attrName>
                                          <p:attrName>ppt_y</p:attrName>
                                        </p:attrNameLst>
                                      </p:cBhvr>
                                      <p:rCtr x="0" y="-33951"/>
                                    </p:animMotion>
                                  </p:childTnLst>
                                </p:cTn>
                              </p:par>
                              <p:par>
                                <p:cTn id="93" presetID="9" presetClass="exit" presetSubtype="0" fill="hold" grpId="2" nodeType="withEffect">
                                  <p:stCondLst>
                                    <p:cond delay="0"/>
                                  </p:stCondLst>
                                  <p:childTnLst>
                                    <p:animEffect transition="out" filter="dissolve">
                                      <p:cBhvr>
                                        <p:cTn id="94" dur="2000"/>
                                        <p:tgtEl>
                                          <p:spTgt spid="66"/>
                                        </p:tgtEl>
                                      </p:cBhvr>
                                    </p:animEffect>
                                    <p:set>
                                      <p:cBhvr>
                                        <p:cTn id="95" dur="1" fill="hold">
                                          <p:stCondLst>
                                            <p:cond delay="1999"/>
                                          </p:stCondLst>
                                        </p:cTn>
                                        <p:tgtEl>
                                          <p:spTgt spid="66"/>
                                        </p:tgtEl>
                                        <p:attrNameLst>
                                          <p:attrName>style.visibility</p:attrName>
                                        </p:attrNameLst>
                                      </p:cBhvr>
                                      <p:to>
                                        <p:strVal val="hidden"/>
                                      </p:to>
                                    </p:set>
                                  </p:childTnLst>
                                </p:cTn>
                              </p:par>
                              <p:par>
                                <p:cTn id="96" presetID="1" presetClass="exit" presetSubtype="0" fill="hold" grpId="0" nodeType="withEffect">
                                  <p:stCondLst>
                                    <p:cond delay="0"/>
                                  </p:stCondLst>
                                  <p:childTnLst>
                                    <p:set>
                                      <p:cBhvr>
                                        <p:cTn id="97" dur="1" fill="hold">
                                          <p:stCondLst>
                                            <p:cond delay="0"/>
                                          </p:stCondLst>
                                        </p:cTn>
                                        <p:tgtEl>
                                          <p:spTgt spid="41"/>
                                        </p:tgtEl>
                                        <p:attrNameLst>
                                          <p:attrName>style.visibility</p:attrName>
                                        </p:attrNameLst>
                                      </p:cBhvr>
                                      <p:to>
                                        <p:strVal val="hidden"/>
                                      </p:to>
                                    </p:set>
                                  </p:childTnLst>
                                </p:cTn>
                              </p:par>
                            </p:childTnLst>
                          </p:cTn>
                        </p:par>
                      </p:childTnLst>
                    </p:cTn>
                  </p:par>
                  <p:par>
                    <p:cTn id="98" fill="hold" nodeType="clickPar">
                      <p:stCondLst>
                        <p:cond delay="indefinite"/>
                      </p:stCondLst>
                      <p:childTnLst>
                        <p:par>
                          <p:cTn id="99" fill="hold" nodeType="withGroup">
                            <p:stCondLst>
                              <p:cond delay="0"/>
                            </p:stCondLst>
                            <p:childTnLst>
                              <p:par>
                                <p:cTn id="100" presetID="9" presetClass="exit" presetSubtype="0" fill="hold" grpId="0" nodeType="clickEffect">
                                  <p:stCondLst>
                                    <p:cond delay="0"/>
                                  </p:stCondLst>
                                  <p:childTnLst>
                                    <p:animEffect transition="out" filter="dissolve">
                                      <p:cBhvr>
                                        <p:cTn id="101" dur="500"/>
                                        <p:tgtEl>
                                          <p:spTgt spid="24"/>
                                        </p:tgtEl>
                                      </p:cBhvr>
                                    </p:animEffect>
                                    <p:set>
                                      <p:cBhvr>
                                        <p:cTn id="102" dur="1" fill="hold">
                                          <p:stCondLst>
                                            <p:cond delay="499"/>
                                          </p:stCondLst>
                                        </p:cTn>
                                        <p:tgtEl>
                                          <p:spTgt spid="24"/>
                                        </p:tgtEl>
                                        <p:attrNameLst>
                                          <p:attrName>style.visibility</p:attrName>
                                        </p:attrNameLst>
                                      </p:cBhvr>
                                      <p:to>
                                        <p:strVal val="hidden"/>
                                      </p:to>
                                    </p:set>
                                  </p:childTnLst>
                                </p:cTn>
                              </p:par>
                              <p:par>
                                <p:cTn id="103" presetID="9" presetClass="exit" presetSubtype="0" fill="hold" grpId="0" nodeType="withEffect">
                                  <p:stCondLst>
                                    <p:cond delay="0"/>
                                  </p:stCondLst>
                                  <p:childTnLst>
                                    <p:animEffect transition="out" filter="dissolve">
                                      <p:cBhvr>
                                        <p:cTn id="104" dur="500"/>
                                        <p:tgtEl>
                                          <p:spTgt spid="40"/>
                                        </p:tgtEl>
                                      </p:cBhvr>
                                    </p:animEffect>
                                    <p:set>
                                      <p:cBhvr>
                                        <p:cTn id="105" dur="1" fill="hold">
                                          <p:stCondLst>
                                            <p:cond delay="499"/>
                                          </p:stCondLst>
                                        </p:cTn>
                                        <p:tgtEl>
                                          <p:spTgt spid="40"/>
                                        </p:tgtEl>
                                        <p:attrNameLst>
                                          <p:attrName>style.visibility</p:attrName>
                                        </p:attrNameLst>
                                      </p:cBhvr>
                                      <p:to>
                                        <p:strVal val="hidden"/>
                                      </p:to>
                                    </p:se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9" presetClass="entr" presetSubtype="0" fill="hold" grpId="0" nodeType="clickEffect">
                                  <p:stCondLst>
                                    <p:cond delay="0"/>
                                  </p:stCondLst>
                                  <p:childTnLst>
                                    <p:set>
                                      <p:cBhvr>
                                        <p:cTn id="109" dur="1" fill="hold">
                                          <p:stCondLst>
                                            <p:cond delay="0"/>
                                          </p:stCondLst>
                                        </p:cTn>
                                        <p:tgtEl>
                                          <p:spTgt spid="67"/>
                                        </p:tgtEl>
                                        <p:attrNameLst>
                                          <p:attrName>style.visibility</p:attrName>
                                        </p:attrNameLst>
                                      </p:cBhvr>
                                      <p:to>
                                        <p:strVal val="visible"/>
                                      </p:to>
                                    </p:set>
                                    <p:animEffect transition="in" filter="dissolve">
                                      <p:cBhvr>
                                        <p:cTn id="110" dur="500"/>
                                        <p:tgtEl>
                                          <p:spTgt spid="67"/>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 presetClass="exit" presetSubtype="0" fill="hold" grpId="0" nodeType="clickEffect">
                                  <p:stCondLst>
                                    <p:cond delay="0"/>
                                  </p:stCondLst>
                                  <p:childTnLst>
                                    <p:set>
                                      <p:cBhvr>
                                        <p:cTn id="114" dur="1" fill="hold">
                                          <p:stCondLst>
                                            <p:cond delay="0"/>
                                          </p:stCondLst>
                                        </p:cTn>
                                        <p:tgtEl>
                                          <p:spTgt spid="25"/>
                                        </p:tgtEl>
                                        <p:attrNameLst>
                                          <p:attrName>style.visibility</p:attrName>
                                        </p:attrNameLst>
                                      </p:cBhvr>
                                      <p:to>
                                        <p:strVal val="hidden"/>
                                      </p:to>
                                    </p:set>
                                  </p:childTnLst>
                                </p:cTn>
                              </p:par>
                              <p:par>
                                <p:cTn id="115" presetID="1" presetClass="entr" presetSubtype="0" fill="hold" grpId="0" nodeType="withEffect">
                                  <p:stCondLst>
                                    <p:cond delay="0"/>
                                  </p:stCondLst>
                                  <p:childTnLst>
                                    <p:set>
                                      <p:cBhvr>
                                        <p:cTn id="116" dur="1" fill="hold">
                                          <p:stCondLst>
                                            <p:cond delay="0"/>
                                          </p:stCondLst>
                                        </p:cTn>
                                        <p:tgtEl>
                                          <p:spTgt spid="68"/>
                                        </p:tgtEl>
                                        <p:attrNameLst>
                                          <p:attrName>style.visibility</p:attrName>
                                        </p:attrNameLst>
                                      </p:cBhvr>
                                      <p:to>
                                        <p:strVal val="visible"/>
                                      </p:to>
                                    </p:se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22" presetClass="entr" presetSubtype="8" fill="hold" grpId="0" nodeType="clickEffect">
                                  <p:stCondLst>
                                    <p:cond delay="0"/>
                                  </p:stCondLst>
                                  <p:childTnLst>
                                    <p:set>
                                      <p:cBhvr>
                                        <p:cTn id="120" dur="1" fill="hold">
                                          <p:stCondLst>
                                            <p:cond delay="0"/>
                                          </p:stCondLst>
                                        </p:cTn>
                                        <p:tgtEl>
                                          <p:spTgt spid="69"/>
                                        </p:tgtEl>
                                        <p:attrNameLst>
                                          <p:attrName>style.visibility</p:attrName>
                                        </p:attrNameLst>
                                      </p:cBhvr>
                                      <p:to>
                                        <p:strVal val="visible"/>
                                      </p:to>
                                    </p:set>
                                    <p:animEffect transition="in" filter="wipe(left)">
                                      <p:cBhvr>
                                        <p:cTn id="121"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40" grpId="0" animBg="1"/>
      <p:bldP spid="41" grpId="0" animBg="1"/>
      <p:bldP spid="25" grpId="0" animBg="1"/>
      <p:bldP spid="26" grpId="0" animBg="1"/>
      <p:bldP spid="34" grpId="0" animBg="1"/>
      <p:bldP spid="29" grpId="0" animBg="1"/>
      <p:bldP spid="38" grpId="0" animBg="1"/>
      <p:bldP spid="33" grpId="0" animBg="1"/>
      <p:bldP spid="51" grpId="0" animBg="1"/>
      <p:bldP spid="39" grpId="0" animBg="1"/>
      <p:bldP spid="59" grpId="0" animBg="1"/>
      <p:bldP spid="42" grpId="0" animBg="1"/>
      <p:bldP spid="42" grpId="1" animBg="1"/>
      <p:bldP spid="43" grpId="0" animBg="1"/>
      <p:bldP spid="44" grpId="0" animBg="1"/>
      <p:bldP spid="44" grpId="1" animBg="1"/>
      <p:bldP spid="44" grpId="2" animBg="1"/>
      <p:bldP spid="52" grpId="0" animBg="1"/>
      <p:bldP spid="56" grpId="0" animBg="1"/>
      <p:bldP spid="56" grpId="1" animBg="1"/>
      <p:bldP spid="56" grpId="2" animBg="1"/>
      <p:bldP spid="65" grpId="0" animBg="1"/>
      <p:bldP spid="60" grpId="0" animBg="1"/>
      <p:bldP spid="60" grpId="1" animBg="1"/>
      <p:bldP spid="60" grpId="2" animBg="1"/>
      <p:bldP spid="66" grpId="0" animBg="1"/>
      <p:bldP spid="66" grpId="1" animBg="1"/>
      <p:bldP spid="66" grpId="2" animBg="1"/>
      <p:bldP spid="67" grpId="0" animBg="1"/>
      <p:bldP spid="68" grpId="0" animBg="1"/>
      <p:bldP spid="6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3E4A1AFF-5EB0-5C4B-93C7-DF3AA87FFA1B}"/>
              </a:ext>
            </a:extLst>
          </p:cNvPr>
          <p:cNvSpPr>
            <a:spLocks noGrp="1"/>
          </p:cNvSpPr>
          <p:nvPr>
            <p:ph type="body" sz="quarter" idx="11"/>
          </p:nvPr>
        </p:nvSpPr>
        <p:spPr/>
        <p:txBody>
          <a:bodyPr/>
          <a:lstStyle/>
          <a:p>
            <a:pPr>
              <a:lnSpc>
                <a:spcPct val="200000"/>
              </a:lnSpc>
            </a:pPr>
            <a:endParaRPr kumimoji="1"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00000"/>
              </a:lnSpc>
            </a:pPr>
            <a:endParaRPr kumimoji="1"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 name="文本占位符 3">
            <a:extLst>
              <a:ext uri="{FF2B5EF4-FFF2-40B4-BE49-F238E27FC236}">
                <a16:creationId xmlns:a16="http://schemas.microsoft.com/office/drawing/2014/main" id="{6CF94E84-6F22-C942-A1D4-BA6A5DBD17DC}"/>
              </a:ext>
            </a:extLst>
          </p:cNvPr>
          <p:cNvSpPr>
            <a:spLocks noGrp="1"/>
          </p:cNvSpPr>
          <p:nvPr>
            <p:ph type="body" sz="quarter" idx="10"/>
          </p:nvPr>
        </p:nvSpPr>
        <p:spPr>
          <a:xfrm>
            <a:off x="731522" y="1088046"/>
            <a:ext cx="1430958" cy="517190"/>
          </a:xfrm>
        </p:spPr>
        <p:txBody>
          <a:bodyPr/>
          <a:lstStyle/>
          <a:p>
            <a:pPr>
              <a:lnSpc>
                <a:spcPct val="200000"/>
              </a:lnSpc>
            </a:pPr>
            <a:r>
              <a:rPr kumimoji="1" lang="en-US" altLang="zh-CN" dirty="0"/>
              <a:t>File</a:t>
            </a:r>
            <a:r>
              <a:rPr kumimoji="1" lang="zh-CN" altLang="en-US" dirty="0"/>
              <a:t>类概述</a:t>
            </a:r>
          </a:p>
        </p:txBody>
      </p:sp>
      <p:sp>
        <p:nvSpPr>
          <p:cNvPr id="11" name="Rectangle 1">
            <a:extLst>
              <a:ext uri="{FF2B5EF4-FFF2-40B4-BE49-F238E27FC236}">
                <a16:creationId xmlns:a16="http://schemas.microsoft.com/office/drawing/2014/main" id="{2D749433-7318-47BD-BCA8-A634A26326A5}"/>
              </a:ext>
            </a:extLst>
          </p:cNvPr>
          <p:cNvSpPr>
            <a:spLocks noChangeArrowheads="1"/>
          </p:cNvSpPr>
          <p:nvPr/>
        </p:nvSpPr>
        <p:spPr bwMode="auto">
          <a:xfrm>
            <a:off x="710881" y="1646133"/>
            <a:ext cx="7664278" cy="5194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lvl="0" indent="-285750" eaLnBrk="0" fontAlgn="base" hangingPunct="0">
              <a:lnSpc>
                <a:spcPct val="200000"/>
              </a:lnSpc>
              <a:spcBef>
                <a:spcPct val="0"/>
              </a:spcBef>
              <a:spcAft>
                <a:spcPct val="0"/>
              </a:spcAft>
              <a:buFont typeface="Wingdings" panose="05000000000000000000" pitchFamily="2" charset="2"/>
              <a:buChar char="l"/>
            </a:pPr>
            <a:r>
              <a:rPr lang="zh-CN"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File类</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的对象</a:t>
            </a:r>
            <a:r>
              <a:rPr lang="zh-CN"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代表操作系统的文件</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文件、文件夹</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类在</a:t>
            </a:r>
            <a:r>
              <a:rPr lang="en-US" altLang="zh-CN" sz="1600"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java.io.File</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包下。</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16" name="图片 15">
            <a:extLst>
              <a:ext uri="{FF2B5EF4-FFF2-40B4-BE49-F238E27FC236}">
                <a16:creationId xmlns:a16="http://schemas.microsoft.com/office/drawing/2014/main" id="{29597D5B-6F0C-490A-8F33-5C589274751B}"/>
              </a:ext>
            </a:extLst>
          </p:cNvPr>
          <p:cNvPicPr>
            <a:picLocks noChangeAspect="1"/>
          </p:cNvPicPr>
          <p:nvPr/>
        </p:nvPicPr>
        <p:blipFill>
          <a:blip r:embed="rId2"/>
          <a:stretch>
            <a:fillRect/>
          </a:stretch>
        </p:blipFill>
        <p:spPr>
          <a:xfrm>
            <a:off x="798197" y="2391035"/>
            <a:ext cx="4289930" cy="2820832"/>
          </a:xfrm>
          <a:prstGeom prst="rect">
            <a:avLst/>
          </a:prstGeom>
        </p:spPr>
      </p:pic>
      <p:sp>
        <p:nvSpPr>
          <p:cNvPr id="7" name="文本框 6">
            <a:extLst>
              <a:ext uri="{FF2B5EF4-FFF2-40B4-BE49-F238E27FC236}">
                <a16:creationId xmlns:a16="http://schemas.microsoft.com/office/drawing/2014/main" id="{03BF3E51-62E7-4C70-84C7-B7BCA9FE4146}"/>
              </a:ext>
            </a:extLst>
          </p:cNvPr>
          <p:cNvSpPr txBox="1"/>
          <p:nvPr/>
        </p:nvSpPr>
        <p:spPr>
          <a:xfrm>
            <a:off x="710881" y="5116774"/>
            <a:ext cx="11332839" cy="519438"/>
          </a:xfrm>
          <a:prstGeom prst="rect">
            <a:avLst/>
          </a:prstGeom>
          <a:noFill/>
        </p:spPr>
        <p:txBody>
          <a:bodyPr wrap="square">
            <a:spAutoFit/>
          </a:bodyPr>
          <a:lstStyle/>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l"/>
              <a:tabLst/>
            </a:pP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类提供了诸如：创建文件对象代表文件，</a:t>
            </a:r>
            <a:r>
              <a:rPr lang="zh-CN"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获取文件信息</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（大小、修改时间）、删除文件、</a:t>
            </a:r>
            <a:r>
              <a:rPr lang="zh-CN"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创建文件（文件夹）</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等功能。</a:t>
            </a:r>
            <a:endParaRPr lang="zh-CN"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874264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3">
            <a:extLst>
              <a:ext uri="{FF2B5EF4-FFF2-40B4-BE49-F238E27FC236}">
                <a16:creationId xmlns:a16="http://schemas.microsoft.com/office/drawing/2014/main" id="{D6FB216B-1B0A-431B-834B-DB2CCCC7E657}"/>
              </a:ext>
            </a:extLst>
          </p:cNvPr>
          <p:cNvSpPr txBox="1"/>
          <p:nvPr/>
        </p:nvSpPr>
        <p:spPr>
          <a:xfrm>
            <a:off x="1227667" y="2347385"/>
            <a:ext cx="5471584" cy="2893100"/>
          </a:xfrm>
          <a:prstGeom prst="rect">
            <a:avLst/>
          </a:prstGeom>
          <a:solidFill>
            <a:srgbClr val="FFFFCC"/>
          </a:solidFill>
          <a:ln w="12700">
            <a:solidFill>
              <a:schemeClr val="tx1"/>
            </a:solidFill>
          </a:ln>
        </p:spPr>
        <p:txBody>
          <a:bodyPr>
            <a:spAutoFit/>
          </a:bodyPr>
          <a:lstStyle/>
          <a:p>
            <a:pPr>
              <a:defRPr/>
            </a:pPr>
            <a:r>
              <a:rPr lang="zh-CN" altLang="zh-CN" sz="1400" b="1" dirty="0">
                <a:solidFill>
                  <a:srgbClr val="000080"/>
                </a:solidFill>
                <a:latin typeface="Courier New" panose="02070309020205020404" pitchFamily="49" charset="0"/>
                <a:cs typeface="Courier New" panose="02070309020205020404" pitchFamily="49" charset="0"/>
              </a:rPr>
              <a:t>public class </a:t>
            </a:r>
            <a:r>
              <a:rPr lang="zh-CN" altLang="zh-CN" sz="1400" dirty="0">
                <a:solidFill>
                  <a:srgbClr val="000000"/>
                </a:solidFill>
                <a:latin typeface="Courier New" panose="02070309020205020404" pitchFamily="49" charset="0"/>
                <a:cs typeface="Courier New" panose="02070309020205020404" pitchFamily="49" charset="0"/>
              </a:rPr>
              <a:t>DiGuiDemo01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public static void </a:t>
            </a:r>
            <a:r>
              <a:rPr lang="zh-CN" altLang="zh-CN" sz="1400" dirty="0">
                <a:solidFill>
                  <a:srgbClr val="000000"/>
                </a:solidFill>
                <a:latin typeface="Courier New" panose="02070309020205020404" pitchFamily="49" charset="0"/>
                <a:cs typeface="Courier New" panose="02070309020205020404" pitchFamily="49" charset="0"/>
              </a:rPr>
              <a:t>main(String[] args)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int </a:t>
            </a:r>
            <a:r>
              <a:rPr lang="zh-CN" altLang="zh-CN" sz="1400" dirty="0">
                <a:solidFill>
                  <a:srgbClr val="000000"/>
                </a:solidFill>
                <a:latin typeface="Courier New" panose="02070309020205020404" pitchFamily="49" charset="0"/>
                <a:cs typeface="Courier New" panose="02070309020205020404" pitchFamily="49" charset="0"/>
              </a:rPr>
              <a:t>result =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solidFill>
                  <a:srgbClr val="0000FF"/>
                </a:solidFill>
                <a:latin typeface="Courier New" panose="02070309020205020404" pitchFamily="49" charset="0"/>
                <a:cs typeface="Courier New" panose="02070309020205020404" pitchFamily="49" charset="0"/>
              </a:rPr>
              <a:t>5</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System.</a:t>
            </a:r>
            <a:r>
              <a:rPr lang="zh-CN" altLang="zh-CN" sz="1400" b="1" i="1" dirty="0">
                <a:solidFill>
                  <a:srgbClr val="660E7A"/>
                </a:solidFill>
                <a:latin typeface="Courier New" panose="02070309020205020404" pitchFamily="49" charset="0"/>
                <a:cs typeface="Courier New" panose="02070309020205020404" pitchFamily="49" charset="0"/>
              </a:rPr>
              <a:t>out</a:t>
            </a:r>
            <a:r>
              <a:rPr lang="zh-CN" altLang="zh-CN" sz="1400" dirty="0">
                <a:solidFill>
                  <a:srgbClr val="000000"/>
                </a:solidFill>
                <a:latin typeface="Courier New" panose="02070309020205020404" pitchFamily="49" charset="0"/>
                <a:cs typeface="Courier New" panose="02070309020205020404" pitchFamily="49" charset="0"/>
              </a:rPr>
              <a:t>.println(</a:t>
            </a:r>
            <a:r>
              <a:rPr lang="zh-CN" altLang="zh-CN" sz="1400" b="1" dirty="0">
                <a:solidFill>
                  <a:srgbClr val="008000"/>
                </a:solidFill>
                <a:latin typeface="Courier New" panose="02070309020205020404" pitchFamily="49" charset="0"/>
                <a:cs typeface="Courier New" panose="02070309020205020404" pitchFamily="49" charset="0"/>
              </a:rPr>
              <a:t>"5的阶乘是："</a:t>
            </a:r>
            <a:r>
              <a:rPr lang="zh-CN" altLang="zh-CN" sz="1400" dirty="0">
                <a:solidFill>
                  <a:srgbClr val="000000"/>
                </a:solidFill>
                <a:latin typeface="Courier New" panose="02070309020205020404" pitchFamily="49" charset="0"/>
                <a:cs typeface="Courier New" panose="02070309020205020404" pitchFamily="49" charset="0"/>
              </a:rPr>
              <a:t>+ result);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public static int </a:t>
            </a:r>
            <a:r>
              <a:rPr lang="en-US" altLang="zh-CN" sz="1400"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b="1" dirty="0">
                <a:solidFill>
                  <a:srgbClr val="000080"/>
                </a:solidFill>
                <a:latin typeface="Courier New" panose="02070309020205020404" pitchFamily="49" charset="0"/>
                <a:cs typeface="Courier New" panose="02070309020205020404" pitchFamily="49" charset="0"/>
              </a:rPr>
              <a:t>int </a:t>
            </a:r>
            <a:r>
              <a:rPr lang="zh-CN" altLang="zh-CN" sz="1400" dirty="0">
                <a:solidFill>
                  <a:srgbClr val="000000"/>
                </a:solidFill>
                <a:latin typeface="Courier New" panose="02070309020205020404" pitchFamily="49" charset="0"/>
                <a:cs typeface="Courier New" panose="02070309020205020404" pitchFamily="49" charset="0"/>
              </a:rPr>
              <a:t>n)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if </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else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00"/>
                </a:solidFill>
                <a:latin typeface="Courier New" panose="02070309020205020404" pitchFamily="49" charset="0"/>
                <a:cs typeface="Courier New" panose="02070309020205020404" pitchFamily="49" charset="0"/>
              </a:rPr>
              <a:t>n *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zh-CN" altLang="zh-CN" sz="1400" dirty="0">
                <a:solidFill>
                  <a:srgbClr val="000000"/>
                </a:solidFill>
                <a:latin typeface="Courier New" panose="02070309020205020404" pitchFamily="49" charset="0"/>
                <a:cs typeface="Courier New" panose="02070309020205020404" pitchFamily="49" charset="0"/>
              </a:rPr>
              <a:t>}</a:t>
            </a:r>
            <a:endParaRPr lang="zh-CN" altLang="zh-CN" sz="1867" dirty="0">
              <a:latin typeface="Courier New" panose="02070309020205020404" pitchFamily="49" charset="0"/>
              <a:cs typeface="Courier New" panose="02070309020205020404" pitchFamily="49" charset="0"/>
            </a:endParaRPr>
          </a:p>
        </p:txBody>
      </p:sp>
      <p:grpSp>
        <p:nvGrpSpPr>
          <p:cNvPr id="155653" name="组合 17">
            <a:extLst>
              <a:ext uri="{FF2B5EF4-FFF2-40B4-BE49-F238E27FC236}">
                <a16:creationId xmlns:a16="http://schemas.microsoft.com/office/drawing/2014/main" id="{8FDCD9DC-300B-4F86-953D-87F88BFBADB6}"/>
              </a:ext>
            </a:extLst>
          </p:cNvPr>
          <p:cNvGrpSpPr>
            <a:grpSpLocks/>
          </p:cNvGrpSpPr>
          <p:nvPr/>
        </p:nvGrpSpPr>
        <p:grpSpPr bwMode="auto">
          <a:xfrm>
            <a:off x="8113185" y="2084917"/>
            <a:ext cx="2305049" cy="4523316"/>
            <a:chOff x="3730625" y="1844675"/>
            <a:chExt cx="1728788" cy="2592171"/>
          </a:xfrm>
        </p:grpSpPr>
        <p:sp>
          <p:nvSpPr>
            <p:cNvPr id="12" name="矩形 11">
              <a:extLst>
                <a:ext uri="{FF2B5EF4-FFF2-40B4-BE49-F238E27FC236}">
                  <a16:creationId xmlns:a16="http://schemas.microsoft.com/office/drawing/2014/main" id="{2C20A2EC-E1F0-4085-BB0B-B01A598EFCCE}"/>
                </a:ext>
              </a:extLst>
            </p:cNvPr>
            <p:cNvSpPr/>
            <p:nvPr/>
          </p:nvSpPr>
          <p:spPr>
            <a:xfrm>
              <a:off x="3730625" y="1844675"/>
              <a:ext cx="1728788" cy="2592171"/>
            </a:xfrm>
            <a:prstGeom prst="rect">
              <a:avLst/>
            </a:prstGeom>
            <a:solidFill>
              <a:srgbClr val="FD0000">
                <a:alpha val="10000"/>
              </a:srgbClr>
            </a:solidFill>
            <a:ln w="38100">
              <a:solidFill>
                <a:srgbClr val="FD0000"/>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55685" name="TextBox 2">
              <a:extLst>
                <a:ext uri="{FF2B5EF4-FFF2-40B4-BE49-F238E27FC236}">
                  <a16:creationId xmlns:a16="http://schemas.microsoft.com/office/drawing/2014/main" id="{82565BAE-C5D8-4DD4-861C-6861F56B9895}"/>
                </a:ext>
              </a:extLst>
            </p:cNvPr>
            <p:cNvSpPr txBox="1">
              <a:spLocks noChangeArrowheads="1"/>
            </p:cNvSpPr>
            <p:nvPr/>
          </p:nvSpPr>
          <p:spPr bwMode="auto">
            <a:xfrm>
              <a:off x="4126706" y="4101784"/>
              <a:ext cx="935038" cy="332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400" b="1">
                  <a:solidFill>
                    <a:srgbClr val="FD0000"/>
                  </a:solidFill>
                  <a:latin typeface="微软雅黑" panose="020B0503020204020204" pitchFamily="34" charset="-122"/>
                  <a:ea typeface="微软雅黑" panose="020B0503020204020204" pitchFamily="34" charset="-122"/>
                </a:rPr>
                <a:t>栈内存</a:t>
              </a:r>
              <a:endParaRPr lang="en-US" altLang="zh-CN" sz="2400" b="1">
                <a:solidFill>
                  <a:srgbClr val="FD0000"/>
                </a:solidFill>
                <a:latin typeface="微软雅黑" panose="020B0503020204020204" pitchFamily="34" charset="-122"/>
                <a:ea typeface="微软雅黑" panose="020B0503020204020204" pitchFamily="34" charset="-122"/>
              </a:endParaRPr>
            </a:p>
          </p:txBody>
        </p:sp>
      </p:grpSp>
      <p:sp>
        <p:nvSpPr>
          <p:cNvPr id="20" name="TextBox 3">
            <a:extLst>
              <a:ext uri="{FF2B5EF4-FFF2-40B4-BE49-F238E27FC236}">
                <a16:creationId xmlns:a16="http://schemas.microsoft.com/office/drawing/2014/main" id="{A64B809B-3DEB-4C41-B45F-498308BA3292}"/>
              </a:ext>
            </a:extLst>
          </p:cNvPr>
          <p:cNvSpPr txBox="1"/>
          <p:nvPr/>
        </p:nvSpPr>
        <p:spPr>
          <a:xfrm>
            <a:off x="8159751" y="5854701"/>
            <a:ext cx="2209800" cy="307777"/>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main</a:t>
            </a:r>
          </a:p>
        </p:txBody>
      </p:sp>
      <p:sp>
        <p:nvSpPr>
          <p:cNvPr id="19" name="TextBox 3">
            <a:extLst>
              <a:ext uri="{FF2B5EF4-FFF2-40B4-BE49-F238E27FC236}">
                <a16:creationId xmlns:a16="http://schemas.microsoft.com/office/drawing/2014/main" id="{A74CFF08-0832-4EC5-BB4F-51C72EE1DAA8}"/>
              </a:ext>
            </a:extLst>
          </p:cNvPr>
          <p:cNvSpPr txBox="1"/>
          <p:nvPr/>
        </p:nvSpPr>
        <p:spPr>
          <a:xfrm>
            <a:off x="8159751" y="5638800"/>
            <a:ext cx="2209800" cy="523220"/>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main</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zh-CN" sz="1400" b="1" dirty="0">
                <a:solidFill>
                  <a:srgbClr val="000080"/>
                </a:solidFill>
                <a:latin typeface="Courier New" panose="02070309020205020404" pitchFamily="49" charset="0"/>
                <a:cs typeface="Courier New" panose="02070309020205020404" pitchFamily="49" charset="0"/>
              </a:rPr>
              <a:t>int</a:t>
            </a:r>
            <a:r>
              <a:rPr lang="en-US" altLang="zh-CN" sz="1400" kern="0" dirty="0">
                <a:solidFill>
                  <a:srgbClr val="000000"/>
                </a:solidFill>
                <a:latin typeface="Consolas" panose="020B0609020204030204" pitchFamily="49" charset="0"/>
                <a:cs typeface="宋体" panose="02010600030101010101" pitchFamily="2" charset="-122"/>
              </a:rPr>
              <a:t> result     </a:t>
            </a:r>
          </a:p>
        </p:txBody>
      </p:sp>
      <p:sp>
        <p:nvSpPr>
          <p:cNvPr id="24" name="TextBox 3">
            <a:extLst>
              <a:ext uri="{FF2B5EF4-FFF2-40B4-BE49-F238E27FC236}">
                <a16:creationId xmlns:a16="http://schemas.microsoft.com/office/drawing/2014/main" id="{AFDF1D88-3ECE-4A0A-B083-4535341F38D8}"/>
              </a:ext>
            </a:extLst>
          </p:cNvPr>
          <p:cNvSpPr txBox="1"/>
          <p:nvPr/>
        </p:nvSpPr>
        <p:spPr>
          <a:xfrm>
            <a:off x="711201" y="5037668"/>
            <a:ext cx="3333751" cy="1600438"/>
          </a:xfrm>
          <a:prstGeom prst="rect">
            <a:avLst/>
          </a:prstGeom>
          <a:solidFill>
            <a:schemeClr val="accent6">
              <a:lumMod val="60000"/>
              <a:lumOff val="40000"/>
            </a:schemeClr>
          </a:solidFill>
          <a:ln w="12700">
            <a:solidFill>
              <a:schemeClr val="tx1"/>
            </a:solidFill>
          </a:ln>
        </p:spPr>
        <p:txBody>
          <a:bodyPr>
            <a:spAutoFit/>
          </a:bodyPr>
          <a:lstStyle/>
          <a:p>
            <a:pPr>
              <a:defRPr/>
            </a:pPr>
            <a:r>
              <a:rPr lang="zh-CN" altLang="zh-CN" sz="1400" b="1" dirty="0">
                <a:solidFill>
                  <a:srgbClr val="000080"/>
                </a:solidFill>
                <a:latin typeface="Courier New" panose="02070309020205020404" pitchFamily="49" charset="0"/>
                <a:cs typeface="Courier New" panose="02070309020205020404" pitchFamily="49" charset="0"/>
              </a:rPr>
              <a:t>public static int </a:t>
            </a:r>
            <a:r>
              <a:rPr lang="en-US" altLang="zh-CN" sz="1400"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b="1" dirty="0">
                <a:solidFill>
                  <a:srgbClr val="000080"/>
                </a:solidFill>
                <a:latin typeface="Courier New" panose="02070309020205020404" pitchFamily="49" charset="0"/>
                <a:cs typeface="Courier New" panose="02070309020205020404" pitchFamily="49" charset="0"/>
              </a:rPr>
              <a:t>int </a:t>
            </a:r>
            <a:r>
              <a:rPr lang="zh-CN" altLang="zh-CN" sz="1400" dirty="0">
                <a:solidFill>
                  <a:srgbClr val="000000"/>
                </a:solidFill>
                <a:latin typeface="Courier New" panose="02070309020205020404" pitchFamily="49" charset="0"/>
                <a:cs typeface="Courier New" panose="02070309020205020404" pitchFamily="49" charset="0"/>
              </a:rPr>
              <a:t>n)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if </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else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00"/>
                </a:solidFill>
                <a:latin typeface="Courier New" panose="02070309020205020404" pitchFamily="49" charset="0"/>
                <a:cs typeface="Courier New" panose="02070309020205020404" pitchFamily="49" charset="0"/>
              </a:rPr>
              <a:t>n *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a:defRPr/>
            </a:pPr>
            <a:r>
              <a:rPr lang="zh-CN" altLang="zh-CN" sz="1400" dirty="0">
                <a:solidFill>
                  <a:srgbClr val="000000"/>
                </a:solidFill>
                <a:latin typeface="Courier New" panose="02070309020205020404" pitchFamily="49" charset="0"/>
                <a:cs typeface="Courier New" panose="02070309020205020404" pitchFamily="49" charset="0"/>
              </a:rPr>
              <a:t>}</a:t>
            </a:r>
            <a:endParaRPr lang="zh-CN" altLang="zh-CN" sz="1400" dirty="0">
              <a:latin typeface="Courier New" panose="02070309020205020404" pitchFamily="49" charset="0"/>
              <a:cs typeface="Courier New" panose="02070309020205020404" pitchFamily="49" charset="0"/>
            </a:endParaRPr>
          </a:p>
        </p:txBody>
      </p:sp>
      <p:sp>
        <p:nvSpPr>
          <p:cNvPr id="31" name="TextBox 3">
            <a:extLst>
              <a:ext uri="{FF2B5EF4-FFF2-40B4-BE49-F238E27FC236}">
                <a16:creationId xmlns:a16="http://schemas.microsoft.com/office/drawing/2014/main" id="{347F999F-DC79-4CA9-AF70-2A52A5081A04}"/>
              </a:ext>
            </a:extLst>
          </p:cNvPr>
          <p:cNvSpPr txBox="1"/>
          <p:nvPr/>
        </p:nvSpPr>
        <p:spPr>
          <a:xfrm>
            <a:off x="8159751" y="5253568"/>
            <a:ext cx="2209800" cy="307777"/>
          </a:xfrm>
          <a:prstGeom prst="rect">
            <a:avLst/>
          </a:prstGeom>
          <a:solidFill>
            <a:srgbClr val="FAC090"/>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p:txBody>
      </p:sp>
      <p:sp>
        <p:nvSpPr>
          <p:cNvPr id="37" name="TextBox 3">
            <a:extLst>
              <a:ext uri="{FF2B5EF4-FFF2-40B4-BE49-F238E27FC236}">
                <a16:creationId xmlns:a16="http://schemas.microsoft.com/office/drawing/2014/main" id="{6EDCF8FB-4F9A-4D1D-B321-9B1325ABA088}"/>
              </a:ext>
            </a:extLst>
          </p:cNvPr>
          <p:cNvSpPr txBox="1"/>
          <p:nvPr/>
        </p:nvSpPr>
        <p:spPr>
          <a:xfrm>
            <a:off x="8159751" y="5037667"/>
            <a:ext cx="2209800" cy="523220"/>
          </a:xfrm>
          <a:prstGeom prst="rect">
            <a:avLst/>
          </a:prstGeom>
          <a:solidFill>
            <a:srgbClr val="FAC090"/>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参数：</a:t>
            </a:r>
            <a:r>
              <a:rPr lang="en-US" altLang="zh-CN" sz="1400" kern="0" dirty="0">
                <a:solidFill>
                  <a:srgbClr val="000000"/>
                </a:solidFill>
                <a:latin typeface="Consolas" panose="020B0609020204030204" pitchFamily="49" charset="0"/>
                <a:cs typeface="宋体" panose="02010600030101010101" pitchFamily="2" charset="-122"/>
              </a:rPr>
              <a:t>n = </a:t>
            </a:r>
            <a:r>
              <a:rPr lang="en-US" altLang="zh-CN" sz="1400" dirty="0">
                <a:solidFill>
                  <a:srgbClr val="0000FF"/>
                </a:solidFill>
                <a:latin typeface="Courier New" panose="02070309020205020404" pitchFamily="49" charset="0"/>
                <a:cs typeface="Courier New" panose="02070309020205020404" pitchFamily="49" charset="0"/>
              </a:rPr>
              <a:t>5</a:t>
            </a:r>
            <a:r>
              <a:rPr lang="en-US" altLang="zh-CN" sz="1400" kern="0" dirty="0">
                <a:solidFill>
                  <a:srgbClr val="000000"/>
                </a:solidFill>
                <a:latin typeface="Consolas" panose="020B0609020204030204" pitchFamily="49" charset="0"/>
                <a:cs typeface="宋体" panose="02010600030101010101" pitchFamily="2" charset="-122"/>
              </a:rPr>
              <a:t> </a:t>
            </a:r>
          </a:p>
        </p:txBody>
      </p:sp>
      <p:sp>
        <p:nvSpPr>
          <p:cNvPr id="40" name="矩形 39">
            <a:extLst>
              <a:ext uri="{FF2B5EF4-FFF2-40B4-BE49-F238E27FC236}">
                <a16:creationId xmlns:a16="http://schemas.microsoft.com/office/drawing/2014/main" id="{BAC4B4F3-F2E5-4067-AA2D-CF72093E1DAA}"/>
              </a:ext>
            </a:extLst>
          </p:cNvPr>
          <p:cNvSpPr/>
          <p:nvPr/>
        </p:nvSpPr>
        <p:spPr>
          <a:xfrm>
            <a:off x="711201" y="5954185"/>
            <a:ext cx="3333751" cy="205316"/>
          </a:xfrm>
          <a:prstGeom prst="rect">
            <a:avLst/>
          </a:prstGeom>
          <a:solidFill>
            <a:srgbClr val="FF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41" name="TextBox 3">
            <a:extLst>
              <a:ext uri="{FF2B5EF4-FFF2-40B4-BE49-F238E27FC236}">
                <a16:creationId xmlns:a16="http://schemas.microsoft.com/office/drawing/2014/main" id="{9701A18B-5C20-4AD2-BF3E-24A287867EF8}"/>
              </a:ext>
            </a:extLst>
          </p:cNvPr>
          <p:cNvSpPr txBox="1"/>
          <p:nvPr/>
        </p:nvSpPr>
        <p:spPr>
          <a:xfrm>
            <a:off x="8159751" y="4821767"/>
            <a:ext cx="2209800" cy="738664"/>
          </a:xfrm>
          <a:prstGeom prst="rect">
            <a:avLst/>
          </a:prstGeom>
          <a:solidFill>
            <a:srgbClr val="FAC090"/>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参数：</a:t>
            </a:r>
            <a:r>
              <a:rPr lang="en-US" altLang="zh-CN" sz="1400" kern="0" dirty="0">
                <a:solidFill>
                  <a:srgbClr val="000000"/>
                </a:solidFill>
                <a:latin typeface="Consolas" panose="020B0609020204030204" pitchFamily="49" charset="0"/>
                <a:cs typeface="宋体" panose="02010600030101010101" pitchFamily="2" charset="-122"/>
              </a:rPr>
              <a:t>n = </a:t>
            </a:r>
            <a:r>
              <a:rPr lang="en-US" altLang="zh-CN" sz="1400" dirty="0">
                <a:solidFill>
                  <a:srgbClr val="0000FF"/>
                </a:solidFill>
                <a:latin typeface="Courier New" panose="02070309020205020404" pitchFamily="49" charset="0"/>
                <a:cs typeface="Courier New" panose="02070309020205020404" pitchFamily="49" charset="0"/>
              </a:rPr>
              <a:t>5</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返回：</a:t>
            </a:r>
            <a:r>
              <a:rPr lang="en-US" altLang="zh-CN" sz="1400" dirty="0">
                <a:solidFill>
                  <a:srgbClr val="0000FF"/>
                </a:solidFill>
                <a:latin typeface="Courier New" panose="02070309020205020404" pitchFamily="49" charset="0"/>
                <a:cs typeface="Courier New" panose="02070309020205020404" pitchFamily="49" charset="0"/>
              </a:rPr>
              <a:t>5 </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FF"/>
                </a:solidFill>
                <a:latin typeface="Courier New" panose="02070309020205020404" pitchFamily="49" charset="0"/>
                <a:cs typeface="Courier New" panose="02070309020205020404" pitchFamily="49" charset="0"/>
              </a:rPr>
              <a:t>4</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t>
            </a:r>
            <a:endParaRPr lang="en-US" altLang="zh-CN" sz="1400" kern="0" dirty="0">
              <a:solidFill>
                <a:srgbClr val="000000"/>
              </a:solidFill>
              <a:latin typeface="Consolas" panose="020B0609020204030204" pitchFamily="49" charset="0"/>
              <a:cs typeface="宋体" panose="02010600030101010101" pitchFamily="2" charset="-122"/>
            </a:endParaRPr>
          </a:p>
        </p:txBody>
      </p:sp>
      <p:sp>
        <p:nvSpPr>
          <p:cNvPr id="25" name="矩形 24">
            <a:extLst>
              <a:ext uri="{FF2B5EF4-FFF2-40B4-BE49-F238E27FC236}">
                <a16:creationId xmlns:a16="http://schemas.microsoft.com/office/drawing/2014/main" id="{AC488618-9331-473B-B66A-27100C544D33}"/>
              </a:ext>
            </a:extLst>
          </p:cNvPr>
          <p:cNvSpPr/>
          <p:nvPr/>
        </p:nvSpPr>
        <p:spPr>
          <a:xfrm>
            <a:off x="1691218" y="2846917"/>
            <a:ext cx="4974167" cy="192616"/>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26" name="TextBox 3">
            <a:extLst>
              <a:ext uri="{FF2B5EF4-FFF2-40B4-BE49-F238E27FC236}">
                <a16:creationId xmlns:a16="http://schemas.microsoft.com/office/drawing/2014/main" id="{15D4749C-C392-44DB-8B30-FE7A2BCC011B}"/>
              </a:ext>
            </a:extLst>
          </p:cNvPr>
          <p:cNvSpPr txBox="1"/>
          <p:nvPr/>
        </p:nvSpPr>
        <p:spPr>
          <a:xfrm>
            <a:off x="1291167" y="4707468"/>
            <a:ext cx="3335867" cy="1600438"/>
          </a:xfrm>
          <a:prstGeom prst="rect">
            <a:avLst/>
          </a:prstGeom>
          <a:solidFill>
            <a:srgbClr val="FBCAA2"/>
          </a:solidFill>
          <a:ln w="12700">
            <a:solidFill>
              <a:schemeClr val="tx1"/>
            </a:solidFill>
          </a:ln>
        </p:spPr>
        <p:txBody>
          <a:bodyPr>
            <a:spAutoFit/>
          </a:bodyPr>
          <a:lstStyle/>
          <a:p>
            <a:pPr>
              <a:defRPr/>
            </a:pPr>
            <a:r>
              <a:rPr lang="zh-CN" altLang="zh-CN" sz="1400" b="1" dirty="0">
                <a:solidFill>
                  <a:srgbClr val="000080"/>
                </a:solidFill>
                <a:latin typeface="Courier New" panose="02070309020205020404" pitchFamily="49" charset="0"/>
                <a:cs typeface="Courier New" panose="02070309020205020404" pitchFamily="49" charset="0"/>
              </a:rPr>
              <a:t>public static int </a:t>
            </a:r>
            <a:r>
              <a:rPr lang="en-US" altLang="zh-CN" sz="1400"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b="1" dirty="0">
                <a:solidFill>
                  <a:srgbClr val="000080"/>
                </a:solidFill>
                <a:latin typeface="Courier New" panose="02070309020205020404" pitchFamily="49" charset="0"/>
                <a:cs typeface="Courier New" panose="02070309020205020404" pitchFamily="49" charset="0"/>
              </a:rPr>
              <a:t>int </a:t>
            </a:r>
            <a:r>
              <a:rPr lang="zh-CN" altLang="zh-CN" sz="1400" dirty="0">
                <a:solidFill>
                  <a:srgbClr val="000000"/>
                </a:solidFill>
                <a:latin typeface="Courier New" panose="02070309020205020404" pitchFamily="49" charset="0"/>
                <a:cs typeface="Courier New" panose="02070309020205020404" pitchFamily="49" charset="0"/>
              </a:rPr>
              <a:t>n)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if </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else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00"/>
                </a:solidFill>
                <a:latin typeface="Courier New" panose="02070309020205020404" pitchFamily="49" charset="0"/>
                <a:cs typeface="Courier New" panose="02070309020205020404" pitchFamily="49" charset="0"/>
              </a:rPr>
              <a:t>n *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a:defRPr/>
            </a:pPr>
            <a:r>
              <a:rPr lang="zh-CN" altLang="zh-CN" sz="1400" dirty="0">
                <a:solidFill>
                  <a:srgbClr val="000000"/>
                </a:solidFill>
                <a:latin typeface="Courier New" panose="02070309020205020404" pitchFamily="49" charset="0"/>
                <a:cs typeface="Courier New" panose="02070309020205020404" pitchFamily="49" charset="0"/>
              </a:rPr>
              <a:t>}</a:t>
            </a:r>
            <a:endParaRPr lang="zh-CN" altLang="zh-CN" sz="1400" dirty="0">
              <a:latin typeface="Courier New" panose="02070309020205020404" pitchFamily="49" charset="0"/>
              <a:cs typeface="Courier New" panose="02070309020205020404" pitchFamily="49" charset="0"/>
            </a:endParaRPr>
          </a:p>
        </p:txBody>
      </p:sp>
      <p:sp>
        <p:nvSpPr>
          <p:cNvPr id="34" name="矩形 33">
            <a:extLst>
              <a:ext uri="{FF2B5EF4-FFF2-40B4-BE49-F238E27FC236}">
                <a16:creationId xmlns:a16="http://schemas.microsoft.com/office/drawing/2014/main" id="{FF314793-B87C-43D5-B050-4D86A4D0985E}"/>
              </a:ext>
            </a:extLst>
          </p:cNvPr>
          <p:cNvSpPr/>
          <p:nvPr/>
        </p:nvSpPr>
        <p:spPr>
          <a:xfrm>
            <a:off x="1293284" y="5615518"/>
            <a:ext cx="3333749" cy="205316"/>
          </a:xfrm>
          <a:prstGeom prst="rect">
            <a:avLst/>
          </a:prstGeom>
          <a:solidFill>
            <a:srgbClr val="FF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45" name="TextBox 3">
            <a:extLst>
              <a:ext uri="{FF2B5EF4-FFF2-40B4-BE49-F238E27FC236}">
                <a16:creationId xmlns:a16="http://schemas.microsoft.com/office/drawing/2014/main" id="{5F1AB3D0-778C-41F1-A9E6-F50DAEDA9935}"/>
              </a:ext>
            </a:extLst>
          </p:cNvPr>
          <p:cNvSpPr txBox="1"/>
          <p:nvPr/>
        </p:nvSpPr>
        <p:spPr>
          <a:xfrm>
            <a:off x="8159751" y="4445001"/>
            <a:ext cx="2209800" cy="307777"/>
          </a:xfrm>
          <a:prstGeom prst="rect">
            <a:avLst/>
          </a:prstGeom>
          <a:solidFill>
            <a:srgbClr val="FBCAA2"/>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p:txBody>
      </p:sp>
      <p:sp>
        <p:nvSpPr>
          <p:cNvPr id="46" name="TextBox 3">
            <a:extLst>
              <a:ext uri="{FF2B5EF4-FFF2-40B4-BE49-F238E27FC236}">
                <a16:creationId xmlns:a16="http://schemas.microsoft.com/office/drawing/2014/main" id="{C04EAEF6-CE52-4315-96F9-FF135B45351C}"/>
              </a:ext>
            </a:extLst>
          </p:cNvPr>
          <p:cNvSpPr txBox="1"/>
          <p:nvPr/>
        </p:nvSpPr>
        <p:spPr>
          <a:xfrm>
            <a:off x="8159751" y="4229100"/>
            <a:ext cx="2209800" cy="523220"/>
          </a:xfrm>
          <a:prstGeom prst="rect">
            <a:avLst/>
          </a:prstGeom>
          <a:solidFill>
            <a:srgbClr val="FBCAA2"/>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参数：</a:t>
            </a:r>
            <a:r>
              <a:rPr lang="en-US" altLang="zh-CN" sz="1400" kern="0" dirty="0">
                <a:solidFill>
                  <a:srgbClr val="000000"/>
                </a:solidFill>
                <a:latin typeface="Consolas" panose="020B0609020204030204" pitchFamily="49" charset="0"/>
                <a:cs typeface="宋体" panose="02010600030101010101" pitchFamily="2" charset="-122"/>
              </a:rPr>
              <a:t>n = </a:t>
            </a:r>
            <a:r>
              <a:rPr lang="en-US" altLang="zh-CN" sz="1400" dirty="0">
                <a:solidFill>
                  <a:srgbClr val="0000FF"/>
                </a:solidFill>
                <a:latin typeface="Courier New" panose="02070309020205020404" pitchFamily="49" charset="0"/>
                <a:cs typeface="Courier New" panose="02070309020205020404" pitchFamily="49" charset="0"/>
              </a:rPr>
              <a:t>4</a:t>
            </a:r>
            <a:r>
              <a:rPr lang="en-US" altLang="zh-CN" sz="1400" kern="0" dirty="0">
                <a:solidFill>
                  <a:srgbClr val="000000"/>
                </a:solidFill>
                <a:latin typeface="Consolas" panose="020B0609020204030204" pitchFamily="49" charset="0"/>
                <a:cs typeface="宋体" panose="02010600030101010101" pitchFamily="2" charset="-122"/>
              </a:rPr>
              <a:t> </a:t>
            </a:r>
          </a:p>
        </p:txBody>
      </p:sp>
      <p:sp>
        <p:nvSpPr>
          <p:cNvPr id="47" name="TextBox 3">
            <a:extLst>
              <a:ext uri="{FF2B5EF4-FFF2-40B4-BE49-F238E27FC236}">
                <a16:creationId xmlns:a16="http://schemas.microsoft.com/office/drawing/2014/main" id="{22D8E386-1A4C-4786-ADCC-035898D6C174}"/>
              </a:ext>
            </a:extLst>
          </p:cNvPr>
          <p:cNvSpPr txBox="1"/>
          <p:nvPr/>
        </p:nvSpPr>
        <p:spPr>
          <a:xfrm>
            <a:off x="8159751" y="4015318"/>
            <a:ext cx="2209800" cy="738664"/>
          </a:xfrm>
          <a:prstGeom prst="rect">
            <a:avLst/>
          </a:prstGeom>
          <a:solidFill>
            <a:srgbClr val="FBCAA2"/>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参数：</a:t>
            </a:r>
            <a:r>
              <a:rPr lang="en-US" altLang="zh-CN" sz="1400" kern="0" dirty="0">
                <a:solidFill>
                  <a:srgbClr val="000000"/>
                </a:solidFill>
                <a:latin typeface="Consolas" panose="020B0609020204030204" pitchFamily="49" charset="0"/>
                <a:cs typeface="宋体" panose="02010600030101010101" pitchFamily="2" charset="-122"/>
              </a:rPr>
              <a:t>n = </a:t>
            </a:r>
            <a:r>
              <a:rPr lang="en-US" altLang="zh-CN" sz="1400" dirty="0">
                <a:solidFill>
                  <a:srgbClr val="0000FF"/>
                </a:solidFill>
                <a:latin typeface="Courier New" panose="02070309020205020404" pitchFamily="49" charset="0"/>
                <a:cs typeface="Courier New" panose="02070309020205020404" pitchFamily="49" charset="0"/>
              </a:rPr>
              <a:t>4</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返回：</a:t>
            </a:r>
            <a:r>
              <a:rPr lang="en-US" altLang="zh-CN" sz="1400" dirty="0">
                <a:solidFill>
                  <a:srgbClr val="0000FF"/>
                </a:solidFill>
                <a:latin typeface="Courier New" panose="02070309020205020404" pitchFamily="49" charset="0"/>
                <a:cs typeface="Courier New" panose="02070309020205020404" pitchFamily="49" charset="0"/>
              </a:rPr>
              <a:t>4 </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FF"/>
                </a:solidFill>
                <a:latin typeface="Courier New" panose="02070309020205020404" pitchFamily="49" charset="0"/>
                <a:cs typeface="Courier New" panose="02070309020205020404" pitchFamily="49" charset="0"/>
              </a:rPr>
              <a:t>3</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t>
            </a:r>
            <a:endParaRPr lang="en-US" altLang="zh-CN" sz="1400" kern="0" dirty="0">
              <a:solidFill>
                <a:srgbClr val="000000"/>
              </a:solidFill>
              <a:latin typeface="Consolas" panose="020B0609020204030204" pitchFamily="49" charset="0"/>
              <a:cs typeface="宋体" panose="02010600030101010101" pitchFamily="2" charset="-122"/>
            </a:endParaRPr>
          </a:p>
        </p:txBody>
      </p:sp>
      <p:sp>
        <p:nvSpPr>
          <p:cNvPr id="29" name="TextBox 3">
            <a:extLst>
              <a:ext uri="{FF2B5EF4-FFF2-40B4-BE49-F238E27FC236}">
                <a16:creationId xmlns:a16="http://schemas.microsoft.com/office/drawing/2014/main" id="{037E2B49-F534-4EFA-84F0-A4B576B4A152}"/>
              </a:ext>
            </a:extLst>
          </p:cNvPr>
          <p:cNvSpPr txBox="1"/>
          <p:nvPr/>
        </p:nvSpPr>
        <p:spPr>
          <a:xfrm>
            <a:off x="1873251" y="4375152"/>
            <a:ext cx="3333749" cy="1600438"/>
          </a:xfrm>
          <a:prstGeom prst="rect">
            <a:avLst/>
          </a:prstGeom>
          <a:solidFill>
            <a:srgbClr val="FCD4B4"/>
          </a:solidFill>
          <a:ln w="12700">
            <a:solidFill>
              <a:schemeClr val="tx1"/>
            </a:solidFill>
          </a:ln>
        </p:spPr>
        <p:txBody>
          <a:bodyPr>
            <a:spAutoFit/>
          </a:bodyPr>
          <a:lstStyle/>
          <a:p>
            <a:pPr>
              <a:defRPr/>
            </a:pPr>
            <a:r>
              <a:rPr lang="zh-CN" altLang="zh-CN" sz="1400" b="1" dirty="0">
                <a:solidFill>
                  <a:srgbClr val="000080"/>
                </a:solidFill>
                <a:latin typeface="Courier New" panose="02070309020205020404" pitchFamily="49" charset="0"/>
                <a:cs typeface="Courier New" panose="02070309020205020404" pitchFamily="49" charset="0"/>
              </a:rPr>
              <a:t>public static int </a:t>
            </a:r>
            <a:r>
              <a:rPr lang="en-US" altLang="zh-CN" sz="1400"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b="1" dirty="0">
                <a:solidFill>
                  <a:srgbClr val="000080"/>
                </a:solidFill>
                <a:latin typeface="Courier New" panose="02070309020205020404" pitchFamily="49" charset="0"/>
                <a:cs typeface="Courier New" panose="02070309020205020404" pitchFamily="49" charset="0"/>
              </a:rPr>
              <a:t>int </a:t>
            </a:r>
            <a:r>
              <a:rPr lang="zh-CN" altLang="zh-CN" sz="1400" dirty="0">
                <a:solidFill>
                  <a:srgbClr val="000000"/>
                </a:solidFill>
                <a:latin typeface="Courier New" panose="02070309020205020404" pitchFamily="49" charset="0"/>
                <a:cs typeface="Courier New" panose="02070309020205020404" pitchFamily="49" charset="0"/>
              </a:rPr>
              <a:t>n)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if </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else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00"/>
                </a:solidFill>
                <a:latin typeface="Courier New" panose="02070309020205020404" pitchFamily="49" charset="0"/>
                <a:cs typeface="Courier New" panose="02070309020205020404" pitchFamily="49" charset="0"/>
              </a:rPr>
              <a:t>n *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a:defRPr/>
            </a:pPr>
            <a:r>
              <a:rPr lang="zh-CN" altLang="zh-CN" sz="1400" dirty="0">
                <a:solidFill>
                  <a:srgbClr val="000000"/>
                </a:solidFill>
                <a:latin typeface="Courier New" panose="02070309020205020404" pitchFamily="49" charset="0"/>
                <a:cs typeface="Courier New" panose="02070309020205020404" pitchFamily="49" charset="0"/>
              </a:rPr>
              <a:t>}</a:t>
            </a:r>
            <a:endParaRPr lang="zh-CN" altLang="zh-CN" sz="1400" dirty="0">
              <a:latin typeface="Courier New" panose="02070309020205020404" pitchFamily="49" charset="0"/>
              <a:cs typeface="Courier New" panose="02070309020205020404" pitchFamily="49" charset="0"/>
            </a:endParaRPr>
          </a:p>
        </p:txBody>
      </p:sp>
      <p:sp>
        <p:nvSpPr>
          <p:cNvPr id="38" name="矩形 37">
            <a:extLst>
              <a:ext uri="{FF2B5EF4-FFF2-40B4-BE49-F238E27FC236}">
                <a16:creationId xmlns:a16="http://schemas.microsoft.com/office/drawing/2014/main" id="{2F7B2F60-A8C6-4CE4-853C-CABA83071357}"/>
              </a:ext>
            </a:extLst>
          </p:cNvPr>
          <p:cNvSpPr/>
          <p:nvPr/>
        </p:nvSpPr>
        <p:spPr>
          <a:xfrm>
            <a:off x="1871134" y="5289551"/>
            <a:ext cx="3333751" cy="205316"/>
          </a:xfrm>
          <a:prstGeom prst="rect">
            <a:avLst/>
          </a:prstGeom>
          <a:solidFill>
            <a:srgbClr val="FF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48" name="TextBox 3">
            <a:extLst>
              <a:ext uri="{FF2B5EF4-FFF2-40B4-BE49-F238E27FC236}">
                <a16:creationId xmlns:a16="http://schemas.microsoft.com/office/drawing/2014/main" id="{45276CDB-54C8-43E8-A58A-7CEF74BCBC9A}"/>
              </a:ext>
            </a:extLst>
          </p:cNvPr>
          <p:cNvSpPr txBox="1"/>
          <p:nvPr/>
        </p:nvSpPr>
        <p:spPr>
          <a:xfrm>
            <a:off x="8159751" y="3632201"/>
            <a:ext cx="2209800" cy="307777"/>
          </a:xfrm>
          <a:prstGeom prst="rect">
            <a:avLst/>
          </a:prstGeom>
          <a:solidFill>
            <a:srgbClr val="FCD4B4"/>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p:txBody>
      </p:sp>
      <p:sp>
        <p:nvSpPr>
          <p:cNvPr id="49" name="TextBox 3">
            <a:extLst>
              <a:ext uri="{FF2B5EF4-FFF2-40B4-BE49-F238E27FC236}">
                <a16:creationId xmlns:a16="http://schemas.microsoft.com/office/drawing/2014/main" id="{CDD1AA85-CBCC-4371-83CE-E66A16C654D0}"/>
              </a:ext>
            </a:extLst>
          </p:cNvPr>
          <p:cNvSpPr txBox="1"/>
          <p:nvPr/>
        </p:nvSpPr>
        <p:spPr>
          <a:xfrm>
            <a:off x="8159751" y="3416300"/>
            <a:ext cx="2209800" cy="523220"/>
          </a:xfrm>
          <a:prstGeom prst="rect">
            <a:avLst/>
          </a:prstGeom>
          <a:solidFill>
            <a:srgbClr val="FCD4B4"/>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参数：</a:t>
            </a:r>
            <a:r>
              <a:rPr lang="en-US" altLang="zh-CN" sz="1400" kern="0" dirty="0">
                <a:solidFill>
                  <a:srgbClr val="000000"/>
                </a:solidFill>
                <a:latin typeface="Consolas" panose="020B0609020204030204" pitchFamily="49" charset="0"/>
                <a:cs typeface="宋体" panose="02010600030101010101" pitchFamily="2" charset="-122"/>
              </a:rPr>
              <a:t>n = </a:t>
            </a:r>
            <a:r>
              <a:rPr lang="en-US" altLang="zh-CN" sz="1400" dirty="0">
                <a:solidFill>
                  <a:srgbClr val="0000FF"/>
                </a:solidFill>
                <a:latin typeface="Courier New" panose="02070309020205020404" pitchFamily="49" charset="0"/>
                <a:cs typeface="Courier New" panose="02070309020205020404" pitchFamily="49" charset="0"/>
              </a:rPr>
              <a:t>3</a:t>
            </a:r>
            <a:r>
              <a:rPr lang="en-US" altLang="zh-CN" sz="1400" kern="0" dirty="0">
                <a:solidFill>
                  <a:srgbClr val="000000"/>
                </a:solidFill>
                <a:latin typeface="Consolas" panose="020B0609020204030204" pitchFamily="49" charset="0"/>
                <a:cs typeface="宋体" panose="02010600030101010101" pitchFamily="2" charset="-122"/>
              </a:rPr>
              <a:t> </a:t>
            </a:r>
          </a:p>
        </p:txBody>
      </p:sp>
      <p:sp>
        <p:nvSpPr>
          <p:cNvPr id="50" name="TextBox 3">
            <a:extLst>
              <a:ext uri="{FF2B5EF4-FFF2-40B4-BE49-F238E27FC236}">
                <a16:creationId xmlns:a16="http://schemas.microsoft.com/office/drawing/2014/main" id="{7ED75FD9-759A-4B70-8C8F-FF4D6CAF51E1}"/>
              </a:ext>
            </a:extLst>
          </p:cNvPr>
          <p:cNvSpPr txBox="1"/>
          <p:nvPr/>
        </p:nvSpPr>
        <p:spPr>
          <a:xfrm>
            <a:off x="8159751" y="3200400"/>
            <a:ext cx="2209800" cy="738664"/>
          </a:xfrm>
          <a:prstGeom prst="rect">
            <a:avLst/>
          </a:prstGeom>
          <a:solidFill>
            <a:srgbClr val="FCD4B4"/>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参数：</a:t>
            </a:r>
            <a:r>
              <a:rPr lang="en-US" altLang="zh-CN" sz="1400" kern="0" dirty="0">
                <a:solidFill>
                  <a:srgbClr val="000000"/>
                </a:solidFill>
                <a:latin typeface="Consolas" panose="020B0609020204030204" pitchFamily="49" charset="0"/>
                <a:cs typeface="宋体" panose="02010600030101010101" pitchFamily="2" charset="-122"/>
              </a:rPr>
              <a:t>n = </a:t>
            </a:r>
            <a:r>
              <a:rPr lang="en-US" altLang="zh-CN" sz="1400" dirty="0">
                <a:solidFill>
                  <a:srgbClr val="0000FF"/>
                </a:solidFill>
                <a:latin typeface="Courier New" panose="02070309020205020404" pitchFamily="49" charset="0"/>
                <a:cs typeface="Courier New" panose="02070309020205020404" pitchFamily="49" charset="0"/>
              </a:rPr>
              <a:t>3</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返回：</a:t>
            </a:r>
            <a:r>
              <a:rPr lang="en-US" altLang="zh-CN" sz="1400" dirty="0">
                <a:solidFill>
                  <a:srgbClr val="0000FF"/>
                </a:solidFill>
                <a:latin typeface="Courier New" panose="02070309020205020404" pitchFamily="49" charset="0"/>
                <a:cs typeface="Courier New" panose="02070309020205020404" pitchFamily="49" charset="0"/>
              </a:rPr>
              <a:t>3 </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FF"/>
                </a:solidFill>
                <a:latin typeface="Courier New" panose="02070309020205020404" pitchFamily="49" charset="0"/>
                <a:cs typeface="Courier New" panose="02070309020205020404" pitchFamily="49" charset="0"/>
              </a:rPr>
              <a:t>2</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t>
            </a:r>
            <a:endParaRPr lang="en-US" altLang="zh-CN" sz="1400" kern="0" dirty="0">
              <a:solidFill>
                <a:srgbClr val="000000"/>
              </a:solidFill>
              <a:latin typeface="Consolas" panose="020B0609020204030204" pitchFamily="49" charset="0"/>
              <a:cs typeface="宋体" panose="02010600030101010101" pitchFamily="2" charset="-122"/>
            </a:endParaRPr>
          </a:p>
        </p:txBody>
      </p:sp>
      <p:sp>
        <p:nvSpPr>
          <p:cNvPr id="33" name="TextBox 3">
            <a:extLst>
              <a:ext uri="{FF2B5EF4-FFF2-40B4-BE49-F238E27FC236}">
                <a16:creationId xmlns:a16="http://schemas.microsoft.com/office/drawing/2014/main" id="{0A0CB06A-5701-49EB-A4FA-36E0690CFBA2}"/>
              </a:ext>
            </a:extLst>
          </p:cNvPr>
          <p:cNvSpPr txBox="1"/>
          <p:nvPr/>
        </p:nvSpPr>
        <p:spPr>
          <a:xfrm>
            <a:off x="2453218" y="4044952"/>
            <a:ext cx="3333749" cy="1600438"/>
          </a:xfrm>
          <a:prstGeom prst="rect">
            <a:avLst/>
          </a:prstGeom>
          <a:solidFill>
            <a:srgbClr val="FDDEC6"/>
          </a:solidFill>
          <a:ln w="12700">
            <a:solidFill>
              <a:schemeClr val="tx1"/>
            </a:solidFill>
          </a:ln>
        </p:spPr>
        <p:txBody>
          <a:bodyPr>
            <a:spAutoFit/>
          </a:bodyPr>
          <a:lstStyle/>
          <a:p>
            <a:pPr>
              <a:defRPr/>
            </a:pPr>
            <a:r>
              <a:rPr lang="zh-CN" altLang="zh-CN" sz="1400" b="1" dirty="0">
                <a:solidFill>
                  <a:srgbClr val="000080"/>
                </a:solidFill>
                <a:latin typeface="Courier New" panose="02070309020205020404" pitchFamily="49" charset="0"/>
                <a:cs typeface="Courier New" panose="02070309020205020404" pitchFamily="49" charset="0"/>
              </a:rPr>
              <a:t>public static int </a:t>
            </a:r>
            <a:r>
              <a:rPr lang="en-US" altLang="zh-CN" sz="1400"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b="1" dirty="0">
                <a:solidFill>
                  <a:srgbClr val="000080"/>
                </a:solidFill>
                <a:latin typeface="Courier New" panose="02070309020205020404" pitchFamily="49" charset="0"/>
                <a:cs typeface="Courier New" panose="02070309020205020404" pitchFamily="49" charset="0"/>
              </a:rPr>
              <a:t>int </a:t>
            </a:r>
            <a:r>
              <a:rPr lang="zh-CN" altLang="zh-CN" sz="1400" dirty="0">
                <a:solidFill>
                  <a:srgbClr val="000000"/>
                </a:solidFill>
                <a:latin typeface="Courier New" panose="02070309020205020404" pitchFamily="49" charset="0"/>
                <a:cs typeface="Courier New" panose="02070309020205020404" pitchFamily="49" charset="0"/>
              </a:rPr>
              <a:t>n)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if </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else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00"/>
                </a:solidFill>
                <a:latin typeface="Courier New" panose="02070309020205020404" pitchFamily="49" charset="0"/>
                <a:cs typeface="Courier New" panose="02070309020205020404" pitchFamily="49" charset="0"/>
              </a:rPr>
              <a:t>n *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a:defRPr/>
            </a:pPr>
            <a:r>
              <a:rPr lang="zh-CN" altLang="zh-CN" sz="1400" dirty="0">
                <a:solidFill>
                  <a:srgbClr val="000000"/>
                </a:solidFill>
                <a:latin typeface="Courier New" panose="02070309020205020404" pitchFamily="49" charset="0"/>
                <a:cs typeface="Courier New" panose="02070309020205020404" pitchFamily="49" charset="0"/>
              </a:rPr>
              <a:t>}</a:t>
            </a:r>
            <a:endParaRPr lang="zh-CN" altLang="zh-CN" sz="1400" dirty="0">
              <a:latin typeface="Courier New" panose="02070309020205020404" pitchFamily="49" charset="0"/>
              <a:cs typeface="Courier New" panose="02070309020205020404" pitchFamily="49" charset="0"/>
            </a:endParaRPr>
          </a:p>
        </p:txBody>
      </p:sp>
      <p:sp>
        <p:nvSpPr>
          <p:cNvPr id="51" name="矩形 50">
            <a:extLst>
              <a:ext uri="{FF2B5EF4-FFF2-40B4-BE49-F238E27FC236}">
                <a16:creationId xmlns:a16="http://schemas.microsoft.com/office/drawing/2014/main" id="{A402C6A4-E02C-49B1-A5DF-2AF463767150}"/>
              </a:ext>
            </a:extLst>
          </p:cNvPr>
          <p:cNvSpPr/>
          <p:nvPr/>
        </p:nvSpPr>
        <p:spPr>
          <a:xfrm>
            <a:off x="2461684" y="4963585"/>
            <a:ext cx="3333749" cy="205316"/>
          </a:xfrm>
          <a:prstGeom prst="rect">
            <a:avLst/>
          </a:prstGeom>
          <a:solidFill>
            <a:srgbClr val="FF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53" name="TextBox 3">
            <a:extLst>
              <a:ext uri="{FF2B5EF4-FFF2-40B4-BE49-F238E27FC236}">
                <a16:creationId xmlns:a16="http://schemas.microsoft.com/office/drawing/2014/main" id="{F713F9B3-A556-42D5-BC79-8A3C20B1BDD3}"/>
              </a:ext>
            </a:extLst>
          </p:cNvPr>
          <p:cNvSpPr txBox="1"/>
          <p:nvPr/>
        </p:nvSpPr>
        <p:spPr>
          <a:xfrm>
            <a:off x="8159751" y="2823634"/>
            <a:ext cx="2209800" cy="307777"/>
          </a:xfrm>
          <a:prstGeom prst="rect">
            <a:avLst/>
          </a:prstGeom>
          <a:solidFill>
            <a:srgbClr val="FDDEC6"/>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p:txBody>
      </p:sp>
      <p:sp>
        <p:nvSpPr>
          <p:cNvPr id="54" name="TextBox 3">
            <a:extLst>
              <a:ext uri="{FF2B5EF4-FFF2-40B4-BE49-F238E27FC236}">
                <a16:creationId xmlns:a16="http://schemas.microsoft.com/office/drawing/2014/main" id="{EDBDC1F0-8453-41CE-8E52-F42B7D44ECE6}"/>
              </a:ext>
            </a:extLst>
          </p:cNvPr>
          <p:cNvSpPr txBox="1"/>
          <p:nvPr/>
        </p:nvSpPr>
        <p:spPr>
          <a:xfrm>
            <a:off x="8159751" y="2607733"/>
            <a:ext cx="2209800" cy="523220"/>
          </a:xfrm>
          <a:prstGeom prst="rect">
            <a:avLst/>
          </a:prstGeom>
          <a:solidFill>
            <a:srgbClr val="FDDEC6"/>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参数：</a:t>
            </a:r>
            <a:r>
              <a:rPr lang="en-US" altLang="zh-CN" sz="1400" kern="0" dirty="0">
                <a:solidFill>
                  <a:srgbClr val="000000"/>
                </a:solidFill>
                <a:latin typeface="Consolas" panose="020B0609020204030204" pitchFamily="49" charset="0"/>
                <a:cs typeface="宋体" panose="02010600030101010101" pitchFamily="2" charset="-122"/>
              </a:rPr>
              <a:t>n = </a:t>
            </a:r>
            <a:r>
              <a:rPr lang="en-US" altLang="zh-CN" sz="1400" dirty="0">
                <a:solidFill>
                  <a:srgbClr val="0000FF"/>
                </a:solidFill>
                <a:latin typeface="Courier New" panose="02070309020205020404" pitchFamily="49" charset="0"/>
                <a:cs typeface="Courier New" panose="02070309020205020404" pitchFamily="49" charset="0"/>
              </a:rPr>
              <a:t>2</a:t>
            </a:r>
            <a:r>
              <a:rPr lang="en-US" altLang="zh-CN" sz="1400" kern="0" dirty="0">
                <a:solidFill>
                  <a:srgbClr val="000000"/>
                </a:solidFill>
                <a:latin typeface="Consolas" panose="020B0609020204030204" pitchFamily="49" charset="0"/>
                <a:cs typeface="宋体" panose="02010600030101010101" pitchFamily="2" charset="-122"/>
              </a:rPr>
              <a:t> </a:t>
            </a:r>
          </a:p>
        </p:txBody>
      </p:sp>
      <p:sp>
        <p:nvSpPr>
          <p:cNvPr id="55" name="TextBox 3">
            <a:extLst>
              <a:ext uri="{FF2B5EF4-FFF2-40B4-BE49-F238E27FC236}">
                <a16:creationId xmlns:a16="http://schemas.microsoft.com/office/drawing/2014/main" id="{177951C4-694B-47E1-BB9D-A91F926D0D9C}"/>
              </a:ext>
            </a:extLst>
          </p:cNvPr>
          <p:cNvSpPr txBox="1"/>
          <p:nvPr/>
        </p:nvSpPr>
        <p:spPr>
          <a:xfrm>
            <a:off x="8159751" y="2393951"/>
            <a:ext cx="2209800" cy="738664"/>
          </a:xfrm>
          <a:prstGeom prst="rect">
            <a:avLst/>
          </a:prstGeom>
          <a:solidFill>
            <a:srgbClr val="FDDEC6"/>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参数：</a:t>
            </a:r>
            <a:r>
              <a:rPr lang="en-US" altLang="zh-CN" sz="1400" kern="0" dirty="0">
                <a:solidFill>
                  <a:srgbClr val="000000"/>
                </a:solidFill>
                <a:latin typeface="Consolas" panose="020B0609020204030204" pitchFamily="49" charset="0"/>
                <a:cs typeface="宋体" panose="02010600030101010101" pitchFamily="2" charset="-122"/>
              </a:rPr>
              <a:t>n = </a:t>
            </a:r>
            <a:r>
              <a:rPr lang="en-US" altLang="zh-CN" sz="1400" dirty="0">
                <a:solidFill>
                  <a:srgbClr val="0000FF"/>
                </a:solidFill>
                <a:latin typeface="Courier New" panose="02070309020205020404" pitchFamily="49" charset="0"/>
                <a:cs typeface="Courier New" panose="02070309020205020404" pitchFamily="49" charset="0"/>
              </a:rPr>
              <a:t>2</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返回：</a:t>
            </a:r>
            <a:r>
              <a:rPr lang="en-US" altLang="zh-CN" sz="1400" dirty="0">
                <a:solidFill>
                  <a:srgbClr val="0000FF"/>
                </a:solidFill>
                <a:latin typeface="Courier New" panose="02070309020205020404" pitchFamily="49" charset="0"/>
                <a:cs typeface="Courier New" panose="02070309020205020404" pitchFamily="49" charset="0"/>
              </a:rPr>
              <a:t>2 </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t>
            </a:r>
            <a:endParaRPr lang="en-US" altLang="zh-CN" sz="1400" kern="0" dirty="0">
              <a:solidFill>
                <a:srgbClr val="000000"/>
              </a:solidFill>
              <a:latin typeface="Consolas" panose="020B0609020204030204" pitchFamily="49" charset="0"/>
              <a:cs typeface="宋体" panose="02010600030101010101" pitchFamily="2" charset="-122"/>
            </a:endParaRPr>
          </a:p>
        </p:txBody>
      </p:sp>
      <p:sp>
        <p:nvSpPr>
          <p:cNvPr id="39" name="TextBox 3">
            <a:extLst>
              <a:ext uri="{FF2B5EF4-FFF2-40B4-BE49-F238E27FC236}">
                <a16:creationId xmlns:a16="http://schemas.microsoft.com/office/drawing/2014/main" id="{78007B65-6A40-4E4E-86BF-F3560BED97A1}"/>
              </a:ext>
            </a:extLst>
          </p:cNvPr>
          <p:cNvSpPr txBox="1"/>
          <p:nvPr/>
        </p:nvSpPr>
        <p:spPr>
          <a:xfrm>
            <a:off x="3033184" y="3712634"/>
            <a:ext cx="3333749" cy="1600438"/>
          </a:xfrm>
          <a:prstGeom prst="rect">
            <a:avLst/>
          </a:prstGeom>
          <a:solidFill>
            <a:srgbClr val="FEE8D8"/>
          </a:solidFill>
          <a:ln w="12700">
            <a:solidFill>
              <a:schemeClr val="tx1"/>
            </a:solidFill>
          </a:ln>
        </p:spPr>
        <p:txBody>
          <a:bodyPr>
            <a:spAutoFit/>
          </a:bodyPr>
          <a:lstStyle/>
          <a:p>
            <a:pPr>
              <a:defRPr/>
            </a:pPr>
            <a:r>
              <a:rPr lang="zh-CN" altLang="zh-CN" sz="1400" b="1" dirty="0">
                <a:solidFill>
                  <a:srgbClr val="000080"/>
                </a:solidFill>
                <a:latin typeface="Courier New" panose="02070309020205020404" pitchFamily="49" charset="0"/>
                <a:cs typeface="Courier New" panose="02070309020205020404" pitchFamily="49" charset="0"/>
              </a:rPr>
              <a:t>public static int </a:t>
            </a:r>
            <a:r>
              <a:rPr lang="en-US" altLang="zh-CN" sz="1400"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b="1" dirty="0">
                <a:solidFill>
                  <a:srgbClr val="000080"/>
                </a:solidFill>
                <a:latin typeface="Courier New" panose="02070309020205020404" pitchFamily="49" charset="0"/>
                <a:cs typeface="Courier New" panose="02070309020205020404" pitchFamily="49" charset="0"/>
              </a:rPr>
              <a:t>int </a:t>
            </a:r>
            <a:r>
              <a:rPr lang="zh-CN" altLang="zh-CN" sz="1400" dirty="0">
                <a:solidFill>
                  <a:srgbClr val="000000"/>
                </a:solidFill>
                <a:latin typeface="Courier New" panose="02070309020205020404" pitchFamily="49" charset="0"/>
                <a:cs typeface="Courier New" panose="02070309020205020404" pitchFamily="49" charset="0"/>
              </a:rPr>
              <a:t>n)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if </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else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00"/>
                </a:solidFill>
                <a:latin typeface="Courier New" panose="02070309020205020404" pitchFamily="49" charset="0"/>
                <a:cs typeface="Courier New" panose="02070309020205020404" pitchFamily="49" charset="0"/>
              </a:rPr>
              <a:t>n *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a:defRPr/>
            </a:pPr>
            <a:r>
              <a:rPr lang="zh-CN" altLang="zh-CN" sz="1400" dirty="0">
                <a:solidFill>
                  <a:srgbClr val="000000"/>
                </a:solidFill>
                <a:latin typeface="Courier New" panose="02070309020205020404" pitchFamily="49" charset="0"/>
                <a:cs typeface="Courier New" panose="02070309020205020404" pitchFamily="49" charset="0"/>
              </a:rPr>
              <a:t>}</a:t>
            </a:r>
            <a:endParaRPr lang="zh-CN" altLang="zh-CN" sz="1400" dirty="0">
              <a:latin typeface="Courier New" panose="02070309020205020404" pitchFamily="49" charset="0"/>
              <a:cs typeface="Courier New" panose="02070309020205020404" pitchFamily="49" charset="0"/>
            </a:endParaRPr>
          </a:p>
        </p:txBody>
      </p:sp>
      <p:sp>
        <p:nvSpPr>
          <p:cNvPr id="59" name="矩形 58">
            <a:extLst>
              <a:ext uri="{FF2B5EF4-FFF2-40B4-BE49-F238E27FC236}">
                <a16:creationId xmlns:a16="http://schemas.microsoft.com/office/drawing/2014/main" id="{1437D1D1-83BD-4F12-ACC1-32A8CE61701D}"/>
              </a:ext>
            </a:extLst>
          </p:cNvPr>
          <p:cNvSpPr/>
          <p:nvPr/>
        </p:nvSpPr>
        <p:spPr>
          <a:xfrm>
            <a:off x="3037418" y="4203700"/>
            <a:ext cx="3333749" cy="205317"/>
          </a:xfrm>
          <a:prstGeom prst="rect">
            <a:avLst/>
          </a:prstGeom>
          <a:solidFill>
            <a:srgbClr val="FF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61" name="TextBox 3">
            <a:extLst>
              <a:ext uri="{FF2B5EF4-FFF2-40B4-BE49-F238E27FC236}">
                <a16:creationId xmlns:a16="http://schemas.microsoft.com/office/drawing/2014/main" id="{3550D7BF-39AA-45B4-A4B6-7297F7DFA67F}"/>
              </a:ext>
            </a:extLst>
          </p:cNvPr>
          <p:cNvSpPr txBox="1"/>
          <p:nvPr/>
        </p:nvSpPr>
        <p:spPr>
          <a:xfrm>
            <a:off x="8159751" y="1670052"/>
            <a:ext cx="2209800" cy="307777"/>
          </a:xfrm>
          <a:prstGeom prst="rect">
            <a:avLst/>
          </a:prstGeom>
          <a:solidFill>
            <a:srgbClr val="FEE8D8"/>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p:txBody>
      </p:sp>
      <p:sp>
        <p:nvSpPr>
          <p:cNvPr id="62" name="TextBox 3">
            <a:extLst>
              <a:ext uri="{FF2B5EF4-FFF2-40B4-BE49-F238E27FC236}">
                <a16:creationId xmlns:a16="http://schemas.microsoft.com/office/drawing/2014/main" id="{BE467410-756B-43A7-82CD-2E9F38343315}"/>
              </a:ext>
            </a:extLst>
          </p:cNvPr>
          <p:cNvSpPr txBox="1"/>
          <p:nvPr/>
        </p:nvSpPr>
        <p:spPr>
          <a:xfrm>
            <a:off x="8159751" y="2015068"/>
            <a:ext cx="2209800" cy="307777"/>
          </a:xfrm>
          <a:prstGeom prst="rect">
            <a:avLst/>
          </a:prstGeom>
          <a:solidFill>
            <a:srgbClr val="FEE8D8"/>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p:txBody>
      </p:sp>
      <p:sp>
        <p:nvSpPr>
          <p:cNvPr id="63" name="TextBox 3">
            <a:extLst>
              <a:ext uri="{FF2B5EF4-FFF2-40B4-BE49-F238E27FC236}">
                <a16:creationId xmlns:a16="http://schemas.microsoft.com/office/drawing/2014/main" id="{C34967B0-6CD2-4F72-802A-EC2D480C757E}"/>
              </a:ext>
            </a:extLst>
          </p:cNvPr>
          <p:cNvSpPr txBox="1"/>
          <p:nvPr/>
        </p:nvSpPr>
        <p:spPr>
          <a:xfrm>
            <a:off x="8159751" y="1801284"/>
            <a:ext cx="2209800" cy="523220"/>
          </a:xfrm>
          <a:prstGeom prst="rect">
            <a:avLst/>
          </a:prstGeom>
          <a:solidFill>
            <a:srgbClr val="FEE8D8"/>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参数：</a:t>
            </a:r>
            <a:r>
              <a:rPr lang="en-US" altLang="zh-CN" sz="1400" kern="0" dirty="0">
                <a:solidFill>
                  <a:srgbClr val="000000"/>
                </a:solidFill>
                <a:latin typeface="Consolas" panose="020B0609020204030204" pitchFamily="49" charset="0"/>
                <a:cs typeface="宋体" panose="02010600030101010101" pitchFamily="2" charset="-122"/>
              </a:rPr>
              <a:t>n = </a:t>
            </a:r>
            <a:r>
              <a:rPr lang="en-US" altLang="zh-CN" sz="1400" dirty="0">
                <a:solidFill>
                  <a:srgbClr val="0000FF"/>
                </a:solidFill>
                <a:latin typeface="Courier New" panose="02070309020205020404" pitchFamily="49" charset="0"/>
                <a:cs typeface="Courier New" panose="02070309020205020404" pitchFamily="49" charset="0"/>
              </a:rPr>
              <a:t>1</a:t>
            </a:r>
            <a:r>
              <a:rPr lang="en-US" altLang="zh-CN" sz="1400" kern="0" dirty="0">
                <a:solidFill>
                  <a:srgbClr val="000000"/>
                </a:solidFill>
                <a:latin typeface="Consolas" panose="020B0609020204030204" pitchFamily="49" charset="0"/>
                <a:cs typeface="宋体" panose="02010600030101010101" pitchFamily="2" charset="-122"/>
              </a:rPr>
              <a:t> </a:t>
            </a:r>
          </a:p>
        </p:txBody>
      </p:sp>
      <p:sp>
        <p:nvSpPr>
          <p:cNvPr id="64" name="TextBox 3">
            <a:extLst>
              <a:ext uri="{FF2B5EF4-FFF2-40B4-BE49-F238E27FC236}">
                <a16:creationId xmlns:a16="http://schemas.microsoft.com/office/drawing/2014/main" id="{3862FEF1-C6D0-4828-9D95-9F28DB735925}"/>
              </a:ext>
            </a:extLst>
          </p:cNvPr>
          <p:cNvSpPr txBox="1"/>
          <p:nvPr/>
        </p:nvSpPr>
        <p:spPr>
          <a:xfrm>
            <a:off x="8159751" y="1585384"/>
            <a:ext cx="2209800" cy="738664"/>
          </a:xfrm>
          <a:prstGeom prst="rect">
            <a:avLst/>
          </a:prstGeom>
          <a:solidFill>
            <a:srgbClr val="FEE8D8"/>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参数：</a:t>
            </a:r>
            <a:r>
              <a:rPr lang="en-US" altLang="zh-CN" sz="1400" kern="0" dirty="0">
                <a:solidFill>
                  <a:srgbClr val="000000"/>
                </a:solidFill>
                <a:latin typeface="Consolas" panose="020B0609020204030204" pitchFamily="49" charset="0"/>
                <a:cs typeface="宋体" panose="02010600030101010101" pitchFamily="2" charset="-122"/>
              </a:rPr>
              <a:t>n = </a:t>
            </a:r>
            <a:r>
              <a:rPr lang="en-US" altLang="zh-CN" sz="1400" dirty="0">
                <a:solidFill>
                  <a:srgbClr val="0000FF"/>
                </a:solidFill>
                <a:latin typeface="Courier New" panose="02070309020205020404" pitchFamily="49" charset="0"/>
                <a:cs typeface="Courier New" panose="02070309020205020404" pitchFamily="49" charset="0"/>
              </a:rPr>
              <a:t>1</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返回：</a:t>
            </a:r>
            <a:r>
              <a:rPr lang="en-US" altLang="zh-CN" sz="1400" dirty="0">
                <a:solidFill>
                  <a:srgbClr val="0000FF"/>
                </a:solidFill>
                <a:latin typeface="Courier New" panose="02070309020205020404" pitchFamily="49" charset="0"/>
                <a:cs typeface="Courier New" panose="02070309020205020404" pitchFamily="49" charset="0"/>
              </a:rPr>
              <a:t>1</a:t>
            </a:r>
            <a:r>
              <a:rPr lang="en-US" altLang="zh-CN" sz="1400" dirty="0">
                <a:solidFill>
                  <a:srgbClr val="000000"/>
                </a:solidFill>
                <a:latin typeface="Courier New" panose="02070309020205020404" pitchFamily="49" charset="0"/>
                <a:cs typeface="Courier New" panose="02070309020205020404" pitchFamily="49" charset="0"/>
              </a:rPr>
              <a:t> </a:t>
            </a:r>
            <a:endParaRPr lang="en-US" altLang="zh-CN" sz="1400" kern="0" dirty="0">
              <a:solidFill>
                <a:srgbClr val="000000"/>
              </a:solidFill>
              <a:latin typeface="Consolas" panose="020B0609020204030204" pitchFamily="49" charset="0"/>
              <a:cs typeface="宋体" panose="02010600030101010101" pitchFamily="2" charset="-122"/>
            </a:endParaRPr>
          </a:p>
        </p:txBody>
      </p:sp>
      <p:sp>
        <p:nvSpPr>
          <p:cNvPr id="43" name="TextBox 2">
            <a:extLst>
              <a:ext uri="{FF2B5EF4-FFF2-40B4-BE49-F238E27FC236}">
                <a16:creationId xmlns:a16="http://schemas.microsoft.com/office/drawing/2014/main" id="{A93FAC17-B506-4548-AA2C-E1EFE388352A}"/>
              </a:ext>
            </a:extLst>
          </p:cNvPr>
          <p:cNvSpPr txBox="1">
            <a:spLocks noChangeArrowheads="1"/>
          </p:cNvSpPr>
          <p:nvPr/>
        </p:nvSpPr>
        <p:spPr bwMode="auto">
          <a:xfrm>
            <a:off x="1707925" y="1435098"/>
            <a:ext cx="8132459" cy="472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案例：递归求阶乘的执行流程</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71C9247-68A6-454F-A032-D50815130957}"/>
              </a:ext>
            </a:extLst>
          </p:cNvPr>
          <p:cNvSpPr txBox="1"/>
          <p:nvPr/>
        </p:nvSpPr>
        <p:spPr>
          <a:xfrm>
            <a:off x="811032" y="993912"/>
            <a:ext cx="9924019" cy="4705199"/>
          </a:xfrm>
          <a:prstGeom prst="rect">
            <a:avLst/>
          </a:prstGeom>
          <a:noFill/>
        </p:spPr>
        <p:txBody>
          <a:bodyPr wrap="square">
            <a:spAutoFit/>
          </a:bodyPr>
          <a:lstStyle/>
          <a:p>
            <a:pPr>
              <a:lnSpc>
                <a:spcPct val="200000"/>
              </a:lnSpc>
              <a:defRPr/>
            </a:pPr>
            <a:r>
              <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递归算法三要素大体可以总结为：</a:t>
            </a:r>
            <a:endParaRPr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defRPr/>
            </a:pPr>
            <a:r>
              <a:rPr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递归的公式： </a:t>
            </a:r>
            <a:r>
              <a:rPr lang="en-US" altLang="zh-CN"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f(n) =  f(n-1) * n;</a:t>
            </a:r>
          </a:p>
          <a:p>
            <a:pPr marL="285750" indent="-285750">
              <a:lnSpc>
                <a:spcPct val="200000"/>
              </a:lnSpc>
              <a:buFont typeface="Wingdings" panose="05000000000000000000" pitchFamily="2" charset="2"/>
              <a:buChar char="l"/>
              <a:defRPr/>
            </a:pPr>
            <a:r>
              <a:rPr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递归的终结点：</a:t>
            </a:r>
            <a:r>
              <a:rPr lang="en-US" altLang="zh-CN"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f(1) </a:t>
            </a:r>
          </a:p>
          <a:p>
            <a:pPr marL="285750" indent="-285750">
              <a:lnSpc>
                <a:spcPct val="200000"/>
              </a:lnSpc>
              <a:buFont typeface="Wingdings" panose="05000000000000000000" pitchFamily="2" charset="2"/>
              <a:buChar char="l"/>
              <a:defRPr/>
            </a:pPr>
            <a:r>
              <a:rPr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递归的方向必须走向终结点：</a:t>
            </a:r>
            <a:endParaRPr lang="en-US" altLang="zh-CN"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lnSpc>
                <a:spcPct val="200000"/>
              </a:lnSpc>
              <a:defRPr/>
            </a:pPr>
            <a:r>
              <a:rPr lang="zh-CN" altLang="zh-CN" sz="1600" dirty="0">
                <a:solidFill>
                  <a:srgbClr val="080808"/>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a:t>
            </a:r>
            <a:r>
              <a:rPr lang="zh-CN" altLang="zh-CN" sz="1600" dirty="0">
                <a:solidFill>
                  <a:srgbClr val="1750EB"/>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5</a:t>
            </a:r>
            <a:r>
              <a:rPr lang="zh-CN" altLang="zh-CN" sz="1600" dirty="0">
                <a:solidFill>
                  <a:srgbClr val="080808"/>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  f(</a:t>
            </a:r>
            <a:r>
              <a:rPr lang="zh-CN" altLang="zh-CN" sz="1600" dirty="0">
                <a:solidFill>
                  <a:srgbClr val="1750EB"/>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4</a:t>
            </a:r>
            <a:r>
              <a:rPr lang="zh-CN" altLang="zh-CN" sz="1600" dirty="0">
                <a:solidFill>
                  <a:srgbClr val="080808"/>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 </a:t>
            </a:r>
            <a:r>
              <a:rPr lang="zh-CN" altLang="zh-CN" sz="1600" dirty="0">
                <a:solidFill>
                  <a:srgbClr val="1750EB"/>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5</a:t>
            </a:r>
            <a:br>
              <a:rPr lang="zh-CN" altLang="zh-CN" sz="1600" dirty="0">
                <a:solidFill>
                  <a:srgbClr val="1750EB"/>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600" dirty="0">
                <a:solidFill>
                  <a:srgbClr val="080808"/>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a:t>
            </a:r>
            <a:r>
              <a:rPr lang="zh-CN" altLang="zh-CN" sz="1600" dirty="0">
                <a:solidFill>
                  <a:srgbClr val="1750EB"/>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4</a:t>
            </a:r>
            <a:r>
              <a:rPr lang="zh-CN" altLang="zh-CN" sz="1600" dirty="0">
                <a:solidFill>
                  <a:srgbClr val="080808"/>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  f(</a:t>
            </a:r>
            <a:r>
              <a:rPr lang="zh-CN" altLang="zh-CN" sz="1600" dirty="0">
                <a:solidFill>
                  <a:srgbClr val="1750EB"/>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a:t>
            </a:r>
            <a:r>
              <a:rPr lang="zh-CN" altLang="zh-CN" sz="1600" dirty="0">
                <a:solidFill>
                  <a:srgbClr val="080808"/>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 </a:t>
            </a:r>
            <a:r>
              <a:rPr lang="zh-CN" altLang="zh-CN" sz="1600" dirty="0">
                <a:solidFill>
                  <a:srgbClr val="1750EB"/>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4</a:t>
            </a:r>
            <a:br>
              <a:rPr lang="zh-CN" altLang="zh-CN" sz="1600" dirty="0">
                <a:solidFill>
                  <a:srgbClr val="1750EB"/>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600" dirty="0">
                <a:solidFill>
                  <a:srgbClr val="080808"/>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a:t>
            </a:r>
            <a:r>
              <a:rPr lang="zh-CN" altLang="zh-CN" sz="1600" dirty="0">
                <a:solidFill>
                  <a:srgbClr val="1750EB"/>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a:t>
            </a:r>
            <a:r>
              <a:rPr lang="zh-CN" altLang="zh-CN" sz="1600" dirty="0">
                <a:solidFill>
                  <a:srgbClr val="080808"/>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  f(</a:t>
            </a:r>
            <a:r>
              <a:rPr lang="zh-CN" altLang="zh-CN" sz="1600" dirty="0">
                <a:solidFill>
                  <a:srgbClr val="1750EB"/>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a:t>
            </a:r>
            <a:r>
              <a:rPr lang="zh-CN" altLang="zh-CN" sz="1600" dirty="0">
                <a:solidFill>
                  <a:srgbClr val="080808"/>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 </a:t>
            </a:r>
            <a:r>
              <a:rPr lang="zh-CN" altLang="zh-CN" sz="1600" dirty="0">
                <a:solidFill>
                  <a:srgbClr val="1750EB"/>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a:t>
            </a:r>
            <a:br>
              <a:rPr lang="zh-CN" altLang="zh-CN" sz="1600" dirty="0">
                <a:solidFill>
                  <a:srgbClr val="1750EB"/>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600" dirty="0">
                <a:solidFill>
                  <a:srgbClr val="080808"/>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a:t>
            </a:r>
            <a:r>
              <a:rPr lang="zh-CN" altLang="zh-CN" sz="1600" dirty="0">
                <a:solidFill>
                  <a:srgbClr val="1750EB"/>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a:t>
            </a:r>
            <a:r>
              <a:rPr lang="zh-CN" altLang="zh-CN" sz="1600" dirty="0">
                <a:solidFill>
                  <a:srgbClr val="080808"/>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  f(</a:t>
            </a:r>
            <a:r>
              <a:rPr lang="zh-CN" altLang="zh-CN" sz="1600" dirty="0">
                <a:solidFill>
                  <a:srgbClr val="1750EB"/>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a:t>
            </a:r>
            <a:r>
              <a:rPr lang="zh-CN" altLang="zh-CN" sz="1600" dirty="0">
                <a:solidFill>
                  <a:srgbClr val="080808"/>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 </a:t>
            </a:r>
            <a:r>
              <a:rPr lang="zh-CN" altLang="zh-CN" sz="1600" dirty="0">
                <a:solidFill>
                  <a:srgbClr val="1750EB"/>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a:t>
            </a:r>
            <a:br>
              <a:rPr lang="zh-CN" altLang="zh-CN" sz="1600" dirty="0">
                <a:solidFill>
                  <a:srgbClr val="1750EB"/>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600" dirty="0">
                <a:solidFill>
                  <a:srgbClr val="080808"/>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a:t>
            </a:r>
            <a:r>
              <a:rPr lang="zh-CN" altLang="zh-CN" sz="1600" dirty="0">
                <a:solidFill>
                  <a:srgbClr val="1750EB"/>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a:t>
            </a:r>
            <a:r>
              <a:rPr lang="zh-CN" altLang="zh-CN" sz="1600" dirty="0">
                <a:solidFill>
                  <a:srgbClr val="080808"/>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  </a:t>
            </a:r>
            <a:r>
              <a:rPr lang="zh-CN" altLang="zh-CN" sz="1600" dirty="0">
                <a:solidFill>
                  <a:srgbClr val="1750EB"/>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a:t>
            </a:r>
            <a:endParaRPr lang="zh-CN"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8" name="直接箭头连接符 7">
            <a:extLst>
              <a:ext uri="{FF2B5EF4-FFF2-40B4-BE49-F238E27FC236}">
                <a16:creationId xmlns:a16="http://schemas.microsoft.com/office/drawing/2014/main" id="{E404C1CA-EBC8-47AF-8F41-B0AB203A7BD1}"/>
              </a:ext>
            </a:extLst>
          </p:cNvPr>
          <p:cNvCxnSpPr>
            <a:cxnSpLocks/>
          </p:cNvCxnSpPr>
          <p:nvPr/>
        </p:nvCxnSpPr>
        <p:spPr>
          <a:xfrm>
            <a:off x="3013328" y="3429000"/>
            <a:ext cx="0" cy="227011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fade">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fade">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Effect transition="in" filter="fade">
                                      <p:cBhvr>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animEffect transition="in" filter="fade">
                                      <p:cBhvr>
                                        <p:cTn id="27" dur="500"/>
                                        <p:tgtEl>
                                          <p:spTgt spid="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up)">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643985" y="1030853"/>
            <a:ext cx="5747628" cy="4511040"/>
          </a:xfrm>
        </p:spPr>
        <p:txBody>
          <a:bodyPr/>
          <a:lstStyle/>
          <a:p>
            <a:pPr>
              <a:lnSpc>
                <a:spcPct val="250000"/>
              </a:lnSpc>
              <a:defRPr/>
            </a:pPr>
            <a:r>
              <a:rPr lang="zh-CN" altLang="en-US" dirty="0"/>
              <a:t>递归算法三要素大体可以总结为：</a:t>
            </a:r>
            <a:endParaRPr lang="en-US" altLang="zh-CN" dirty="0"/>
          </a:p>
          <a:p>
            <a:pPr marL="552435" lvl="1" indent="-285750">
              <a:lnSpc>
                <a:spcPct val="250000"/>
              </a:lnSpc>
              <a:buFont typeface="Wingdings" panose="05000000000000000000" pitchFamily="2" charset="2"/>
              <a:buChar char="l"/>
              <a:defRPr/>
            </a:pP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递归的公式： </a:t>
            </a:r>
            <a:r>
              <a:rPr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f(n) =  f(n-1) * n;</a:t>
            </a:r>
          </a:p>
          <a:p>
            <a:pPr marL="552435" lvl="1" indent="-285750">
              <a:lnSpc>
                <a:spcPct val="250000"/>
              </a:lnSpc>
              <a:buFont typeface="Wingdings" panose="05000000000000000000" pitchFamily="2" charset="2"/>
              <a:buChar char="l"/>
              <a:defRPr/>
            </a:pP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递归的终结点：</a:t>
            </a:r>
            <a:r>
              <a:rPr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f(1) </a:t>
            </a:r>
          </a:p>
          <a:p>
            <a:pPr marL="552435" lvl="1" indent="-285750">
              <a:lnSpc>
                <a:spcPct val="250000"/>
              </a:lnSpc>
              <a:buFont typeface="Wingdings" panose="05000000000000000000" pitchFamily="2" charset="2"/>
              <a:buChar char="l"/>
              <a:defRPr/>
            </a:pP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递归的方向必须走向终结点：</a:t>
            </a:r>
            <a:endParaRPr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pP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454520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4753439" y="804882"/>
            <a:ext cx="5716639" cy="4898379"/>
          </a:xfrm>
        </p:spPr>
        <p:txBody>
          <a:bodyPr/>
          <a:lstStyle/>
          <a:p>
            <a:pPr>
              <a:buFont typeface="Wingdings" panose="05000000000000000000" pitchFamily="2" charset="2"/>
              <a:buChar char="Ø"/>
            </a:pPr>
            <a:r>
              <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kumimoji="1"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类的使用</a:t>
            </a:r>
            <a:endPar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补充知识：方法递归</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方法递归的形式</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方法递归的应用、执行流程、递归算法的三个核心要素</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方法递归的经典案例</a:t>
            </a:r>
            <a:endParaRPr lang="en-US" altLang="zh-CN"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其他形式的方法递归案例</a:t>
            </a:r>
            <a:endParaRPr lang="en-US" altLang="zh-CN"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补充知识：字符集</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IO</a:t>
            </a: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流：概述</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IO</a:t>
            </a: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流：字节流</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IO</a:t>
            </a: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流：资源释放的方式</a:t>
            </a:r>
          </a:p>
        </p:txBody>
      </p:sp>
    </p:spTree>
    <p:extLst>
      <p:ext uri="{BB962C8B-B14F-4D97-AF65-F5344CB8AC3E}">
        <p14:creationId xmlns:p14="http://schemas.microsoft.com/office/powerpoint/2010/main" val="4229151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21674917-1B20-2E40-8226-8EC87787CE99}"/>
              </a:ext>
            </a:extLst>
          </p:cNvPr>
          <p:cNvSpPr>
            <a:spLocks noGrp="1"/>
          </p:cNvSpPr>
          <p:nvPr>
            <p:ph type="body" sz="quarter" idx="10"/>
          </p:nvPr>
        </p:nvSpPr>
        <p:spPr/>
        <p:txBody>
          <a:bodyPr/>
          <a:lstStyle/>
          <a:p>
            <a:r>
              <a:rPr lang="zh-CN" altLang="en-US" dirty="0"/>
              <a:t>递归求</a:t>
            </a:r>
            <a:r>
              <a:rPr lang="en-US" altLang="zh-CN" dirty="0"/>
              <a:t>1-n</a:t>
            </a:r>
            <a:r>
              <a:rPr lang="zh-CN" altLang="en-US" dirty="0"/>
              <a:t>的和</a:t>
            </a:r>
          </a:p>
        </p:txBody>
      </p:sp>
      <p:sp>
        <p:nvSpPr>
          <p:cNvPr id="6" name="文本占位符 5">
            <a:extLst>
              <a:ext uri="{FF2B5EF4-FFF2-40B4-BE49-F238E27FC236}">
                <a16:creationId xmlns:a16="http://schemas.microsoft.com/office/drawing/2014/main" id="{E8F29E90-DAAD-4D46-ABD2-A6B8BF98C43D}"/>
              </a:ext>
            </a:extLst>
          </p:cNvPr>
          <p:cNvSpPr>
            <a:spLocks noGrp="1"/>
          </p:cNvSpPr>
          <p:nvPr>
            <p:ph type="body" sz="quarter" idx="11"/>
          </p:nvPr>
        </p:nvSpPr>
        <p:spPr/>
        <p:txBody>
          <a:bodyPr/>
          <a:lstStyle/>
          <a:p>
            <a:r>
              <a:rPr lang="zh-CN" altLang="en-US" dirty="0">
                <a:latin typeface="Alibaba PuHuiTi R" pitchFamily="18" charset="-122"/>
                <a:ea typeface="Alibaba PuHuiTi R"/>
                <a:cs typeface="Alibaba PuHuiTi R" pitchFamily="18" charset="-122"/>
              </a:rPr>
              <a:t>需求：计算</a:t>
            </a:r>
            <a:r>
              <a:rPr lang="en-US" altLang="zh-CN" dirty="0">
                <a:latin typeface="Alibaba PuHuiTi R" pitchFamily="18" charset="-122"/>
                <a:ea typeface="Alibaba PuHuiTi R"/>
                <a:cs typeface="Alibaba PuHuiTi R" pitchFamily="18" charset="-122"/>
              </a:rPr>
              <a:t>1-n</a:t>
            </a:r>
            <a:r>
              <a:rPr lang="zh-CN" altLang="en-US" dirty="0">
                <a:latin typeface="Alibaba PuHuiTi R" pitchFamily="18" charset="-122"/>
                <a:ea typeface="Alibaba PuHuiTi R"/>
                <a:cs typeface="Alibaba PuHuiTi R" pitchFamily="18" charset="-122"/>
              </a:rPr>
              <a:t>的和的结果，使用递归思想解决，我们先从数学思维上理解递归的流程和核心点。</a:t>
            </a:r>
            <a:endParaRPr lang="en-US" altLang="zh-CN" dirty="0">
              <a:latin typeface="Alibaba PuHuiTi R" pitchFamily="18" charset="-122"/>
              <a:ea typeface="Alibaba PuHuiTi R"/>
              <a:cs typeface="Alibaba PuHuiTi R" pitchFamily="18" charset="-122"/>
            </a:endParaRPr>
          </a:p>
          <a:p>
            <a:r>
              <a:rPr lang="zh-CN" altLang="en-US" dirty="0">
                <a:ea typeface="Alibaba PuHuiTi R"/>
              </a:rPr>
              <a:t>分析</a:t>
            </a:r>
            <a:endParaRPr lang="en-US" altLang="zh-CN" dirty="0">
              <a:ea typeface="Alibaba PuHuiTi R"/>
            </a:endParaRPr>
          </a:p>
          <a:p>
            <a:pPr marL="342900" indent="-342900">
              <a:buFont typeface="+mj-ea"/>
              <a:buAutoNum type="circleNumDbPlain"/>
            </a:pPr>
            <a:r>
              <a:rPr lang="zh-CN" altLang="en-US" dirty="0">
                <a:ea typeface="Alibaba PuHuiTi R"/>
              </a:rPr>
              <a:t>假如我们认为存在一个公式是 </a:t>
            </a:r>
            <a:r>
              <a:rPr lang="en-US" altLang="zh-CN" dirty="0">
                <a:ea typeface="Alibaba PuHuiTi R"/>
              </a:rPr>
              <a:t>f(n) = 1 + 2 + 3 + 4 + 5 + 6 + 7 + …(n-1) + n;</a:t>
            </a:r>
          </a:p>
          <a:p>
            <a:pPr marL="342900" indent="-342900">
              <a:buFont typeface="+mj-ea"/>
              <a:buAutoNum type="circleNumDbPlain"/>
            </a:pPr>
            <a:r>
              <a:rPr lang="zh-CN" altLang="en-US" dirty="0">
                <a:ea typeface="Alibaba PuHuiTi R"/>
              </a:rPr>
              <a:t>那么公式等价形式就是： </a:t>
            </a:r>
            <a:r>
              <a:rPr lang="en-US" altLang="zh-CN" dirty="0">
                <a:ea typeface="Alibaba PuHuiTi R"/>
              </a:rPr>
              <a:t>f(n) = f(n-1)  + n</a:t>
            </a:r>
          </a:p>
          <a:p>
            <a:pPr marL="342900" indent="-342900">
              <a:buFont typeface="+mj-ea"/>
              <a:buAutoNum type="circleNumDbPlain"/>
            </a:pPr>
            <a:r>
              <a:rPr lang="zh-CN" altLang="en-US" dirty="0">
                <a:ea typeface="Alibaba PuHuiTi R"/>
              </a:rPr>
              <a:t>递归的终结点：</a:t>
            </a:r>
            <a:r>
              <a:rPr lang="en-US" altLang="zh-CN" dirty="0">
                <a:ea typeface="Alibaba PuHuiTi R"/>
              </a:rPr>
              <a:t>f(1) = 1</a:t>
            </a:r>
          </a:p>
          <a:p>
            <a:pPr marL="342900" indent="-342900">
              <a:buFont typeface="+mj-ea"/>
              <a:buAutoNum type="circleNumDbPlain"/>
            </a:pPr>
            <a:r>
              <a:rPr lang="zh-CN" altLang="en-US" dirty="0">
                <a:ea typeface="Alibaba PuHuiTi R"/>
              </a:rPr>
              <a:t>如果求的是 </a:t>
            </a:r>
            <a:r>
              <a:rPr lang="en-US" altLang="zh-CN" dirty="0">
                <a:ea typeface="Alibaba PuHuiTi R"/>
              </a:rPr>
              <a:t>1-5</a:t>
            </a:r>
            <a:r>
              <a:rPr lang="zh-CN" altLang="en-US" dirty="0">
                <a:ea typeface="Alibaba PuHuiTi R"/>
              </a:rPr>
              <a:t>的和 的结果，应该如何计算。</a:t>
            </a:r>
            <a:endParaRPr lang="en-US" altLang="zh-CN" dirty="0">
              <a:ea typeface="Alibaba PuHuiTi R"/>
            </a:endParaRPr>
          </a:p>
          <a:p>
            <a:pPr marL="342900" indent="-342900">
              <a:buFont typeface="+mj-ea"/>
              <a:buAutoNum type="circleNumDbPlain"/>
            </a:pPr>
            <a:r>
              <a:rPr kumimoji="0" lang="zh-CN" altLang="zh-CN" sz="1800" b="0" i="0" u="none" strike="noStrike" cap="none" normalizeH="0" baseline="0" dirty="0">
                <a:ln>
                  <a:noFill/>
                </a:ln>
                <a:solidFill>
                  <a:srgbClr val="080808"/>
                </a:solidFill>
                <a:effectLst/>
              </a:rPr>
              <a:t>f(</a:t>
            </a:r>
            <a:r>
              <a:rPr kumimoji="0" lang="zh-CN" altLang="zh-CN" sz="1800" b="0" i="0" u="none" strike="noStrike" cap="none" normalizeH="0" baseline="0" dirty="0">
                <a:ln>
                  <a:noFill/>
                </a:ln>
                <a:solidFill>
                  <a:srgbClr val="1750EB"/>
                </a:solidFill>
                <a:effectLst/>
              </a:rPr>
              <a:t>5</a:t>
            </a:r>
            <a:r>
              <a:rPr kumimoji="0" lang="zh-CN" altLang="zh-CN" sz="1800" b="0" i="0" u="none" strike="noStrike" cap="none" normalizeH="0" baseline="0" dirty="0">
                <a:ln>
                  <a:noFill/>
                </a:ln>
                <a:solidFill>
                  <a:srgbClr val="080808"/>
                </a:solidFill>
                <a:effectLst/>
              </a:rPr>
              <a:t>) =  f(</a:t>
            </a:r>
            <a:r>
              <a:rPr kumimoji="0" lang="zh-CN" altLang="zh-CN" sz="1800" b="0" i="0" u="none" strike="noStrike" cap="none" normalizeH="0" baseline="0" dirty="0">
                <a:ln>
                  <a:noFill/>
                </a:ln>
                <a:solidFill>
                  <a:srgbClr val="1750EB"/>
                </a:solidFill>
                <a:effectLst/>
              </a:rPr>
              <a:t>4</a:t>
            </a:r>
            <a:r>
              <a:rPr kumimoji="0" lang="zh-CN" altLang="zh-CN" sz="1800" b="0" i="0" u="none" strike="noStrike" cap="none" normalizeH="0" baseline="0" dirty="0">
                <a:ln>
                  <a:noFill/>
                </a:ln>
                <a:solidFill>
                  <a:srgbClr val="080808"/>
                </a:solidFill>
                <a:effectLst/>
              </a:rPr>
              <a:t>) </a:t>
            </a:r>
            <a:r>
              <a:rPr kumimoji="0" lang="en-US" altLang="zh-CN" sz="1800" b="0" i="0" u="none" strike="noStrike" cap="none" normalizeH="0" baseline="0" dirty="0">
                <a:ln>
                  <a:noFill/>
                </a:ln>
                <a:solidFill>
                  <a:srgbClr val="080808"/>
                </a:solidFill>
                <a:effectLst/>
              </a:rPr>
              <a:t> + </a:t>
            </a:r>
            <a:r>
              <a:rPr kumimoji="0" lang="zh-CN" altLang="zh-CN" sz="1800" b="0" i="0" u="none" strike="noStrike" cap="none" normalizeH="0" baseline="0" dirty="0">
                <a:ln>
                  <a:noFill/>
                </a:ln>
                <a:solidFill>
                  <a:srgbClr val="1750EB"/>
                </a:solidFill>
                <a:effectLst/>
              </a:rPr>
              <a:t>5</a:t>
            </a:r>
            <a:br>
              <a:rPr kumimoji="0" lang="zh-CN" altLang="zh-CN" sz="1800" b="0" i="0" u="none" strike="noStrike" cap="none" normalizeH="0" baseline="0" dirty="0">
                <a:ln>
                  <a:noFill/>
                </a:ln>
                <a:solidFill>
                  <a:srgbClr val="1750EB"/>
                </a:solidFill>
                <a:effectLst/>
              </a:rPr>
            </a:br>
            <a:r>
              <a:rPr kumimoji="0" lang="zh-CN" altLang="zh-CN" sz="1800" b="0" i="0" u="none" strike="noStrike" cap="none" normalizeH="0" baseline="0" dirty="0">
                <a:ln>
                  <a:noFill/>
                </a:ln>
                <a:solidFill>
                  <a:srgbClr val="080808"/>
                </a:solidFill>
                <a:effectLst/>
              </a:rPr>
              <a:t>f(</a:t>
            </a:r>
            <a:r>
              <a:rPr kumimoji="0" lang="zh-CN" altLang="zh-CN" sz="1800" b="0" i="0" u="none" strike="noStrike" cap="none" normalizeH="0" baseline="0" dirty="0">
                <a:ln>
                  <a:noFill/>
                </a:ln>
                <a:solidFill>
                  <a:srgbClr val="1750EB"/>
                </a:solidFill>
                <a:effectLst/>
              </a:rPr>
              <a:t>4</a:t>
            </a:r>
            <a:r>
              <a:rPr kumimoji="0" lang="zh-CN" altLang="zh-CN" sz="1800" b="0" i="0" u="none" strike="noStrike" cap="none" normalizeH="0" baseline="0" dirty="0">
                <a:ln>
                  <a:noFill/>
                </a:ln>
                <a:solidFill>
                  <a:srgbClr val="080808"/>
                </a:solidFill>
                <a:effectLst/>
              </a:rPr>
              <a:t>) =  f(</a:t>
            </a:r>
            <a:r>
              <a:rPr kumimoji="0" lang="zh-CN" altLang="zh-CN" sz="1800" b="0" i="0" u="none" strike="noStrike" cap="none" normalizeH="0" baseline="0" dirty="0">
                <a:ln>
                  <a:noFill/>
                </a:ln>
                <a:solidFill>
                  <a:srgbClr val="1750EB"/>
                </a:solidFill>
                <a:effectLst/>
              </a:rPr>
              <a:t>3</a:t>
            </a:r>
            <a:r>
              <a:rPr kumimoji="0" lang="zh-CN" altLang="zh-CN" sz="1800" b="0" i="0" u="none" strike="noStrike" cap="none" normalizeH="0" baseline="0" dirty="0">
                <a:ln>
                  <a:noFill/>
                </a:ln>
                <a:solidFill>
                  <a:srgbClr val="080808"/>
                </a:solidFill>
                <a:effectLst/>
              </a:rPr>
              <a:t>) </a:t>
            </a:r>
            <a:r>
              <a:rPr kumimoji="0" lang="en-US" altLang="zh-CN" sz="1800" b="0" i="0" u="none" strike="noStrike" cap="none" normalizeH="0" baseline="0" dirty="0">
                <a:ln>
                  <a:noFill/>
                </a:ln>
                <a:solidFill>
                  <a:srgbClr val="080808"/>
                </a:solidFill>
                <a:effectLst/>
              </a:rPr>
              <a:t> + </a:t>
            </a:r>
            <a:r>
              <a:rPr kumimoji="0" lang="zh-CN" altLang="zh-CN" sz="1800" b="0" i="0" u="none" strike="noStrike" cap="none" normalizeH="0" baseline="0" dirty="0">
                <a:ln>
                  <a:noFill/>
                </a:ln>
                <a:solidFill>
                  <a:srgbClr val="1750EB"/>
                </a:solidFill>
                <a:effectLst/>
              </a:rPr>
              <a:t>4</a:t>
            </a:r>
            <a:br>
              <a:rPr kumimoji="0" lang="zh-CN" altLang="zh-CN" sz="1800" b="0" i="0" u="none" strike="noStrike" cap="none" normalizeH="0" baseline="0" dirty="0">
                <a:ln>
                  <a:noFill/>
                </a:ln>
                <a:solidFill>
                  <a:srgbClr val="1750EB"/>
                </a:solidFill>
                <a:effectLst/>
              </a:rPr>
            </a:br>
            <a:r>
              <a:rPr kumimoji="0" lang="zh-CN" altLang="zh-CN" sz="1800" b="0" i="0" u="none" strike="noStrike" cap="none" normalizeH="0" baseline="0" dirty="0">
                <a:ln>
                  <a:noFill/>
                </a:ln>
                <a:solidFill>
                  <a:srgbClr val="080808"/>
                </a:solidFill>
                <a:effectLst/>
              </a:rPr>
              <a:t>f(</a:t>
            </a:r>
            <a:r>
              <a:rPr kumimoji="0" lang="zh-CN" altLang="zh-CN" sz="1800" b="0" i="0" u="none" strike="noStrike" cap="none" normalizeH="0" baseline="0" dirty="0">
                <a:ln>
                  <a:noFill/>
                </a:ln>
                <a:solidFill>
                  <a:srgbClr val="1750EB"/>
                </a:solidFill>
                <a:effectLst/>
              </a:rPr>
              <a:t>3</a:t>
            </a:r>
            <a:r>
              <a:rPr kumimoji="0" lang="zh-CN" altLang="zh-CN" sz="1800" b="0" i="0" u="none" strike="noStrike" cap="none" normalizeH="0" baseline="0" dirty="0">
                <a:ln>
                  <a:noFill/>
                </a:ln>
                <a:solidFill>
                  <a:srgbClr val="080808"/>
                </a:solidFill>
                <a:effectLst/>
              </a:rPr>
              <a:t>) =  f(</a:t>
            </a:r>
            <a:r>
              <a:rPr kumimoji="0" lang="zh-CN" altLang="zh-CN" sz="1800" b="0" i="0" u="none" strike="noStrike" cap="none" normalizeH="0" baseline="0" dirty="0">
                <a:ln>
                  <a:noFill/>
                </a:ln>
                <a:solidFill>
                  <a:srgbClr val="1750EB"/>
                </a:solidFill>
                <a:effectLst/>
              </a:rPr>
              <a:t>2</a:t>
            </a:r>
            <a:r>
              <a:rPr kumimoji="0" lang="zh-CN" altLang="zh-CN" sz="1800" b="0" i="0" u="none" strike="noStrike" cap="none" normalizeH="0" baseline="0" dirty="0">
                <a:ln>
                  <a:noFill/>
                </a:ln>
                <a:solidFill>
                  <a:srgbClr val="080808"/>
                </a:solidFill>
                <a:effectLst/>
              </a:rPr>
              <a:t>) </a:t>
            </a:r>
            <a:r>
              <a:rPr kumimoji="0" lang="en-US" altLang="zh-CN" sz="1800" b="0" i="0" u="none" strike="noStrike" cap="none" normalizeH="0" baseline="0" dirty="0">
                <a:ln>
                  <a:noFill/>
                </a:ln>
                <a:solidFill>
                  <a:srgbClr val="080808"/>
                </a:solidFill>
                <a:effectLst/>
              </a:rPr>
              <a:t> + </a:t>
            </a:r>
            <a:r>
              <a:rPr kumimoji="0" lang="zh-CN" altLang="zh-CN" sz="1800" b="0" i="0" u="none" strike="noStrike" cap="none" normalizeH="0" baseline="0" dirty="0">
                <a:ln>
                  <a:noFill/>
                </a:ln>
                <a:solidFill>
                  <a:srgbClr val="1750EB"/>
                </a:solidFill>
                <a:effectLst/>
              </a:rPr>
              <a:t>3</a:t>
            </a:r>
            <a:br>
              <a:rPr kumimoji="0" lang="zh-CN" altLang="zh-CN" sz="1800" b="0" i="0" u="none" strike="noStrike" cap="none" normalizeH="0" baseline="0" dirty="0">
                <a:ln>
                  <a:noFill/>
                </a:ln>
                <a:solidFill>
                  <a:srgbClr val="1750EB"/>
                </a:solidFill>
                <a:effectLst/>
              </a:rPr>
            </a:br>
            <a:r>
              <a:rPr kumimoji="0" lang="zh-CN" altLang="zh-CN" sz="1800" b="0" i="0" u="none" strike="noStrike" cap="none" normalizeH="0" baseline="0" dirty="0">
                <a:ln>
                  <a:noFill/>
                </a:ln>
                <a:solidFill>
                  <a:srgbClr val="080808"/>
                </a:solidFill>
                <a:effectLst/>
              </a:rPr>
              <a:t>f(</a:t>
            </a:r>
            <a:r>
              <a:rPr kumimoji="0" lang="zh-CN" altLang="zh-CN" sz="1800" b="0" i="0" u="none" strike="noStrike" cap="none" normalizeH="0" baseline="0" dirty="0">
                <a:ln>
                  <a:noFill/>
                </a:ln>
                <a:solidFill>
                  <a:srgbClr val="1750EB"/>
                </a:solidFill>
                <a:effectLst/>
              </a:rPr>
              <a:t>2</a:t>
            </a:r>
            <a:r>
              <a:rPr kumimoji="0" lang="zh-CN" altLang="zh-CN" sz="1800" b="0" i="0" u="none" strike="noStrike" cap="none" normalizeH="0" baseline="0" dirty="0">
                <a:ln>
                  <a:noFill/>
                </a:ln>
                <a:solidFill>
                  <a:srgbClr val="080808"/>
                </a:solidFill>
                <a:effectLst/>
              </a:rPr>
              <a:t>) =  f(</a:t>
            </a:r>
            <a:r>
              <a:rPr kumimoji="0" lang="zh-CN" altLang="zh-CN" sz="1800" b="0" i="0" u="none" strike="noStrike" cap="none" normalizeH="0" baseline="0" dirty="0">
                <a:ln>
                  <a:noFill/>
                </a:ln>
                <a:solidFill>
                  <a:srgbClr val="1750EB"/>
                </a:solidFill>
                <a:effectLst/>
              </a:rPr>
              <a:t>1</a:t>
            </a:r>
            <a:r>
              <a:rPr kumimoji="0" lang="zh-CN" altLang="zh-CN" sz="1800" b="0" i="0" u="none" strike="noStrike" cap="none" normalizeH="0" baseline="0" dirty="0">
                <a:ln>
                  <a:noFill/>
                </a:ln>
                <a:solidFill>
                  <a:srgbClr val="080808"/>
                </a:solidFill>
                <a:effectLst/>
              </a:rPr>
              <a:t>) </a:t>
            </a:r>
            <a:r>
              <a:rPr kumimoji="0" lang="en-US" altLang="zh-CN" sz="1800" b="0" i="0" u="none" strike="noStrike" cap="none" normalizeH="0" baseline="0" dirty="0">
                <a:ln>
                  <a:noFill/>
                </a:ln>
                <a:solidFill>
                  <a:srgbClr val="080808"/>
                </a:solidFill>
                <a:effectLst/>
              </a:rPr>
              <a:t> +</a:t>
            </a:r>
            <a:r>
              <a:rPr kumimoji="0" lang="zh-CN" altLang="zh-CN" sz="1800" b="0" i="0" u="none" strike="noStrike" cap="none" normalizeH="0" baseline="0" dirty="0">
                <a:ln>
                  <a:noFill/>
                </a:ln>
                <a:solidFill>
                  <a:srgbClr val="080808"/>
                </a:solidFill>
                <a:effectLst/>
              </a:rPr>
              <a:t> </a:t>
            </a:r>
            <a:r>
              <a:rPr kumimoji="0" lang="zh-CN" altLang="zh-CN" sz="1800" b="0" i="0" u="none" strike="noStrike" cap="none" normalizeH="0" baseline="0" dirty="0">
                <a:ln>
                  <a:noFill/>
                </a:ln>
                <a:solidFill>
                  <a:srgbClr val="1750EB"/>
                </a:solidFill>
                <a:effectLst/>
              </a:rPr>
              <a:t>2</a:t>
            </a:r>
            <a:br>
              <a:rPr kumimoji="0" lang="zh-CN" altLang="zh-CN" sz="1800" b="0" i="0" u="none" strike="noStrike" cap="none" normalizeH="0" baseline="0" dirty="0">
                <a:ln>
                  <a:noFill/>
                </a:ln>
                <a:solidFill>
                  <a:srgbClr val="1750EB"/>
                </a:solidFill>
                <a:effectLst/>
              </a:rPr>
            </a:br>
            <a:r>
              <a:rPr kumimoji="0" lang="zh-CN" altLang="zh-CN" sz="1800" b="0" i="0" u="none" strike="noStrike" cap="none" normalizeH="0" baseline="0" dirty="0">
                <a:ln>
                  <a:noFill/>
                </a:ln>
                <a:solidFill>
                  <a:srgbClr val="080808"/>
                </a:solidFill>
                <a:effectLst/>
              </a:rPr>
              <a:t>f(</a:t>
            </a:r>
            <a:r>
              <a:rPr kumimoji="0" lang="zh-CN" altLang="zh-CN" sz="1800" b="0" i="0" u="none" strike="noStrike" cap="none" normalizeH="0" baseline="0" dirty="0">
                <a:ln>
                  <a:noFill/>
                </a:ln>
                <a:solidFill>
                  <a:srgbClr val="1750EB"/>
                </a:solidFill>
                <a:effectLst/>
              </a:rPr>
              <a:t>1</a:t>
            </a:r>
            <a:r>
              <a:rPr kumimoji="0" lang="zh-CN" altLang="zh-CN" sz="1800" b="0" i="0" u="none" strike="noStrike" cap="none" normalizeH="0" baseline="0" dirty="0">
                <a:ln>
                  <a:noFill/>
                </a:ln>
                <a:solidFill>
                  <a:srgbClr val="080808"/>
                </a:solidFill>
                <a:effectLst/>
              </a:rPr>
              <a:t>) =  </a:t>
            </a:r>
            <a:r>
              <a:rPr kumimoji="0" lang="zh-CN" altLang="zh-CN" sz="1800" b="0" i="0" u="none" strike="noStrike" cap="none" normalizeH="0" baseline="0" dirty="0">
                <a:ln>
                  <a:noFill/>
                </a:ln>
                <a:solidFill>
                  <a:srgbClr val="1750EB"/>
                </a:solidFill>
                <a:effectLst/>
              </a:rPr>
              <a:t>1</a:t>
            </a:r>
            <a:endParaRPr kumimoji="0" lang="zh-CN" altLang="zh-CN" sz="1800" b="0" i="0" u="none" strike="noStrike" cap="none" normalizeH="0" baseline="0" dirty="0">
              <a:ln>
                <a:noFill/>
              </a:ln>
              <a:solidFill>
                <a:schemeClr val="tx1"/>
              </a:solidFill>
              <a:effectLst/>
            </a:endParaRPr>
          </a:p>
          <a:p>
            <a:pPr marL="342900" indent="-342900">
              <a:buFont typeface="+mj-ea"/>
              <a:buAutoNum type="circleNumDbPlain"/>
            </a:pPr>
            <a:endParaRPr lang="zh-CN" altLang="en-US" dirty="0">
              <a:ea typeface="Alibaba PuHuiTi R"/>
            </a:endParaRPr>
          </a:p>
        </p:txBody>
      </p:sp>
      <p:cxnSp>
        <p:nvCxnSpPr>
          <p:cNvPr id="7" name="直接箭头连接符 6">
            <a:extLst>
              <a:ext uri="{FF2B5EF4-FFF2-40B4-BE49-F238E27FC236}">
                <a16:creationId xmlns:a16="http://schemas.microsoft.com/office/drawing/2014/main" id="{3744A524-3C03-486C-A482-F8686A5B7AB4}"/>
              </a:ext>
            </a:extLst>
          </p:cNvPr>
          <p:cNvCxnSpPr>
            <a:cxnSpLocks/>
          </p:cNvCxnSpPr>
          <p:nvPr/>
        </p:nvCxnSpPr>
        <p:spPr>
          <a:xfrm>
            <a:off x="4421688" y="4283902"/>
            <a:ext cx="0" cy="182880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9" name="直接箭头连接符 8">
            <a:extLst>
              <a:ext uri="{FF2B5EF4-FFF2-40B4-BE49-F238E27FC236}">
                <a16:creationId xmlns:a16="http://schemas.microsoft.com/office/drawing/2014/main" id="{57979935-94D1-4050-B071-ED53F26B484F}"/>
              </a:ext>
            </a:extLst>
          </p:cNvPr>
          <p:cNvCxnSpPr>
            <a:cxnSpLocks/>
          </p:cNvCxnSpPr>
          <p:nvPr/>
        </p:nvCxnSpPr>
        <p:spPr>
          <a:xfrm flipV="1">
            <a:off x="4921025" y="4252588"/>
            <a:ext cx="1" cy="186011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979882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fade">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fade">
                                      <p:cBhvr>
                                        <p:cTn id="37" dur="50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wipe(up)">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wipe(down)">
                                      <p:cBhvr>
                                        <p:cTn id="4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21674917-1B20-2E40-8226-8EC87787CE99}"/>
              </a:ext>
            </a:extLst>
          </p:cNvPr>
          <p:cNvSpPr>
            <a:spLocks noGrp="1"/>
          </p:cNvSpPr>
          <p:nvPr>
            <p:ph type="body" sz="quarter" idx="10"/>
          </p:nvPr>
        </p:nvSpPr>
        <p:spPr/>
        <p:txBody>
          <a:bodyPr/>
          <a:lstStyle/>
          <a:p>
            <a:r>
              <a:rPr lang="zh-CN" altLang="en-US" dirty="0"/>
              <a:t>猴子吃桃问题</a:t>
            </a:r>
          </a:p>
        </p:txBody>
      </p:sp>
      <p:sp>
        <p:nvSpPr>
          <p:cNvPr id="6" name="文本占位符 5">
            <a:extLst>
              <a:ext uri="{FF2B5EF4-FFF2-40B4-BE49-F238E27FC236}">
                <a16:creationId xmlns:a16="http://schemas.microsoft.com/office/drawing/2014/main" id="{E8F29E90-DAAD-4D46-ABD2-A6B8BF98C43D}"/>
              </a:ext>
            </a:extLst>
          </p:cNvPr>
          <p:cNvSpPr>
            <a:spLocks noGrp="1"/>
          </p:cNvSpPr>
          <p:nvPr>
            <p:ph type="body" sz="quarter" idx="11"/>
          </p:nvPr>
        </p:nvSpPr>
        <p:spPr>
          <a:xfrm>
            <a:off x="4061827" y="1798291"/>
            <a:ext cx="9214230" cy="4219575"/>
          </a:xfrm>
        </p:spPr>
        <p:txBody>
          <a:bodyPr/>
          <a:lstStyle/>
          <a:p>
            <a:pPr marL="285750" indent="-285750">
              <a:buFont typeface="Wingdings" panose="05000000000000000000" pitchFamily="2" charset="2"/>
              <a:buChar char="l"/>
            </a:pPr>
            <a:r>
              <a:rPr lang="zh-CN" altLang="en-US" dirty="0">
                <a:latin typeface="Alibaba PuHuiTi R" pitchFamily="18" charset="-122"/>
                <a:ea typeface="Alibaba PuHuiTi R"/>
                <a:cs typeface="Alibaba PuHuiTi R" pitchFamily="18" charset="-122"/>
              </a:rPr>
              <a:t>猴子第一天摘下若干桃子，当即吃了一半，觉得好不过瘾，于是又多吃了一个</a:t>
            </a:r>
            <a:endParaRPr lang="en-US" altLang="zh-CN" dirty="0">
              <a:latin typeface="Alibaba PuHuiTi R" pitchFamily="18" charset="-122"/>
              <a:ea typeface="Alibaba PuHuiTi R"/>
              <a:cs typeface="Alibaba PuHuiTi R" pitchFamily="18" charset="-122"/>
            </a:endParaRPr>
          </a:p>
          <a:p>
            <a:r>
              <a:rPr lang="zh-CN" altLang="en-US" dirty="0">
                <a:ea typeface="Alibaba PuHuiTi R"/>
              </a:rPr>
              <a:t>第二天又吃了前天剩余桃子数量的一半，</a:t>
            </a:r>
            <a:r>
              <a:rPr lang="zh-CN" altLang="en-US" dirty="0">
                <a:latin typeface="Alibaba PuHuiTi R" pitchFamily="18" charset="-122"/>
                <a:ea typeface="Alibaba PuHuiTi R"/>
                <a:cs typeface="Alibaba PuHuiTi R" pitchFamily="18" charset="-122"/>
              </a:rPr>
              <a:t>觉得好不过瘾，于是又多吃了一个</a:t>
            </a:r>
            <a:endParaRPr lang="en-US" altLang="zh-CN" dirty="0">
              <a:latin typeface="Alibaba PuHuiTi R" pitchFamily="18" charset="-122"/>
              <a:ea typeface="Alibaba PuHuiTi R"/>
              <a:cs typeface="Alibaba PuHuiTi R" pitchFamily="18" charset="-122"/>
            </a:endParaRPr>
          </a:p>
          <a:p>
            <a:r>
              <a:rPr lang="zh-CN" altLang="en-US" dirty="0">
                <a:ea typeface="Alibaba PuHuiTi R"/>
              </a:rPr>
              <a:t>以后每天都是吃前天剩余桃子数量的一半，</a:t>
            </a:r>
            <a:r>
              <a:rPr lang="zh-CN" altLang="en-US" dirty="0">
                <a:latin typeface="Alibaba PuHuiTi R" pitchFamily="18" charset="-122"/>
                <a:ea typeface="Alibaba PuHuiTi R"/>
                <a:cs typeface="Alibaba PuHuiTi R" pitchFamily="18" charset="-122"/>
              </a:rPr>
              <a:t>觉得好不过瘾，又多吃了一个</a:t>
            </a:r>
            <a:endParaRPr lang="en-US" altLang="zh-CN" dirty="0">
              <a:latin typeface="Alibaba PuHuiTi R" pitchFamily="18" charset="-122"/>
              <a:ea typeface="Alibaba PuHuiTi R"/>
              <a:cs typeface="Alibaba PuHuiTi R" pitchFamily="18" charset="-122"/>
            </a:endParaRPr>
          </a:p>
          <a:p>
            <a:r>
              <a:rPr lang="zh-CN" altLang="en-US" dirty="0">
                <a:latin typeface="Alibaba PuHuiTi R" pitchFamily="18" charset="-122"/>
                <a:ea typeface="Alibaba PuHuiTi R"/>
                <a:cs typeface="Alibaba PuHuiTi R" pitchFamily="18" charset="-122"/>
              </a:rPr>
              <a:t>等到第</a:t>
            </a:r>
            <a:r>
              <a:rPr lang="en-US" altLang="zh-CN" dirty="0">
                <a:latin typeface="Alibaba PuHuiTi R" pitchFamily="18" charset="-122"/>
                <a:ea typeface="Alibaba PuHuiTi R"/>
                <a:cs typeface="Alibaba PuHuiTi R" pitchFamily="18" charset="-122"/>
              </a:rPr>
              <a:t>10</a:t>
            </a:r>
            <a:r>
              <a:rPr lang="zh-CN" altLang="en-US" dirty="0">
                <a:latin typeface="Alibaba PuHuiTi R" pitchFamily="18" charset="-122"/>
                <a:ea typeface="Alibaba PuHuiTi R"/>
                <a:cs typeface="Alibaba PuHuiTi R" pitchFamily="18" charset="-122"/>
              </a:rPr>
              <a:t>天的时候发现桃子只有</a:t>
            </a:r>
            <a:r>
              <a:rPr lang="en-US" altLang="zh-CN" dirty="0">
                <a:latin typeface="Alibaba PuHuiTi R" pitchFamily="18" charset="-122"/>
                <a:ea typeface="Alibaba PuHuiTi R"/>
                <a:cs typeface="Alibaba PuHuiTi R" pitchFamily="18" charset="-122"/>
              </a:rPr>
              <a:t>1</a:t>
            </a:r>
            <a:r>
              <a:rPr lang="zh-CN" altLang="en-US" dirty="0">
                <a:latin typeface="Alibaba PuHuiTi R" pitchFamily="18" charset="-122"/>
                <a:ea typeface="Alibaba PuHuiTi R"/>
                <a:cs typeface="Alibaba PuHuiTi R" pitchFamily="18" charset="-122"/>
              </a:rPr>
              <a:t>个了。</a:t>
            </a:r>
            <a:endParaRPr lang="en-US" altLang="zh-CN" dirty="0">
              <a:latin typeface="Alibaba PuHuiTi R" pitchFamily="18" charset="-122"/>
              <a:ea typeface="Alibaba PuHuiTi R"/>
              <a:cs typeface="Alibaba PuHuiTi R" pitchFamily="18" charset="-122"/>
            </a:endParaRPr>
          </a:p>
          <a:p>
            <a:r>
              <a:rPr lang="zh-CN" altLang="en-US" dirty="0">
                <a:latin typeface="Alibaba PuHuiTi R" pitchFamily="18" charset="-122"/>
                <a:ea typeface="Alibaba PuHuiTi R"/>
                <a:cs typeface="Alibaba PuHuiTi R" pitchFamily="18" charset="-122"/>
              </a:rPr>
              <a:t>需求：请问猴子第一天摘了多少个桃子？</a:t>
            </a:r>
            <a:endParaRPr lang="en-US" altLang="zh-CN" dirty="0">
              <a:latin typeface="Alibaba PuHuiTi R" pitchFamily="18" charset="-122"/>
              <a:ea typeface="Alibaba PuHuiTi R"/>
              <a:cs typeface="Alibaba PuHuiTi R" pitchFamily="18" charset="-122"/>
            </a:endParaRPr>
          </a:p>
          <a:p>
            <a:r>
              <a:rPr lang="zh-CN" altLang="en-US" dirty="0">
                <a:latin typeface="Alibaba PuHuiTi R" pitchFamily="18" charset="-122"/>
                <a:ea typeface="Alibaba PuHuiTi R"/>
                <a:cs typeface="Alibaba PuHuiTi R" pitchFamily="18" charset="-122"/>
              </a:rPr>
              <a:t>分析：</a:t>
            </a:r>
            <a:endParaRPr lang="en-US" altLang="zh-CN" dirty="0">
              <a:latin typeface="Alibaba PuHuiTi R" pitchFamily="18" charset="-122"/>
              <a:ea typeface="Alibaba PuHuiTi R"/>
              <a:cs typeface="Alibaba PuHuiTi R" pitchFamily="18" charset="-122"/>
            </a:endParaRPr>
          </a:p>
          <a:p>
            <a:pPr marL="342900" indent="-342900">
              <a:buFont typeface="+mj-ea"/>
              <a:buAutoNum type="circleNumDbPlain"/>
            </a:pPr>
            <a:r>
              <a:rPr lang="zh-CN" altLang="en-US" dirty="0">
                <a:latin typeface="Alibaba PuHuiTi R" pitchFamily="18" charset="-122"/>
                <a:ea typeface="Alibaba PuHuiTi R"/>
                <a:cs typeface="Alibaba PuHuiTi R" pitchFamily="18" charset="-122"/>
              </a:rPr>
              <a:t>整体来看，每一天都是做同一个事件，典型的规律化问题，考虑递归三要素：</a:t>
            </a:r>
            <a:endParaRPr lang="en-US" altLang="zh-CN" dirty="0">
              <a:latin typeface="Alibaba PuHuiTi R" pitchFamily="18" charset="-122"/>
              <a:ea typeface="Alibaba PuHuiTi R"/>
              <a:cs typeface="Alibaba PuHuiTi R" pitchFamily="18" charset="-122"/>
            </a:endParaRPr>
          </a:p>
          <a:p>
            <a:pPr marL="342900" indent="-342900">
              <a:buFont typeface="+mj-ea"/>
              <a:buAutoNum type="circleNumDbPlain"/>
            </a:pPr>
            <a:r>
              <a:rPr lang="zh-CN" altLang="en-US" dirty="0">
                <a:latin typeface="Alibaba PuHuiTi R" pitchFamily="18" charset="-122"/>
                <a:ea typeface="Alibaba PuHuiTi R"/>
                <a:cs typeface="Alibaba PuHuiTi R" pitchFamily="18" charset="-122"/>
              </a:rPr>
              <a:t>递归公式： </a:t>
            </a:r>
            <a:endParaRPr lang="en-US" altLang="zh-CN" dirty="0">
              <a:latin typeface="Alibaba PuHuiTi R" pitchFamily="18" charset="-122"/>
              <a:ea typeface="Alibaba PuHuiTi R"/>
              <a:cs typeface="Alibaba PuHuiTi R" pitchFamily="18" charset="-122"/>
            </a:endParaRPr>
          </a:p>
          <a:p>
            <a:pPr marL="342900" indent="-342900">
              <a:buFont typeface="+mj-ea"/>
              <a:buAutoNum type="circleNumDbPlain"/>
            </a:pPr>
            <a:r>
              <a:rPr lang="zh-CN" altLang="en-US" dirty="0">
                <a:latin typeface="Alibaba PuHuiTi R" pitchFamily="18" charset="-122"/>
                <a:ea typeface="Alibaba PuHuiTi R"/>
                <a:cs typeface="Alibaba PuHuiTi R" pitchFamily="18" charset="-122"/>
              </a:rPr>
              <a:t>递归终结点：</a:t>
            </a:r>
            <a:endParaRPr lang="en-US" altLang="zh-CN" dirty="0">
              <a:latin typeface="Alibaba PuHuiTi R" pitchFamily="18" charset="-122"/>
              <a:ea typeface="Alibaba PuHuiTi R"/>
              <a:cs typeface="Alibaba PuHuiTi R" pitchFamily="18" charset="-122"/>
            </a:endParaRPr>
          </a:p>
          <a:p>
            <a:pPr marL="342900" indent="-342900">
              <a:buFont typeface="+mj-ea"/>
              <a:buAutoNum type="circleNumDbPlain"/>
            </a:pPr>
            <a:r>
              <a:rPr lang="zh-CN" altLang="en-US" dirty="0">
                <a:latin typeface="Alibaba PuHuiTi R" pitchFamily="18" charset="-122"/>
                <a:ea typeface="Alibaba PuHuiTi R"/>
                <a:cs typeface="Alibaba PuHuiTi R" pitchFamily="18" charset="-122"/>
              </a:rPr>
              <a:t>递归方向：</a:t>
            </a:r>
            <a:endParaRPr lang="en-US" altLang="zh-CN" dirty="0">
              <a:latin typeface="Alibaba PuHuiTi R" pitchFamily="18" charset="-122"/>
              <a:ea typeface="Alibaba PuHuiTi R"/>
              <a:cs typeface="Alibaba PuHuiTi R" pitchFamily="18" charset="-122"/>
            </a:endParaRPr>
          </a:p>
          <a:p>
            <a:endParaRPr lang="en-US" altLang="zh-CN" dirty="0">
              <a:latin typeface="Alibaba PuHuiTi R" pitchFamily="18" charset="-122"/>
              <a:ea typeface="Alibaba PuHuiTi R"/>
              <a:cs typeface="Alibaba PuHuiTi R" pitchFamily="18" charset="-122"/>
            </a:endParaRPr>
          </a:p>
        </p:txBody>
      </p:sp>
      <p:pic>
        <p:nvPicPr>
          <p:cNvPr id="7" name="Picture 2">
            <a:extLst>
              <a:ext uri="{FF2B5EF4-FFF2-40B4-BE49-F238E27FC236}">
                <a16:creationId xmlns:a16="http://schemas.microsoft.com/office/drawing/2014/main" id="{655A6251-4060-4194-A0FB-1FDD10CE57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237" y="2422762"/>
            <a:ext cx="3400425" cy="2686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8916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500"/>
                                        <p:tgtEl>
                                          <p:spTgt spid="6">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fade">
                                      <p:cBhvr>
                                        <p:cTn id="19" dur="500"/>
                                        <p:tgtEl>
                                          <p:spTgt spid="6">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6">
                                            <p:txEl>
                                              <p:pRg st="5" end="5"/>
                                            </p:txEl>
                                          </p:spTgt>
                                        </p:tgtEl>
                                        <p:attrNameLst>
                                          <p:attrName>style.visibility</p:attrName>
                                        </p:attrNameLst>
                                      </p:cBhvr>
                                      <p:to>
                                        <p:strVal val="visible"/>
                                      </p:to>
                                    </p:set>
                                    <p:animEffect transition="in" filter="fade">
                                      <p:cBhvr>
                                        <p:cTn id="24" dur="500"/>
                                        <p:tgtEl>
                                          <p:spTgt spid="6">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6">
                                            <p:txEl>
                                              <p:pRg st="6" end="6"/>
                                            </p:txEl>
                                          </p:spTgt>
                                        </p:tgtEl>
                                        <p:attrNameLst>
                                          <p:attrName>style.visibility</p:attrName>
                                        </p:attrNameLst>
                                      </p:cBhvr>
                                      <p:to>
                                        <p:strVal val="visible"/>
                                      </p:to>
                                    </p:set>
                                    <p:animEffect transition="in" filter="fade">
                                      <p:cBhvr>
                                        <p:cTn id="29" dur="500"/>
                                        <p:tgtEl>
                                          <p:spTgt spid="6">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6">
                                            <p:txEl>
                                              <p:pRg st="7" end="7"/>
                                            </p:txEl>
                                          </p:spTgt>
                                        </p:tgtEl>
                                        <p:attrNameLst>
                                          <p:attrName>style.visibility</p:attrName>
                                        </p:attrNameLst>
                                      </p:cBhvr>
                                      <p:to>
                                        <p:strVal val="visible"/>
                                      </p:to>
                                    </p:set>
                                    <p:animEffect transition="in" filter="fade">
                                      <p:cBhvr>
                                        <p:cTn id="34" dur="500"/>
                                        <p:tgtEl>
                                          <p:spTgt spid="6">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6">
                                            <p:txEl>
                                              <p:pRg st="8" end="8"/>
                                            </p:txEl>
                                          </p:spTgt>
                                        </p:tgtEl>
                                        <p:attrNameLst>
                                          <p:attrName>style.visibility</p:attrName>
                                        </p:attrNameLst>
                                      </p:cBhvr>
                                      <p:to>
                                        <p:strVal val="visible"/>
                                      </p:to>
                                    </p:set>
                                    <p:animEffect transition="in" filter="fade">
                                      <p:cBhvr>
                                        <p:cTn id="39" dur="500"/>
                                        <p:tgtEl>
                                          <p:spTgt spid="6">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6">
                                            <p:txEl>
                                              <p:pRg st="9" end="9"/>
                                            </p:txEl>
                                          </p:spTgt>
                                        </p:tgtEl>
                                        <p:attrNameLst>
                                          <p:attrName>style.visibility</p:attrName>
                                        </p:attrNameLst>
                                      </p:cBhvr>
                                      <p:to>
                                        <p:strVal val="visible"/>
                                      </p:to>
                                    </p:set>
                                    <p:animEffect transition="in" filter="fade">
                                      <p:cBhvr>
                                        <p:cTn id="44"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4753439" y="804882"/>
            <a:ext cx="5716639" cy="4898379"/>
          </a:xfrm>
        </p:spPr>
        <p:txBody>
          <a:bodyPr/>
          <a:lstStyle/>
          <a:p>
            <a:pPr>
              <a:buFont typeface="Wingdings" panose="05000000000000000000" pitchFamily="2" charset="2"/>
              <a:buChar char="Ø"/>
            </a:pPr>
            <a:r>
              <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kumimoji="1"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类的使用</a:t>
            </a:r>
            <a:endPar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补充知识：方法递归</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方法递归的形式</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方法递归的应用、执行流程、递归算法的三个核心要素</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方法递归的经典案例</a:t>
            </a:r>
            <a:endParaRPr lang="en-US" altLang="zh-CN" sz="14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其他形式的方法递归案例</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补充知识：字符集</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IO</a:t>
            </a: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流：概述</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IO</a:t>
            </a: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流：字节流</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IO</a:t>
            </a: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流：资源释放的方式</a:t>
            </a:r>
          </a:p>
        </p:txBody>
      </p:sp>
    </p:spTree>
    <p:extLst>
      <p:ext uri="{BB962C8B-B14F-4D97-AF65-F5344CB8AC3E}">
        <p14:creationId xmlns:p14="http://schemas.microsoft.com/office/powerpoint/2010/main" val="25300788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93763828-504B-4614-9DA1-BADB6DF2C124}"/>
              </a:ext>
            </a:extLst>
          </p:cNvPr>
          <p:cNvSpPr>
            <a:spLocks noGrp="1"/>
          </p:cNvSpPr>
          <p:nvPr>
            <p:ph type="body" sz="quarter" idx="11"/>
          </p:nvPr>
        </p:nvSpPr>
        <p:spPr>
          <a:xfrm>
            <a:off x="3970020" y="1387985"/>
            <a:ext cx="7485380" cy="1926716"/>
          </a:xfrm>
        </p:spPr>
        <p:txBody>
          <a:bodyPr/>
          <a:lstStyle/>
          <a:p>
            <a:pPr marL="285750" indent="-285750">
              <a:lnSpc>
                <a:spcPct val="200000"/>
              </a:lnSpc>
              <a:buFont typeface="Wingdings" panose="05000000000000000000" pitchFamily="2" charset="2"/>
              <a:buChar char="l"/>
            </a:pPr>
            <a:r>
              <a:rPr lang="zh-CN" altLang="en-US" dirty="0"/>
              <a:t>在上述的案例中递归算法都是针对存在规律化的递归问题。</a:t>
            </a:r>
            <a:endParaRPr lang="en-US" altLang="zh-CN" dirty="0"/>
          </a:p>
          <a:p>
            <a:pPr marL="285750" indent="-285750">
              <a:lnSpc>
                <a:spcPct val="200000"/>
              </a:lnSpc>
              <a:buFont typeface="Wingdings" panose="05000000000000000000" pitchFamily="2" charset="2"/>
              <a:buChar char="l"/>
            </a:pPr>
            <a:r>
              <a:rPr lang="zh-CN" altLang="en-US" dirty="0"/>
              <a:t>有很多问题是非规律化的递归问题，比如文件搜索。如何解决？</a:t>
            </a:r>
          </a:p>
        </p:txBody>
      </p:sp>
      <p:pic>
        <p:nvPicPr>
          <p:cNvPr id="4" name="Picture 2">
            <a:extLst>
              <a:ext uri="{FF2B5EF4-FFF2-40B4-BE49-F238E27FC236}">
                <a16:creationId xmlns:a16="http://schemas.microsoft.com/office/drawing/2014/main" id="{EFA01E70-785B-46B5-ADDD-AA1E285B06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337" y="1578485"/>
            <a:ext cx="3138629" cy="29067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2214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21674917-1B20-2E40-8226-8EC87787CE99}"/>
              </a:ext>
            </a:extLst>
          </p:cNvPr>
          <p:cNvSpPr>
            <a:spLocks noGrp="1"/>
          </p:cNvSpPr>
          <p:nvPr>
            <p:ph type="body" sz="quarter" idx="10"/>
          </p:nvPr>
        </p:nvSpPr>
        <p:spPr/>
        <p:txBody>
          <a:bodyPr/>
          <a:lstStyle/>
          <a:p>
            <a:r>
              <a:rPr lang="zh-CN" altLang="en-US" dirty="0"/>
              <a:t>文件搜索</a:t>
            </a:r>
          </a:p>
        </p:txBody>
      </p:sp>
      <p:sp>
        <p:nvSpPr>
          <p:cNvPr id="6" name="文本占位符 5">
            <a:extLst>
              <a:ext uri="{FF2B5EF4-FFF2-40B4-BE49-F238E27FC236}">
                <a16:creationId xmlns:a16="http://schemas.microsoft.com/office/drawing/2014/main" id="{E8F29E90-DAAD-4D46-ABD2-A6B8BF98C43D}"/>
              </a:ext>
            </a:extLst>
          </p:cNvPr>
          <p:cNvSpPr>
            <a:spLocks noGrp="1"/>
          </p:cNvSpPr>
          <p:nvPr>
            <p:ph type="body" sz="quarter" idx="11"/>
          </p:nvPr>
        </p:nvSpPr>
        <p:spPr>
          <a:xfrm>
            <a:off x="4317557" y="1319212"/>
            <a:ext cx="6533351" cy="4219575"/>
          </a:xfrm>
        </p:spPr>
        <p:txBody>
          <a:bodyPr/>
          <a:lstStyle/>
          <a:p>
            <a:pPr>
              <a:lnSpc>
                <a:spcPct val="200000"/>
              </a:lnSpc>
            </a:pPr>
            <a:r>
              <a:rPr lang="zh-CN" altLang="en-US" dirty="0"/>
              <a:t>需求：文件搜索、从</a:t>
            </a:r>
            <a:r>
              <a:rPr lang="en-US" altLang="zh-CN" dirty="0"/>
              <a:t>C:</a:t>
            </a:r>
            <a:r>
              <a:rPr lang="zh-CN" altLang="en-US" dirty="0"/>
              <a:t>盘中，搜索出某个文件名称并输出绝对路径。</a:t>
            </a:r>
            <a:endParaRPr lang="en-US" altLang="zh-CN" dirty="0"/>
          </a:p>
          <a:p>
            <a:pPr>
              <a:lnSpc>
                <a:spcPct val="200000"/>
              </a:lnSpc>
            </a:pPr>
            <a:r>
              <a:rPr lang="zh-CN" altLang="en-US" dirty="0"/>
              <a:t>分析：</a:t>
            </a:r>
            <a:endParaRPr lang="en-US" altLang="zh-CN" dirty="0"/>
          </a:p>
          <a:p>
            <a:pPr marL="342900" indent="-342900">
              <a:lnSpc>
                <a:spcPct val="200000"/>
              </a:lnSpc>
              <a:buFont typeface="+mj-ea"/>
              <a:buAutoNum type="circleNumDbPlain"/>
            </a:pPr>
            <a:r>
              <a:rPr lang="zh-CN" altLang="en-US" dirty="0"/>
              <a:t>先定位出的应该是一级文件对象</a:t>
            </a:r>
            <a:endParaRPr lang="en-US" altLang="zh-CN" dirty="0"/>
          </a:p>
          <a:p>
            <a:pPr marL="342900" indent="-342900">
              <a:lnSpc>
                <a:spcPct val="200000"/>
              </a:lnSpc>
              <a:buFont typeface="+mj-ea"/>
              <a:buAutoNum type="circleNumDbPlain"/>
            </a:pPr>
            <a:r>
              <a:rPr lang="zh-CN" altLang="en-US" dirty="0"/>
              <a:t>遍历全部一级文件对象，判断是否是文件</a:t>
            </a:r>
            <a:endParaRPr lang="en-US" altLang="zh-CN" dirty="0"/>
          </a:p>
          <a:p>
            <a:pPr marL="342900" indent="-342900">
              <a:lnSpc>
                <a:spcPct val="200000"/>
              </a:lnSpc>
              <a:buFont typeface="+mj-ea"/>
              <a:buAutoNum type="circleNumDbPlain"/>
            </a:pPr>
            <a:r>
              <a:rPr lang="zh-CN" altLang="en-US" dirty="0"/>
              <a:t>如果是文件，判断是否是自己想要的</a:t>
            </a:r>
            <a:endParaRPr lang="en-US" altLang="zh-CN" dirty="0"/>
          </a:p>
          <a:p>
            <a:pPr marL="342900" indent="-342900">
              <a:lnSpc>
                <a:spcPct val="200000"/>
              </a:lnSpc>
              <a:buFont typeface="+mj-ea"/>
              <a:buAutoNum type="circleNumDbPlain"/>
            </a:pPr>
            <a:r>
              <a:rPr lang="zh-CN" altLang="en-US" dirty="0"/>
              <a:t>如果是文件夹，需要继续递归进去重复上述过程</a:t>
            </a:r>
            <a:endParaRPr lang="en-US" altLang="zh-CN" dirty="0"/>
          </a:p>
        </p:txBody>
      </p:sp>
      <p:pic>
        <p:nvPicPr>
          <p:cNvPr id="3" name="图片 2">
            <a:extLst>
              <a:ext uri="{FF2B5EF4-FFF2-40B4-BE49-F238E27FC236}">
                <a16:creationId xmlns:a16="http://schemas.microsoft.com/office/drawing/2014/main" id="{3B2508A2-6283-49AD-AEA8-A0F5CFB8B2D3}"/>
              </a:ext>
            </a:extLst>
          </p:cNvPr>
          <p:cNvPicPr>
            <a:picLocks noChangeAspect="1"/>
          </p:cNvPicPr>
          <p:nvPr/>
        </p:nvPicPr>
        <p:blipFill>
          <a:blip r:embed="rId2"/>
          <a:stretch>
            <a:fillRect/>
          </a:stretch>
        </p:blipFill>
        <p:spPr>
          <a:xfrm>
            <a:off x="377480" y="2054687"/>
            <a:ext cx="3410472" cy="1472041"/>
          </a:xfrm>
          <a:prstGeom prst="rect">
            <a:avLst/>
          </a:prstGeom>
        </p:spPr>
      </p:pic>
    </p:spTree>
    <p:extLst>
      <p:ext uri="{BB962C8B-B14F-4D97-AF65-F5344CB8AC3E}">
        <p14:creationId xmlns:p14="http://schemas.microsoft.com/office/powerpoint/2010/main" val="1986206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fade">
                                      <p:cBhvr>
                                        <p:cTn id="3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427009" y="1054101"/>
            <a:ext cx="7827416" cy="4511040"/>
          </a:xfrm>
        </p:spPr>
        <p:txBody>
          <a:bodyPr/>
          <a:lstStyle/>
          <a:p>
            <a:pPr>
              <a:lnSpc>
                <a:spcPct val="150000"/>
              </a:lnSpc>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文件搜索用到了什么技术</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pPr marL="895335" lvl="1" indent="-285750">
              <a:lnSpc>
                <a:spcPct val="150000"/>
              </a:lnSpc>
              <a:buFont typeface="Wingdings" panose="05000000000000000000" pitchFamily="2" charset="2"/>
              <a:buChar char="l"/>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递归，</a:t>
            </a:r>
            <a:r>
              <a:rPr lang="en-US" altLang="zh-CN" sz="1600"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listFile</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只是搜索到了一级文件对象。</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208426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D4A4894C-FCFC-4E8D-863F-66EFCEE1C3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1300" y="2393154"/>
            <a:ext cx="2802493" cy="3857153"/>
          </a:xfrm>
          <a:prstGeom prst="rect">
            <a:avLst/>
          </a:prstGeom>
        </p:spPr>
      </p:pic>
      <p:pic>
        <p:nvPicPr>
          <p:cNvPr id="4" name="Picture 4">
            <a:extLst>
              <a:ext uri="{FF2B5EF4-FFF2-40B4-BE49-F238E27FC236}">
                <a16:creationId xmlns:a16="http://schemas.microsoft.com/office/drawing/2014/main" id="{3E8DE791-10DB-4860-AA05-9F5F9996D5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7071" y="2661202"/>
            <a:ext cx="1302119" cy="18606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三角形 5">
            <a:extLst>
              <a:ext uri="{FF2B5EF4-FFF2-40B4-BE49-F238E27FC236}">
                <a16:creationId xmlns:a16="http://schemas.microsoft.com/office/drawing/2014/main" id="{FE6C4C2D-DEA2-4AFF-A609-74DA6C6437E8}"/>
              </a:ext>
            </a:extLst>
          </p:cNvPr>
          <p:cNvSpPr/>
          <p:nvPr/>
        </p:nvSpPr>
        <p:spPr>
          <a:xfrm rot="2651319">
            <a:off x="6341513" y="2351325"/>
            <a:ext cx="145648" cy="7810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a:extLst>
              <a:ext uri="{FF2B5EF4-FFF2-40B4-BE49-F238E27FC236}">
                <a16:creationId xmlns:a16="http://schemas.microsoft.com/office/drawing/2014/main" id="{3D33245D-04AA-4749-8A91-D4A73F201387}"/>
              </a:ext>
            </a:extLst>
          </p:cNvPr>
          <p:cNvSpPr/>
          <p:nvPr/>
        </p:nvSpPr>
        <p:spPr>
          <a:xfrm>
            <a:off x="6120506" y="2340871"/>
            <a:ext cx="4454423" cy="3971111"/>
          </a:xfrm>
          <a:prstGeom prst="rect">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a:extLst>
              <a:ext uri="{FF2B5EF4-FFF2-40B4-BE49-F238E27FC236}">
                <a16:creationId xmlns:a16="http://schemas.microsoft.com/office/drawing/2014/main" id="{50451589-14A5-4BE0-9526-AC5CBAAF2974}"/>
              </a:ext>
            </a:extLst>
          </p:cNvPr>
          <p:cNvSpPr/>
          <p:nvPr/>
        </p:nvSpPr>
        <p:spPr>
          <a:xfrm>
            <a:off x="6334898" y="2067924"/>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内存中</a:t>
            </a:r>
          </a:p>
        </p:txBody>
      </p:sp>
      <p:sp>
        <p:nvSpPr>
          <p:cNvPr id="10" name="矩形 9">
            <a:extLst>
              <a:ext uri="{FF2B5EF4-FFF2-40B4-BE49-F238E27FC236}">
                <a16:creationId xmlns:a16="http://schemas.microsoft.com/office/drawing/2014/main" id="{7D0F7EE6-7C42-4025-8307-D58CB4F8F78F}"/>
              </a:ext>
            </a:extLst>
          </p:cNvPr>
          <p:cNvSpPr/>
          <p:nvPr/>
        </p:nvSpPr>
        <p:spPr>
          <a:xfrm>
            <a:off x="981272" y="2340871"/>
            <a:ext cx="3098513" cy="3931713"/>
          </a:xfrm>
          <a:prstGeom prst="rect">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2" name="矩形 11">
            <a:extLst>
              <a:ext uri="{FF2B5EF4-FFF2-40B4-BE49-F238E27FC236}">
                <a16:creationId xmlns:a16="http://schemas.microsoft.com/office/drawing/2014/main" id="{103AFF13-DB04-4179-9637-ED851E2356E0}"/>
              </a:ext>
            </a:extLst>
          </p:cNvPr>
          <p:cNvSpPr/>
          <p:nvPr/>
        </p:nvSpPr>
        <p:spPr>
          <a:xfrm>
            <a:off x="1090423" y="2218395"/>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磁盘</a:t>
            </a:r>
          </a:p>
        </p:txBody>
      </p:sp>
      <p:sp>
        <p:nvSpPr>
          <p:cNvPr id="13" name="文本框 12">
            <a:extLst>
              <a:ext uri="{FF2B5EF4-FFF2-40B4-BE49-F238E27FC236}">
                <a16:creationId xmlns:a16="http://schemas.microsoft.com/office/drawing/2014/main" id="{99992C0E-4E9B-474D-BB64-9A78232FA3FD}"/>
              </a:ext>
            </a:extLst>
          </p:cNvPr>
          <p:cNvSpPr txBox="1"/>
          <p:nvPr/>
        </p:nvSpPr>
        <p:spPr>
          <a:xfrm>
            <a:off x="1491446" y="4691163"/>
            <a:ext cx="1483360" cy="338554"/>
          </a:xfrm>
          <a:prstGeom prst="rect">
            <a:avLst/>
          </a:prstGeom>
          <a:noFill/>
        </p:spPr>
        <p:txBody>
          <a:bodyPr wrap="square" rtlCol="0">
            <a:spAutoFit/>
          </a:bodyPr>
          <a:lstStyle/>
          <a:p>
            <a:pPr fontAlgn="auto">
              <a:spcBef>
                <a:spcPts val="0"/>
              </a:spcBef>
              <a:spcAft>
                <a:spcPts val="0"/>
              </a:spcAft>
            </a:pPr>
            <a:r>
              <a:rPr lang="en-US" altLang="zh-CN" sz="1600" b="1" dirty="0">
                <a:solidFill>
                  <a:schemeClr val="tx1">
                    <a:lumMod val="65000"/>
                    <a:lumOff val="35000"/>
                  </a:schemeClr>
                </a:solidFill>
              </a:rPr>
              <a:t>xiaoxiaole.txt</a:t>
            </a:r>
            <a:endParaRPr lang="zh-CN" altLang="en-US" sz="1600" b="1" dirty="0">
              <a:solidFill>
                <a:schemeClr val="tx1">
                  <a:lumMod val="65000"/>
                  <a:lumOff val="35000"/>
                </a:schemeClr>
              </a:solidFill>
              <a:latin typeface="+mn-lt"/>
              <a:ea typeface="+mn-ea"/>
            </a:endParaRPr>
          </a:p>
        </p:txBody>
      </p:sp>
      <p:sp>
        <p:nvSpPr>
          <p:cNvPr id="14" name="矩形: 圆角 13">
            <a:extLst>
              <a:ext uri="{FF2B5EF4-FFF2-40B4-BE49-F238E27FC236}">
                <a16:creationId xmlns:a16="http://schemas.microsoft.com/office/drawing/2014/main" id="{A61DA083-1255-451F-9432-6E401A951E32}"/>
              </a:ext>
            </a:extLst>
          </p:cNvPr>
          <p:cNvSpPr/>
          <p:nvPr/>
        </p:nvSpPr>
        <p:spPr>
          <a:xfrm>
            <a:off x="1491446" y="5029717"/>
            <a:ext cx="2062480" cy="1027085"/>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a:t>score=630</a:t>
            </a:r>
            <a:endParaRPr lang="zh-CN" altLang="en-US" dirty="0"/>
          </a:p>
        </p:txBody>
      </p:sp>
      <p:cxnSp>
        <p:nvCxnSpPr>
          <p:cNvPr id="16" name="直接箭头连接符 15">
            <a:extLst>
              <a:ext uri="{FF2B5EF4-FFF2-40B4-BE49-F238E27FC236}">
                <a16:creationId xmlns:a16="http://schemas.microsoft.com/office/drawing/2014/main" id="{48FD1063-1946-4515-BDA2-9AC1580F5CDC}"/>
              </a:ext>
            </a:extLst>
          </p:cNvPr>
          <p:cNvCxnSpPr/>
          <p:nvPr/>
        </p:nvCxnSpPr>
        <p:spPr>
          <a:xfrm flipV="1">
            <a:off x="3388498" y="2527368"/>
            <a:ext cx="4152802" cy="271272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8" name="直接箭头连接符 17">
            <a:extLst>
              <a:ext uri="{FF2B5EF4-FFF2-40B4-BE49-F238E27FC236}">
                <a16:creationId xmlns:a16="http://schemas.microsoft.com/office/drawing/2014/main" id="{EF1E468E-4388-40DD-8656-128F2032F73D}"/>
              </a:ext>
            </a:extLst>
          </p:cNvPr>
          <p:cNvCxnSpPr>
            <a:cxnSpLocks/>
            <a:endCxn id="14" idx="3"/>
          </p:cNvCxnSpPr>
          <p:nvPr/>
        </p:nvCxnSpPr>
        <p:spPr>
          <a:xfrm flipH="1">
            <a:off x="3553926" y="3037965"/>
            <a:ext cx="3987374" cy="250529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 name="文本框 1">
            <a:extLst>
              <a:ext uri="{FF2B5EF4-FFF2-40B4-BE49-F238E27FC236}">
                <a16:creationId xmlns:a16="http://schemas.microsoft.com/office/drawing/2014/main" id="{C7E32908-C70E-4CE5-A909-F5C0A45CA56C}"/>
              </a:ext>
            </a:extLst>
          </p:cNvPr>
          <p:cNvSpPr txBox="1"/>
          <p:nvPr/>
        </p:nvSpPr>
        <p:spPr>
          <a:xfrm>
            <a:off x="4974203" y="3239183"/>
            <a:ext cx="811441" cy="461665"/>
          </a:xfrm>
          <a:prstGeom prst="rect">
            <a:avLst/>
          </a:prstGeom>
          <a:noFill/>
        </p:spPr>
        <p:txBody>
          <a:bodyPr wrap="none" rtlCol="0">
            <a:spAutoFit/>
          </a:bodyPr>
          <a:lstStyle/>
          <a:p>
            <a:pPr fontAlgn="auto">
              <a:spcBef>
                <a:spcPts val="0"/>
              </a:spcBef>
              <a:spcAft>
                <a:spcPts val="0"/>
              </a:spcAft>
            </a:pPr>
            <a:r>
              <a:rPr lang="en-US" altLang="zh-CN" sz="2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IO</a:t>
            </a:r>
            <a:r>
              <a:rPr lang="zh-CN" altLang="en-US" sz="2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a:t>
            </a:r>
          </a:p>
        </p:txBody>
      </p:sp>
      <p:sp>
        <p:nvSpPr>
          <p:cNvPr id="17" name="文本框 16">
            <a:extLst>
              <a:ext uri="{FF2B5EF4-FFF2-40B4-BE49-F238E27FC236}">
                <a16:creationId xmlns:a16="http://schemas.microsoft.com/office/drawing/2014/main" id="{20F45C5F-8173-472A-A249-1701C250DA44}"/>
              </a:ext>
            </a:extLst>
          </p:cNvPr>
          <p:cNvSpPr txBox="1"/>
          <p:nvPr/>
        </p:nvSpPr>
        <p:spPr>
          <a:xfrm>
            <a:off x="981272" y="910300"/>
            <a:ext cx="2295328" cy="1073435"/>
          </a:xfrm>
          <a:prstGeom prst="rect">
            <a:avLst/>
          </a:prstGeom>
          <a:noFill/>
        </p:spPr>
        <p:txBody>
          <a:bodyPr wrap="square">
            <a:spAutoFit/>
          </a:bodyPr>
          <a:lstStyle/>
          <a:p>
            <a:pPr>
              <a:lnSpc>
                <a:spcPct val="200000"/>
              </a:lnSpc>
              <a:defRPr/>
            </a:pPr>
            <a:r>
              <a:rPr lang="en-US" altLang="zh-CN" sz="18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IO</a:t>
            </a:r>
            <a:r>
              <a:rPr lang="zh-CN" altLang="en-US" sz="18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a:t>
            </a:r>
            <a:endParaRPr lang="en-US" altLang="zh-CN"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用来读写数据的。</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414454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500" fill="hold"/>
                                        <p:tgtEl>
                                          <p:spTgt spid="13"/>
                                        </p:tgtEl>
                                        <p:attrNameLst>
                                          <p:attrName>ppt_x</p:attrName>
                                        </p:attrNameLst>
                                      </p:cBhvr>
                                      <p:tavLst>
                                        <p:tav tm="0">
                                          <p:val>
                                            <p:strVal val="#ppt_x"/>
                                          </p:val>
                                        </p:tav>
                                        <p:tav tm="100000">
                                          <p:val>
                                            <p:strVal val="#ppt_x"/>
                                          </p:val>
                                        </p:tav>
                                      </p:tavLst>
                                    </p:anim>
                                    <p:anim calcmode="lin" valueType="num">
                                      <p:cBhvr additive="base">
                                        <p:cTn id="36" dur="500" fill="hold"/>
                                        <p:tgtEl>
                                          <p:spTgt spid="13"/>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additive="base">
                                        <p:cTn id="39" dur="500" fill="hold"/>
                                        <p:tgtEl>
                                          <p:spTgt spid="14"/>
                                        </p:tgtEl>
                                        <p:attrNameLst>
                                          <p:attrName>ppt_x</p:attrName>
                                        </p:attrNameLst>
                                      </p:cBhvr>
                                      <p:tavLst>
                                        <p:tav tm="0">
                                          <p:val>
                                            <p:strVal val="#ppt_x"/>
                                          </p:val>
                                        </p:tav>
                                        <p:tav tm="100000">
                                          <p:val>
                                            <p:strVal val="#ppt_x"/>
                                          </p:val>
                                        </p:tav>
                                      </p:tavLst>
                                    </p:anim>
                                    <p:anim calcmode="lin" valueType="num">
                                      <p:cBhvr additive="base">
                                        <p:cTn id="4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wipe(down)">
                                      <p:cBhvr>
                                        <p:cTn id="45" dur="500"/>
                                        <p:tgtEl>
                                          <p:spTgt spid="16"/>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nodeType="click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wipe(up)">
                                      <p:cBhvr>
                                        <p:cTn id="50" dur="500"/>
                                        <p:tgtEl>
                                          <p:spTgt spid="18"/>
                                        </p:tgtEl>
                                      </p:cBhvr>
                                    </p:animEffect>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
                                        </p:tgtEl>
                                        <p:attrNameLst>
                                          <p:attrName>style.visibility</p:attrName>
                                        </p:attrNameLst>
                                      </p:cBhvr>
                                      <p:to>
                                        <p:strVal val="visible"/>
                                      </p:to>
                                    </p:set>
                                    <p:anim calcmode="lin" valueType="num">
                                      <p:cBhvr additive="base">
                                        <p:cTn id="55" dur="500" fill="hold"/>
                                        <p:tgtEl>
                                          <p:spTgt spid="2"/>
                                        </p:tgtEl>
                                        <p:attrNameLst>
                                          <p:attrName>ppt_x</p:attrName>
                                        </p:attrNameLst>
                                      </p:cBhvr>
                                      <p:tavLst>
                                        <p:tav tm="0">
                                          <p:val>
                                            <p:strVal val="#ppt_x"/>
                                          </p:val>
                                        </p:tav>
                                        <p:tav tm="100000">
                                          <p:val>
                                            <p:strVal val="#ppt_x"/>
                                          </p:val>
                                        </p:tav>
                                      </p:tavLst>
                                    </p:anim>
                                    <p:anim calcmode="lin" valueType="num">
                                      <p:cBhvr additive="base">
                                        <p:cTn id="5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animBg="1"/>
      <p:bldP spid="12" grpId="0" animBg="1"/>
      <p:bldP spid="13" grpId="0"/>
      <p:bldP spid="14" grpId="0" animBg="1"/>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21674917-1B20-2E40-8226-8EC87787CE99}"/>
              </a:ext>
            </a:extLst>
          </p:cNvPr>
          <p:cNvSpPr>
            <a:spLocks noGrp="1"/>
          </p:cNvSpPr>
          <p:nvPr>
            <p:ph type="body" sz="quarter" idx="10"/>
          </p:nvPr>
        </p:nvSpPr>
        <p:spPr/>
        <p:txBody>
          <a:bodyPr/>
          <a:lstStyle/>
          <a:p>
            <a:r>
              <a:rPr lang="zh-CN" altLang="en-US"/>
              <a:t>啤酒问题</a:t>
            </a:r>
            <a:endParaRPr lang="zh-CN" altLang="en-US" dirty="0"/>
          </a:p>
        </p:txBody>
      </p:sp>
      <p:sp>
        <p:nvSpPr>
          <p:cNvPr id="6" name="文本占位符 5">
            <a:extLst>
              <a:ext uri="{FF2B5EF4-FFF2-40B4-BE49-F238E27FC236}">
                <a16:creationId xmlns:a16="http://schemas.microsoft.com/office/drawing/2014/main" id="{E8F29E90-DAAD-4D46-ABD2-A6B8BF98C43D}"/>
              </a:ext>
            </a:extLst>
          </p:cNvPr>
          <p:cNvSpPr>
            <a:spLocks noGrp="1"/>
          </p:cNvSpPr>
          <p:nvPr>
            <p:ph type="body" sz="quarter" idx="11"/>
          </p:nvPr>
        </p:nvSpPr>
        <p:spPr>
          <a:xfrm>
            <a:off x="5318760" y="1202989"/>
            <a:ext cx="7954946" cy="4219575"/>
          </a:xfrm>
        </p:spPr>
        <p:txBody>
          <a:bodyPr/>
          <a:lstStyle/>
          <a:p>
            <a:endParaRPr lang="en-US" altLang="zh-CN" dirty="0">
              <a:latin typeface="Alibaba PuHuiTi R" pitchFamily="18" charset="-122"/>
              <a:ea typeface="Alibaba PuHuiTi R"/>
              <a:cs typeface="Alibaba PuHuiTi R" pitchFamily="18" charset="-122"/>
            </a:endParaRPr>
          </a:p>
          <a:p>
            <a:pPr>
              <a:lnSpc>
                <a:spcPct val="250000"/>
              </a:lnSpc>
            </a:pPr>
            <a:r>
              <a:rPr lang="zh-CN" altLang="en-US" b="1" dirty="0"/>
              <a:t>需求：</a:t>
            </a:r>
            <a:endParaRPr lang="en-US" altLang="zh-CN" b="1" dirty="0"/>
          </a:p>
          <a:p>
            <a:pPr>
              <a:lnSpc>
                <a:spcPct val="250000"/>
              </a:lnSpc>
            </a:pPr>
            <a:r>
              <a:rPr lang="zh-CN" altLang="en-US" dirty="0"/>
              <a:t>啤酒</a:t>
            </a:r>
            <a:r>
              <a:rPr lang="en-US" altLang="zh-CN" dirty="0"/>
              <a:t>2</a:t>
            </a:r>
            <a:r>
              <a:rPr lang="zh-CN" altLang="en-US" dirty="0"/>
              <a:t>元</a:t>
            </a:r>
            <a:r>
              <a:rPr lang="en-US" altLang="zh-CN" dirty="0"/>
              <a:t>1</a:t>
            </a:r>
            <a:r>
              <a:rPr lang="zh-CN" altLang="en-US" dirty="0"/>
              <a:t>瓶，</a:t>
            </a:r>
            <a:r>
              <a:rPr lang="en-US" altLang="zh-CN" dirty="0"/>
              <a:t>4</a:t>
            </a:r>
            <a:r>
              <a:rPr lang="zh-CN" altLang="en-US" dirty="0"/>
              <a:t>个盖子可以换一瓶，</a:t>
            </a:r>
            <a:r>
              <a:rPr lang="en-US" altLang="zh-CN" dirty="0"/>
              <a:t>2</a:t>
            </a:r>
            <a:r>
              <a:rPr lang="zh-CN" altLang="en-US" dirty="0"/>
              <a:t>个空瓶可以换一瓶，</a:t>
            </a:r>
            <a:endParaRPr lang="en-US" altLang="zh-CN" dirty="0"/>
          </a:p>
          <a:p>
            <a:pPr>
              <a:lnSpc>
                <a:spcPct val="250000"/>
              </a:lnSpc>
            </a:pPr>
            <a:r>
              <a:rPr lang="zh-CN" altLang="en-US" dirty="0"/>
              <a:t>请问</a:t>
            </a:r>
            <a:r>
              <a:rPr lang="en-US" altLang="zh-CN" dirty="0"/>
              <a:t>10</a:t>
            </a:r>
            <a:r>
              <a:rPr lang="zh-CN" altLang="en-US" dirty="0"/>
              <a:t>元钱可以喝多少瓶酒，剩余多少空瓶和盖子。</a:t>
            </a:r>
            <a:endParaRPr lang="en-US" altLang="zh-CN" dirty="0"/>
          </a:p>
          <a:p>
            <a:pPr>
              <a:lnSpc>
                <a:spcPct val="250000"/>
              </a:lnSpc>
            </a:pPr>
            <a:r>
              <a:rPr lang="zh-CN" altLang="en-US" b="1" dirty="0"/>
              <a:t>答案：</a:t>
            </a:r>
            <a:endParaRPr lang="en-US" altLang="zh-CN" b="1" dirty="0"/>
          </a:p>
          <a:p>
            <a:pPr>
              <a:lnSpc>
                <a:spcPct val="250000"/>
              </a:lnSpc>
            </a:pPr>
            <a:r>
              <a:rPr lang="en-US" altLang="zh-CN" dirty="0"/>
              <a:t>15</a:t>
            </a:r>
            <a:r>
              <a:rPr lang="zh-CN" altLang="en-US" dirty="0"/>
              <a:t>瓶 </a:t>
            </a:r>
            <a:r>
              <a:rPr lang="en-US" altLang="zh-CN" dirty="0"/>
              <a:t>3</a:t>
            </a:r>
            <a:r>
              <a:rPr lang="zh-CN" altLang="en-US" dirty="0"/>
              <a:t>盖子 </a:t>
            </a:r>
            <a:r>
              <a:rPr lang="en-US" altLang="zh-CN" dirty="0"/>
              <a:t>1</a:t>
            </a:r>
            <a:r>
              <a:rPr lang="zh-CN" altLang="en-US" dirty="0"/>
              <a:t>瓶子</a:t>
            </a:r>
            <a:endParaRPr lang="en-US" altLang="zh-CN" dirty="0"/>
          </a:p>
          <a:p>
            <a:endParaRPr lang="en-US" altLang="zh-CN" dirty="0">
              <a:latin typeface="Alibaba PuHuiTi R" pitchFamily="18" charset="-122"/>
              <a:ea typeface="Alibaba PuHuiTi R"/>
              <a:cs typeface="Alibaba PuHuiTi R" pitchFamily="18" charset="-122"/>
            </a:endParaRPr>
          </a:p>
        </p:txBody>
      </p:sp>
      <p:pic>
        <p:nvPicPr>
          <p:cNvPr id="1026" name="Picture 2">
            <a:extLst>
              <a:ext uri="{FF2B5EF4-FFF2-40B4-BE49-F238E27FC236}">
                <a16:creationId xmlns:a16="http://schemas.microsoft.com/office/drawing/2014/main" id="{45C528EC-7B12-410C-96F6-3AC87512F1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665" y="1860389"/>
            <a:ext cx="4657725" cy="3743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91912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a:extLst>
              <a:ext uri="{FF2B5EF4-FFF2-40B4-BE49-F238E27FC236}">
                <a16:creationId xmlns:a16="http://schemas.microsoft.com/office/drawing/2014/main" id="{9968495A-3E7D-644A-9FE8-5D1024F23EB3}"/>
              </a:ext>
            </a:extLst>
          </p:cNvPr>
          <p:cNvSpPr>
            <a:spLocks noGrp="1"/>
          </p:cNvSpPr>
          <p:nvPr>
            <p:ph type="body" sz="quarter" idx="10"/>
          </p:nvPr>
        </p:nvSpPr>
        <p:spPr/>
        <p:txBody>
          <a:bodyPr/>
          <a:lstStyle/>
          <a:p>
            <a:r>
              <a:rPr lang="zh-CN" altLang="en-US" dirty="0"/>
              <a:t>删除文件夹</a:t>
            </a:r>
            <a:r>
              <a:rPr lang="en-US" altLang="zh-CN" dirty="0"/>
              <a:t>[</a:t>
            </a:r>
            <a:r>
              <a:rPr lang="zh-CN" altLang="en-US" dirty="0"/>
              <a:t>拓展</a:t>
            </a:r>
            <a:r>
              <a:rPr lang="en-US" altLang="zh-CN" dirty="0"/>
              <a:t>]</a:t>
            </a:r>
            <a:endParaRPr lang="zh-CN" altLang="en-US" dirty="0"/>
          </a:p>
        </p:txBody>
      </p:sp>
      <p:sp>
        <p:nvSpPr>
          <p:cNvPr id="7" name="文本占位符 6">
            <a:extLst>
              <a:ext uri="{FF2B5EF4-FFF2-40B4-BE49-F238E27FC236}">
                <a16:creationId xmlns:a16="http://schemas.microsoft.com/office/drawing/2014/main" id="{8AB3EF58-A97F-D44C-8815-7D77AAB0C729}"/>
              </a:ext>
            </a:extLst>
          </p:cNvPr>
          <p:cNvSpPr>
            <a:spLocks noGrp="1"/>
          </p:cNvSpPr>
          <p:nvPr>
            <p:ph type="body" sz="quarter" idx="11"/>
          </p:nvPr>
        </p:nvSpPr>
        <p:spPr/>
        <p:txBody>
          <a:bodyPr/>
          <a:lstStyle/>
          <a:p>
            <a:pPr>
              <a:lnSpc>
                <a:spcPct val="250000"/>
              </a:lnSpc>
            </a:pPr>
            <a:r>
              <a:rPr lang="zh-CN" altLang="en-US" dirty="0">
                <a:latin typeface="Alibaba PuHuiTi R" pitchFamily="18" charset="-122"/>
                <a:ea typeface="Alibaba PuHuiTi R" pitchFamily="18" charset="-122"/>
                <a:cs typeface="Alibaba PuHuiTi R" pitchFamily="18" charset="-122"/>
              </a:rPr>
              <a:t>需求：删除非空文件夹</a:t>
            </a:r>
            <a:endParaRPr lang="en-US" altLang="zh-CN" dirty="0">
              <a:latin typeface="Alibaba PuHuiTi R" pitchFamily="18" charset="-122"/>
              <a:ea typeface="Alibaba PuHuiTi R" pitchFamily="18" charset="-122"/>
              <a:cs typeface="Alibaba PuHuiTi R" pitchFamily="18" charset="-122"/>
            </a:endParaRPr>
          </a:p>
          <a:p>
            <a:pPr>
              <a:lnSpc>
                <a:spcPct val="250000"/>
              </a:lnSpc>
            </a:pPr>
            <a:r>
              <a:rPr lang="zh-CN" altLang="en-US" dirty="0">
                <a:latin typeface="Alibaba PuHuiTi R" pitchFamily="18" charset="-122"/>
                <a:ea typeface="Alibaba PuHuiTi R" pitchFamily="18" charset="-122"/>
                <a:cs typeface="Alibaba PuHuiTi R" pitchFamily="18" charset="-122"/>
              </a:rPr>
              <a:t>分析：</a:t>
            </a:r>
            <a:endParaRPr lang="en-US" altLang="zh-CN" dirty="0">
              <a:latin typeface="Alibaba PuHuiTi R" pitchFamily="18" charset="-122"/>
              <a:ea typeface="Alibaba PuHuiTi R" pitchFamily="18" charset="-122"/>
              <a:cs typeface="Alibaba PuHuiTi R" pitchFamily="18" charset="-122"/>
            </a:endParaRPr>
          </a:p>
          <a:p>
            <a:pPr>
              <a:lnSpc>
                <a:spcPct val="250000"/>
              </a:lnSpc>
            </a:pPr>
            <a:r>
              <a:rPr lang="zh-CN" altLang="en-US" dirty="0">
                <a:latin typeface="Alibaba PuHuiTi R" pitchFamily="18" charset="-122"/>
                <a:ea typeface="Alibaba PuHuiTi R" pitchFamily="18" charset="-122"/>
                <a:cs typeface="Alibaba PuHuiTi R" pitchFamily="18" charset="-122"/>
              </a:rPr>
              <a:t>①：</a:t>
            </a:r>
            <a:r>
              <a:rPr lang="en-US" altLang="zh-CN" dirty="0">
                <a:latin typeface="Alibaba PuHuiTi R" pitchFamily="18" charset="-122"/>
                <a:ea typeface="Alibaba PuHuiTi R" pitchFamily="18" charset="-122"/>
                <a:cs typeface="Alibaba PuHuiTi R" pitchFamily="18" charset="-122"/>
              </a:rPr>
              <a:t>File</a:t>
            </a:r>
            <a:r>
              <a:rPr lang="zh-CN" altLang="en-US" dirty="0">
                <a:latin typeface="Alibaba PuHuiTi R" pitchFamily="18" charset="-122"/>
                <a:ea typeface="Alibaba PuHuiTi R" pitchFamily="18" charset="-122"/>
                <a:cs typeface="Alibaba PuHuiTi R" pitchFamily="18" charset="-122"/>
              </a:rPr>
              <a:t>默认不可以删除非空文件夹</a:t>
            </a:r>
            <a:endParaRPr lang="en-US" altLang="zh-CN" dirty="0">
              <a:latin typeface="Alibaba PuHuiTi R" pitchFamily="18" charset="-122"/>
              <a:ea typeface="Alibaba PuHuiTi R" pitchFamily="18" charset="-122"/>
              <a:cs typeface="Alibaba PuHuiTi R" pitchFamily="18" charset="-122"/>
            </a:endParaRPr>
          </a:p>
          <a:p>
            <a:pPr>
              <a:lnSpc>
                <a:spcPct val="250000"/>
              </a:lnSpc>
            </a:pPr>
            <a:r>
              <a:rPr lang="zh-CN" altLang="en-US" dirty="0">
                <a:latin typeface="Alibaba PuHuiTi R" pitchFamily="18" charset="-122"/>
                <a:ea typeface="Alibaba PuHuiTi R" pitchFamily="18" charset="-122"/>
                <a:cs typeface="Alibaba PuHuiTi R" pitchFamily="18" charset="-122"/>
              </a:rPr>
              <a:t>②：我们需要遍历文件夹，先删除里面的内容，再删除自己。</a:t>
            </a:r>
            <a:endParaRPr lang="zh-CN" altLang="en-US" dirty="0"/>
          </a:p>
          <a:p>
            <a:pPr>
              <a:lnSpc>
                <a:spcPct val="250000"/>
              </a:lnSpc>
            </a:pPr>
            <a:endParaRPr lang="zh-CN" altLang="en-US" dirty="0"/>
          </a:p>
        </p:txBody>
      </p:sp>
    </p:spTree>
    <p:extLst>
      <p:ext uri="{BB962C8B-B14F-4D97-AF65-F5344CB8AC3E}">
        <p14:creationId xmlns:p14="http://schemas.microsoft.com/office/powerpoint/2010/main" val="34894490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4753439" y="804882"/>
            <a:ext cx="5716639" cy="4898379"/>
          </a:xfrm>
        </p:spPr>
        <p:txBody>
          <a:bodyPr/>
          <a:lstStyle/>
          <a:p>
            <a:pPr>
              <a:buFont typeface="Wingdings" panose="05000000000000000000" pitchFamily="2" charset="2"/>
              <a:buChar char="Ø"/>
            </a:pPr>
            <a:r>
              <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kumimoji="1"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类的使用</a:t>
            </a:r>
            <a:endPar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补充知识：方法递归</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补充知识：字符集</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常见字符集介绍</a:t>
            </a:r>
            <a:endParaRPr lang="en-US" altLang="zh-CN"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字符集的编码、解码操作</a:t>
            </a:r>
            <a:endParaRPr kumimoji="1" lang="en-US" altLang="zh-CN" sz="16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IO</a:t>
            </a: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流：概述</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IO</a:t>
            </a: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流：字节流</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IO</a:t>
            </a: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流：资源释放的方式</a:t>
            </a:r>
          </a:p>
        </p:txBody>
      </p:sp>
    </p:spTree>
    <p:extLst>
      <p:ext uri="{BB962C8B-B14F-4D97-AF65-F5344CB8AC3E}">
        <p14:creationId xmlns:p14="http://schemas.microsoft.com/office/powerpoint/2010/main" val="27279689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E0BE09AA-F991-4ACD-A980-51BA639E6C2C}"/>
              </a:ext>
            </a:extLst>
          </p:cNvPr>
          <p:cNvSpPr txBox="1"/>
          <p:nvPr/>
        </p:nvSpPr>
        <p:spPr>
          <a:xfrm>
            <a:off x="772160" y="1686098"/>
            <a:ext cx="10647680" cy="2144498"/>
          </a:xfrm>
          <a:prstGeom prst="rect">
            <a:avLst/>
          </a:prstGeom>
          <a:noFill/>
        </p:spPr>
        <p:txBody>
          <a:bodyPr wrap="square">
            <a:spAutoFit/>
          </a:bodyPr>
          <a:lstStyle/>
          <a:p>
            <a:pPr marL="285750" indent="-285750" eaLnBrk="0" fontAlgn="base" hangingPunct="0">
              <a:lnSpc>
                <a:spcPct val="200000"/>
              </a:lnSpc>
              <a:spcBef>
                <a:spcPct val="20000"/>
              </a:spcBef>
              <a:spcAft>
                <a:spcPct val="0"/>
              </a:spcAft>
              <a:buFont typeface="Wingdings" panose="05000000000000000000" pitchFamily="2" charset="2"/>
              <a:buChar char="l"/>
              <a:defRPr/>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字符集（</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Character Set</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）是多个字符的集合，字符集种类较多，每个字符集包含的字符个数不同，常见字符集有：</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p>
          <a:p>
            <a:pPr marL="742950" lvl="1" indent="-285750" eaLnBrk="0" fontAlgn="base" hangingPunct="0">
              <a:lnSpc>
                <a:spcPct val="200000"/>
              </a:lnSpc>
              <a:spcBef>
                <a:spcPct val="20000"/>
              </a:spcBef>
              <a:spcAft>
                <a:spcPct val="0"/>
              </a:spcAft>
              <a:buFont typeface="Wingdings" panose="05000000000000000000" pitchFamily="2" charset="2"/>
              <a:buChar char="Ø"/>
              <a:defRPr/>
            </a:pP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ASCII</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字符集</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42950" lvl="1" indent="-285750" eaLnBrk="0" fontAlgn="base" hangingPunct="0">
              <a:lnSpc>
                <a:spcPct val="200000"/>
              </a:lnSpc>
              <a:spcBef>
                <a:spcPct val="20000"/>
              </a:spcBef>
              <a:spcAft>
                <a:spcPct val="0"/>
              </a:spcAft>
              <a:buFont typeface="Wingdings" panose="05000000000000000000" pitchFamily="2" charset="2"/>
              <a:buChar char="Ø"/>
              <a:defRPr/>
            </a:pP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GBK</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字符集</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42950" lvl="1" indent="-285750" eaLnBrk="0" fontAlgn="base" hangingPunct="0">
              <a:lnSpc>
                <a:spcPct val="200000"/>
              </a:lnSpc>
              <a:spcBef>
                <a:spcPct val="20000"/>
              </a:spcBef>
              <a:spcAft>
                <a:spcPct val="0"/>
              </a:spcAft>
              <a:buFont typeface="Wingdings" panose="05000000000000000000" pitchFamily="2" charset="2"/>
              <a:buChar char="Ø"/>
              <a:defRPr/>
            </a:pP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Unicode</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UTF-8</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）字符集等。</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1924" name="TextBox 10">
            <a:extLst>
              <a:ext uri="{FF2B5EF4-FFF2-40B4-BE49-F238E27FC236}">
                <a16:creationId xmlns:a16="http://schemas.microsoft.com/office/drawing/2014/main" id="{58B092EB-EEAD-480E-977A-E2F227E4528E}"/>
              </a:ext>
            </a:extLst>
          </p:cNvPr>
          <p:cNvSpPr txBox="1">
            <a:spLocks noChangeArrowheads="1"/>
          </p:cNvSpPr>
          <p:nvPr/>
        </p:nvSpPr>
        <p:spPr bwMode="auto">
          <a:xfrm>
            <a:off x="774700" y="1058281"/>
            <a:ext cx="9465733" cy="46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b="1" dirty="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字符集</a:t>
            </a:r>
            <a:r>
              <a:rPr lang="zh-CN" altLang="en-US" b="1"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基础知识：</a:t>
            </a:r>
            <a:endParaRPr lang="en-US" altLang="zh-CN" b="1"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fade">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fade">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Effect transition="in" filter="fade">
                                      <p:cBhvr>
                                        <p:cTn id="22"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31C4FBF3-0D25-427F-B76C-582CD0041A9E}"/>
              </a:ext>
            </a:extLst>
          </p:cNvPr>
          <p:cNvSpPr txBox="1"/>
          <p:nvPr/>
        </p:nvSpPr>
        <p:spPr>
          <a:xfrm>
            <a:off x="782319" y="799039"/>
            <a:ext cx="11409680" cy="1304268"/>
          </a:xfrm>
          <a:prstGeom prst="rect">
            <a:avLst/>
          </a:prstGeom>
          <a:noFill/>
        </p:spPr>
        <p:txBody>
          <a:bodyPr wrap="square">
            <a:spAutoFit/>
          </a:bodyPr>
          <a:lstStyle/>
          <a:p>
            <a:pPr>
              <a:lnSpc>
                <a:spcPct val="250000"/>
              </a:lnSpc>
              <a:defRPr/>
            </a:pPr>
            <a:r>
              <a:rPr lang="en-US" altLang="zh-CN" b="1"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ASCII</a:t>
            </a:r>
            <a:r>
              <a:rPr lang="zh-CN" altLang="en-US" b="1"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字符集：</a:t>
            </a:r>
            <a:endParaRPr lang="en-US" altLang="zh-CN" b="1"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57699" indent="-357699">
              <a:lnSpc>
                <a:spcPct val="250000"/>
              </a:lnSpc>
              <a:buFont typeface="Wingdings" pitchFamily="2" charset="2"/>
              <a:buChar char="l"/>
              <a:defRPr/>
            </a:pP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ASCII(American Standard Code for Information Interchange</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，美国信息交换标准代码</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：包括了数字、英文、符号。</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 name="TextBox 10">
            <a:extLst>
              <a:ext uri="{FF2B5EF4-FFF2-40B4-BE49-F238E27FC236}">
                <a16:creationId xmlns:a16="http://schemas.microsoft.com/office/drawing/2014/main" id="{C48CBBD6-88D4-4033-852B-73FD5F05E1FC}"/>
              </a:ext>
            </a:extLst>
          </p:cNvPr>
          <p:cNvSpPr txBox="1"/>
          <p:nvPr/>
        </p:nvSpPr>
        <p:spPr>
          <a:xfrm>
            <a:off x="782319" y="3881541"/>
            <a:ext cx="10441002" cy="1919821"/>
          </a:xfrm>
          <a:prstGeom prst="rect">
            <a:avLst/>
          </a:prstGeom>
          <a:noFill/>
        </p:spPr>
        <p:txBody>
          <a:bodyPr wrap="square">
            <a:spAutoFit/>
          </a:bodyPr>
          <a:lstStyle/>
          <a:p>
            <a:pPr>
              <a:lnSpc>
                <a:spcPct val="250000"/>
              </a:lnSpc>
              <a:defRPr/>
            </a:pPr>
            <a:r>
              <a:rPr lang="en-US" altLang="zh-CN"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GBK</a:t>
            </a:r>
            <a:r>
              <a:rPr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50000"/>
              </a:lnSpc>
              <a:buFont typeface="Wingdings" panose="05000000000000000000" pitchFamily="2" charset="2"/>
              <a:buChar char="l"/>
              <a:defRPr/>
            </a:pPr>
            <a:r>
              <a:rPr lang="en-US" altLang="zh-CN"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GBK</a:t>
            </a:r>
            <a:r>
              <a:rPr lang="zh-CN" altLang="en-US"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是中国的码表，</a:t>
            </a:r>
            <a:r>
              <a:rPr lang="zh-CN" altLang="en-US" sz="1600"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包含了几万个汉字等字符，同时也</a:t>
            </a:r>
            <a:r>
              <a:rPr lang="zh-CN" altLang="en-US"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要兼容</a:t>
            </a:r>
            <a:r>
              <a:rPr lang="en-US" altLang="zh-CN"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ASCII</a:t>
            </a:r>
            <a:r>
              <a:rPr lang="zh-CN" altLang="en-US"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编码，</a:t>
            </a:r>
            <a:endParaRPr lang="en-US" altLang="zh-CN" sz="1600"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50000"/>
              </a:lnSpc>
              <a:buFont typeface="Wingdings" panose="05000000000000000000" pitchFamily="2" charset="2"/>
              <a:buChar char="l"/>
              <a:defRPr/>
            </a:pPr>
            <a:r>
              <a:rPr lang="en-US" altLang="zh-CN"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GBK</a:t>
            </a:r>
            <a:r>
              <a:rPr lang="zh-CN" altLang="en-US"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编码中一个中文字符一般以两个字节的形式存储。</a:t>
            </a:r>
            <a:endParaRPr lang="en-US" altLang="zh-CN" sz="1600"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0" name="文本框 9">
            <a:extLst>
              <a:ext uri="{FF2B5EF4-FFF2-40B4-BE49-F238E27FC236}">
                <a16:creationId xmlns:a16="http://schemas.microsoft.com/office/drawing/2014/main" id="{580032A1-D878-449D-A718-DD888624B665}"/>
              </a:ext>
            </a:extLst>
          </p:cNvPr>
          <p:cNvSpPr txBox="1"/>
          <p:nvPr/>
        </p:nvSpPr>
        <p:spPr>
          <a:xfrm>
            <a:off x="884859" y="2819405"/>
            <a:ext cx="3024201" cy="878895"/>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lang="en-US" altLang="zh-CN" sz="1800" dirty="0">
                <a:solidFill>
                  <a:srgbClr val="1750EB"/>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01100001‬ = 97  =&gt; a</a:t>
            </a:r>
            <a:endParaRPr lang="en-US" altLang="zh-CN" sz="18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lang="en-US" altLang="zh-CN" sz="1800" dirty="0">
                <a:solidFill>
                  <a:srgbClr val="1750EB"/>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‭01100010‬</a:t>
            </a:r>
            <a:r>
              <a:rPr lang="en-US" altLang="zh-CN" sz="18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sz="1800" dirty="0">
                <a:solidFill>
                  <a:srgbClr val="1750EB"/>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98  =&gt; b</a:t>
            </a:r>
          </a:p>
        </p:txBody>
      </p:sp>
      <p:sp>
        <p:nvSpPr>
          <p:cNvPr id="12" name="文本框 11">
            <a:extLst>
              <a:ext uri="{FF2B5EF4-FFF2-40B4-BE49-F238E27FC236}">
                <a16:creationId xmlns:a16="http://schemas.microsoft.com/office/drawing/2014/main" id="{63B7F2B8-D352-4F9A-B259-6C03CAF40550}"/>
              </a:ext>
            </a:extLst>
          </p:cNvPr>
          <p:cNvSpPr txBox="1"/>
          <p:nvPr/>
        </p:nvSpPr>
        <p:spPr>
          <a:xfrm>
            <a:off x="782319" y="2024393"/>
            <a:ext cx="10819128" cy="611771"/>
          </a:xfrm>
          <a:prstGeom prst="rect">
            <a:avLst/>
          </a:prstGeom>
          <a:noFill/>
        </p:spPr>
        <p:txBody>
          <a:bodyPr wrap="square">
            <a:spAutoFit/>
          </a:bodyPr>
          <a:lstStyle/>
          <a:p>
            <a:pPr marL="285750" indent="-285750">
              <a:lnSpc>
                <a:spcPct val="250000"/>
              </a:lnSpc>
              <a:buFont typeface="Wingdings" panose="05000000000000000000" pitchFamily="2" charset="2"/>
              <a:buChar char="l"/>
            </a:pP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ASCII</a:t>
            </a:r>
            <a:r>
              <a:rPr lang="zh-CN" altLang="en-US"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使用</a:t>
            </a:r>
            <a:r>
              <a:rPr lang="en-US" altLang="zh-CN"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a:t>
            </a:r>
            <a:r>
              <a:rPr lang="zh-CN" altLang="en-US"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个字节存储一个字符，一个字节是</a:t>
            </a:r>
            <a:r>
              <a:rPr lang="en-US" altLang="zh-CN"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8</a:t>
            </a:r>
            <a:r>
              <a:rPr lang="zh-CN" altLang="en-US"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位</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，总共可以表示</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128</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个字符信息，对于表示英文、数字来说是够用的。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fade">
                                      <p:cBhvr>
                                        <p:cTn id="17" dur="500"/>
                                        <p:tgtEl>
                                          <p:spTgt spid="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500"/>
                                        <p:tgtEl>
                                          <p:spTgt spid="7">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animEffect transition="in" filter="fade">
                                      <p:cBhvr>
                                        <p:cTn id="2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25243CCF-288E-42E8-A3AD-4BB298B29EF2}"/>
              </a:ext>
            </a:extLst>
          </p:cNvPr>
          <p:cNvSpPr txBox="1"/>
          <p:nvPr/>
        </p:nvSpPr>
        <p:spPr>
          <a:xfrm>
            <a:off x="782320" y="1140770"/>
            <a:ext cx="10708481" cy="468975"/>
          </a:xfrm>
          <a:prstGeom prst="rect">
            <a:avLst/>
          </a:prstGeom>
          <a:noFill/>
        </p:spPr>
        <p:txBody>
          <a:bodyPr wrap="square">
            <a:spAutoFit/>
          </a:bodyPr>
          <a:lstStyle/>
          <a:p>
            <a:pPr>
              <a:lnSpc>
                <a:spcPct val="150000"/>
              </a:lnSpc>
              <a:defRPr/>
            </a:pPr>
            <a:r>
              <a:rPr lang="en-US" altLang="zh-CN" b="1"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Unicode</a:t>
            </a:r>
            <a:r>
              <a:rPr lang="zh-CN" altLang="en-US" b="1"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字符集：</a:t>
            </a:r>
            <a:endParaRPr lang="en-US" altLang="zh-CN" b="1"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 name="TextBox 10">
            <a:extLst>
              <a:ext uri="{FF2B5EF4-FFF2-40B4-BE49-F238E27FC236}">
                <a16:creationId xmlns:a16="http://schemas.microsoft.com/office/drawing/2014/main" id="{224807BE-AEAF-4531-8678-454D2DEE1BD3}"/>
              </a:ext>
            </a:extLst>
          </p:cNvPr>
          <p:cNvSpPr txBox="1"/>
          <p:nvPr/>
        </p:nvSpPr>
        <p:spPr>
          <a:xfrm>
            <a:off x="741759" y="1708005"/>
            <a:ext cx="10708481" cy="1227324"/>
          </a:xfrm>
          <a:prstGeom prst="rect">
            <a:avLst/>
          </a:prstGeom>
          <a:noFill/>
        </p:spPr>
        <p:txBody>
          <a:bodyPr wrap="square">
            <a:spAutoFit/>
          </a:bodyPr>
          <a:lstStyle/>
          <a:p>
            <a:pPr marL="285750" indent="-285750">
              <a:lnSpc>
                <a:spcPct val="250000"/>
              </a:lnSpc>
              <a:buFont typeface="Wingdings" panose="05000000000000000000" pitchFamily="2" charset="2"/>
              <a:buChar char="l"/>
              <a:defRPr/>
            </a:pP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统一码，也叫万国码。是计算机科学领域里的一项业界标准。</a:t>
            </a:r>
            <a:endParaRPr lang="en-US" altLang="zh-CN"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50000"/>
              </a:lnSpc>
              <a:buFont typeface="Wingdings" panose="05000000000000000000" pitchFamily="2" charset="2"/>
              <a:buChar char="l"/>
              <a:defRPr/>
            </a:pPr>
            <a:r>
              <a:rPr lang="en-US" altLang="zh-CN"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UTF-8</a:t>
            </a: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是</a:t>
            </a:r>
            <a:r>
              <a:rPr lang="en-US" altLang="zh-CN"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Unicode</a:t>
            </a: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的一种常见编码方式。</a:t>
            </a:r>
            <a:endParaRPr lang="en-US" altLang="zh-CN"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9" name="TextBox 10">
            <a:extLst>
              <a:ext uri="{FF2B5EF4-FFF2-40B4-BE49-F238E27FC236}">
                <a16:creationId xmlns:a16="http://schemas.microsoft.com/office/drawing/2014/main" id="{8CC5304E-37A0-4BCD-91BE-84DB971D5059}"/>
              </a:ext>
            </a:extLst>
          </p:cNvPr>
          <p:cNvSpPr txBox="1"/>
          <p:nvPr/>
        </p:nvSpPr>
        <p:spPr>
          <a:xfrm>
            <a:off x="782320" y="3033589"/>
            <a:ext cx="8832849" cy="1565878"/>
          </a:xfrm>
          <a:prstGeom prst="rect">
            <a:avLst/>
          </a:prstGeom>
          <a:noFill/>
        </p:spPr>
        <p:txBody>
          <a:bodyPr>
            <a:spAutoFit/>
          </a:bodyPr>
          <a:lstStyle/>
          <a:p>
            <a:pPr>
              <a:lnSpc>
                <a:spcPct val="200000"/>
              </a:lnSpc>
              <a:defRPr/>
            </a:pPr>
            <a:r>
              <a:rPr lang="zh-CN" altLang="en-US" b="1"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注意</a:t>
            </a:r>
            <a:endParaRPr lang="en-US" altLang="zh-CN"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defRPr/>
            </a:pPr>
            <a:r>
              <a:rPr lang="en-US" altLang="zh-CN"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UTF-8</a:t>
            </a:r>
            <a:r>
              <a:rPr lang="zh-CN" altLang="en-US"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编码后一个中文一般以</a:t>
            </a: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三个字节</a:t>
            </a:r>
            <a:r>
              <a:rPr lang="zh-CN" altLang="en-US"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的形式存储，同时也要兼容</a:t>
            </a:r>
            <a:r>
              <a:rPr lang="en-US" altLang="zh-CN"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ASCII</a:t>
            </a:r>
            <a:r>
              <a:rPr lang="zh-CN" altLang="en-US"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编码表。</a:t>
            </a:r>
            <a:endParaRPr lang="en-US" altLang="zh-CN"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defRPr/>
            </a:pPr>
            <a:r>
              <a:rPr lang="zh-CN" altLang="en-US"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技术人员都应该使用</a:t>
            </a:r>
            <a:r>
              <a:rPr lang="en-US" altLang="zh-CN"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UTF-8</a:t>
            </a:r>
            <a:r>
              <a:rPr lang="zh-CN" altLang="en-US"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的字符集编码。</a:t>
            </a:r>
            <a:endParaRPr lang="en-US" altLang="zh-CN"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 calcmode="lin" valueType="num">
                                      <p:cBhvr additive="base">
                                        <p:cTn id="12"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9">
                                            <p:txEl>
                                              <p:pRg st="1" end="1"/>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9">
                                            <p:txEl>
                                              <p:pRg st="2" end="2"/>
                                            </p:txEl>
                                          </p:spTgt>
                                        </p:tgtEl>
                                        <p:attrNameLst>
                                          <p:attrName>style.visibility</p:attrName>
                                        </p:attrNameLst>
                                      </p:cBhvr>
                                      <p:to>
                                        <p:strVal val="visible"/>
                                      </p:to>
                                    </p:set>
                                    <p:anim calcmode="lin" valueType="num">
                                      <p:cBhvr additive="base">
                                        <p:cTn id="16"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 name="组合 59">
            <a:extLst>
              <a:ext uri="{FF2B5EF4-FFF2-40B4-BE49-F238E27FC236}">
                <a16:creationId xmlns:a16="http://schemas.microsoft.com/office/drawing/2014/main" id="{3A62B75C-BB96-4D83-9400-1B213A05BA6B}"/>
              </a:ext>
            </a:extLst>
          </p:cNvPr>
          <p:cNvGrpSpPr>
            <a:grpSpLocks/>
          </p:cNvGrpSpPr>
          <p:nvPr/>
        </p:nvGrpSpPr>
        <p:grpSpPr bwMode="auto">
          <a:xfrm>
            <a:off x="1551106" y="3455718"/>
            <a:ext cx="865717" cy="338554"/>
            <a:chOff x="1219955" y="2240091"/>
            <a:chExt cx="648072" cy="253832"/>
          </a:xfrm>
        </p:grpSpPr>
        <p:cxnSp>
          <p:nvCxnSpPr>
            <p:cNvPr id="8" name="直接箭头连接符 7">
              <a:extLst>
                <a:ext uri="{FF2B5EF4-FFF2-40B4-BE49-F238E27FC236}">
                  <a16:creationId xmlns:a16="http://schemas.microsoft.com/office/drawing/2014/main" id="{ACD48721-431F-4943-B2A0-83EC88283B8B}"/>
                </a:ext>
              </a:extLst>
            </p:cNvPr>
            <p:cNvCxnSpPr/>
            <p:nvPr/>
          </p:nvCxnSpPr>
          <p:spPr>
            <a:xfrm>
              <a:off x="1219955" y="2452746"/>
              <a:ext cx="64807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矩形 12">
              <a:extLst>
                <a:ext uri="{FF2B5EF4-FFF2-40B4-BE49-F238E27FC236}">
                  <a16:creationId xmlns:a16="http://schemas.microsoft.com/office/drawing/2014/main" id="{3E73BC26-FBFA-4264-89E0-25C04F044802}"/>
                </a:ext>
              </a:extLst>
            </p:cNvPr>
            <p:cNvSpPr/>
            <p:nvPr/>
          </p:nvSpPr>
          <p:spPr>
            <a:xfrm>
              <a:off x="1259569" y="2240091"/>
              <a:ext cx="445441" cy="253832"/>
            </a:xfrm>
            <a:prstGeom prst="rect">
              <a:avLst/>
            </a:prstGeom>
          </p:spPr>
          <p:txBody>
            <a:bodyPr wrap="none">
              <a:spAutoFit/>
            </a:bodyPr>
            <a:lstStyle/>
            <a:p>
              <a:pPr>
                <a:defRPr/>
              </a:pPr>
              <a:r>
                <a:rPr lang="zh-CN" altLang="en-US" sz="1600" dirty="0">
                  <a:solidFill>
                    <a:prstClr val="black">
                      <a:lumMod val="85000"/>
                      <a:lumOff val="15000"/>
                    </a:prstClr>
                  </a:solidFill>
                  <a:latin typeface="Alibaba PuHuiTi R"/>
                  <a:ea typeface="微软雅黑" pitchFamily="34" charset="-122"/>
                </a:rPr>
                <a:t>查询</a:t>
              </a:r>
              <a:endParaRPr lang="zh-CN" altLang="en-US" sz="1600" dirty="0">
                <a:latin typeface="Alibaba PuHuiTi R"/>
              </a:endParaRPr>
            </a:p>
          </p:txBody>
        </p:sp>
      </p:grpSp>
      <p:grpSp>
        <p:nvGrpSpPr>
          <p:cNvPr id="81920" name="组合 81919">
            <a:extLst>
              <a:ext uri="{FF2B5EF4-FFF2-40B4-BE49-F238E27FC236}">
                <a16:creationId xmlns:a16="http://schemas.microsoft.com/office/drawing/2014/main" id="{1F193F68-A753-4F6C-8CA2-5851ABC25EC1}"/>
              </a:ext>
            </a:extLst>
          </p:cNvPr>
          <p:cNvGrpSpPr>
            <a:grpSpLocks/>
          </p:cNvGrpSpPr>
          <p:nvPr/>
        </p:nvGrpSpPr>
        <p:grpSpPr bwMode="auto">
          <a:xfrm>
            <a:off x="5261623" y="3385875"/>
            <a:ext cx="863600" cy="338667"/>
            <a:chOff x="4002045" y="2187254"/>
            <a:chExt cx="648072" cy="253916"/>
          </a:xfrm>
        </p:grpSpPr>
        <p:cxnSp>
          <p:nvCxnSpPr>
            <p:cNvPr id="16" name="直接箭头连接符 15">
              <a:extLst>
                <a:ext uri="{FF2B5EF4-FFF2-40B4-BE49-F238E27FC236}">
                  <a16:creationId xmlns:a16="http://schemas.microsoft.com/office/drawing/2014/main" id="{B9BDC75D-0EDB-40FA-858A-8A02D10531DB}"/>
                </a:ext>
              </a:extLst>
            </p:cNvPr>
            <p:cNvCxnSpPr/>
            <p:nvPr/>
          </p:nvCxnSpPr>
          <p:spPr>
            <a:xfrm>
              <a:off x="4002045" y="2441170"/>
              <a:ext cx="64807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矩形 16">
              <a:extLst>
                <a:ext uri="{FF2B5EF4-FFF2-40B4-BE49-F238E27FC236}">
                  <a16:creationId xmlns:a16="http://schemas.microsoft.com/office/drawing/2014/main" id="{169ECE8E-F5BF-4C5B-B347-88AD4CFCE701}"/>
                </a:ext>
              </a:extLst>
            </p:cNvPr>
            <p:cNvSpPr/>
            <p:nvPr/>
          </p:nvSpPr>
          <p:spPr>
            <a:xfrm>
              <a:off x="4079877" y="2187254"/>
              <a:ext cx="446533" cy="253831"/>
            </a:xfrm>
            <a:prstGeom prst="rect">
              <a:avLst/>
            </a:prstGeom>
          </p:spPr>
          <p:txBody>
            <a:bodyPr wrap="none">
              <a:spAutoFit/>
            </a:bodyPr>
            <a:lstStyle/>
            <a:p>
              <a:pPr>
                <a:defRPr/>
              </a:pPr>
              <a:r>
                <a:rPr lang="zh-CN" altLang="en-US" sz="1600" dirty="0">
                  <a:solidFill>
                    <a:prstClr val="black">
                      <a:lumMod val="85000"/>
                      <a:lumOff val="15000"/>
                    </a:prstClr>
                  </a:solidFill>
                  <a:latin typeface="Alibaba PuHuiTi R"/>
                  <a:ea typeface="微软雅黑" pitchFamily="34" charset="-122"/>
                </a:rPr>
                <a:t>编码</a:t>
              </a:r>
              <a:endParaRPr lang="zh-CN" altLang="en-US" sz="1600" dirty="0">
                <a:latin typeface="Alibaba PuHuiTi R"/>
              </a:endParaRPr>
            </a:p>
          </p:txBody>
        </p:sp>
      </p:grpSp>
      <p:grpSp>
        <p:nvGrpSpPr>
          <p:cNvPr id="63" name="组合 62">
            <a:extLst>
              <a:ext uri="{FF2B5EF4-FFF2-40B4-BE49-F238E27FC236}">
                <a16:creationId xmlns:a16="http://schemas.microsoft.com/office/drawing/2014/main" id="{728BF372-8E50-47E8-8540-021AD75851D5}"/>
              </a:ext>
            </a:extLst>
          </p:cNvPr>
          <p:cNvGrpSpPr>
            <a:grpSpLocks/>
          </p:cNvGrpSpPr>
          <p:nvPr/>
        </p:nvGrpSpPr>
        <p:grpSpPr bwMode="auto">
          <a:xfrm>
            <a:off x="2435874" y="2926553"/>
            <a:ext cx="922866" cy="2592916"/>
            <a:chOff x="1883007" y="1842873"/>
            <a:chExt cx="692062" cy="1944216"/>
          </a:xfrm>
        </p:grpSpPr>
        <p:sp>
          <p:nvSpPr>
            <p:cNvPr id="14" name="矩形 13">
              <a:extLst>
                <a:ext uri="{FF2B5EF4-FFF2-40B4-BE49-F238E27FC236}">
                  <a16:creationId xmlns:a16="http://schemas.microsoft.com/office/drawing/2014/main" id="{1A27A82D-7712-415B-AB19-04FA59F43F9F}"/>
                </a:ext>
              </a:extLst>
            </p:cNvPr>
            <p:cNvSpPr/>
            <p:nvPr/>
          </p:nvSpPr>
          <p:spPr>
            <a:xfrm>
              <a:off x="1889356" y="2566598"/>
              <a:ext cx="655289" cy="438475"/>
            </a:xfrm>
            <a:prstGeom prst="rect">
              <a:avLst/>
            </a:prstGeom>
          </p:spPr>
          <p:txBody>
            <a:bodyPr wrap="none">
              <a:spAutoFit/>
            </a:bodyPr>
            <a:lstStyle/>
            <a:p>
              <a:pPr>
                <a:defRPr/>
              </a:pPr>
              <a:r>
                <a:rPr lang="en-US" altLang="zh-CN" sz="1600" dirty="0">
                  <a:solidFill>
                    <a:prstClr val="black">
                      <a:lumMod val="85000"/>
                      <a:lumOff val="15000"/>
                    </a:prstClr>
                  </a:solidFill>
                  <a:latin typeface="Alibaba PuHuiTi R"/>
                  <a:ea typeface="微软雅黑" pitchFamily="34" charset="-122"/>
                </a:rPr>
                <a:t>Unicode</a:t>
              </a:r>
            </a:p>
            <a:p>
              <a:pPr>
                <a:defRPr/>
              </a:pPr>
              <a:r>
                <a:rPr lang="zh-CN" altLang="en-US" sz="1600" dirty="0">
                  <a:solidFill>
                    <a:prstClr val="black">
                      <a:lumMod val="85000"/>
                      <a:lumOff val="15000"/>
                    </a:prstClr>
                  </a:solidFill>
                  <a:latin typeface="Alibaba PuHuiTi R"/>
                  <a:ea typeface="微软雅黑" pitchFamily="34" charset="-122"/>
                </a:rPr>
                <a:t>    码表</a:t>
              </a:r>
              <a:endParaRPr lang="zh-CN" altLang="en-US" sz="1600" dirty="0">
                <a:latin typeface="Alibaba PuHuiTi R"/>
              </a:endParaRPr>
            </a:p>
          </p:txBody>
        </p:sp>
        <p:sp>
          <p:nvSpPr>
            <p:cNvPr id="15" name="圆角矩形 14">
              <a:extLst>
                <a:ext uri="{FF2B5EF4-FFF2-40B4-BE49-F238E27FC236}">
                  <a16:creationId xmlns:a16="http://schemas.microsoft.com/office/drawing/2014/main" id="{84940641-0553-4BD3-A71D-78051ADB6A3B}"/>
                </a:ext>
              </a:extLst>
            </p:cNvPr>
            <p:cNvSpPr/>
            <p:nvPr/>
          </p:nvSpPr>
          <p:spPr>
            <a:xfrm>
              <a:off x="1883007" y="1842873"/>
              <a:ext cx="692062" cy="1944216"/>
            </a:xfrm>
            <a:prstGeom prst="roundRect">
              <a:avLst/>
            </a:prstGeom>
            <a:noFill/>
            <a:ln w="127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latin typeface="Alibaba PuHuiTi R"/>
              </a:endParaRPr>
            </a:p>
          </p:txBody>
        </p:sp>
      </p:grpSp>
      <p:sp>
        <p:nvSpPr>
          <p:cNvPr id="40" name="矩形 39">
            <a:extLst>
              <a:ext uri="{FF2B5EF4-FFF2-40B4-BE49-F238E27FC236}">
                <a16:creationId xmlns:a16="http://schemas.microsoft.com/office/drawing/2014/main" id="{E245D7CD-FCE7-4A46-AAB2-17BE49BB0831}"/>
              </a:ext>
            </a:extLst>
          </p:cNvPr>
          <p:cNvSpPr/>
          <p:nvPr/>
        </p:nvSpPr>
        <p:spPr>
          <a:xfrm>
            <a:off x="3578873" y="3553087"/>
            <a:ext cx="1826141" cy="338554"/>
          </a:xfrm>
          <a:prstGeom prst="rect">
            <a:avLst/>
          </a:prstGeom>
        </p:spPr>
        <p:txBody>
          <a:bodyPr wrap="none">
            <a:spAutoFit/>
          </a:bodyPr>
          <a:lstStyle/>
          <a:p>
            <a:pPr>
              <a:defRPr/>
            </a:pPr>
            <a:r>
              <a:rPr lang="zh-CN" altLang="en-US" sz="1600" dirty="0">
                <a:solidFill>
                  <a:prstClr val="black">
                    <a:lumMod val="85000"/>
                    <a:lumOff val="15000"/>
                  </a:prstClr>
                </a:solidFill>
                <a:latin typeface="Alibaba PuHuiTi R"/>
                <a:ea typeface="微软雅黑" pitchFamily="34" charset="-122"/>
              </a:rPr>
              <a:t>码表中对应的数字</a:t>
            </a:r>
            <a:endParaRPr lang="zh-CN" altLang="en-US" sz="1600" dirty="0">
              <a:latin typeface="Alibaba PuHuiTi R"/>
            </a:endParaRPr>
          </a:p>
        </p:txBody>
      </p:sp>
      <p:grpSp>
        <p:nvGrpSpPr>
          <p:cNvPr id="81922" name="组合 81921">
            <a:extLst>
              <a:ext uri="{FF2B5EF4-FFF2-40B4-BE49-F238E27FC236}">
                <a16:creationId xmlns:a16="http://schemas.microsoft.com/office/drawing/2014/main" id="{72F30736-452C-4CE7-8C30-E2D7E22E3CEC}"/>
              </a:ext>
            </a:extLst>
          </p:cNvPr>
          <p:cNvGrpSpPr>
            <a:grpSpLocks/>
          </p:cNvGrpSpPr>
          <p:nvPr/>
        </p:nvGrpSpPr>
        <p:grpSpPr bwMode="auto">
          <a:xfrm>
            <a:off x="7270340" y="3347769"/>
            <a:ext cx="1852084" cy="372533"/>
            <a:chOff x="5508104" y="2159300"/>
            <a:chExt cx="1389200" cy="279743"/>
          </a:xfrm>
        </p:grpSpPr>
        <p:cxnSp>
          <p:nvCxnSpPr>
            <p:cNvPr id="41" name="直接箭头连接符 40">
              <a:extLst>
                <a:ext uri="{FF2B5EF4-FFF2-40B4-BE49-F238E27FC236}">
                  <a16:creationId xmlns:a16="http://schemas.microsoft.com/office/drawing/2014/main" id="{2146EEE5-9171-4449-B428-5B68062A42A3}"/>
                </a:ext>
              </a:extLst>
            </p:cNvPr>
            <p:cNvCxnSpPr/>
            <p:nvPr/>
          </p:nvCxnSpPr>
          <p:spPr>
            <a:xfrm>
              <a:off x="5508104" y="2439043"/>
              <a:ext cx="13892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矩形 41">
              <a:extLst>
                <a:ext uri="{FF2B5EF4-FFF2-40B4-BE49-F238E27FC236}">
                  <a16:creationId xmlns:a16="http://schemas.microsoft.com/office/drawing/2014/main" id="{BFF9CF39-D880-43FA-901C-6DEC7520E676}"/>
                </a:ext>
              </a:extLst>
            </p:cNvPr>
            <p:cNvSpPr/>
            <p:nvPr/>
          </p:nvSpPr>
          <p:spPr>
            <a:xfrm>
              <a:off x="5692272" y="2159300"/>
              <a:ext cx="908031" cy="254227"/>
            </a:xfrm>
            <a:prstGeom prst="rect">
              <a:avLst/>
            </a:prstGeom>
          </p:spPr>
          <p:txBody>
            <a:bodyPr wrap="none">
              <a:spAutoFit/>
            </a:bodyPr>
            <a:lstStyle/>
            <a:p>
              <a:pPr>
                <a:defRPr/>
              </a:pPr>
              <a:r>
                <a:rPr lang="zh-CN" altLang="en-US" sz="1600" dirty="0">
                  <a:solidFill>
                    <a:prstClr val="black">
                      <a:lumMod val="85000"/>
                      <a:lumOff val="15000"/>
                    </a:prstClr>
                  </a:solidFill>
                  <a:latin typeface="Alibaba PuHuiTi R"/>
                  <a:ea typeface="微软雅黑" pitchFamily="34" charset="-122"/>
                </a:rPr>
                <a:t>转换二进制</a:t>
              </a:r>
              <a:endParaRPr lang="zh-CN" altLang="en-US" sz="1600" dirty="0">
                <a:latin typeface="Alibaba PuHuiTi R"/>
              </a:endParaRPr>
            </a:p>
          </p:txBody>
        </p:sp>
      </p:grpSp>
      <p:grpSp>
        <p:nvGrpSpPr>
          <p:cNvPr id="81921" name="组合 81920">
            <a:extLst>
              <a:ext uri="{FF2B5EF4-FFF2-40B4-BE49-F238E27FC236}">
                <a16:creationId xmlns:a16="http://schemas.microsoft.com/office/drawing/2014/main" id="{D0C22440-B852-42DC-B5A7-48FA6F85130B}"/>
              </a:ext>
            </a:extLst>
          </p:cNvPr>
          <p:cNvGrpSpPr>
            <a:grpSpLocks/>
          </p:cNvGrpSpPr>
          <p:nvPr/>
        </p:nvGrpSpPr>
        <p:grpSpPr bwMode="auto">
          <a:xfrm>
            <a:off x="6247992" y="2926553"/>
            <a:ext cx="922867" cy="2592916"/>
            <a:chOff x="4742321" y="1842873"/>
            <a:chExt cx="691286" cy="1944216"/>
          </a:xfrm>
        </p:grpSpPr>
        <p:sp>
          <p:nvSpPr>
            <p:cNvPr id="19" name="矩形 18">
              <a:extLst>
                <a:ext uri="{FF2B5EF4-FFF2-40B4-BE49-F238E27FC236}">
                  <a16:creationId xmlns:a16="http://schemas.microsoft.com/office/drawing/2014/main" id="{11AFA8EA-1597-4624-8CCA-6832D7905B1E}"/>
                </a:ext>
              </a:extLst>
            </p:cNvPr>
            <p:cNvSpPr/>
            <p:nvPr/>
          </p:nvSpPr>
          <p:spPr>
            <a:xfrm>
              <a:off x="4762932" y="2682457"/>
              <a:ext cx="541779" cy="253854"/>
            </a:xfrm>
            <a:prstGeom prst="rect">
              <a:avLst/>
            </a:prstGeom>
          </p:spPr>
          <p:txBody>
            <a:bodyPr wrap="none">
              <a:spAutoFit/>
            </a:bodyPr>
            <a:lstStyle/>
            <a:p>
              <a:pPr>
                <a:defRPr/>
              </a:pPr>
              <a:r>
                <a:rPr lang="en-US" altLang="zh-CN" sz="1600" dirty="0">
                  <a:solidFill>
                    <a:prstClr val="black">
                      <a:lumMod val="85000"/>
                      <a:lumOff val="15000"/>
                    </a:prstClr>
                  </a:solidFill>
                  <a:latin typeface="Alibaba PuHuiTi R"/>
                  <a:ea typeface="微软雅黑" pitchFamily="34" charset="-122"/>
                </a:rPr>
                <a:t> UTF-8</a:t>
              </a:r>
            </a:p>
          </p:txBody>
        </p:sp>
        <p:sp>
          <p:nvSpPr>
            <p:cNvPr id="45" name="圆角矩形 44">
              <a:extLst>
                <a:ext uri="{FF2B5EF4-FFF2-40B4-BE49-F238E27FC236}">
                  <a16:creationId xmlns:a16="http://schemas.microsoft.com/office/drawing/2014/main" id="{2D545F71-EFF0-4005-A4F1-9E7538DE0286}"/>
                </a:ext>
              </a:extLst>
            </p:cNvPr>
            <p:cNvSpPr/>
            <p:nvPr/>
          </p:nvSpPr>
          <p:spPr>
            <a:xfrm>
              <a:off x="4742321" y="1842873"/>
              <a:ext cx="691286" cy="1944216"/>
            </a:xfrm>
            <a:prstGeom prst="roundRect">
              <a:avLst/>
            </a:prstGeom>
            <a:noFill/>
            <a:ln w="127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latin typeface="Alibaba PuHuiTi R"/>
              </a:endParaRPr>
            </a:p>
          </p:txBody>
        </p:sp>
      </p:grpSp>
      <p:grpSp>
        <p:nvGrpSpPr>
          <p:cNvPr id="81924" name="组合 81923">
            <a:extLst>
              <a:ext uri="{FF2B5EF4-FFF2-40B4-BE49-F238E27FC236}">
                <a16:creationId xmlns:a16="http://schemas.microsoft.com/office/drawing/2014/main" id="{AC787A6C-7BB0-4BFE-BC7B-8CCE421E21D2}"/>
              </a:ext>
            </a:extLst>
          </p:cNvPr>
          <p:cNvGrpSpPr>
            <a:grpSpLocks/>
          </p:cNvGrpSpPr>
          <p:nvPr/>
        </p:nvGrpSpPr>
        <p:grpSpPr bwMode="auto">
          <a:xfrm>
            <a:off x="9285400" y="2841887"/>
            <a:ext cx="922866" cy="2592916"/>
            <a:chOff x="7020272" y="1779662"/>
            <a:chExt cx="691286" cy="1944216"/>
          </a:xfrm>
        </p:grpSpPr>
        <p:sp>
          <p:nvSpPr>
            <p:cNvPr id="23" name="矩形 22">
              <a:extLst>
                <a:ext uri="{FF2B5EF4-FFF2-40B4-BE49-F238E27FC236}">
                  <a16:creationId xmlns:a16="http://schemas.microsoft.com/office/drawing/2014/main" id="{188EF13E-03B2-4B69-8F2E-F6C2F0D7E153}"/>
                </a:ext>
              </a:extLst>
            </p:cNvPr>
            <p:cNvSpPr/>
            <p:nvPr/>
          </p:nvSpPr>
          <p:spPr>
            <a:xfrm>
              <a:off x="7071009" y="2544652"/>
              <a:ext cx="599416" cy="438475"/>
            </a:xfrm>
            <a:prstGeom prst="rect">
              <a:avLst/>
            </a:prstGeom>
          </p:spPr>
          <p:txBody>
            <a:bodyPr wrap="none">
              <a:spAutoFit/>
            </a:bodyPr>
            <a:lstStyle/>
            <a:p>
              <a:pPr>
                <a:defRPr/>
              </a:pPr>
              <a:r>
                <a:rPr lang="en-US" altLang="zh-CN" sz="1600" dirty="0">
                  <a:solidFill>
                    <a:prstClr val="black">
                      <a:lumMod val="85000"/>
                      <a:lumOff val="15000"/>
                    </a:prstClr>
                  </a:solidFill>
                  <a:latin typeface="Alibaba PuHuiTi R"/>
                  <a:ea typeface="微软雅黑" pitchFamily="34" charset="-122"/>
                </a:rPr>
                <a:t> </a:t>
              </a:r>
              <a:r>
                <a:rPr lang="zh-CN" altLang="en-US" sz="1600" dirty="0">
                  <a:solidFill>
                    <a:prstClr val="black">
                      <a:lumMod val="85000"/>
                      <a:lumOff val="15000"/>
                    </a:prstClr>
                  </a:solidFill>
                  <a:latin typeface="Alibaba PuHuiTi R"/>
                  <a:ea typeface="微软雅黑" pitchFamily="34" charset="-122"/>
                </a:rPr>
                <a:t>存储</a:t>
              </a:r>
              <a:endParaRPr lang="en-US" altLang="zh-CN" sz="1600" dirty="0">
                <a:solidFill>
                  <a:prstClr val="black">
                    <a:lumMod val="85000"/>
                    <a:lumOff val="15000"/>
                  </a:prstClr>
                </a:solidFill>
                <a:latin typeface="Alibaba PuHuiTi R"/>
                <a:ea typeface="微软雅黑" pitchFamily="34" charset="-122"/>
              </a:endParaRPr>
            </a:p>
            <a:p>
              <a:pPr>
                <a:defRPr/>
              </a:pPr>
              <a:r>
                <a:rPr lang="zh-CN" altLang="en-US" sz="1600" dirty="0">
                  <a:solidFill>
                    <a:prstClr val="black">
                      <a:lumMod val="85000"/>
                      <a:lumOff val="15000"/>
                    </a:prstClr>
                  </a:solidFill>
                  <a:latin typeface="Alibaba PuHuiTi R"/>
                  <a:ea typeface="微软雅黑" pitchFamily="34" charset="-122"/>
                </a:rPr>
                <a:t>计算机</a:t>
              </a:r>
              <a:endParaRPr lang="zh-CN" altLang="en-US" sz="1600" dirty="0">
                <a:latin typeface="Alibaba PuHuiTi R"/>
              </a:endParaRPr>
            </a:p>
          </p:txBody>
        </p:sp>
        <p:sp>
          <p:nvSpPr>
            <p:cNvPr id="46" name="圆角矩形 45">
              <a:extLst>
                <a:ext uri="{FF2B5EF4-FFF2-40B4-BE49-F238E27FC236}">
                  <a16:creationId xmlns:a16="http://schemas.microsoft.com/office/drawing/2014/main" id="{F51D3A46-C0AB-4DD0-A37A-B81A5C1DF574}"/>
                </a:ext>
              </a:extLst>
            </p:cNvPr>
            <p:cNvSpPr/>
            <p:nvPr/>
          </p:nvSpPr>
          <p:spPr>
            <a:xfrm>
              <a:off x="7020272" y="1779662"/>
              <a:ext cx="691286" cy="1944216"/>
            </a:xfrm>
            <a:prstGeom prst="roundRect">
              <a:avLst/>
            </a:prstGeom>
            <a:noFill/>
            <a:ln w="127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latin typeface="Alibaba PuHuiTi R"/>
              </a:endParaRPr>
            </a:p>
          </p:txBody>
        </p:sp>
      </p:grpSp>
      <p:grpSp>
        <p:nvGrpSpPr>
          <p:cNvPr id="81925" name="组合 81924">
            <a:extLst>
              <a:ext uri="{FF2B5EF4-FFF2-40B4-BE49-F238E27FC236}">
                <a16:creationId xmlns:a16="http://schemas.microsoft.com/office/drawing/2014/main" id="{A8CACA8D-7D71-4B1F-BF1F-8698C47C5113}"/>
              </a:ext>
            </a:extLst>
          </p:cNvPr>
          <p:cNvGrpSpPr>
            <a:grpSpLocks/>
          </p:cNvGrpSpPr>
          <p:nvPr/>
        </p:nvGrpSpPr>
        <p:grpSpPr bwMode="auto">
          <a:xfrm>
            <a:off x="10292943" y="4336253"/>
            <a:ext cx="1223288" cy="338553"/>
            <a:chOff x="7775848" y="2900708"/>
            <a:chExt cx="917970" cy="253831"/>
          </a:xfrm>
        </p:grpSpPr>
        <p:cxnSp>
          <p:nvCxnSpPr>
            <p:cNvPr id="48" name="直接箭头连接符 47">
              <a:extLst>
                <a:ext uri="{FF2B5EF4-FFF2-40B4-BE49-F238E27FC236}">
                  <a16:creationId xmlns:a16="http://schemas.microsoft.com/office/drawing/2014/main" id="{0093D326-14C1-4D58-9AE4-ECBFE37C6577}"/>
                </a:ext>
              </a:extLst>
            </p:cNvPr>
            <p:cNvCxnSpPr/>
            <p:nvPr/>
          </p:nvCxnSpPr>
          <p:spPr>
            <a:xfrm flipH="1">
              <a:off x="7775848" y="3148276"/>
              <a:ext cx="900608"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0" name="矩形 49">
              <a:extLst>
                <a:ext uri="{FF2B5EF4-FFF2-40B4-BE49-F238E27FC236}">
                  <a16:creationId xmlns:a16="http://schemas.microsoft.com/office/drawing/2014/main" id="{CABBC0C8-C79A-4DF3-A95B-E1BCC40FF112}"/>
                </a:ext>
              </a:extLst>
            </p:cNvPr>
            <p:cNvSpPr/>
            <p:nvPr/>
          </p:nvSpPr>
          <p:spPr>
            <a:xfrm>
              <a:off x="7785378" y="2900708"/>
              <a:ext cx="908440" cy="253831"/>
            </a:xfrm>
            <a:prstGeom prst="rect">
              <a:avLst/>
            </a:prstGeom>
          </p:spPr>
          <p:txBody>
            <a:bodyPr wrap="none">
              <a:spAutoFit/>
            </a:bodyPr>
            <a:lstStyle/>
            <a:p>
              <a:pPr>
                <a:defRPr/>
              </a:pPr>
              <a:r>
                <a:rPr lang="zh-CN" altLang="en-US" sz="1600" dirty="0">
                  <a:solidFill>
                    <a:prstClr val="black">
                      <a:lumMod val="85000"/>
                      <a:lumOff val="15000"/>
                    </a:prstClr>
                  </a:solidFill>
                  <a:latin typeface="Alibaba PuHuiTi R"/>
                  <a:ea typeface="微软雅黑" pitchFamily="34" charset="-122"/>
                </a:rPr>
                <a:t>读取二进制</a:t>
              </a:r>
              <a:endParaRPr lang="zh-CN" altLang="en-US" sz="1600" dirty="0">
                <a:latin typeface="Alibaba PuHuiTi R"/>
              </a:endParaRPr>
            </a:p>
          </p:txBody>
        </p:sp>
      </p:grpSp>
      <p:grpSp>
        <p:nvGrpSpPr>
          <p:cNvPr id="81926" name="组合 81925">
            <a:extLst>
              <a:ext uri="{FF2B5EF4-FFF2-40B4-BE49-F238E27FC236}">
                <a16:creationId xmlns:a16="http://schemas.microsoft.com/office/drawing/2014/main" id="{1E1A3282-34C2-4B70-B6FD-89BF391196D8}"/>
              </a:ext>
            </a:extLst>
          </p:cNvPr>
          <p:cNvGrpSpPr>
            <a:grpSpLocks/>
          </p:cNvGrpSpPr>
          <p:nvPr/>
        </p:nvGrpSpPr>
        <p:grpSpPr bwMode="auto">
          <a:xfrm>
            <a:off x="7276691" y="4293919"/>
            <a:ext cx="1824567" cy="372533"/>
            <a:chOff x="5513012" y="2868070"/>
            <a:chExt cx="1368154" cy="279744"/>
          </a:xfrm>
        </p:grpSpPr>
        <p:cxnSp>
          <p:nvCxnSpPr>
            <p:cNvPr id="52" name="直接箭头连接符 51">
              <a:extLst>
                <a:ext uri="{FF2B5EF4-FFF2-40B4-BE49-F238E27FC236}">
                  <a16:creationId xmlns:a16="http://schemas.microsoft.com/office/drawing/2014/main" id="{5584AB6E-13D4-4952-BBB2-9AE22FE7A8DA}"/>
                </a:ext>
              </a:extLst>
            </p:cNvPr>
            <p:cNvCxnSpPr/>
            <p:nvPr/>
          </p:nvCxnSpPr>
          <p:spPr>
            <a:xfrm flipH="1">
              <a:off x="5513012" y="3147814"/>
              <a:ext cx="1368154"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3" name="矩形 52">
              <a:extLst>
                <a:ext uri="{FF2B5EF4-FFF2-40B4-BE49-F238E27FC236}">
                  <a16:creationId xmlns:a16="http://schemas.microsoft.com/office/drawing/2014/main" id="{46819FAF-A838-4A18-89CD-DC1A4296E709}"/>
                </a:ext>
              </a:extLst>
            </p:cNvPr>
            <p:cNvSpPr/>
            <p:nvPr/>
          </p:nvSpPr>
          <p:spPr>
            <a:xfrm>
              <a:off x="5928855" y="2868070"/>
              <a:ext cx="446188" cy="254228"/>
            </a:xfrm>
            <a:prstGeom prst="rect">
              <a:avLst/>
            </a:prstGeom>
          </p:spPr>
          <p:txBody>
            <a:bodyPr wrap="none">
              <a:spAutoFit/>
            </a:bodyPr>
            <a:lstStyle/>
            <a:p>
              <a:pPr>
                <a:defRPr/>
              </a:pPr>
              <a:r>
                <a:rPr lang="zh-CN" altLang="en-US" sz="1600" dirty="0">
                  <a:solidFill>
                    <a:prstClr val="black">
                      <a:lumMod val="85000"/>
                      <a:lumOff val="15000"/>
                    </a:prstClr>
                  </a:solidFill>
                  <a:latin typeface="Alibaba PuHuiTi R"/>
                  <a:ea typeface="微软雅黑" pitchFamily="34" charset="-122"/>
                </a:rPr>
                <a:t>解码</a:t>
              </a:r>
              <a:endParaRPr lang="zh-CN" altLang="en-US" sz="1600" dirty="0">
                <a:latin typeface="Alibaba PuHuiTi R"/>
              </a:endParaRPr>
            </a:p>
          </p:txBody>
        </p:sp>
      </p:grpSp>
      <p:sp>
        <p:nvSpPr>
          <p:cNvPr id="54" name="矩形 53">
            <a:extLst>
              <a:ext uri="{FF2B5EF4-FFF2-40B4-BE49-F238E27FC236}">
                <a16:creationId xmlns:a16="http://schemas.microsoft.com/office/drawing/2014/main" id="{81251B58-E344-4B4D-880D-2881D5D94AF9}"/>
              </a:ext>
            </a:extLst>
          </p:cNvPr>
          <p:cNvSpPr/>
          <p:nvPr/>
        </p:nvSpPr>
        <p:spPr>
          <a:xfrm>
            <a:off x="4632973" y="4497120"/>
            <a:ext cx="1826141" cy="338554"/>
          </a:xfrm>
          <a:prstGeom prst="rect">
            <a:avLst/>
          </a:prstGeom>
        </p:spPr>
        <p:txBody>
          <a:bodyPr wrap="none">
            <a:spAutoFit/>
          </a:bodyPr>
          <a:lstStyle/>
          <a:p>
            <a:pPr>
              <a:defRPr/>
            </a:pPr>
            <a:r>
              <a:rPr lang="zh-CN" altLang="en-US" sz="1600" dirty="0">
                <a:solidFill>
                  <a:prstClr val="black">
                    <a:lumMod val="85000"/>
                    <a:lumOff val="15000"/>
                  </a:prstClr>
                </a:solidFill>
                <a:latin typeface="Alibaba PuHuiTi R"/>
                <a:ea typeface="微软雅黑" pitchFamily="34" charset="-122"/>
              </a:rPr>
              <a:t>码表中对应的数字</a:t>
            </a:r>
            <a:endParaRPr lang="zh-CN" altLang="en-US" sz="1600" dirty="0">
              <a:latin typeface="Alibaba PuHuiTi R"/>
            </a:endParaRPr>
          </a:p>
        </p:txBody>
      </p:sp>
      <p:grpSp>
        <p:nvGrpSpPr>
          <p:cNvPr id="81929" name="组合 81928">
            <a:extLst>
              <a:ext uri="{FF2B5EF4-FFF2-40B4-BE49-F238E27FC236}">
                <a16:creationId xmlns:a16="http://schemas.microsoft.com/office/drawing/2014/main" id="{F17BCC77-2552-48F9-B407-72A1B866DD9A}"/>
              </a:ext>
            </a:extLst>
          </p:cNvPr>
          <p:cNvGrpSpPr>
            <a:grpSpLocks/>
          </p:cNvGrpSpPr>
          <p:nvPr/>
        </p:nvGrpSpPr>
        <p:grpSpPr bwMode="auto">
          <a:xfrm>
            <a:off x="503357" y="2926553"/>
            <a:ext cx="1005403" cy="2592916"/>
            <a:chOff x="433913" y="1842872"/>
            <a:chExt cx="753005" cy="2025021"/>
          </a:xfrm>
        </p:grpSpPr>
        <p:sp>
          <p:nvSpPr>
            <p:cNvPr id="4" name="矩形 3">
              <a:extLst>
                <a:ext uri="{FF2B5EF4-FFF2-40B4-BE49-F238E27FC236}">
                  <a16:creationId xmlns:a16="http://schemas.microsoft.com/office/drawing/2014/main" id="{B74FF85F-2FF2-4FCC-B6D8-07D47C39E2D2}"/>
                </a:ext>
              </a:extLst>
            </p:cNvPr>
            <p:cNvSpPr/>
            <p:nvPr/>
          </p:nvSpPr>
          <p:spPr>
            <a:xfrm>
              <a:off x="433913" y="2548736"/>
              <a:ext cx="753005" cy="648994"/>
            </a:xfrm>
            <a:prstGeom prst="rect">
              <a:avLst/>
            </a:prstGeom>
          </p:spPr>
          <p:txBody>
            <a:bodyPr wrap="none">
              <a:spAutoFit/>
            </a:bodyPr>
            <a:lstStyle/>
            <a:p>
              <a:pPr>
                <a:defRPr/>
              </a:pPr>
              <a:r>
                <a:rPr lang="zh-CN" altLang="en-US" sz="1600" dirty="0">
                  <a:solidFill>
                    <a:srgbClr val="C00000"/>
                  </a:solidFill>
                  <a:latin typeface="Alibaba PuHuiTi R"/>
                </a:rPr>
                <a:t>大吉大利</a:t>
              </a:r>
              <a:endParaRPr lang="en-US" altLang="zh-CN" sz="1600" dirty="0">
                <a:solidFill>
                  <a:srgbClr val="C00000"/>
                </a:solidFill>
                <a:latin typeface="Alibaba PuHuiTi R"/>
              </a:endParaRPr>
            </a:p>
            <a:p>
              <a:pPr>
                <a:defRPr/>
              </a:pPr>
              <a:r>
                <a:rPr lang="zh-CN" altLang="en-US" sz="1600" dirty="0">
                  <a:solidFill>
                    <a:srgbClr val="C00000"/>
                  </a:solidFill>
                  <a:latin typeface="Alibaba PuHuiTi R"/>
                </a:rPr>
                <a:t>今晚吃鸡</a:t>
              </a:r>
              <a:endParaRPr lang="en-US" altLang="zh-CN" sz="1600" dirty="0">
                <a:solidFill>
                  <a:srgbClr val="C00000"/>
                </a:solidFill>
                <a:latin typeface="Alibaba PuHuiTi R"/>
              </a:endParaRPr>
            </a:p>
            <a:p>
              <a:pPr>
                <a:defRPr/>
              </a:pPr>
              <a:r>
                <a:rPr lang="en-US" altLang="zh-CN" sz="1600" dirty="0" err="1">
                  <a:solidFill>
                    <a:srgbClr val="C00000"/>
                  </a:solidFill>
                  <a:latin typeface="Alibaba PuHuiTi R"/>
                </a:rPr>
                <a:t>abc</a:t>
              </a:r>
              <a:endParaRPr lang="zh-CN" altLang="en-US" sz="1600" dirty="0">
                <a:solidFill>
                  <a:srgbClr val="C00000"/>
                </a:solidFill>
                <a:latin typeface="Alibaba PuHuiTi R"/>
              </a:endParaRPr>
            </a:p>
          </p:txBody>
        </p:sp>
        <p:sp>
          <p:nvSpPr>
            <p:cNvPr id="58" name="圆角矩形 57">
              <a:extLst>
                <a:ext uri="{FF2B5EF4-FFF2-40B4-BE49-F238E27FC236}">
                  <a16:creationId xmlns:a16="http://schemas.microsoft.com/office/drawing/2014/main" id="{C550B840-31FE-4498-B008-204CE5A2587B}"/>
                </a:ext>
              </a:extLst>
            </p:cNvPr>
            <p:cNvSpPr/>
            <p:nvPr/>
          </p:nvSpPr>
          <p:spPr>
            <a:xfrm>
              <a:off x="468789" y="1842872"/>
              <a:ext cx="692774" cy="2025021"/>
            </a:xfrm>
            <a:prstGeom prst="roundRect">
              <a:avLst/>
            </a:prstGeom>
            <a:noFill/>
            <a:ln w="127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latin typeface="Alibaba PuHuiTi R"/>
              </a:endParaRPr>
            </a:p>
          </p:txBody>
        </p:sp>
      </p:grpSp>
      <p:grpSp>
        <p:nvGrpSpPr>
          <p:cNvPr id="81928" name="组合 81927">
            <a:extLst>
              <a:ext uri="{FF2B5EF4-FFF2-40B4-BE49-F238E27FC236}">
                <a16:creationId xmlns:a16="http://schemas.microsoft.com/office/drawing/2014/main" id="{7DFDF74E-1751-47F1-87A6-83084C337CB3}"/>
              </a:ext>
            </a:extLst>
          </p:cNvPr>
          <p:cNvGrpSpPr>
            <a:grpSpLocks/>
          </p:cNvGrpSpPr>
          <p:nvPr/>
        </p:nvGrpSpPr>
        <p:grpSpPr bwMode="auto">
          <a:xfrm>
            <a:off x="1481258" y="4283333"/>
            <a:ext cx="850900" cy="338554"/>
            <a:chOff x="1167490" y="2860130"/>
            <a:chExt cx="638253" cy="253832"/>
          </a:xfrm>
        </p:grpSpPr>
        <p:cxnSp>
          <p:nvCxnSpPr>
            <p:cNvPr id="57" name="直接箭头连接符 56">
              <a:extLst>
                <a:ext uri="{FF2B5EF4-FFF2-40B4-BE49-F238E27FC236}">
                  <a16:creationId xmlns:a16="http://schemas.microsoft.com/office/drawing/2014/main" id="{8A850793-9CF9-4795-B7DB-93C5CD498129}"/>
                </a:ext>
              </a:extLst>
            </p:cNvPr>
            <p:cNvCxnSpPr/>
            <p:nvPr/>
          </p:nvCxnSpPr>
          <p:spPr>
            <a:xfrm flipH="1">
              <a:off x="1167490" y="3106112"/>
              <a:ext cx="638253"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9" name="矩形 58">
              <a:extLst>
                <a:ext uri="{FF2B5EF4-FFF2-40B4-BE49-F238E27FC236}">
                  <a16:creationId xmlns:a16="http://schemas.microsoft.com/office/drawing/2014/main" id="{AB6A1289-560A-489D-B172-86B1B3AE1FDB}"/>
                </a:ext>
              </a:extLst>
            </p:cNvPr>
            <p:cNvSpPr/>
            <p:nvPr/>
          </p:nvSpPr>
          <p:spPr>
            <a:xfrm>
              <a:off x="1262752" y="2860130"/>
              <a:ext cx="446331" cy="253832"/>
            </a:xfrm>
            <a:prstGeom prst="rect">
              <a:avLst/>
            </a:prstGeom>
          </p:spPr>
          <p:txBody>
            <a:bodyPr wrap="none">
              <a:spAutoFit/>
            </a:bodyPr>
            <a:lstStyle/>
            <a:p>
              <a:pPr>
                <a:defRPr/>
              </a:pPr>
              <a:r>
                <a:rPr lang="zh-CN" altLang="en-US" sz="1600" dirty="0">
                  <a:solidFill>
                    <a:prstClr val="black">
                      <a:lumMod val="85000"/>
                      <a:lumOff val="15000"/>
                    </a:prstClr>
                  </a:solidFill>
                  <a:latin typeface="Alibaba PuHuiTi R"/>
                  <a:ea typeface="微软雅黑" pitchFamily="34" charset="-122"/>
                </a:rPr>
                <a:t>展示</a:t>
              </a:r>
              <a:endParaRPr lang="zh-CN" altLang="en-US" sz="1600" dirty="0">
                <a:latin typeface="Alibaba PuHuiTi R"/>
              </a:endParaRPr>
            </a:p>
          </p:txBody>
        </p:sp>
      </p:grpSp>
      <p:grpSp>
        <p:nvGrpSpPr>
          <p:cNvPr id="81927" name="组合 81926">
            <a:extLst>
              <a:ext uri="{FF2B5EF4-FFF2-40B4-BE49-F238E27FC236}">
                <a16:creationId xmlns:a16="http://schemas.microsoft.com/office/drawing/2014/main" id="{6D2DEB4D-9CBE-4176-893E-1A3A5EC39190}"/>
              </a:ext>
            </a:extLst>
          </p:cNvPr>
          <p:cNvGrpSpPr>
            <a:grpSpLocks/>
          </p:cNvGrpSpPr>
          <p:nvPr/>
        </p:nvGrpSpPr>
        <p:grpSpPr bwMode="auto">
          <a:xfrm>
            <a:off x="3473040" y="4302387"/>
            <a:ext cx="1132417" cy="347133"/>
            <a:chOff x="2661178" y="2874739"/>
            <a:chExt cx="849515" cy="261233"/>
          </a:xfrm>
        </p:grpSpPr>
        <p:cxnSp>
          <p:nvCxnSpPr>
            <p:cNvPr id="61" name="直接箭头连接符 60">
              <a:extLst>
                <a:ext uri="{FF2B5EF4-FFF2-40B4-BE49-F238E27FC236}">
                  <a16:creationId xmlns:a16="http://schemas.microsoft.com/office/drawing/2014/main" id="{D49E0146-177E-4320-97EC-02F6CB015FCD}"/>
                </a:ext>
              </a:extLst>
            </p:cNvPr>
            <p:cNvCxnSpPr/>
            <p:nvPr/>
          </p:nvCxnSpPr>
          <p:spPr>
            <a:xfrm flipH="1">
              <a:off x="2661178" y="3135972"/>
              <a:ext cx="849515"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2" name="矩形 61">
              <a:extLst>
                <a:ext uri="{FF2B5EF4-FFF2-40B4-BE49-F238E27FC236}">
                  <a16:creationId xmlns:a16="http://schemas.microsoft.com/office/drawing/2014/main" id="{687EA8B6-CB39-419F-BA20-E2683D2EC1E8}"/>
                </a:ext>
              </a:extLst>
            </p:cNvPr>
            <p:cNvSpPr/>
            <p:nvPr/>
          </p:nvSpPr>
          <p:spPr>
            <a:xfrm>
              <a:off x="2853312" y="2874739"/>
              <a:ext cx="446383" cy="254777"/>
            </a:xfrm>
            <a:prstGeom prst="rect">
              <a:avLst/>
            </a:prstGeom>
          </p:spPr>
          <p:txBody>
            <a:bodyPr wrap="none">
              <a:spAutoFit/>
            </a:bodyPr>
            <a:lstStyle/>
            <a:p>
              <a:pPr>
                <a:defRPr/>
              </a:pPr>
              <a:r>
                <a:rPr lang="zh-CN" altLang="en-US" sz="1600" dirty="0">
                  <a:solidFill>
                    <a:prstClr val="black">
                      <a:lumMod val="85000"/>
                      <a:lumOff val="15000"/>
                    </a:prstClr>
                  </a:solidFill>
                  <a:latin typeface="Alibaba PuHuiTi R"/>
                  <a:ea typeface="微软雅黑" pitchFamily="34" charset="-122"/>
                </a:rPr>
                <a:t>查询</a:t>
              </a:r>
              <a:endParaRPr lang="zh-CN" altLang="en-US" sz="1600" dirty="0">
                <a:latin typeface="Alibaba PuHuiTi R"/>
              </a:endParaRPr>
            </a:p>
          </p:txBody>
        </p:sp>
      </p:grpSp>
      <p:sp>
        <p:nvSpPr>
          <p:cNvPr id="90129" name="TextBox 10">
            <a:extLst>
              <a:ext uri="{FF2B5EF4-FFF2-40B4-BE49-F238E27FC236}">
                <a16:creationId xmlns:a16="http://schemas.microsoft.com/office/drawing/2014/main" id="{77229421-8110-4248-A77A-0D3055F8A82C}"/>
              </a:ext>
            </a:extLst>
          </p:cNvPr>
          <p:cNvSpPr txBox="1">
            <a:spLocks noChangeArrowheads="1"/>
          </p:cNvSpPr>
          <p:nvPr/>
        </p:nvSpPr>
        <p:spPr bwMode="auto">
          <a:xfrm>
            <a:off x="503357" y="2116753"/>
            <a:ext cx="9465733" cy="46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zh-CN" altLang="en-US" b="1" dirty="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汉字存储和展示过程解析</a:t>
            </a:r>
          </a:p>
        </p:txBody>
      </p:sp>
      <p:sp>
        <p:nvSpPr>
          <p:cNvPr id="39" name="文本框 38">
            <a:extLst>
              <a:ext uri="{FF2B5EF4-FFF2-40B4-BE49-F238E27FC236}">
                <a16:creationId xmlns:a16="http://schemas.microsoft.com/office/drawing/2014/main" id="{16F2B606-9C71-4491-8408-C7B1D4DB00F7}"/>
              </a:ext>
            </a:extLst>
          </p:cNvPr>
          <p:cNvSpPr txBox="1"/>
          <p:nvPr/>
        </p:nvSpPr>
        <p:spPr>
          <a:xfrm>
            <a:off x="446194" y="1338531"/>
            <a:ext cx="8476826" cy="572849"/>
          </a:xfrm>
          <a:prstGeom prst="rect">
            <a:avLst/>
          </a:prstGeom>
          <a:noFill/>
        </p:spPr>
        <p:txBody>
          <a:bodyPr wrap="square">
            <a:spAutoFit/>
          </a:bodyPr>
          <a:lstStyle/>
          <a:p>
            <a:pPr>
              <a:lnSpc>
                <a:spcPct val="200000"/>
              </a:lnSpc>
              <a:defRPr/>
            </a:pPr>
            <a:r>
              <a:rPr lang="zh-CN" altLang="en-US"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注意：</a:t>
            </a: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字符解码时使用的字符集和编码时使用的字符集必须</a:t>
            </a:r>
            <a:r>
              <a: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一致，否则会出现乱码。</a:t>
            </a:r>
            <a:endParaRPr lang="en-US" altLang="zh-CN"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3" name="文本框 42">
            <a:extLst>
              <a:ext uri="{FF2B5EF4-FFF2-40B4-BE49-F238E27FC236}">
                <a16:creationId xmlns:a16="http://schemas.microsoft.com/office/drawing/2014/main" id="{29813EEE-7329-44D2-9B75-9A697294277B}"/>
              </a:ext>
            </a:extLst>
          </p:cNvPr>
          <p:cNvSpPr txBox="1"/>
          <p:nvPr/>
        </p:nvSpPr>
        <p:spPr>
          <a:xfrm>
            <a:off x="-165933" y="5656128"/>
            <a:ext cx="6126480" cy="572849"/>
          </a:xfrm>
          <a:prstGeom prst="rect">
            <a:avLst/>
          </a:prstGeom>
          <a:noFill/>
        </p:spPr>
        <p:txBody>
          <a:bodyPr wrap="square">
            <a:spAutoFit/>
          </a:bodyPr>
          <a:lstStyle/>
          <a:p>
            <a:pPr marL="609585" lvl="1">
              <a:lnSpc>
                <a:spcPct val="200000"/>
              </a:lnSpc>
            </a:pPr>
            <a:r>
              <a:rPr lang="zh-CN" altLang="en-US" sz="18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注意：</a:t>
            </a:r>
            <a:r>
              <a: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英文和数字在任何国家的编码中都不会乱码。</a:t>
            </a:r>
            <a:endParaRPr lang="en-US" altLang="zh-CN"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2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60"/>
                                        </p:tgtEl>
                                        <p:attrNameLst>
                                          <p:attrName>style.visibility</p:attrName>
                                        </p:attrNameLst>
                                      </p:cBhvr>
                                      <p:to>
                                        <p:strVal val="visible"/>
                                      </p:to>
                                    </p:set>
                                    <p:animEffect transition="in" filter="wipe(left)">
                                      <p:cBhvr>
                                        <p:cTn id="11" dur="500"/>
                                        <p:tgtEl>
                                          <p:spTgt spid="6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63"/>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40"/>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nodeType="clickEffect">
                                  <p:stCondLst>
                                    <p:cond delay="0"/>
                                  </p:stCondLst>
                                  <p:childTnLst>
                                    <p:set>
                                      <p:cBhvr>
                                        <p:cTn id="23" dur="1" fill="hold">
                                          <p:stCondLst>
                                            <p:cond delay="0"/>
                                          </p:stCondLst>
                                        </p:cTn>
                                        <p:tgtEl>
                                          <p:spTgt spid="81920"/>
                                        </p:tgtEl>
                                        <p:attrNameLst>
                                          <p:attrName>style.visibility</p:attrName>
                                        </p:attrNameLst>
                                      </p:cBhvr>
                                      <p:to>
                                        <p:strVal val="visible"/>
                                      </p:to>
                                    </p:set>
                                    <p:animEffect transition="in" filter="wipe(left)">
                                      <p:cBhvr>
                                        <p:cTn id="24" dur="500"/>
                                        <p:tgtEl>
                                          <p:spTgt spid="81920"/>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81921"/>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81922"/>
                                        </p:tgtEl>
                                        <p:attrNameLst>
                                          <p:attrName>style.visibility</p:attrName>
                                        </p:attrNameLst>
                                      </p:cBhvr>
                                      <p:to>
                                        <p:strVal val="visible"/>
                                      </p:to>
                                    </p:set>
                                    <p:animEffect transition="in" filter="wipe(left)">
                                      <p:cBhvr>
                                        <p:cTn id="33" dur="500"/>
                                        <p:tgtEl>
                                          <p:spTgt spid="81922"/>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nodeType="clickEffect">
                                  <p:stCondLst>
                                    <p:cond delay="0"/>
                                  </p:stCondLst>
                                  <p:childTnLst>
                                    <p:set>
                                      <p:cBhvr>
                                        <p:cTn id="37" dur="1" fill="hold">
                                          <p:stCondLst>
                                            <p:cond delay="0"/>
                                          </p:stCondLst>
                                        </p:cTn>
                                        <p:tgtEl>
                                          <p:spTgt spid="81924"/>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2" fill="hold" nodeType="clickEffect">
                                  <p:stCondLst>
                                    <p:cond delay="0"/>
                                  </p:stCondLst>
                                  <p:childTnLst>
                                    <p:set>
                                      <p:cBhvr>
                                        <p:cTn id="41" dur="1" fill="hold">
                                          <p:stCondLst>
                                            <p:cond delay="0"/>
                                          </p:stCondLst>
                                        </p:cTn>
                                        <p:tgtEl>
                                          <p:spTgt spid="81925"/>
                                        </p:tgtEl>
                                        <p:attrNameLst>
                                          <p:attrName>style.visibility</p:attrName>
                                        </p:attrNameLst>
                                      </p:cBhvr>
                                      <p:to>
                                        <p:strVal val="visible"/>
                                      </p:to>
                                    </p:set>
                                    <p:animEffect transition="in" filter="wipe(right)">
                                      <p:cBhvr>
                                        <p:cTn id="42" dur="500"/>
                                        <p:tgtEl>
                                          <p:spTgt spid="8192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2" fill="hold" nodeType="clickEffect">
                                  <p:stCondLst>
                                    <p:cond delay="0"/>
                                  </p:stCondLst>
                                  <p:childTnLst>
                                    <p:set>
                                      <p:cBhvr>
                                        <p:cTn id="46" dur="1" fill="hold">
                                          <p:stCondLst>
                                            <p:cond delay="0"/>
                                          </p:stCondLst>
                                        </p:cTn>
                                        <p:tgtEl>
                                          <p:spTgt spid="81926"/>
                                        </p:tgtEl>
                                        <p:attrNameLst>
                                          <p:attrName>style.visibility</p:attrName>
                                        </p:attrNameLst>
                                      </p:cBhvr>
                                      <p:to>
                                        <p:strVal val="visible"/>
                                      </p:to>
                                    </p:set>
                                    <p:animEffect transition="in" filter="wipe(right)">
                                      <p:cBhvr>
                                        <p:cTn id="47" dur="500"/>
                                        <p:tgtEl>
                                          <p:spTgt spid="8192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54"/>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2" fill="hold" nodeType="clickEffect">
                                  <p:stCondLst>
                                    <p:cond delay="0"/>
                                  </p:stCondLst>
                                  <p:childTnLst>
                                    <p:set>
                                      <p:cBhvr>
                                        <p:cTn id="55" dur="1" fill="hold">
                                          <p:stCondLst>
                                            <p:cond delay="0"/>
                                          </p:stCondLst>
                                        </p:cTn>
                                        <p:tgtEl>
                                          <p:spTgt spid="81927"/>
                                        </p:tgtEl>
                                        <p:attrNameLst>
                                          <p:attrName>style.visibility</p:attrName>
                                        </p:attrNameLst>
                                      </p:cBhvr>
                                      <p:to>
                                        <p:strVal val="visible"/>
                                      </p:to>
                                    </p:set>
                                    <p:animEffect transition="in" filter="wipe(right)">
                                      <p:cBhvr>
                                        <p:cTn id="56" dur="500"/>
                                        <p:tgtEl>
                                          <p:spTgt spid="81927"/>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2" fill="hold" nodeType="clickEffect">
                                  <p:stCondLst>
                                    <p:cond delay="0"/>
                                  </p:stCondLst>
                                  <p:childTnLst>
                                    <p:set>
                                      <p:cBhvr>
                                        <p:cTn id="60" dur="1" fill="hold">
                                          <p:stCondLst>
                                            <p:cond delay="0"/>
                                          </p:stCondLst>
                                        </p:cTn>
                                        <p:tgtEl>
                                          <p:spTgt spid="81928"/>
                                        </p:tgtEl>
                                        <p:attrNameLst>
                                          <p:attrName>style.visibility</p:attrName>
                                        </p:attrNameLst>
                                      </p:cBhvr>
                                      <p:to>
                                        <p:strVal val="visible"/>
                                      </p:to>
                                    </p:set>
                                    <p:animEffect transition="in" filter="wipe(right)">
                                      <p:cBhvr>
                                        <p:cTn id="61" dur="500"/>
                                        <p:tgtEl>
                                          <p:spTgt spid="81928"/>
                                        </p:tgtEl>
                                      </p:cBhvr>
                                    </p:animEffect>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grpId="0" nodeType="clickEffect">
                                  <p:stCondLst>
                                    <p:cond delay="0"/>
                                  </p:stCondLst>
                                  <p:childTnLst>
                                    <p:set>
                                      <p:cBhvr>
                                        <p:cTn id="65" dur="1" fill="hold">
                                          <p:stCondLst>
                                            <p:cond delay="0"/>
                                          </p:stCondLst>
                                        </p:cTn>
                                        <p:tgtEl>
                                          <p:spTgt spid="43"/>
                                        </p:tgtEl>
                                        <p:attrNameLst>
                                          <p:attrName>style.visibility</p:attrName>
                                        </p:attrNameLst>
                                      </p:cBhvr>
                                      <p:to>
                                        <p:strVal val="visible"/>
                                      </p:to>
                                    </p:set>
                                    <p:animEffect transition="in" filter="fade">
                                      <p:cBhvr>
                                        <p:cTn id="66" dur="1000"/>
                                        <p:tgtEl>
                                          <p:spTgt spid="43"/>
                                        </p:tgtEl>
                                      </p:cBhvr>
                                    </p:animEffect>
                                    <p:anim calcmode="lin" valueType="num">
                                      <p:cBhvr>
                                        <p:cTn id="67" dur="1000" fill="hold"/>
                                        <p:tgtEl>
                                          <p:spTgt spid="43"/>
                                        </p:tgtEl>
                                        <p:attrNameLst>
                                          <p:attrName>ppt_x</p:attrName>
                                        </p:attrNameLst>
                                      </p:cBhvr>
                                      <p:tavLst>
                                        <p:tav tm="0">
                                          <p:val>
                                            <p:strVal val="#ppt_x"/>
                                          </p:val>
                                        </p:tav>
                                        <p:tav tm="100000">
                                          <p:val>
                                            <p:strVal val="#ppt_x"/>
                                          </p:val>
                                        </p:tav>
                                      </p:tavLst>
                                    </p:anim>
                                    <p:anim calcmode="lin" valueType="num">
                                      <p:cBhvr>
                                        <p:cTn id="68"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54" grpId="0"/>
      <p:bldP spid="4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427009" y="1054101"/>
            <a:ext cx="6739520" cy="4511040"/>
          </a:xfrm>
        </p:spPr>
        <p:txBody>
          <a:bodyPr/>
          <a:lstStyle/>
          <a:p>
            <a:r>
              <a:rPr lang="zh-CN" altLang="en-US" sz="1600" dirty="0">
                <a:solidFill>
                  <a:schemeClr val="tx1">
                    <a:lumMod val="85000"/>
                    <a:lumOff val="15000"/>
                  </a:schemeClr>
                </a:solidFill>
              </a:rPr>
              <a:t>常见字符集</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底层字符的编码是什么样的？</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l"/>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英文和数字等在任何国家的字符集中都占</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个字节</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l"/>
            </a:pP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GBK</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字符中一个中文字符占</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个字节</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l"/>
            </a:pP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UTF-8</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编码中一个中文</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般占</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个字节</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zh-CN" altLang="en-US" sz="1600" dirty="0">
                <a:solidFill>
                  <a:schemeClr val="tx1">
                    <a:lumMod val="85000"/>
                    <a:lumOff val="15000"/>
                  </a:schemeClr>
                </a:solidFill>
              </a:rPr>
              <a:t>编码前的字符集和解码时的字符集有什么要求？</a:t>
            </a:r>
            <a:endParaRPr lang="en-US" altLang="zh-CN" sz="1600" dirty="0">
              <a:solidFill>
                <a:schemeClr val="tx1">
                  <a:lumMod val="85000"/>
                  <a:lumOff val="15000"/>
                </a:schemeClr>
              </a:solidFill>
            </a:endParaRPr>
          </a:p>
          <a:p>
            <a:pPr marL="895335" lvl="1" indent="-285750">
              <a:lnSpc>
                <a:spcPct val="200000"/>
              </a:lnSpc>
              <a:buFont typeface="Wingdings" panose="05000000000000000000" pitchFamily="2" charset="2"/>
              <a:buChar char="l"/>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必须一致，否则会出现字符乱码</a:t>
            </a:r>
          </a:p>
          <a:p>
            <a:pPr marL="895335" lvl="1" indent="-285750">
              <a:lnSpc>
                <a:spcPct val="200000"/>
              </a:lnSpc>
              <a:buFont typeface="Wingdings" panose="05000000000000000000" pitchFamily="2" charset="2"/>
              <a:buChar char="l"/>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英文和数字不会乱码</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795874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fade">
                                      <p:cBhvr>
                                        <p:cTn id="22" dur="500"/>
                                        <p:tgtEl>
                                          <p:spTgt spid="5">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fade">
                                      <p:cBhvr>
                                        <p:cTn id="27"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4753439" y="804882"/>
            <a:ext cx="5716639" cy="4898379"/>
          </a:xfrm>
        </p:spPr>
        <p:txBody>
          <a:bodyPr/>
          <a:lstStyle/>
          <a:p>
            <a:pPr>
              <a:buFont typeface="Wingdings" panose="05000000000000000000" pitchFamily="2" charset="2"/>
              <a:buChar char="Ø"/>
            </a:pPr>
            <a:r>
              <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kumimoji="1"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类的使用</a:t>
            </a:r>
            <a:endPar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补充知识：方法递归</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补充知识：字符集</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常见字符集介绍</a:t>
            </a:r>
            <a:endParaRPr lang="en-US" altLang="zh-CN" sz="16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字符集的编码、解码操作</a:t>
            </a:r>
            <a:endParaRPr kumimoji="1"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IO</a:t>
            </a: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流：概述</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IO</a:t>
            </a: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流：字节流</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IO</a:t>
            </a: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流：资源释放的方式</a:t>
            </a:r>
          </a:p>
        </p:txBody>
      </p:sp>
    </p:spTree>
    <p:extLst>
      <p:ext uri="{BB962C8B-B14F-4D97-AF65-F5344CB8AC3E}">
        <p14:creationId xmlns:p14="http://schemas.microsoft.com/office/powerpoint/2010/main" val="12464147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4" name="TextBox 10">
            <a:extLst>
              <a:ext uri="{FF2B5EF4-FFF2-40B4-BE49-F238E27FC236}">
                <a16:creationId xmlns:a16="http://schemas.microsoft.com/office/drawing/2014/main" id="{4718C505-ABCA-4A83-B99A-58BA09526626}"/>
              </a:ext>
            </a:extLst>
          </p:cNvPr>
          <p:cNvSpPr txBox="1">
            <a:spLocks noChangeArrowheads="1"/>
          </p:cNvSpPr>
          <p:nvPr/>
        </p:nvSpPr>
        <p:spPr bwMode="auto">
          <a:xfrm>
            <a:off x="755668" y="1054101"/>
            <a:ext cx="9465733" cy="46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en-US" altLang="zh-CN" b="1" dirty="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String</a:t>
            </a:r>
            <a:r>
              <a:rPr lang="zh-CN" altLang="en-US" b="1" dirty="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编码</a:t>
            </a:r>
          </a:p>
        </p:txBody>
      </p:sp>
      <p:graphicFrame>
        <p:nvGraphicFramePr>
          <p:cNvPr id="5" name="表格 4">
            <a:extLst>
              <a:ext uri="{FF2B5EF4-FFF2-40B4-BE49-F238E27FC236}">
                <a16:creationId xmlns:a16="http://schemas.microsoft.com/office/drawing/2014/main" id="{F5021837-0EB3-45F7-AE0D-CB83E4503BC2}"/>
              </a:ext>
            </a:extLst>
          </p:cNvPr>
          <p:cNvGraphicFramePr>
            <a:graphicFrameLocks noGrp="1"/>
          </p:cNvGraphicFramePr>
          <p:nvPr>
            <p:extLst>
              <p:ext uri="{D42A27DB-BD31-4B8C-83A1-F6EECF244321}">
                <p14:modId xmlns:p14="http://schemas.microsoft.com/office/powerpoint/2010/main" val="1226228861"/>
              </p:ext>
            </p:extLst>
          </p:nvPr>
        </p:nvGraphicFramePr>
        <p:xfrm>
          <a:off x="762846" y="1608647"/>
          <a:ext cx="10004213" cy="1584133"/>
        </p:xfrm>
        <a:graphic>
          <a:graphicData uri="http://schemas.openxmlformats.org/drawingml/2006/table">
            <a:tbl>
              <a:tblPr/>
              <a:tblGrid>
                <a:gridCol w="3245918">
                  <a:extLst>
                    <a:ext uri="{9D8B030D-6E8A-4147-A177-3AD203B41FA5}">
                      <a16:colId xmlns:a16="http://schemas.microsoft.com/office/drawing/2014/main" val="1138920238"/>
                    </a:ext>
                  </a:extLst>
                </a:gridCol>
                <a:gridCol w="6758295">
                  <a:extLst>
                    <a:ext uri="{9D8B030D-6E8A-4147-A177-3AD203B41FA5}">
                      <a16:colId xmlns:a16="http://schemas.microsoft.com/office/drawing/2014/main" val="432614512"/>
                    </a:ext>
                  </a:extLst>
                </a:gridCol>
              </a:tblGrid>
              <a:tr h="458881">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方法名称</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562626">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400"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byte[] </a:t>
                      </a:r>
                      <a:r>
                        <a:rPr lang="en-US" altLang="zh-CN" sz="1400" dirty="0" err="1">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getBytes</a:t>
                      </a:r>
                      <a:r>
                        <a:rPr lang="en-US" altLang="zh-CN" sz="1400"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kumimoji="0" lang="zh-CN" altLang="en-US" sz="1400" b="1" i="0"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indent="0">
                        <a:lnSpc>
                          <a:spcPct val="150000"/>
                        </a:lnSpc>
                        <a:buFont typeface="Wingdings" pitchFamily="2" charset="2"/>
                        <a:buNone/>
                        <a:defRPr/>
                      </a:pPr>
                      <a:r>
                        <a:rPr lang="zh-CN" altLang="en-US" sz="1400" kern="1200"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使用平台的默认字符集将该 </a:t>
                      </a:r>
                      <a:r>
                        <a:rPr lang="en-US" altLang="zh-CN" sz="1400" kern="1200"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String</a:t>
                      </a:r>
                      <a:r>
                        <a:rPr lang="zh-CN" altLang="en-US" sz="1400" kern="1200"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编码为一系列字节，将结果存储到新的字节数组中</a:t>
                      </a:r>
                      <a:endParaRPr lang="en-US" altLang="zh-CN" sz="1400" kern="1200"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r h="562626">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400"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byte[] </a:t>
                      </a:r>
                      <a:r>
                        <a:rPr lang="en-US" altLang="zh-CN" sz="1400" dirty="0" err="1">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getBytes</a:t>
                      </a:r>
                      <a:r>
                        <a:rPr lang="en-US" altLang="zh-CN" sz="1400"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​(String </a:t>
                      </a:r>
                      <a:r>
                        <a:rPr lang="en-US" altLang="zh-CN" sz="1400" dirty="0" err="1">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charsetName</a:t>
                      </a:r>
                      <a:r>
                        <a:rPr lang="en-US" altLang="zh-CN" sz="1400"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kumimoji="0" lang="zh-CN" altLang="en-US" sz="1400" b="0" i="0"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lang="zh-CN" altLang="en-US" sz="1400" kern="1200"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使用指定的字符集将该 </a:t>
                      </a:r>
                      <a:r>
                        <a:rPr lang="en-US" altLang="zh-CN" sz="1400" kern="1200"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String</a:t>
                      </a:r>
                      <a:r>
                        <a:rPr lang="zh-CN" altLang="en-US" sz="1400" kern="1200"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编码为一系列字节，将结果存储到新的字节数组中 </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417659233"/>
                  </a:ext>
                </a:extLst>
              </a:tr>
            </a:tbl>
          </a:graphicData>
        </a:graphic>
      </p:graphicFrame>
      <p:graphicFrame>
        <p:nvGraphicFramePr>
          <p:cNvPr id="7" name="表格 6">
            <a:extLst>
              <a:ext uri="{FF2B5EF4-FFF2-40B4-BE49-F238E27FC236}">
                <a16:creationId xmlns:a16="http://schemas.microsoft.com/office/drawing/2014/main" id="{7EEAE9CD-9320-42BC-B1F1-B481CA3130D3}"/>
              </a:ext>
            </a:extLst>
          </p:cNvPr>
          <p:cNvGraphicFramePr>
            <a:graphicFrameLocks noGrp="1"/>
          </p:cNvGraphicFramePr>
          <p:nvPr>
            <p:extLst>
              <p:ext uri="{D42A27DB-BD31-4B8C-83A1-F6EECF244321}">
                <p14:modId xmlns:p14="http://schemas.microsoft.com/office/powerpoint/2010/main" val="162662513"/>
              </p:ext>
            </p:extLst>
          </p:nvPr>
        </p:nvGraphicFramePr>
        <p:xfrm>
          <a:off x="762847" y="3964210"/>
          <a:ext cx="10072794" cy="1502115"/>
        </p:xfrm>
        <a:graphic>
          <a:graphicData uri="http://schemas.openxmlformats.org/drawingml/2006/table">
            <a:tbl>
              <a:tblPr/>
              <a:tblGrid>
                <a:gridCol w="4345582">
                  <a:extLst>
                    <a:ext uri="{9D8B030D-6E8A-4147-A177-3AD203B41FA5}">
                      <a16:colId xmlns:a16="http://schemas.microsoft.com/office/drawing/2014/main" val="1138920238"/>
                    </a:ext>
                  </a:extLst>
                </a:gridCol>
                <a:gridCol w="5727212">
                  <a:extLst>
                    <a:ext uri="{9D8B030D-6E8A-4147-A177-3AD203B41FA5}">
                      <a16:colId xmlns:a16="http://schemas.microsoft.com/office/drawing/2014/main" val="432614512"/>
                    </a:ext>
                  </a:extLst>
                </a:gridCol>
              </a:tblGrid>
              <a:tr h="509298">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构造器</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526093">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400" kern="1200" dirty="0">
                          <a:solidFill>
                            <a:prstClr val="black">
                              <a:lumMod val="85000"/>
                              <a:lumOff val="15000"/>
                            </a:prstClr>
                          </a:solidFill>
                          <a:latin typeface="Consolas" panose="020B0609020204030204" pitchFamily="49" charset="0"/>
                          <a:ea typeface="Alibaba PuHuiTi R"/>
                          <a:cs typeface="+mn-cs"/>
                        </a:rPr>
                        <a:t>String​(byte[] bytes)</a:t>
                      </a:r>
                      <a:endParaRPr lang="zh-CN" altLang="en-US" sz="1400" kern="1200" dirty="0">
                        <a:solidFill>
                          <a:prstClr val="black">
                            <a:lumMod val="85000"/>
                            <a:lumOff val="15000"/>
                          </a:prstClr>
                        </a:solidFill>
                        <a:latin typeface="Consolas" panose="020B0609020204030204" pitchFamily="49" charset="0"/>
                        <a:ea typeface="Alibaba PuHuiTi R"/>
                        <a:cs typeface="+mn-cs"/>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indent="0">
                        <a:lnSpc>
                          <a:spcPct val="150000"/>
                        </a:lnSpc>
                        <a:buFont typeface="Wingdings" pitchFamily="2" charset="2"/>
                        <a:buNone/>
                        <a:defRPr/>
                      </a:pPr>
                      <a:r>
                        <a:rPr lang="zh-CN" altLang="en-US" sz="1400" kern="1200" dirty="0">
                          <a:solidFill>
                            <a:prstClr val="black">
                              <a:lumMod val="85000"/>
                              <a:lumOff val="15000"/>
                            </a:prstClr>
                          </a:solidFill>
                          <a:latin typeface="微软雅黑" pitchFamily="34" charset="-122"/>
                          <a:ea typeface="Alibaba PuHuiTi R"/>
                          <a:cs typeface="+mn-cs"/>
                        </a:rPr>
                        <a:t>通过使用平台的默认字符集解码指定的字节数组来构造新的 </a:t>
                      </a:r>
                      <a:r>
                        <a:rPr lang="en-US" altLang="zh-CN" sz="1400" kern="1200" dirty="0">
                          <a:solidFill>
                            <a:prstClr val="black">
                              <a:lumMod val="85000"/>
                              <a:lumOff val="15000"/>
                            </a:prstClr>
                          </a:solidFill>
                          <a:latin typeface="微软雅黑" pitchFamily="34" charset="-122"/>
                          <a:ea typeface="Alibaba PuHuiTi R"/>
                          <a:cs typeface="+mn-cs"/>
                        </a:rPr>
                        <a:t>String</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r h="466724">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400" kern="1200" dirty="0">
                          <a:solidFill>
                            <a:prstClr val="black">
                              <a:lumMod val="85000"/>
                              <a:lumOff val="15000"/>
                            </a:prstClr>
                          </a:solidFill>
                          <a:latin typeface="Consolas" panose="020B0609020204030204" pitchFamily="49" charset="0"/>
                          <a:ea typeface="Alibaba PuHuiTi R"/>
                          <a:cs typeface="+mn-cs"/>
                        </a:rPr>
                        <a:t>String​(byte[] bytes, String </a:t>
                      </a:r>
                      <a:r>
                        <a:rPr lang="en-US" altLang="zh-CN" sz="1400" kern="1200" dirty="0" err="1">
                          <a:solidFill>
                            <a:prstClr val="black">
                              <a:lumMod val="85000"/>
                              <a:lumOff val="15000"/>
                            </a:prstClr>
                          </a:solidFill>
                          <a:latin typeface="Consolas" panose="020B0609020204030204" pitchFamily="49" charset="0"/>
                          <a:ea typeface="Alibaba PuHuiTi R"/>
                          <a:cs typeface="+mn-cs"/>
                        </a:rPr>
                        <a:t>charsetName</a:t>
                      </a:r>
                      <a:r>
                        <a:rPr lang="en-US" altLang="zh-CN" sz="1400" kern="1200" dirty="0">
                          <a:solidFill>
                            <a:prstClr val="black">
                              <a:lumMod val="85000"/>
                              <a:lumOff val="15000"/>
                            </a:prstClr>
                          </a:solidFill>
                          <a:latin typeface="Consolas" panose="020B0609020204030204" pitchFamily="49" charset="0"/>
                          <a:ea typeface="Alibaba PuHuiTi R"/>
                          <a:cs typeface="+mn-cs"/>
                        </a:rPr>
                        <a:t>)</a:t>
                      </a:r>
                      <a:endParaRPr lang="zh-CN" altLang="en-US" sz="1400" kern="1200" dirty="0">
                        <a:solidFill>
                          <a:prstClr val="black">
                            <a:lumMod val="85000"/>
                            <a:lumOff val="15000"/>
                          </a:prstClr>
                        </a:solidFill>
                        <a:latin typeface="Consolas" panose="020B0609020204030204" pitchFamily="49" charset="0"/>
                        <a:ea typeface="Alibaba PuHuiTi R"/>
                        <a:cs typeface="+mn-cs"/>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lang="zh-CN" altLang="en-US" sz="1400" kern="1200" dirty="0">
                          <a:solidFill>
                            <a:prstClr val="black">
                              <a:lumMod val="85000"/>
                              <a:lumOff val="15000"/>
                            </a:prstClr>
                          </a:solidFill>
                          <a:latin typeface="微软雅黑" pitchFamily="34" charset="-122"/>
                          <a:ea typeface="Alibaba PuHuiTi R"/>
                          <a:cs typeface="+mn-cs"/>
                        </a:rPr>
                        <a:t>通过指定的字符集解码指定的字节数组来构造新的 </a:t>
                      </a:r>
                      <a:r>
                        <a:rPr lang="en-US" altLang="zh-CN" sz="1400" kern="1200" dirty="0">
                          <a:solidFill>
                            <a:prstClr val="black">
                              <a:lumMod val="85000"/>
                              <a:lumOff val="15000"/>
                            </a:prstClr>
                          </a:solidFill>
                          <a:latin typeface="微软雅黑" pitchFamily="34" charset="-122"/>
                          <a:ea typeface="Alibaba PuHuiTi R"/>
                          <a:cs typeface="+mn-cs"/>
                        </a:rPr>
                        <a:t>String</a:t>
                      </a:r>
                      <a:endParaRPr lang="zh-CN" altLang="en-US" sz="1400" kern="1200" dirty="0">
                        <a:solidFill>
                          <a:prstClr val="black">
                            <a:lumMod val="85000"/>
                            <a:lumOff val="15000"/>
                          </a:prstClr>
                        </a:solidFill>
                        <a:latin typeface="微软雅黑" pitchFamily="34" charset="-122"/>
                        <a:ea typeface="Alibaba PuHuiTi R"/>
                        <a:cs typeface="+mn-cs"/>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417659233"/>
                  </a:ext>
                </a:extLst>
              </a:tr>
            </a:tbl>
          </a:graphicData>
        </a:graphic>
      </p:graphicFrame>
      <p:sp>
        <p:nvSpPr>
          <p:cNvPr id="8" name="TextBox 10">
            <a:extLst>
              <a:ext uri="{FF2B5EF4-FFF2-40B4-BE49-F238E27FC236}">
                <a16:creationId xmlns:a16="http://schemas.microsoft.com/office/drawing/2014/main" id="{4FA17841-1F7F-4DAB-B39B-BA2A82FDD336}"/>
              </a:ext>
            </a:extLst>
          </p:cNvPr>
          <p:cNvSpPr txBox="1">
            <a:spLocks noChangeArrowheads="1"/>
          </p:cNvSpPr>
          <p:nvPr/>
        </p:nvSpPr>
        <p:spPr bwMode="auto">
          <a:xfrm>
            <a:off x="687088" y="3387141"/>
            <a:ext cx="1708563" cy="46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en-US" altLang="zh-CN" b="1" dirty="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String</a:t>
            </a:r>
            <a:r>
              <a:rPr lang="zh-CN" altLang="en-US" b="1" dirty="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解码</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任意形状 4">
            <a:extLst>
              <a:ext uri="{FF2B5EF4-FFF2-40B4-BE49-F238E27FC236}">
                <a16:creationId xmlns:a16="http://schemas.microsoft.com/office/drawing/2014/main" id="{86D19A23-4E98-42DE-A0A1-53CB7E5212D0}"/>
              </a:ext>
            </a:extLst>
          </p:cNvPr>
          <p:cNvSpPr/>
          <p:nvPr/>
        </p:nvSpPr>
        <p:spPr>
          <a:xfrm>
            <a:off x="951787" y="1969862"/>
            <a:ext cx="2499942" cy="725981"/>
          </a:xfrm>
          <a:custGeom>
            <a:avLst/>
            <a:gdLst>
              <a:gd name="connsiteX0" fmla="*/ 0 w 2704111"/>
              <a:gd name="connsiteY0" fmla="*/ 0 h 967216"/>
              <a:gd name="connsiteX1" fmla="*/ 2142444 w 2704111"/>
              <a:gd name="connsiteY1" fmla="*/ 0 h 967216"/>
              <a:gd name="connsiteX2" fmla="*/ 2704111 w 2704111"/>
              <a:gd name="connsiteY2" fmla="*/ 494759 h 967216"/>
              <a:gd name="connsiteX3" fmla="*/ 2142444 w 2704111"/>
              <a:gd name="connsiteY3" fmla="*/ 967216 h 967216"/>
              <a:gd name="connsiteX4" fmla="*/ 0 w 2704111"/>
              <a:gd name="connsiteY4" fmla="*/ 967216 h 9672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4111" h="967216">
                <a:moveTo>
                  <a:pt x="0" y="0"/>
                </a:moveTo>
                <a:lnTo>
                  <a:pt x="2142444" y="0"/>
                </a:lnTo>
                <a:lnTo>
                  <a:pt x="2704111" y="494759"/>
                </a:lnTo>
                <a:lnTo>
                  <a:pt x="2142444" y="967216"/>
                </a:lnTo>
                <a:lnTo>
                  <a:pt x="0" y="967216"/>
                </a:lnTo>
                <a:close/>
              </a:path>
            </a:pathLst>
          </a:custGeom>
          <a:solidFill>
            <a:srgbClr val="AD2A26"/>
          </a:solidFill>
          <a:ln w="38100" cap="flat">
            <a:noFill/>
            <a:prstDash val="solid"/>
            <a:miter lim="800000"/>
          </a:ln>
          <a:effectLst/>
        </p:spPr>
        <p:txBody>
          <a:bodyPr vert="horz" wrap="square" lIns="91440" tIns="45720" rIns="91440" bIns="45720" numCol="1" anchor="t" anchorCtr="0" compatLnSpc="1">
            <a:noAutofit/>
          </a:bodyPr>
          <a:lstStyle/>
          <a:p>
            <a:endParaRPr lang="zh-CN" altLang="en-US">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4" name="任意多边形 3">
            <a:extLst>
              <a:ext uri="{FF2B5EF4-FFF2-40B4-BE49-F238E27FC236}">
                <a16:creationId xmlns:a16="http://schemas.microsoft.com/office/drawing/2014/main" id="{3E8285E7-93B5-4BB7-8BF3-8EF639C62C44}"/>
              </a:ext>
            </a:extLst>
          </p:cNvPr>
          <p:cNvSpPr/>
          <p:nvPr/>
        </p:nvSpPr>
        <p:spPr bwMode="auto">
          <a:xfrm>
            <a:off x="3014126" y="1969862"/>
            <a:ext cx="2519985" cy="725981"/>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4C5252"/>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b="1" noProof="1">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5" name="文本框 35">
            <a:extLst>
              <a:ext uri="{FF2B5EF4-FFF2-40B4-BE49-F238E27FC236}">
                <a16:creationId xmlns:a16="http://schemas.microsoft.com/office/drawing/2014/main" id="{DD33FEA4-3701-4E50-AEC4-9E67669C9C39}"/>
              </a:ext>
            </a:extLst>
          </p:cNvPr>
          <p:cNvSpPr txBox="1">
            <a:spLocks noChangeArrowheads="1"/>
          </p:cNvSpPr>
          <p:nvPr/>
        </p:nvSpPr>
        <p:spPr bwMode="auto">
          <a:xfrm>
            <a:off x="3053833" y="2183142"/>
            <a:ext cx="2131778" cy="297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b="1" baseline="-30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方法递归</a:t>
            </a:r>
          </a:p>
        </p:txBody>
      </p:sp>
      <p:sp>
        <p:nvSpPr>
          <p:cNvPr id="16" name="文本框 43">
            <a:extLst>
              <a:ext uri="{FF2B5EF4-FFF2-40B4-BE49-F238E27FC236}">
                <a16:creationId xmlns:a16="http://schemas.microsoft.com/office/drawing/2014/main" id="{4688DB66-147F-4200-AFB1-74AD5C470F98}"/>
              </a:ext>
            </a:extLst>
          </p:cNvPr>
          <p:cNvSpPr txBox="1">
            <a:spLocks noChangeArrowheads="1"/>
          </p:cNvSpPr>
          <p:nvPr/>
        </p:nvSpPr>
        <p:spPr bwMode="auto">
          <a:xfrm>
            <a:off x="939400" y="2170275"/>
            <a:ext cx="2391925" cy="325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pPr>
            <a:r>
              <a:rPr lang="en-US" altLang="zh-CN" sz="2000" b="1" baseline="-30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lang="zh-CN" altLang="en-US" sz="2000" b="1" baseline="-30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类使用</a:t>
            </a:r>
          </a:p>
        </p:txBody>
      </p:sp>
      <p:sp>
        <p:nvSpPr>
          <p:cNvPr id="18" name="任意多边形 10">
            <a:extLst>
              <a:ext uri="{FF2B5EF4-FFF2-40B4-BE49-F238E27FC236}">
                <a16:creationId xmlns:a16="http://schemas.microsoft.com/office/drawing/2014/main" id="{72C02576-30F1-45CC-A13C-C936C9D883FA}"/>
              </a:ext>
            </a:extLst>
          </p:cNvPr>
          <p:cNvSpPr/>
          <p:nvPr/>
        </p:nvSpPr>
        <p:spPr bwMode="auto">
          <a:xfrm>
            <a:off x="7212163" y="1976785"/>
            <a:ext cx="2517900" cy="725981"/>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4C5252"/>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800" b="1" noProof="1">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0" name="任意多边形 13">
            <a:extLst>
              <a:ext uri="{FF2B5EF4-FFF2-40B4-BE49-F238E27FC236}">
                <a16:creationId xmlns:a16="http://schemas.microsoft.com/office/drawing/2014/main" id="{22B3901B-5F75-4065-A7D7-0704E5248D88}"/>
              </a:ext>
            </a:extLst>
          </p:cNvPr>
          <p:cNvSpPr/>
          <p:nvPr/>
        </p:nvSpPr>
        <p:spPr bwMode="auto">
          <a:xfrm>
            <a:off x="5129781" y="1968911"/>
            <a:ext cx="2517900" cy="725981"/>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AD2A26"/>
          </a:solidFill>
          <a:ln w="38100" cap="flat">
            <a:noFill/>
            <a:prstDash val="solid"/>
            <a:miter lim="800000"/>
          </a:ln>
          <a:effectLst/>
        </p:spPr>
        <p:txBody>
          <a:bodyPr vert="horz" wrap="square" lIns="91440" tIns="45720" rIns="91440" bIns="45720" numCol="1" anchor="t" anchorCtr="0" compatLnSpc="1"/>
          <a:lstStyle/>
          <a:p>
            <a:endParaRPr lang="zh-CN" altLang="en-US" noProof="1">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1" name="文本框 49">
            <a:extLst>
              <a:ext uri="{FF2B5EF4-FFF2-40B4-BE49-F238E27FC236}">
                <a16:creationId xmlns:a16="http://schemas.microsoft.com/office/drawing/2014/main" id="{443BDFA3-12C3-4A88-A6A4-AB5390CB7E4D}"/>
              </a:ext>
            </a:extLst>
          </p:cNvPr>
          <p:cNvSpPr txBox="1">
            <a:spLocks noChangeArrowheads="1"/>
          </p:cNvSpPr>
          <p:nvPr/>
        </p:nvSpPr>
        <p:spPr bwMode="auto">
          <a:xfrm>
            <a:off x="5129781" y="2156570"/>
            <a:ext cx="2426912" cy="325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pPr>
            <a:r>
              <a:rPr lang="zh-CN" altLang="en-US" sz="2000" b="1" baseline="-30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字符集</a:t>
            </a:r>
          </a:p>
        </p:txBody>
      </p:sp>
      <p:sp>
        <p:nvSpPr>
          <p:cNvPr id="22" name="任意多边形 10">
            <a:extLst>
              <a:ext uri="{FF2B5EF4-FFF2-40B4-BE49-F238E27FC236}">
                <a16:creationId xmlns:a16="http://schemas.microsoft.com/office/drawing/2014/main" id="{E3C5AA37-D52C-42BA-A163-AD49866F2E62}"/>
              </a:ext>
            </a:extLst>
          </p:cNvPr>
          <p:cNvSpPr/>
          <p:nvPr/>
        </p:nvSpPr>
        <p:spPr bwMode="auto">
          <a:xfrm>
            <a:off x="9294545" y="1976785"/>
            <a:ext cx="2517900" cy="725981"/>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AD2A26"/>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800" b="1" noProof="1">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3" name="文本框 46">
            <a:extLst>
              <a:ext uri="{FF2B5EF4-FFF2-40B4-BE49-F238E27FC236}">
                <a16:creationId xmlns:a16="http://schemas.microsoft.com/office/drawing/2014/main" id="{747AE2B1-79D0-495B-92E7-E41BFF8EE64C}"/>
              </a:ext>
            </a:extLst>
          </p:cNvPr>
          <p:cNvSpPr txBox="1">
            <a:spLocks noChangeArrowheads="1"/>
          </p:cNvSpPr>
          <p:nvPr/>
        </p:nvSpPr>
        <p:spPr bwMode="auto">
          <a:xfrm>
            <a:off x="9559625" y="2150940"/>
            <a:ext cx="2130013" cy="336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defPPr>
              <a:defRPr lang="zh-CN"/>
            </a:defPPr>
            <a:lvl1pPr algn="ctr">
              <a:lnSpc>
                <a:spcPct val="120000"/>
              </a:lnSpc>
              <a:defRPr sz="2000" b="1">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1400" dirty="0"/>
              <a:t>字节流</a:t>
            </a:r>
          </a:p>
        </p:txBody>
      </p:sp>
      <p:cxnSp>
        <p:nvCxnSpPr>
          <p:cNvPr id="29" name="直接连接符 8">
            <a:extLst>
              <a:ext uri="{FF2B5EF4-FFF2-40B4-BE49-F238E27FC236}">
                <a16:creationId xmlns:a16="http://schemas.microsoft.com/office/drawing/2014/main" id="{57AE61EC-86A8-476F-AF00-C225F40A8B7E}"/>
              </a:ext>
            </a:extLst>
          </p:cNvPr>
          <p:cNvCxnSpPr>
            <a:cxnSpLocks/>
          </p:cNvCxnSpPr>
          <p:nvPr/>
        </p:nvCxnSpPr>
        <p:spPr>
          <a:xfrm>
            <a:off x="1606378" y="5006230"/>
            <a:ext cx="9391136"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文本框 13">
            <a:extLst>
              <a:ext uri="{FF2B5EF4-FFF2-40B4-BE49-F238E27FC236}">
                <a16:creationId xmlns:a16="http://schemas.microsoft.com/office/drawing/2014/main" id="{DF221A37-6F24-4EAD-8A27-C6D16BD6789D}"/>
              </a:ext>
            </a:extLst>
          </p:cNvPr>
          <p:cNvSpPr txBox="1"/>
          <p:nvPr/>
        </p:nvSpPr>
        <p:spPr>
          <a:xfrm>
            <a:off x="5129781" y="2888381"/>
            <a:ext cx="2517900" cy="708456"/>
          </a:xfrm>
          <a:prstGeom prst="rect">
            <a:avLst/>
          </a:prstGeom>
          <a:noFill/>
        </p:spPr>
        <p:txBody>
          <a:bodyPr wrap="square" lIns="91435" tIns="45716" rIns="91435" bIns="45716" rtlCol="0">
            <a:spAutoFit/>
          </a:bodyPr>
          <a:lstStyle/>
          <a:p>
            <a:pPr>
              <a:lnSpc>
                <a:spcPct val="150000"/>
              </a:lnSpc>
            </a:pPr>
            <a:r>
              <a:rPr lang="zh-CN" altLang="en-US" sz="14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要读写数据，必须先知道数据的底层形式。</a:t>
            </a:r>
            <a:endParaRPr lang="en-US" altLang="zh-CN" sz="14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9" name="文本框 13">
            <a:extLst>
              <a:ext uri="{FF2B5EF4-FFF2-40B4-BE49-F238E27FC236}">
                <a16:creationId xmlns:a16="http://schemas.microsoft.com/office/drawing/2014/main" id="{0ECB7DFD-6B91-4B3F-8C56-00DE13EB96BE}"/>
              </a:ext>
            </a:extLst>
          </p:cNvPr>
          <p:cNvSpPr txBox="1"/>
          <p:nvPr/>
        </p:nvSpPr>
        <p:spPr>
          <a:xfrm>
            <a:off x="951787" y="2938211"/>
            <a:ext cx="1942368" cy="1677952"/>
          </a:xfrm>
          <a:prstGeom prst="rect">
            <a:avLst/>
          </a:prstGeom>
          <a:noFill/>
        </p:spPr>
        <p:txBody>
          <a:bodyPr wrap="square" lIns="91435" tIns="45716" rIns="91435" bIns="45716" rtlCol="0">
            <a:spAutoFit/>
          </a:bodyPr>
          <a:lstStyle/>
          <a:p>
            <a:pPr>
              <a:lnSpc>
                <a:spcPct val="150000"/>
              </a:lnSpc>
            </a:pPr>
            <a:r>
              <a:rPr lang="en-US" altLang="zh-CN" sz="14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lang="zh-CN" altLang="en-US" sz="14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类的对象代表操作系统的文件，</a:t>
            </a:r>
            <a:r>
              <a:rPr lang="en-US" altLang="zh-CN" sz="14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lang="zh-CN" altLang="en-US" sz="14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封装了对文件进行：删除、获取信息、创建文件</a:t>
            </a:r>
            <a:r>
              <a:rPr lang="en-US" altLang="zh-CN" sz="14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4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文件夹等操作。</a:t>
            </a:r>
            <a:endParaRPr lang="en-US" altLang="zh-CN" sz="14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0" name="文本框 13">
            <a:extLst>
              <a:ext uri="{FF2B5EF4-FFF2-40B4-BE49-F238E27FC236}">
                <a16:creationId xmlns:a16="http://schemas.microsoft.com/office/drawing/2014/main" id="{26B4E691-AB8A-4369-94BF-0387257E2083}"/>
              </a:ext>
            </a:extLst>
          </p:cNvPr>
          <p:cNvSpPr txBox="1"/>
          <p:nvPr/>
        </p:nvSpPr>
        <p:spPr>
          <a:xfrm>
            <a:off x="2992460" y="2896256"/>
            <a:ext cx="2102163" cy="1677952"/>
          </a:xfrm>
          <a:prstGeom prst="rect">
            <a:avLst/>
          </a:prstGeom>
          <a:noFill/>
        </p:spPr>
        <p:txBody>
          <a:bodyPr wrap="square" lIns="91435" tIns="45716" rIns="91435" bIns="45716" rtlCol="0">
            <a:spAutoFit/>
          </a:bodyPr>
          <a:lstStyle/>
          <a:p>
            <a:pPr>
              <a:lnSpc>
                <a:spcPct val="150000"/>
              </a:lnSpc>
            </a:pPr>
            <a:r>
              <a:rPr lang="zh-CN" altLang="en-US" sz="14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递归是一种算法，可以解决一些问题（文件搜索）。需要知道递归是什么形式，具体如何使用。</a:t>
            </a:r>
            <a:endParaRPr lang="en-US" altLang="zh-CN" sz="14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9" name="文本占位符 3">
            <a:extLst>
              <a:ext uri="{FF2B5EF4-FFF2-40B4-BE49-F238E27FC236}">
                <a16:creationId xmlns:a16="http://schemas.microsoft.com/office/drawing/2014/main" id="{46C6E6F9-642C-4396-BFE1-C71A02976F12}"/>
              </a:ext>
            </a:extLst>
          </p:cNvPr>
          <p:cNvSpPr txBox="1">
            <a:spLocks/>
          </p:cNvSpPr>
          <p:nvPr/>
        </p:nvSpPr>
        <p:spPr>
          <a:xfrm>
            <a:off x="787079" y="1072893"/>
            <a:ext cx="4342702"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lang="zh-CN" altLang="en-US" sz="1800" b="1"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kumimoji="1" lang="zh-CN" altLang="en-US" dirty="0"/>
              <a:t>关于</a:t>
            </a:r>
            <a:r>
              <a:rPr kumimoji="1" lang="en-US" altLang="zh-CN" dirty="0"/>
              <a:t>File</a:t>
            </a:r>
            <a:r>
              <a:rPr kumimoji="1" lang="zh-CN" altLang="en-US" dirty="0"/>
              <a:t>、</a:t>
            </a:r>
            <a:r>
              <a:rPr kumimoji="1" lang="en-US" altLang="zh-CN" dirty="0"/>
              <a:t>IO</a:t>
            </a:r>
            <a:r>
              <a:rPr kumimoji="1" lang="zh-CN" altLang="en-US" dirty="0"/>
              <a:t>流，同学们需要学会什么</a:t>
            </a:r>
          </a:p>
        </p:txBody>
      </p:sp>
      <p:sp>
        <p:nvSpPr>
          <p:cNvPr id="24" name="文本框 49">
            <a:extLst>
              <a:ext uri="{FF2B5EF4-FFF2-40B4-BE49-F238E27FC236}">
                <a16:creationId xmlns:a16="http://schemas.microsoft.com/office/drawing/2014/main" id="{D151E6C9-F0EE-485E-9463-3A6086F924E2}"/>
              </a:ext>
            </a:extLst>
          </p:cNvPr>
          <p:cNvSpPr txBox="1">
            <a:spLocks noChangeArrowheads="1"/>
          </p:cNvSpPr>
          <p:nvPr/>
        </p:nvSpPr>
        <p:spPr bwMode="auto">
          <a:xfrm>
            <a:off x="7267993" y="2155505"/>
            <a:ext cx="2426912" cy="325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pPr>
            <a:r>
              <a:rPr lang="en-US" altLang="zh-CN" sz="2000" b="1" baseline="-30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IO</a:t>
            </a:r>
            <a:r>
              <a:rPr lang="zh-CN" altLang="en-US" sz="2000" b="1" baseline="-30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流的作用、分类</a:t>
            </a:r>
          </a:p>
        </p:txBody>
      </p:sp>
      <p:sp>
        <p:nvSpPr>
          <p:cNvPr id="17" name="文本框 13">
            <a:extLst>
              <a:ext uri="{FF2B5EF4-FFF2-40B4-BE49-F238E27FC236}">
                <a16:creationId xmlns:a16="http://schemas.microsoft.com/office/drawing/2014/main" id="{A33F7ECF-C874-40A4-B75D-B21B9B6607ED}"/>
              </a:ext>
            </a:extLst>
          </p:cNvPr>
          <p:cNvSpPr txBox="1"/>
          <p:nvPr/>
        </p:nvSpPr>
        <p:spPr>
          <a:xfrm>
            <a:off x="7592742" y="2853113"/>
            <a:ext cx="2102163" cy="1677952"/>
          </a:xfrm>
          <a:prstGeom prst="rect">
            <a:avLst/>
          </a:prstGeom>
          <a:noFill/>
        </p:spPr>
        <p:txBody>
          <a:bodyPr wrap="square" lIns="91435" tIns="45716" rIns="91435" bIns="45716" rtlCol="0">
            <a:spAutoFit/>
          </a:bodyPr>
          <a:lstStyle/>
          <a:p>
            <a:pPr>
              <a:lnSpc>
                <a:spcPct val="150000"/>
              </a:lnSpc>
            </a:pPr>
            <a:r>
              <a:rPr lang="en-US" altLang="zh-CN" sz="14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IO</a:t>
            </a:r>
            <a:r>
              <a:rPr lang="zh-CN" altLang="en-US" sz="14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流是用来读写文件数据的，</a:t>
            </a:r>
            <a:r>
              <a:rPr lang="en-US" altLang="zh-CN" sz="14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IO</a:t>
            </a:r>
            <a:r>
              <a:rPr lang="zh-CN" altLang="en-US" sz="14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流为了解决不同的业务场景下读写数据的需求，提供了不同特点的流。</a:t>
            </a:r>
            <a:endParaRPr lang="en-US" altLang="zh-CN" sz="14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5" name="文本框 13">
            <a:extLst>
              <a:ext uri="{FF2B5EF4-FFF2-40B4-BE49-F238E27FC236}">
                <a16:creationId xmlns:a16="http://schemas.microsoft.com/office/drawing/2014/main" id="{F004D410-E0BE-4546-B026-70A19BD08793}"/>
              </a:ext>
            </a:extLst>
          </p:cNvPr>
          <p:cNvSpPr txBox="1"/>
          <p:nvPr/>
        </p:nvSpPr>
        <p:spPr>
          <a:xfrm>
            <a:off x="9730063" y="2875650"/>
            <a:ext cx="2252820" cy="1031621"/>
          </a:xfrm>
          <a:prstGeom prst="rect">
            <a:avLst/>
          </a:prstGeom>
          <a:noFill/>
        </p:spPr>
        <p:txBody>
          <a:bodyPr wrap="square" lIns="91435" tIns="45716" rIns="91435" bIns="45716" rtlCol="0">
            <a:spAutoFit/>
          </a:bodyPr>
          <a:lstStyle/>
          <a:p>
            <a:pPr>
              <a:lnSpc>
                <a:spcPct val="150000"/>
              </a:lnSpc>
            </a:pPr>
            <a:r>
              <a:rPr lang="zh-CN" altLang="en-US" sz="14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按照字节的方式读写数据，可以进行文件数据的读取、文件拷贝等操作。</a:t>
            </a:r>
            <a:endParaRPr lang="en-US" altLang="zh-CN" sz="14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593382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left)">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wipe(down)">
                                      <p:cBhvr>
                                        <p:cTn id="15" dur="500"/>
                                        <p:tgtEl>
                                          <p:spTgt spid="3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left)">
                                      <p:cBhvr>
                                        <p:cTn id="20" dur="500"/>
                                        <p:tgtEl>
                                          <p:spTgt spid="15"/>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left)">
                                      <p:cBhvr>
                                        <p:cTn id="23" dur="5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40"/>
                                        </p:tgtEl>
                                        <p:attrNameLst>
                                          <p:attrName>style.visibility</p:attrName>
                                        </p:attrNameLst>
                                      </p:cBhvr>
                                      <p:to>
                                        <p:strVal val="visible"/>
                                      </p:to>
                                    </p:set>
                                    <p:animEffect transition="in" filter="wipe(left)">
                                      <p:cBhvr>
                                        <p:cTn id="28" dur="500"/>
                                        <p:tgtEl>
                                          <p:spTgt spid="4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wipe(left)">
                                      <p:cBhvr>
                                        <p:cTn id="33" dur="500"/>
                                        <p:tgtEl>
                                          <p:spTgt spid="21"/>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wipe(left)">
                                      <p:cBhvr>
                                        <p:cTn id="36" dur="500"/>
                                        <p:tgtEl>
                                          <p:spTgt spid="20"/>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wipe(left)">
                                      <p:cBhvr>
                                        <p:cTn id="39" dur="500"/>
                                        <p:tgtEl>
                                          <p:spTgt spid="33"/>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wipe(left)">
                                      <p:cBhvr>
                                        <p:cTn id="44" dur="500"/>
                                        <p:tgtEl>
                                          <p:spTgt spid="24"/>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wipe(left)">
                                      <p:cBhvr>
                                        <p:cTn id="47" dur="500"/>
                                        <p:tgtEl>
                                          <p:spTgt spid="18"/>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wipe(left)">
                                      <p:cBhvr>
                                        <p:cTn id="50" dur="500"/>
                                        <p:tgtEl>
                                          <p:spTgt spid="17"/>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wipe(left)">
                                      <p:cBhvr>
                                        <p:cTn id="55" dur="500"/>
                                        <p:tgtEl>
                                          <p:spTgt spid="23"/>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wipe(left)">
                                      <p:cBhvr>
                                        <p:cTn id="58" dur="500"/>
                                        <p:tgtEl>
                                          <p:spTgt spid="22"/>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wipe(left)">
                                      <p:cBhvr>
                                        <p:cTn id="6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p:bldP spid="16" grpId="0"/>
      <p:bldP spid="18" grpId="0" animBg="1"/>
      <p:bldP spid="20" grpId="0" animBg="1"/>
      <p:bldP spid="21" grpId="0"/>
      <p:bldP spid="22" grpId="0" animBg="1"/>
      <p:bldP spid="23" grpId="0"/>
      <p:bldP spid="33" grpId="0"/>
      <p:bldP spid="39" grpId="0"/>
      <p:bldP spid="40" grpId="0"/>
      <p:bldP spid="24" grpId="0"/>
      <p:bldP spid="17" grpId="0"/>
      <p:bldP spid="25"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297680" y="4076700"/>
            <a:ext cx="7391400" cy="1191260"/>
          </a:xfrm>
        </p:spPr>
        <p:txBody>
          <a:bodyPr/>
          <a:lstStyle/>
          <a:p>
            <a:r>
              <a:rPr lang="zh-CN" altLang="en-US" sz="1600" dirty="0">
                <a:solidFill>
                  <a:schemeClr val="tx1">
                    <a:lumMod val="85000"/>
                    <a:lumOff val="15000"/>
                  </a:schemeClr>
                </a:solidFill>
              </a:rPr>
              <a:t>如何使用程序对字符进行编码？</a:t>
            </a:r>
            <a:endParaRPr lang="en-US" altLang="zh-CN" sz="1600" dirty="0">
              <a:solidFill>
                <a:schemeClr val="tx1">
                  <a:lumMod val="85000"/>
                  <a:lumOff val="15000"/>
                </a:schemeClr>
              </a:solidFill>
            </a:endParaRPr>
          </a:p>
          <a:p>
            <a:pPr marL="895335" lvl="1" indent="-285750">
              <a:lnSpc>
                <a:spcPct val="200000"/>
              </a:lnSpc>
              <a:buFont typeface="Wingdings" panose="05000000000000000000" pitchFamily="2" charset="2"/>
              <a:buChar char="l"/>
            </a:pP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String</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类下的方法：</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l"/>
            </a:pPr>
            <a:r>
              <a:rPr lang="en-US" altLang="zh-CN" sz="1600"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byte[] </a:t>
            </a:r>
            <a:r>
              <a:rPr lang="en-US" altLang="zh-CN" sz="1600" dirty="0" err="1">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getBytes</a:t>
            </a:r>
            <a:r>
              <a:rPr lang="en-US" altLang="zh-CN" sz="1600"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：默认编码</a:t>
            </a:r>
            <a:endParaRPr lang="en-US" altLang="zh-CN" sz="1600"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l"/>
            </a:pPr>
            <a:r>
              <a:rPr lang="en-US" altLang="zh-CN" sz="1600"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byte[] </a:t>
            </a:r>
            <a:r>
              <a:rPr lang="en-US" altLang="zh-CN" sz="1600" dirty="0" err="1">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getBytes</a:t>
            </a:r>
            <a:r>
              <a:rPr lang="en-US" altLang="zh-CN" sz="1600"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​(String </a:t>
            </a:r>
            <a:r>
              <a:rPr lang="en-US" altLang="zh-CN" sz="1600" dirty="0" err="1">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charsetName</a:t>
            </a:r>
            <a:r>
              <a:rPr lang="en-US" altLang="zh-CN" sz="1600"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：指定编码</a:t>
            </a:r>
            <a:endParaRPr lang="en-US" altLang="zh-CN" sz="1600"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zh-CN" altLang="en-US" sz="1600" dirty="0">
                <a:solidFill>
                  <a:schemeClr val="tx1">
                    <a:lumMod val="85000"/>
                    <a:lumOff val="15000"/>
                  </a:schemeClr>
                </a:solidFill>
              </a:rPr>
              <a:t>如何使用程序进行解码？</a:t>
            </a:r>
            <a:endParaRPr lang="en-US" altLang="zh-CN" sz="1600" dirty="0">
              <a:solidFill>
                <a:schemeClr val="tx1">
                  <a:lumMod val="85000"/>
                  <a:lumOff val="15000"/>
                </a:schemeClr>
              </a:solidFill>
            </a:endParaRPr>
          </a:p>
          <a:p>
            <a:pPr marL="895335" lvl="1" indent="-285750">
              <a:lnSpc>
                <a:spcPct val="200000"/>
              </a:lnSpc>
              <a:buFont typeface="Wingdings" panose="05000000000000000000" pitchFamily="2" charset="2"/>
              <a:buChar char="l"/>
            </a:pP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String</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类的构造器：</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l"/>
            </a:pPr>
            <a:r>
              <a:rPr lang="en-US" altLang="zh-CN" sz="1600" dirty="0">
                <a:solidFill>
                  <a:prstClr val="black">
                    <a:lumMod val="85000"/>
                    <a:lumOff val="15000"/>
                  </a:prstClr>
                </a:solidFill>
                <a:latin typeface="Consolas" panose="020B0609020204030204" pitchFamily="49" charset="0"/>
                <a:ea typeface="Alibaba PuHuiTi R"/>
              </a:rPr>
              <a:t>String​(byte[] bytes)</a:t>
            </a:r>
            <a:r>
              <a:rPr lang="zh-CN" altLang="en-US" sz="1600" dirty="0">
                <a:solidFill>
                  <a:prstClr val="black">
                    <a:lumMod val="85000"/>
                    <a:lumOff val="15000"/>
                  </a:prstClr>
                </a:solidFill>
                <a:latin typeface="Consolas" panose="020B0609020204030204" pitchFamily="49" charset="0"/>
                <a:ea typeface="Alibaba PuHuiTi R"/>
              </a:rPr>
              <a:t>：使用</a:t>
            </a:r>
            <a:r>
              <a:rPr lang="zh-CN" altLang="en-US" sz="1600"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默认编码解码</a:t>
            </a:r>
            <a:endParaRPr lang="en-US" altLang="zh-CN" sz="1600"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l"/>
            </a:pPr>
            <a:r>
              <a:rPr lang="en-US" altLang="zh-CN" sz="1600" dirty="0">
                <a:solidFill>
                  <a:prstClr val="black">
                    <a:lumMod val="85000"/>
                    <a:lumOff val="15000"/>
                  </a:prstClr>
                </a:solidFill>
                <a:latin typeface="Consolas" panose="020B0609020204030204" pitchFamily="49" charset="0"/>
                <a:ea typeface="Alibaba PuHuiTi R"/>
              </a:rPr>
              <a:t>String​(byte[] bytes, String </a:t>
            </a:r>
            <a:r>
              <a:rPr lang="en-US" altLang="zh-CN" sz="1600" dirty="0" err="1">
                <a:solidFill>
                  <a:prstClr val="black">
                    <a:lumMod val="85000"/>
                    <a:lumOff val="15000"/>
                  </a:prstClr>
                </a:solidFill>
                <a:latin typeface="Consolas" panose="020B0609020204030204" pitchFamily="49" charset="0"/>
                <a:ea typeface="Alibaba PuHuiTi R"/>
              </a:rPr>
              <a:t>charsetName</a:t>
            </a:r>
            <a:r>
              <a:rPr lang="en-US" altLang="zh-CN" sz="1600" dirty="0">
                <a:solidFill>
                  <a:prstClr val="black">
                    <a:lumMod val="85000"/>
                    <a:lumOff val="15000"/>
                  </a:prstClr>
                </a:solidFill>
                <a:latin typeface="Consolas" panose="020B0609020204030204" pitchFamily="49" charset="0"/>
                <a:ea typeface="Alibaba PuHuiTi R"/>
              </a:rPr>
              <a:t>)</a:t>
            </a:r>
            <a:r>
              <a:rPr lang="en-US" altLang="zh-CN" sz="1600"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：指定编码解码</a:t>
            </a:r>
            <a:endParaRPr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endPar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l"/>
            </a:pPr>
            <a:endParaRPr lang="en-US" altLang="zh-CN" sz="1600"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l"/>
            </a:pPr>
            <a:endParaRPr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endPar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648638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fade">
                                      <p:cBhvr>
                                        <p:cTn id="22" dur="500"/>
                                        <p:tgtEl>
                                          <p:spTgt spid="5">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fade">
                                      <p:cBhvr>
                                        <p:cTn id="27" dur="500"/>
                                        <p:tgtEl>
                                          <p:spTgt spid="5">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7" end="7"/>
                                            </p:txEl>
                                          </p:spTgt>
                                        </p:tgtEl>
                                        <p:attrNameLst>
                                          <p:attrName>style.visibility</p:attrName>
                                        </p:attrNameLst>
                                      </p:cBhvr>
                                      <p:to>
                                        <p:strVal val="visible"/>
                                      </p:to>
                                    </p:set>
                                    <p:animEffect transition="in" filter="fade">
                                      <p:cBhvr>
                                        <p:cTn id="32"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4753439" y="804882"/>
            <a:ext cx="5716639" cy="4898379"/>
          </a:xfrm>
        </p:spPr>
        <p:txBody>
          <a:bodyPr/>
          <a:lstStyle/>
          <a:p>
            <a:pPr>
              <a:buFont typeface="Wingdings" panose="05000000000000000000" pitchFamily="2" charset="2"/>
              <a:buChar char="Ø"/>
            </a:pPr>
            <a:r>
              <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kumimoji="1"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类的使用</a:t>
            </a:r>
            <a:endPar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补充知识：方法递归</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补充知识：字符集</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IO</a:t>
            </a:r>
            <a:r>
              <a:rPr kumimoji="1"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流：概述</a:t>
            </a:r>
            <a:endParaRPr kumimoji="1" lang="en-US" altLang="zh-CN"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IO</a:t>
            </a: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流：字节流</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IO</a:t>
            </a: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流：资源释放的方式</a:t>
            </a:r>
          </a:p>
        </p:txBody>
      </p:sp>
    </p:spTree>
    <p:extLst>
      <p:ext uri="{BB962C8B-B14F-4D97-AF65-F5344CB8AC3E}">
        <p14:creationId xmlns:p14="http://schemas.microsoft.com/office/powerpoint/2010/main" val="29473498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2">
            <a:extLst>
              <a:ext uri="{FF2B5EF4-FFF2-40B4-BE49-F238E27FC236}">
                <a16:creationId xmlns:a16="http://schemas.microsoft.com/office/drawing/2014/main" id="{0C81CD78-B7F6-4FAE-8264-0171BD3179B0}"/>
              </a:ext>
            </a:extLst>
          </p:cNvPr>
          <p:cNvSpPr txBox="1">
            <a:spLocks noChangeArrowheads="1"/>
          </p:cNvSpPr>
          <p:nvPr/>
        </p:nvSpPr>
        <p:spPr bwMode="auto">
          <a:xfrm>
            <a:off x="650239" y="851494"/>
            <a:ext cx="4686300" cy="46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en-US" altLang="zh-CN" b="1" dirty="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IO</a:t>
            </a:r>
            <a:r>
              <a:rPr lang="zh-CN" altLang="en-US" b="1" dirty="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流概述</a:t>
            </a:r>
          </a:p>
        </p:txBody>
      </p:sp>
      <p:sp>
        <p:nvSpPr>
          <p:cNvPr id="10" name="TextBox 10">
            <a:extLst>
              <a:ext uri="{FF2B5EF4-FFF2-40B4-BE49-F238E27FC236}">
                <a16:creationId xmlns:a16="http://schemas.microsoft.com/office/drawing/2014/main" id="{A94401B4-5D6A-46F7-BC50-4763C79F158B}"/>
              </a:ext>
            </a:extLst>
          </p:cNvPr>
          <p:cNvSpPr txBox="1"/>
          <p:nvPr/>
        </p:nvSpPr>
        <p:spPr>
          <a:xfrm>
            <a:off x="650239" y="1306782"/>
            <a:ext cx="9984316" cy="1002967"/>
          </a:xfrm>
          <a:prstGeom prst="rect">
            <a:avLst/>
          </a:prstGeom>
          <a:noFill/>
        </p:spPr>
        <p:txBody>
          <a:bodyPr>
            <a:spAutoFit/>
          </a:bodyPr>
          <a:lstStyle/>
          <a:p>
            <a:pPr marL="285750" indent="-285750">
              <a:lnSpc>
                <a:spcPct val="200000"/>
              </a:lnSpc>
              <a:buFont typeface="Wingdings" panose="05000000000000000000" pitchFamily="2" charset="2"/>
              <a:buChar char="l"/>
              <a:defRPr/>
            </a:pPr>
            <a:r>
              <a:rPr lang="en-US" altLang="zh-CN" sz="1600"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a:t>
            </a:r>
            <a:r>
              <a:rPr lang="zh-CN" altLang="en-US" sz="1600"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表示</a:t>
            </a:r>
            <a:r>
              <a:rPr lang="en-US" altLang="zh-CN" sz="1600" dirty="0" err="1">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intput</a:t>
            </a:r>
            <a:r>
              <a:rPr lang="zh-CN" altLang="en-US" sz="1600"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，把硬盘文件中的数据读入到内存的过程，称之输入，负责读。</a:t>
            </a:r>
            <a:endParaRPr lang="en-US" altLang="zh-CN" sz="1600"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defRPr/>
            </a:pPr>
            <a:r>
              <a:rPr lang="en-US" altLang="zh-CN" sz="1600"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a:t>
            </a:r>
            <a:r>
              <a:rPr lang="zh-CN" altLang="en-US" sz="1600"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表示</a:t>
            </a:r>
            <a:r>
              <a:rPr lang="en-US" altLang="zh-CN" sz="1600"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output</a:t>
            </a:r>
            <a:r>
              <a:rPr lang="zh-CN" altLang="en-US" sz="1600"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，把内存中的数据写出到硬盘文件的过程，称之输出，负责写。</a:t>
            </a:r>
            <a:endParaRPr lang="en-US" altLang="zh-CN" sz="1600"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12" name="Picture 4">
            <a:extLst>
              <a:ext uri="{FF2B5EF4-FFF2-40B4-BE49-F238E27FC236}">
                <a16:creationId xmlns:a16="http://schemas.microsoft.com/office/drawing/2014/main" id="{842B5959-A1F7-4B75-987C-AA47D432C2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1844" y="3014760"/>
            <a:ext cx="1645328" cy="23511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矩形 15">
            <a:extLst>
              <a:ext uri="{FF2B5EF4-FFF2-40B4-BE49-F238E27FC236}">
                <a16:creationId xmlns:a16="http://schemas.microsoft.com/office/drawing/2014/main" id="{F6BADF8D-1392-4395-BAC2-404214BFD5BB}"/>
              </a:ext>
            </a:extLst>
          </p:cNvPr>
          <p:cNvSpPr/>
          <p:nvPr/>
        </p:nvSpPr>
        <p:spPr>
          <a:xfrm>
            <a:off x="650239" y="2764014"/>
            <a:ext cx="2870282" cy="3276120"/>
          </a:xfrm>
          <a:prstGeom prst="rect">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1" name="直接箭头连接符 20">
            <a:extLst>
              <a:ext uri="{FF2B5EF4-FFF2-40B4-BE49-F238E27FC236}">
                <a16:creationId xmlns:a16="http://schemas.microsoft.com/office/drawing/2014/main" id="{59ECBB85-73FE-429F-BEEA-55CDF2045C3E}"/>
              </a:ext>
            </a:extLst>
          </p:cNvPr>
          <p:cNvCxnSpPr>
            <a:cxnSpLocks/>
          </p:cNvCxnSpPr>
          <p:nvPr/>
        </p:nvCxnSpPr>
        <p:spPr>
          <a:xfrm>
            <a:off x="2956560" y="3596640"/>
            <a:ext cx="540512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2" name="直接箭头连接符 21">
            <a:extLst>
              <a:ext uri="{FF2B5EF4-FFF2-40B4-BE49-F238E27FC236}">
                <a16:creationId xmlns:a16="http://schemas.microsoft.com/office/drawing/2014/main" id="{73B091A3-635C-47EB-B720-4A5BE6106BDF}"/>
              </a:ext>
            </a:extLst>
          </p:cNvPr>
          <p:cNvCxnSpPr>
            <a:cxnSpLocks/>
          </p:cNvCxnSpPr>
          <p:nvPr/>
        </p:nvCxnSpPr>
        <p:spPr>
          <a:xfrm flipH="1">
            <a:off x="2956560" y="4632960"/>
            <a:ext cx="540512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9" name="三角形 5">
            <a:extLst>
              <a:ext uri="{FF2B5EF4-FFF2-40B4-BE49-F238E27FC236}">
                <a16:creationId xmlns:a16="http://schemas.microsoft.com/office/drawing/2014/main" id="{6C086C0D-3CA5-4B7E-A3C0-F0C51FA09132}"/>
              </a:ext>
            </a:extLst>
          </p:cNvPr>
          <p:cNvSpPr/>
          <p:nvPr/>
        </p:nvSpPr>
        <p:spPr>
          <a:xfrm rot="2651319">
            <a:off x="907827" y="2896944"/>
            <a:ext cx="145648" cy="7810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矩形 19">
            <a:extLst>
              <a:ext uri="{FF2B5EF4-FFF2-40B4-BE49-F238E27FC236}">
                <a16:creationId xmlns:a16="http://schemas.microsoft.com/office/drawing/2014/main" id="{E56D4FFB-A3E8-4690-AAFB-3AF2D0E9A3A7}"/>
              </a:ext>
            </a:extLst>
          </p:cNvPr>
          <p:cNvSpPr/>
          <p:nvPr/>
        </p:nvSpPr>
        <p:spPr>
          <a:xfrm>
            <a:off x="901212" y="2613543"/>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磁盘</a:t>
            </a:r>
          </a:p>
        </p:txBody>
      </p:sp>
      <p:sp>
        <p:nvSpPr>
          <p:cNvPr id="24" name="矩形 23">
            <a:extLst>
              <a:ext uri="{FF2B5EF4-FFF2-40B4-BE49-F238E27FC236}">
                <a16:creationId xmlns:a16="http://schemas.microsoft.com/office/drawing/2014/main" id="{21624E67-32A4-47C4-8212-274C45DD5F05}"/>
              </a:ext>
            </a:extLst>
          </p:cNvPr>
          <p:cNvSpPr/>
          <p:nvPr/>
        </p:nvSpPr>
        <p:spPr>
          <a:xfrm>
            <a:off x="7823138" y="2644349"/>
            <a:ext cx="2870282" cy="3276120"/>
          </a:xfrm>
          <a:prstGeom prst="rect">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三角形 5">
            <a:extLst>
              <a:ext uri="{FF2B5EF4-FFF2-40B4-BE49-F238E27FC236}">
                <a16:creationId xmlns:a16="http://schemas.microsoft.com/office/drawing/2014/main" id="{A0A4762A-9F13-4F19-9B94-0AD504528E52}"/>
              </a:ext>
            </a:extLst>
          </p:cNvPr>
          <p:cNvSpPr/>
          <p:nvPr/>
        </p:nvSpPr>
        <p:spPr>
          <a:xfrm rot="2651319">
            <a:off x="8080726" y="2777279"/>
            <a:ext cx="145648" cy="7810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矩形 25">
            <a:extLst>
              <a:ext uri="{FF2B5EF4-FFF2-40B4-BE49-F238E27FC236}">
                <a16:creationId xmlns:a16="http://schemas.microsoft.com/office/drawing/2014/main" id="{A96B2BDD-1802-42EF-87D1-FED5B22E2D35}"/>
              </a:ext>
            </a:extLst>
          </p:cNvPr>
          <p:cNvSpPr/>
          <p:nvPr/>
        </p:nvSpPr>
        <p:spPr>
          <a:xfrm>
            <a:off x="8074111" y="2493878"/>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内存</a:t>
            </a:r>
          </a:p>
        </p:txBody>
      </p:sp>
      <p:sp>
        <p:nvSpPr>
          <p:cNvPr id="32" name="椭圆 31">
            <a:extLst>
              <a:ext uri="{FF2B5EF4-FFF2-40B4-BE49-F238E27FC236}">
                <a16:creationId xmlns:a16="http://schemas.microsoft.com/office/drawing/2014/main" id="{C90CEAA2-F64B-4A68-B402-10CB5695EFDA}"/>
              </a:ext>
            </a:extLst>
          </p:cNvPr>
          <p:cNvSpPr/>
          <p:nvPr/>
        </p:nvSpPr>
        <p:spPr>
          <a:xfrm>
            <a:off x="8535434" y="3281340"/>
            <a:ext cx="1612201" cy="1612201"/>
          </a:xfrm>
          <a:prstGeom prst="ellipse">
            <a:avLst/>
          </a:prstGeom>
          <a:solidFill>
            <a:srgbClr val="AD2B26"/>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b="1" dirty="0">
                <a:solidFill>
                  <a:schemeClr val="bg1"/>
                </a:solidFill>
                <a:latin typeface="Alibaba PuHuiTi B" pitchFamily="18" charset="-122"/>
                <a:ea typeface="Alibaba PuHuiTi B" pitchFamily="18" charset="-122"/>
                <a:cs typeface="Alibaba PuHuiTi B" pitchFamily="18" charset="-122"/>
                <a:sym typeface="Bebas"/>
              </a:rPr>
              <a:t>程序进程</a:t>
            </a:r>
          </a:p>
        </p:txBody>
      </p:sp>
      <p:sp>
        <p:nvSpPr>
          <p:cNvPr id="34" name="文本框 33">
            <a:extLst>
              <a:ext uri="{FF2B5EF4-FFF2-40B4-BE49-F238E27FC236}">
                <a16:creationId xmlns:a16="http://schemas.microsoft.com/office/drawing/2014/main" id="{E9C5BE0C-5DB8-41DC-97FC-21FDCA08A6F3}"/>
              </a:ext>
            </a:extLst>
          </p:cNvPr>
          <p:cNvSpPr txBox="1"/>
          <p:nvPr/>
        </p:nvSpPr>
        <p:spPr>
          <a:xfrm>
            <a:off x="3870960" y="3176175"/>
            <a:ext cx="6096000" cy="338554"/>
          </a:xfrm>
          <a:prstGeom prst="rect">
            <a:avLst/>
          </a:prstGeom>
          <a:noFill/>
        </p:spPr>
        <p:txBody>
          <a:bodyPr wrap="square">
            <a:spAutoFit/>
          </a:bodyPr>
          <a:lstStyle/>
          <a:p>
            <a:r>
              <a:rPr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a:t>
            </a: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表示</a:t>
            </a:r>
            <a:r>
              <a:rPr lang="en-US" altLang="zh-CN" sz="1600" b="1" dirty="0" err="1">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intput</a:t>
            </a: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，输入流，读数据到内存</a:t>
            </a:r>
          </a:p>
        </p:txBody>
      </p:sp>
      <p:sp>
        <p:nvSpPr>
          <p:cNvPr id="35" name="文本框 34">
            <a:extLst>
              <a:ext uri="{FF2B5EF4-FFF2-40B4-BE49-F238E27FC236}">
                <a16:creationId xmlns:a16="http://schemas.microsoft.com/office/drawing/2014/main" id="{1449ECA6-68D7-48E3-AB67-54BC1F8B8A14}"/>
              </a:ext>
            </a:extLst>
          </p:cNvPr>
          <p:cNvSpPr txBox="1"/>
          <p:nvPr/>
        </p:nvSpPr>
        <p:spPr>
          <a:xfrm>
            <a:off x="3870960" y="4705458"/>
            <a:ext cx="6096000" cy="338554"/>
          </a:xfrm>
          <a:prstGeom prst="rect">
            <a:avLst/>
          </a:prstGeom>
          <a:noFill/>
        </p:spPr>
        <p:txBody>
          <a:bodyPr wrap="square">
            <a:spAutoFit/>
          </a:bodyPr>
          <a:lstStyle/>
          <a:p>
            <a:r>
              <a:rPr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a:t>
            </a: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表示</a:t>
            </a:r>
            <a:r>
              <a:rPr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output</a:t>
            </a: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，输出流，写数据到磁盘</a:t>
            </a:r>
          </a:p>
        </p:txBody>
      </p:sp>
    </p:spTree>
    <p:extLst>
      <p:ext uri="{BB962C8B-B14F-4D97-AF65-F5344CB8AC3E}">
        <p14:creationId xmlns:p14="http://schemas.microsoft.com/office/powerpoint/2010/main" val="3033999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fade">
                                      <p:cBhvr>
                                        <p:cTn id="12" dur="500"/>
                                        <p:tgtEl>
                                          <p:spTgt spid="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animEffect transition="in" filter="fade">
                                      <p:cBhvr>
                                        <p:cTn id="17" dur="500"/>
                                        <p:tgtEl>
                                          <p:spTgt spid="1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left)">
                                      <p:cBhvr>
                                        <p:cTn id="22" dur="500"/>
                                        <p:tgtEl>
                                          <p:spTgt spid="21"/>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wipe(left)">
                                      <p:cBhvr>
                                        <p:cTn id="25" dur="500"/>
                                        <p:tgtEl>
                                          <p:spTgt spid="3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nodeType="click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wipe(right)">
                                      <p:cBhvr>
                                        <p:cTn id="30" dur="500"/>
                                        <p:tgtEl>
                                          <p:spTgt spid="22"/>
                                        </p:tgtEl>
                                      </p:cBhvr>
                                    </p:animEffect>
                                  </p:childTnLst>
                                </p:cTn>
                              </p:par>
                              <p:par>
                                <p:cTn id="31" presetID="22" presetClass="entr" presetSubtype="2"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animEffect transition="in" filter="wipe(right)">
                                      <p:cBhvr>
                                        <p:cTn id="3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4" grpId="0"/>
      <p:bldP spid="3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F7D6A75-0E10-41AB-A8EB-6C18ABEABE91}"/>
              </a:ext>
            </a:extLst>
          </p:cNvPr>
          <p:cNvSpPr/>
          <p:nvPr/>
        </p:nvSpPr>
        <p:spPr>
          <a:xfrm>
            <a:off x="980015" y="1857276"/>
            <a:ext cx="1685077" cy="427105"/>
          </a:xfrm>
          <a:prstGeom prst="rect">
            <a:avLst/>
          </a:prstGeom>
        </p:spPr>
        <p:txBody>
          <a:bodyPr wrap="none">
            <a:spAutoFit/>
          </a:bodyPr>
          <a:lstStyle/>
          <a:p>
            <a:pPr marL="285750" indent="-285750">
              <a:lnSpc>
                <a:spcPct val="150000"/>
              </a:lnSpc>
              <a:buFont typeface="Wingdings" panose="05000000000000000000" pitchFamily="2" charset="2"/>
              <a:buChar char="l"/>
              <a:defRPr/>
            </a:pPr>
            <a:r>
              <a:rPr lang="zh-CN" altLang="en-US" sz="1600" b="1"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按流的方向分</a:t>
            </a:r>
            <a:endParaRPr lang="en-US" altLang="zh-CN" sz="1600" b="1"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 name="圆角矩形 6">
            <a:extLst>
              <a:ext uri="{FF2B5EF4-FFF2-40B4-BE49-F238E27FC236}">
                <a16:creationId xmlns:a16="http://schemas.microsoft.com/office/drawing/2014/main" id="{32BA7A80-AA2E-4E22-9EB4-35E5EDACC7E6}"/>
              </a:ext>
            </a:extLst>
          </p:cNvPr>
          <p:cNvSpPr/>
          <p:nvPr/>
        </p:nvSpPr>
        <p:spPr>
          <a:xfrm>
            <a:off x="1674282" y="2346227"/>
            <a:ext cx="1507067" cy="410633"/>
          </a:xfrm>
          <a:prstGeom prst="roundRect">
            <a:avLst/>
          </a:pr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b="1" dirty="0">
                <a:solidFill>
                  <a:schemeClr val="bg1"/>
                </a:solidFill>
                <a:ea typeface="Alibaba PuHuiTi R"/>
              </a:rPr>
              <a:t>IO</a:t>
            </a:r>
            <a:r>
              <a:rPr lang="zh-CN" altLang="en-US" sz="1600" b="1" dirty="0">
                <a:solidFill>
                  <a:schemeClr val="bg1"/>
                </a:solidFill>
                <a:ea typeface="Alibaba PuHuiTi R"/>
              </a:rPr>
              <a:t>流</a:t>
            </a:r>
            <a:endParaRPr lang="en-US" altLang="zh-CN" sz="1600" b="1" dirty="0">
              <a:solidFill>
                <a:schemeClr val="bg1"/>
              </a:solidFill>
              <a:ea typeface="Alibaba PuHuiTi R"/>
            </a:endParaRPr>
          </a:p>
        </p:txBody>
      </p:sp>
      <p:cxnSp>
        <p:nvCxnSpPr>
          <p:cNvPr id="8" name="肘形连接符 7">
            <a:extLst>
              <a:ext uri="{FF2B5EF4-FFF2-40B4-BE49-F238E27FC236}">
                <a16:creationId xmlns:a16="http://schemas.microsoft.com/office/drawing/2014/main" id="{C90EC697-A8C2-4AF1-9F2A-FF844F9A149B}"/>
              </a:ext>
            </a:extLst>
          </p:cNvPr>
          <p:cNvCxnSpPr>
            <a:cxnSpLocks/>
            <a:stCxn id="7" idx="2"/>
            <a:endCxn id="10" idx="0"/>
          </p:cNvCxnSpPr>
          <p:nvPr/>
        </p:nvCxnSpPr>
        <p:spPr>
          <a:xfrm rot="5400000">
            <a:off x="1740957" y="2573769"/>
            <a:ext cx="503767" cy="869949"/>
          </a:xfrm>
          <a:prstGeom prst="bentConnector3">
            <a:avLst>
              <a:gd name="adj1" fmla="val 50000"/>
            </a:avLst>
          </a:prstGeom>
          <a:ln w="127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9" name="肘形连接符 8">
            <a:extLst>
              <a:ext uri="{FF2B5EF4-FFF2-40B4-BE49-F238E27FC236}">
                <a16:creationId xmlns:a16="http://schemas.microsoft.com/office/drawing/2014/main" id="{7F318824-AEE5-4E2E-86F2-35BBFB3B5690}"/>
              </a:ext>
            </a:extLst>
          </p:cNvPr>
          <p:cNvCxnSpPr>
            <a:cxnSpLocks/>
            <a:stCxn id="7" idx="2"/>
            <a:endCxn id="12" idx="0"/>
          </p:cNvCxnSpPr>
          <p:nvPr/>
        </p:nvCxnSpPr>
        <p:spPr>
          <a:xfrm rot="16200000" flipH="1">
            <a:off x="2617258" y="2567417"/>
            <a:ext cx="491067" cy="869951"/>
          </a:xfrm>
          <a:prstGeom prst="bentConnector3">
            <a:avLst>
              <a:gd name="adj1" fmla="val 50000"/>
            </a:avLst>
          </a:prstGeom>
          <a:ln w="127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10" name="圆角矩形 9">
            <a:extLst>
              <a:ext uri="{FF2B5EF4-FFF2-40B4-BE49-F238E27FC236}">
                <a16:creationId xmlns:a16="http://schemas.microsoft.com/office/drawing/2014/main" id="{8F0BBE05-74EC-4834-9EB3-186D63D76131}"/>
              </a:ext>
            </a:extLst>
          </p:cNvPr>
          <p:cNvSpPr/>
          <p:nvPr/>
        </p:nvSpPr>
        <p:spPr>
          <a:xfrm>
            <a:off x="905933" y="3260627"/>
            <a:ext cx="1301749" cy="410633"/>
          </a:xfrm>
          <a:prstGeom prst="roundRect">
            <a:avLst/>
          </a:pr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b="1" dirty="0">
                <a:solidFill>
                  <a:schemeClr val="bg1"/>
                </a:solidFill>
                <a:ea typeface="Alibaba PuHuiTi R"/>
              </a:rPr>
              <a:t>输入流</a:t>
            </a:r>
            <a:endParaRPr lang="en-US" altLang="zh-CN" sz="1600" b="1" dirty="0">
              <a:solidFill>
                <a:schemeClr val="bg1"/>
              </a:solidFill>
              <a:ea typeface="Alibaba PuHuiTi R"/>
            </a:endParaRPr>
          </a:p>
        </p:txBody>
      </p:sp>
      <p:sp>
        <p:nvSpPr>
          <p:cNvPr id="12" name="圆角矩形 11">
            <a:extLst>
              <a:ext uri="{FF2B5EF4-FFF2-40B4-BE49-F238E27FC236}">
                <a16:creationId xmlns:a16="http://schemas.microsoft.com/office/drawing/2014/main" id="{4C80FCE3-5EC9-4363-9F74-5A9EDE98637B}"/>
              </a:ext>
            </a:extLst>
          </p:cNvPr>
          <p:cNvSpPr/>
          <p:nvPr/>
        </p:nvSpPr>
        <p:spPr>
          <a:xfrm>
            <a:off x="2645833" y="3247927"/>
            <a:ext cx="1301749" cy="410633"/>
          </a:xfrm>
          <a:prstGeom prst="roundRect">
            <a:avLst/>
          </a:pr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b="1" dirty="0">
                <a:solidFill>
                  <a:schemeClr val="bg1"/>
                </a:solidFill>
                <a:ea typeface="Alibaba PuHuiTi R"/>
              </a:rPr>
              <a:t>输出流</a:t>
            </a:r>
            <a:endParaRPr lang="en-US" altLang="zh-CN" sz="1600" b="1" dirty="0">
              <a:solidFill>
                <a:schemeClr val="bg1"/>
              </a:solidFill>
              <a:ea typeface="Alibaba PuHuiTi R"/>
            </a:endParaRPr>
          </a:p>
        </p:txBody>
      </p:sp>
      <p:sp>
        <p:nvSpPr>
          <p:cNvPr id="13" name="圆角矩形 12">
            <a:extLst>
              <a:ext uri="{FF2B5EF4-FFF2-40B4-BE49-F238E27FC236}">
                <a16:creationId xmlns:a16="http://schemas.microsoft.com/office/drawing/2014/main" id="{31A46D15-A316-4160-96F4-757B84B8A079}"/>
              </a:ext>
            </a:extLst>
          </p:cNvPr>
          <p:cNvSpPr/>
          <p:nvPr/>
        </p:nvSpPr>
        <p:spPr>
          <a:xfrm>
            <a:off x="6737353" y="2284380"/>
            <a:ext cx="1507067" cy="410633"/>
          </a:xfrm>
          <a:prstGeom prst="roundRect">
            <a:avLst/>
          </a:pr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b="1" dirty="0">
                <a:solidFill>
                  <a:schemeClr val="bg1"/>
                </a:solidFill>
                <a:ea typeface="Alibaba PuHuiTi R"/>
              </a:rPr>
              <a:t>IO</a:t>
            </a:r>
            <a:r>
              <a:rPr lang="zh-CN" altLang="en-US" sz="1600" b="1" dirty="0">
                <a:solidFill>
                  <a:schemeClr val="bg1"/>
                </a:solidFill>
                <a:ea typeface="Alibaba PuHuiTi R"/>
              </a:rPr>
              <a:t>流</a:t>
            </a:r>
            <a:endParaRPr lang="en-US" altLang="zh-CN" sz="1600" b="1" dirty="0">
              <a:solidFill>
                <a:schemeClr val="bg1"/>
              </a:solidFill>
              <a:ea typeface="Alibaba PuHuiTi R"/>
            </a:endParaRPr>
          </a:p>
        </p:txBody>
      </p:sp>
      <p:cxnSp>
        <p:nvCxnSpPr>
          <p:cNvPr id="14" name="肘形连接符 13">
            <a:extLst>
              <a:ext uri="{FF2B5EF4-FFF2-40B4-BE49-F238E27FC236}">
                <a16:creationId xmlns:a16="http://schemas.microsoft.com/office/drawing/2014/main" id="{BCD94497-830B-4812-AAA0-F1DC1A08FBDF}"/>
              </a:ext>
            </a:extLst>
          </p:cNvPr>
          <p:cNvCxnSpPr>
            <a:cxnSpLocks/>
            <a:stCxn id="13" idx="2"/>
            <a:endCxn id="16" idx="0"/>
          </p:cNvCxnSpPr>
          <p:nvPr/>
        </p:nvCxnSpPr>
        <p:spPr>
          <a:xfrm rot="5400000">
            <a:off x="6786037" y="2472762"/>
            <a:ext cx="482600" cy="927100"/>
          </a:xfrm>
          <a:prstGeom prst="bentConnector3">
            <a:avLst>
              <a:gd name="adj1" fmla="val 50000"/>
            </a:avLst>
          </a:prstGeom>
          <a:ln w="127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5" name="肘形连接符 14">
            <a:extLst>
              <a:ext uri="{FF2B5EF4-FFF2-40B4-BE49-F238E27FC236}">
                <a16:creationId xmlns:a16="http://schemas.microsoft.com/office/drawing/2014/main" id="{791B2180-44E1-4BE2-9D1B-1799CD50AA3D}"/>
              </a:ext>
            </a:extLst>
          </p:cNvPr>
          <p:cNvCxnSpPr>
            <a:cxnSpLocks/>
            <a:stCxn id="13" idx="2"/>
            <a:endCxn id="17" idx="0"/>
          </p:cNvCxnSpPr>
          <p:nvPr/>
        </p:nvCxnSpPr>
        <p:spPr>
          <a:xfrm rot="16200000" flipH="1">
            <a:off x="7679270" y="2506630"/>
            <a:ext cx="476249" cy="853016"/>
          </a:xfrm>
          <a:prstGeom prst="bentConnector3">
            <a:avLst>
              <a:gd name="adj1" fmla="val 50000"/>
            </a:avLst>
          </a:prstGeom>
          <a:ln w="127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16" name="圆角矩形 15">
            <a:extLst>
              <a:ext uri="{FF2B5EF4-FFF2-40B4-BE49-F238E27FC236}">
                <a16:creationId xmlns:a16="http://schemas.microsoft.com/office/drawing/2014/main" id="{2E5F64D7-7910-45F5-9F8E-5A792B27C9B1}"/>
              </a:ext>
            </a:extLst>
          </p:cNvPr>
          <p:cNvSpPr/>
          <p:nvPr/>
        </p:nvSpPr>
        <p:spPr>
          <a:xfrm>
            <a:off x="5911854" y="3177613"/>
            <a:ext cx="1301749" cy="410633"/>
          </a:xfrm>
          <a:prstGeom prst="roundRect">
            <a:avLst/>
          </a:pr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b="1" dirty="0">
                <a:solidFill>
                  <a:schemeClr val="bg1"/>
                </a:solidFill>
                <a:ea typeface="Alibaba PuHuiTi R"/>
              </a:rPr>
              <a:t>字节流</a:t>
            </a:r>
            <a:endParaRPr lang="en-US" altLang="zh-CN" sz="1600" b="1" dirty="0">
              <a:solidFill>
                <a:schemeClr val="bg1"/>
              </a:solidFill>
              <a:ea typeface="Alibaba PuHuiTi R"/>
            </a:endParaRPr>
          </a:p>
        </p:txBody>
      </p:sp>
      <p:sp>
        <p:nvSpPr>
          <p:cNvPr id="17" name="圆角矩形 16">
            <a:extLst>
              <a:ext uri="{FF2B5EF4-FFF2-40B4-BE49-F238E27FC236}">
                <a16:creationId xmlns:a16="http://schemas.microsoft.com/office/drawing/2014/main" id="{963FD906-109F-4832-9F32-BD2DAEFC4AC9}"/>
              </a:ext>
            </a:extLst>
          </p:cNvPr>
          <p:cNvSpPr/>
          <p:nvPr/>
        </p:nvSpPr>
        <p:spPr>
          <a:xfrm>
            <a:off x="7694087" y="3171263"/>
            <a:ext cx="1301749" cy="410633"/>
          </a:xfrm>
          <a:prstGeom prst="roundRect">
            <a:avLst/>
          </a:pr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b="1" dirty="0">
                <a:solidFill>
                  <a:schemeClr val="bg1"/>
                </a:solidFill>
                <a:ea typeface="Alibaba PuHuiTi R"/>
              </a:rPr>
              <a:t>字符流</a:t>
            </a:r>
            <a:endParaRPr lang="en-US" altLang="zh-CN" sz="1600" b="1" dirty="0">
              <a:solidFill>
                <a:schemeClr val="bg1"/>
              </a:solidFill>
              <a:ea typeface="Alibaba PuHuiTi R"/>
            </a:endParaRPr>
          </a:p>
        </p:txBody>
      </p:sp>
      <p:sp>
        <p:nvSpPr>
          <p:cNvPr id="18" name="矩形 17">
            <a:extLst>
              <a:ext uri="{FF2B5EF4-FFF2-40B4-BE49-F238E27FC236}">
                <a16:creationId xmlns:a16="http://schemas.microsoft.com/office/drawing/2014/main" id="{8D028006-E94F-40FC-AFFD-A218D9FBAA13}"/>
              </a:ext>
            </a:extLst>
          </p:cNvPr>
          <p:cNvSpPr/>
          <p:nvPr/>
        </p:nvSpPr>
        <p:spPr>
          <a:xfrm>
            <a:off x="6096000" y="1857275"/>
            <a:ext cx="2969403" cy="427105"/>
          </a:xfrm>
          <a:prstGeom prst="rect">
            <a:avLst/>
          </a:prstGeom>
        </p:spPr>
        <p:txBody>
          <a:bodyPr wrap="none">
            <a:spAutoFit/>
          </a:bodyPr>
          <a:lstStyle/>
          <a:p>
            <a:pPr marL="357699" indent="-357699">
              <a:lnSpc>
                <a:spcPct val="150000"/>
              </a:lnSpc>
              <a:buFont typeface="Wingdings" pitchFamily="2" charset="2"/>
              <a:buChar char="l"/>
              <a:defRPr/>
            </a:pPr>
            <a:r>
              <a:rPr lang="zh-CN" altLang="en-US" sz="1600" b="1"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按流中的数据最小单位分为</a:t>
            </a:r>
            <a:endParaRPr lang="en-US" altLang="zh-CN" sz="1600" b="1"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21" name="直接箭头连接符 20">
            <a:extLst>
              <a:ext uri="{FF2B5EF4-FFF2-40B4-BE49-F238E27FC236}">
                <a16:creationId xmlns:a16="http://schemas.microsoft.com/office/drawing/2014/main" id="{F077FB96-D62A-4D99-8CA8-C2D4924BA717}"/>
              </a:ext>
            </a:extLst>
          </p:cNvPr>
          <p:cNvCxnSpPr>
            <a:cxnSpLocks/>
            <a:stCxn id="16" idx="2"/>
            <a:endCxn id="25" idx="0"/>
          </p:cNvCxnSpPr>
          <p:nvPr/>
        </p:nvCxnSpPr>
        <p:spPr>
          <a:xfrm flipH="1">
            <a:off x="6090922" y="3588246"/>
            <a:ext cx="471807" cy="429682"/>
          </a:xfrm>
          <a:prstGeom prst="straightConnector1">
            <a:avLst/>
          </a:prstGeom>
          <a:ln w="127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D10F9ABE-DBDF-48A6-9365-9C613832147C}"/>
              </a:ext>
            </a:extLst>
          </p:cNvPr>
          <p:cNvCxnSpPr>
            <a:cxnSpLocks/>
            <a:stCxn id="17" idx="2"/>
            <a:endCxn id="26" idx="0"/>
          </p:cNvCxnSpPr>
          <p:nvPr/>
        </p:nvCxnSpPr>
        <p:spPr>
          <a:xfrm>
            <a:off x="8344962" y="3581896"/>
            <a:ext cx="536361" cy="431800"/>
          </a:xfrm>
          <a:prstGeom prst="straightConnector1">
            <a:avLst/>
          </a:prstGeom>
          <a:ln w="127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25" name="圆角矩形 24">
            <a:extLst>
              <a:ext uri="{FF2B5EF4-FFF2-40B4-BE49-F238E27FC236}">
                <a16:creationId xmlns:a16="http://schemas.microsoft.com/office/drawing/2014/main" id="{1B89B04F-BCA9-4C04-8BB2-30EF6A2689A6}"/>
              </a:ext>
            </a:extLst>
          </p:cNvPr>
          <p:cNvSpPr/>
          <p:nvPr/>
        </p:nvSpPr>
        <p:spPr>
          <a:xfrm>
            <a:off x="4968240" y="4017928"/>
            <a:ext cx="2245363" cy="416984"/>
          </a:xfrm>
          <a:prstGeom prst="roundRect">
            <a:avLst/>
          </a:pr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b="1" dirty="0">
                <a:solidFill>
                  <a:schemeClr val="bg1"/>
                </a:solidFill>
                <a:ea typeface="Alibaba PuHuiTi R"/>
              </a:rPr>
              <a:t>操作所有类型的文件</a:t>
            </a:r>
            <a:endParaRPr lang="en-US" altLang="zh-CN" sz="1600" b="1" dirty="0">
              <a:solidFill>
                <a:schemeClr val="bg1"/>
              </a:solidFill>
              <a:ea typeface="Alibaba PuHuiTi R"/>
            </a:endParaRPr>
          </a:p>
        </p:txBody>
      </p:sp>
      <p:sp>
        <p:nvSpPr>
          <p:cNvPr id="26" name="圆角矩形 25">
            <a:extLst>
              <a:ext uri="{FF2B5EF4-FFF2-40B4-BE49-F238E27FC236}">
                <a16:creationId xmlns:a16="http://schemas.microsoft.com/office/drawing/2014/main" id="{DE06422D-C3F4-49F5-A855-6C5D32561942}"/>
              </a:ext>
            </a:extLst>
          </p:cNvPr>
          <p:cNvSpPr/>
          <p:nvPr/>
        </p:nvSpPr>
        <p:spPr>
          <a:xfrm>
            <a:off x="7694087" y="4013696"/>
            <a:ext cx="2374472" cy="410633"/>
          </a:xfrm>
          <a:prstGeom prst="roundRect">
            <a:avLst/>
          </a:pr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zh-CN" altLang="en-US" sz="1600" b="1" dirty="0">
                <a:solidFill>
                  <a:schemeClr val="bg1"/>
                </a:solidFill>
                <a:ea typeface="Alibaba PuHuiTi R"/>
              </a:rPr>
              <a:t>只能操作纯文本文件</a:t>
            </a:r>
            <a:endParaRPr lang="en-US" altLang="zh-CN" sz="1600" b="1" dirty="0">
              <a:solidFill>
                <a:schemeClr val="bg1"/>
              </a:solidFill>
              <a:ea typeface="Alibaba PuHuiTi R"/>
            </a:endParaRPr>
          </a:p>
        </p:txBody>
      </p:sp>
      <p:sp>
        <p:nvSpPr>
          <p:cNvPr id="28" name="TextBox 10">
            <a:extLst>
              <a:ext uri="{FF2B5EF4-FFF2-40B4-BE49-F238E27FC236}">
                <a16:creationId xmlns:a16="http://schemas.microsoft.com/office/drawing/2014/main" id="{D63152FC-2BE6-4FFA-A390-38A7FB7423A7}"/>
              </a:ext>
            </a:extLst>
          </p:cNvPr>
          <p:cNvSpPr txBox="1"/>
          <p:nvPr/>
        </p:nvSpPr>
        <p:spPr>
          <a:xfrm>
            <a:off x="5096390" y="4402326"/>
            <a:ext cx="2857926" cy="418191"/>
          </a:xfrm>
          <a:prstGeom prst="rect">
            <a:avLst/>
          </a:prstGeom>
          <a:noFill/>
        </p:spPr>
        <p:txBody>
          <a:bodyPr wrap="square">
            <a:spAutoFit/>
          </a:bodyPr>
          <a:lstStyle/>
          <a:p>
            <a:pPr>
              <a:lnSpc>
                <a:spcPct val="150000"/>
              </a:lnSpc>
              <a:defRPr/>
            </a:pPr>
            <a:r>
              <a:rPr lang="zh-CN" altLang="en-US" sz="1600" dirty="0">
                <a:solidFill>
                  <a:prstClr val="black">
                    <a:lumMod val="85000"/>
                    <a:lumOff val="15000"/>
                  </a:prstClr>
                </a:solidFill>
                <a:latin typeface="微软雅黑" pitchFamily="34" charset="-122"/>
                <a:ea typeface="Alibaba PuHuiTi R"/>
              </a:rPr>
              <a:t>包括音频视频图片等</a:t>
            </a:r>
            <a:endParaRPr lang="en-US" altLang="zh-CN" sz="1600" dirty="0">
              <a:solidFill>
                <a:prstClr val="black">
                  <a:lumMod val="85000"/>
                  <a:lumOff val="15000"/>
                </a:prstClr>
              </a:solidFill>
              <a:latin typeface="微软雅黑" pitchFamily="34" charset="-122"/>
              <a:ea typeface="Alibaba PuHuiTi R"/>
            </a:endParaRPr>
          </a:p>
        </p:txBody>
      </p:sp>
      <p:sp>
        <p:nvSpPr>
          <p:cNvPr id="29" name="TextBox 10">
            <a:extLst>
              <a:ext uri="{FF2B5EF4-FFF2-40B4-BE49-F238E27FC236}">
                <a16:creationId xmlns:a16="http://schemas.microsoft.com/office/drawing/2014/main" id="{E1912B94-B74B-45B0-AFA0-429D59AA37D7}"/>
              </a:ext>
            </a:extLst>
          </p:cNvPr>
          <p:cNvSpPr txBox="1"/>
          <p:nvPr/>
        </p:nvSpPr>
        <p:spPr>
          <a:xfrm>
            <a:off x="7826167" y="4402325"/>
            <a:ext cx="3867993" cy="418191"/>
          </a:xfrm>
          <a:prstGeom prst="rect">
            <a:avLst/>
          </a:prstGeom>
          <a:noFill/>
        </p:spPr>
        <p:txBody>
          <a:bodyPr wrap="square">
            <a:spAutoFit/>
          </a:bodyPr>
          <a:lstStyle/>
          <a:p>
            <a:pPr>
              <a:lnSpc>
                <a:spcPct val="150000"/>
              </a:lnSpc>
              <a:defRPr/>
            </a:pPr>
            <a:r>
              <a:rPr lang="zh-CN" altLang="en-US" sz="1600" dirty="0">
                <a:solidFill>
                  <a:prstClr val="black">
                    <a:lumMod val="85000"/>
                    <a:lumOff val="15000"/>
                  </a:prstClr>
                </a:solidFill>
                <a:latin typeface="微软雅黑" pitchFamily="34" charset="-122"/>
                <a:ea typeface="Alibaba PuHuiTi R"/>
              </a:rPr>
              <a:t>包括</a:t>
            </a:r>
            <a:r>
              <a:rPr lang="en-US" altLang="zh-CN" sz="1600" dirty="0">
                <a:solidFill>
                  <a:prstClr val="black">
                    <a:lumMod val="85000"/>
                    <a:lumOff val="15000"/>
                  </a:prstClr>
                </a:solidFill>
                <a:latin typeface="微软雅黑" pitchFamily="34" charset="-122"/>
                <a:ea typeface="Alibaba PuHuiTi R"/>
              </a:rPr>
              <a:t>java</a:t>
            </a:r>
            <a:r>
              <a:rPr lang="zh-CN" altLang="en-US" sz="1600" dirty="0">
                <a:solidFill>
                  <a:prstClr val="black">
                    <a:lumMod val="85000"/>
                    <a:lumOff val="15000"/>
                  </a:prstClr>
                </a:solidFill>
                <a:latin typeface="微软雅黑" pitchFamily="34" charset="-122"/>
                <a:ea typeface="Alibaba PuHuiTi R"/>
              </a:rPr>
              <a:t>文件，</a:t>
            </a:r>
            <a:r>
              <a:rPr lang="en-US" altLang="zh-CN" sz="1600" dirty="0">
                <a:solidFill>
                  <a:prstClr val="black">
                    <a:lumMod val="85000"/>
                    <a:lumOff val="15000"/>
                  </a:prstClr>
                </a:solidFill>
                <a:latin typeface="微软雅黑" pitchFamily="34" charset="-122"/>
                <a:ea typeface="Alibaba PuHuiTi R"/>
              </a:rPr>
              <a:t>txt</a:t>
            </a:r>
            <a:r>
              <a:rPr lang="zh-CN" altLang="en-US" sz="1600" dirty="0">
                <a:solidFill>
                  <a:prstClr val="black">
                    <a:lumMod val="85000"/>
                    <a:lumOff val="15000"/>
                  </a:prstClr>
                </a:solidFill>
                <a:latin typeface="微软雅黑" pitchFamily="34" charset="-122"/>
                <a:ea typeface="Alibaba PuHuiTi R"/>
              </a:rPr>
              <a:t>文件等</a:t>
            </a:r>
            <a:endParaRPr lang="en-US" altLang="zh-CN" sz="1600" dirty="0">
              <a:solidFill>
                <a:prstClr val="black">
                  <a:lumMod val="85000"/>
                  <a:lumOff val="15000"/>
                </a:prstClr>
              </a:solidFill>
              <a:latin typeface="微软雅黑" pitchFamily="34" charset="-122"/>
              <a:ea typeface="Alibaba PuHuiTi R"/>
            </a:endParaRPr>
          </a:p>
        </p:txBody>
      </p:sp>
      <p:sp>
        <p:nvSpPr>
          <p:cNvPr id="25622" name="TextBox 2">
            <a:extLst>
              <a:ext uri="{FF2B5EF4-FFF2-40B4-BE49-F238E27FC236}">
                <a16:creationId xmlns:a16="http://schemas.microsoft.com/office/drawing/2014/main" id="{1C679548-C50B-4961-9B89-3F21D16F71AA}"/>
              </a:ext>
            </a:extLst>
          </p:cNvPr>
          <p:cNvSpPr txBox="1">
            <a:spLocks noChangeArrowheads="1"/>
          </p:cNvSpPr>
          <p:nvPr/>
        </p:nvSpPr>
        <p:spPr bwMode="auto">
          <a:xfrm>
            <a:off x="786979" y="1005707"/>
            <a:ext cx="4686300" cy="46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en-US" altLang="zh-CN" b="1" dirty="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IO</a:t>
            </a:r>
            <a:r>
              <a:rPr lang="zh-CN" altLang="en-US" b="1" dirty="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流的分类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up)">
                                      <p:cBhvr>
                                        <p:cTn id="11" dur="500"/>
                                        <p:tgtEl>
                                          <p:spTgt spid="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up)">
                                      <p:cBhvr>
                                        <p:cTn id="16" dur="500"/>
                                        <p:tgtEl>
                                          <p:spTgt spid="8"/>
                                        </p:tgtEl>
                                      </p:cBhvr>
                                    </p:animEffect>
                                  </p:childTnLst>
                                </p:cTn>
                              </p:par>
                              <p:par>
                                <p:cTn id="17" presetID="22" presetClass="entr" presetSubtype="1"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up)">
                                      <p:cBhvr>
                                        <p:cTn id="19" dur="500"/>
                                        <p:tgtEl>
                                          <p:spTgt spid="9"/>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up)">
                                      <p:cBhvr>
                                        <p:cTn id="24" dur="500"/>
                                        <p:tgtEl>
                                          <p:spTgt spid="10"/>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up)">
                                      <p:cBhvr>
                                        <p:cTn id="27" dur="500"/>
                                        <p:tgtEl>
                                          <p:spTgt spid="1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up)">
                                      <p:cBhvr>
                                        <p:cTn id="36" dur="500"/>
                                        <p:tgtEl>
                                          <p:spTgt spid="13"/>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1" fill="hold" nodeType="click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wipe(up)">
                                      <p:cBhvr>
                                        <p:cTn id="41" dur="500"/>
                                        <p:tgtEl>
                                          <p:spTgt spid="14"/>
                                        </p:tgtEl>
                                      </p:cBhvr>
                                    </p:animEffect>
                                  </p:childTnLst>
                                </p:cTn>
                              </p:par>
                              <p:par>
                                <p:cTn id="42" presetID="22" presetClass="entr" presetSubtype="1" fill="hold" nodeType="with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wipe(up)">
                                      <p:cBhvr>
                                        <p:cTn id="44" dur="500"/>
                                        <p:tgtEl>
                                          <p:spTgt spid="15"/>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1"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wipe(up)">
                                      <p:cBhvr>
                                        <p:cTn id="49" dur="500"/>
                                        <p:tgtEl>
                                          <p:spTgt spid="16"/>
                                        </p:tgtEl>
                                      </p:cBhvr>
                                    </p:animEffect>
                                  </p:childTnLst>
                                </p:cTn>
                              </p:par>
                              <p:par>
                                <p:cTn id="50" presetID="22" presetClass="entr" presetSubtype="1" fill="hold" grpId="0" nodeType="with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wipe(up)">
                                      <p:cBhvr>
                                        <p:cTn id="52" dur="500"/>
                                        <p:tgtEl>
                                          <p:spTgt spid="1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nodeType="clickEffect">
                                  <p:stCondLst>
                                    <p:cond delay="0"/>
                                  </p:stCondLst>
                                  <p:childTnLst>
                                    <p:set>
                                      <p:cBhvr>
                                        <p:cTn id="56" dur="1" fill="hold">
                                          <p:stCondLst>
                                            <p:cond delay="0"/>
                                          </p:stCondLst>
                                        </p:cTn>
                                        <p:tgtEl>
                                          <p:spTgt spid="2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4"/>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1" fill="hold" grpId="0" nodeType="click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wipe(up)">
                                      <p:cBhvr>
                                        <p:cTn id="63" dur="500"/>
                                        <p:tgtEl>
                                          <p:spTgt spid="25"/>
                                        </p:tgtEl>
                                      </p:cBhvr>
                                    </p:animEffect>
                                  </p:childTnLst>
                                </p:cTn>
                              </p:par>
                              <p:par>
                                <p:cTn id="64" presetID="22" presetClass="entr" presetSubtype="1" fill="hold" grpId="0" nodeType="withEffect">
                                  <p:stCondLst>
                                    <p:cond delay="0"/>
                                  </p:stCondLst>
                                  <p:childTnLst>
                                    <p:set>
                                      <p:cBhvr>
                                        <p:cTn id="65" dur="1" fill="hold">
                                          <p:stCondLst>
                                            <p:cond delay="0"/>
                                          </p:stCondLst>
                                        </p:cTn>
                                        <p:tgtEl>
                                          <p:spTgt spid="26"/>
                                        </p:tgtEl>
                                        <p:attrNameLst>
                                          <p:attrName>style.visibility</p:attrName>
                                        </p:attrNameLst>
                                      </p:cBhvr>
                                      <p:to>
                                        <p:strVal val="visible"/>
                                      </p:to>
                                    </p:set>
                                    <p:animEffect transition="in" filter="wipe(up)">
                                      <p:cBhvr>
                                        <p:cTn id="66" dur="500"/>
                                        <p:tgtEl>
                                          <p:spTgt spid="26"/>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animBg="1"/>
      <p:bldP spid="10" grpId="0" animBg="1"/>
      <p:bldP spid="12" grpId="0" animBg="1"/>
      <p:bldP spid="13" grpId="0" animBg="1"/>
      <p:bldP spid="16" grpId="0" animBg="1"/>
      <p:bldP spid="17" grpId="0" animBg="1"/>
      <p:bldP spid="18" grpId="0"/>
      <p:bldP spid="25" grpId="0" animBg="1"/>
      <p:bldP spid="26" grpId="0" animBg="1"/>
      <p:bldP spid="28" grpId="0"/>
      <p:bldP spid="29"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BBBD320-8E3B-4D93-9B74-6550626DABD7}"/>
              </a:ext>
            </a:extLst>
          </p:cNvPr>
          <p:cNvSpPr>
            <a:spLocks noChangeArrowheads="1"/>
          </p:cNvSpPr>
          <p:nvPr/>
        </p:nvSpPr>
        <p:spPr bwMode="auto">
          <a:xfrm>
            <a:off x="710880" y="1272912"/>
            <a:ext cx="7782900" cy="189000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l"/>
              <a:tabLst/>
            </a:pPr>
            <a:r>
              <a:rPr kumimoji="0" lang="zh-CN" altLang="zh-CN" sz="1200" b="0"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字节输入流：以内存为基准，</a:t>
            </a:r>
            <a:r>
              <a:rPr kumimoji="0" lang="zh-CN" altLang="en-US" sz="1200" b="0"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来自</a:t>
            </a:r>
            <a:r>
              <a:rPr kumimoji="0" lang="zh-CN" altLang="zh-CN" sz="1200" b="0"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磁盘文件</a:t>
            </a:r>
            <a:r>
              <a:rPr lang="en-US" altLang="zh-CN"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zh-CN" altLang="zh-CN" sz="1200" b="0"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网络中的数据</a:t>
            </a:r>
            <a:r>
              <a:rPr kumimoji="0" lang="zh-CN" altLang="zh-CN" sz="1200" b="0" u="none" strike="noStrike" cap="none" normalizeH="0" baseline="0" dirty="0">
                <a:ln>
                  <a:noFill/>
                </a:ln>
                <a:solidFill>
                  <a:srgbClr val="C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以字节的形式读入到内存</a:t>
            </a:r>
            <a:r>
              <a:rPr kumimoji="0" lang="zh-CN" altLang="zh-CN" sz="1200" b="0"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中去的流称为字节输入流。</a:t>
            </a:r>
            <a:endParaRPr lang="en-US" altLang="zh-CN"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l"/>
              <a:tabLst/>
            </a:pPr>
            <a:r>
              <a:rPr kumimoji="0" lang="zh-CN" altLang="zh-CN" sz="1200" b="0"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字节输出流：以内存为基准，把内存中的数据</a:t>
            </a:r>
            <a:r>
              <a:rPr kumimoji="0" lang="zh-CN" altLang="zh-CN" sz="1200" b="0" u="none" strike="noStrike" cap="none" normalizeH="0" baseline="0" dirty="0">
                <a:ln>
                  <a:noFill/>
                </a:ln>
                <a:solidFill>
                  <a:srgbClr val="C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以字节写出到磁盘文件或者网络中去</a:t>
            </a:r>
            <a:r>
              <a:rPr kumimoji="0" lang="zh-CN" altLang="zh-CN" sz="1200" b="0"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的流称为字节输出流。</a:t>
            </a:r>
            <a:endParaRPr lang="en-US" altLang="zh-CN"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l"/>
              <a:tabLst/>
            </a:pPr>
            <a:r>
              <a:rPr kumimoji="0" lang="zh-CN" altLang="zh-CN" sz="1200" b="0"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字符输入流：以内存为基准，</a:t>
            </a:r>
            <a:r>
              <a:rPr lang="zh-CN" altLang="en-US"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来自</a:t>
            </a:r>
            <a:r>
              <a:rPr kumimoji="0" lang="zh-CN" altLang="zh-CN" sz="1200" b="0"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磁盘文件</a:t>
            </a:r>
            <a:r>
              <a:rPr kumimoji="0" lang="en-US" altLang="zh-CN" sz="1200" b="0"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zh-CN" altLang="zh-CN" sz="1200" b="0"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网络中的数据</a:t>
            </a:r>
            <a:r>
              <a:rPr kumimoji="0" lang="zh-CN" altLang="zh-CN" sz="1200" b="0" u="none" strike="noStrike" cap="none" normalizeH="0" baseline="0" dirty="0">
                <a:ln>
                  <a:noFill/>
                </a:ln>
                <a:solidFill>
                  <a:srgbClr val="C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以字符的形式读入到内存</a:t>
            </a:r>
            <a:r>
              <a:rPr kumimoji="0" lang="zh-CN" altLang="zh-CN" sz="1200" b="0"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中去的流称为字符输入流。</a:t>
            </a:r>
            <a:endParaRPr lang="en-US" altLang="zh-CN"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l"/>
              <a:tabLst/>
            </a:pPr>
            <a:r>
              <a:rPr kumimoji="0" lang="zh-CN" altLang="zh-CN" sz="1200" b="0"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字符输出流：以内存为基准，把内存中的数据</a:t>
            </a:r>
            <a:r>
              <a:rPr kumimoji="0" lang="zh-CN" altLang="zh-CN" sz="1200" b="0" u="none" strike="noStrike" cap="none" normalizeH="0" baseline="0" dirty="0">
                <a:ln>
                  <a:noFill/>
                </a:ln>
                <a:solidFill>
                  <a:srgbClr val="C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以字符写出到磁盘文件或者网络介质中</a:t>
            </a:r>
            <a:r>
              <a:rPr kumimoji="0" lang="zh-CN" altLang="zh-CN" sz="1200" b="0"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去的流称为字符输出流。</a:t>
            </a:r>
            <a:br>
              <a:rPr kumimoji="0" lang="zh-CN" altLang="zh-CN" sz="1200" b="0"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endParaRPr kumimoji="0" lang="zh-CN" altLang="zh-CN" sz="1200" b="0"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4" name="Picture 4">
            <a:extLst>
              <a:ext uri="{FF2B5EF4-FFF2-40B4-BE49-F238E27FC236}">
                <a16:creationId xmlns:a16="http://schemas.microsoft.com/office/drawing/2014/main" id="{2FB9B0AC-AFA3-493D-A631-3A0C74EFD7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2485" y="3598597"/>
            <a:ext cx="1645328" cy="23511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a:extLst>
              <a:ext uri="{FF2B5EF4-FFF2-40B4-BE49-F238E27FC236}">
                <a16:creationId xmlns:a16="http://schemas.microsoft.com/office/drawing/2014/main" id="{0B5F80AA-038B-42CD-96B8-2B2F480A80AC}"/>
              </a:ext>
            </a:extLst>
          </p:cNvPr>
          <p:cNvSpPr/>
          <p:nvPr/>
        </p:nvSpPr>
        <p:spPr>
          <a:xfrm>
            <a:off x="710880" y="3347851"/>
            <a:ext cx="2870282" cy="3276120"/>
          </a:xfrm>
          <a:prstGeom prst="rect">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三角形 5">
            <a:extLst>
              <a:ext uri="{FF2B5EF4-FFF2-40B4-BE49-F238E27FC236}">
                <a16:creationId xmlns:a16="http://schemas.microsoft.com/office/drawing/2014/main" id="{CCF7FB1C-34F6-4E86-9D24-7D1D73E3D6E0}"/>
              </a:ext>
            </a:extLst>
          </p:cNvPr>
          <p:cNvSpPr/>
          <p:nvPr/>
        </p:nvSpPr>
        <p:spPr>
          <a:xfrm rot="2651319">
            <a:off x="968468" y="3480781"/>
            <a:ext cx="145648" cy="7810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C2B87A7B-C2DF-4F20-81E1-4FCB53BD10F6}"/>
              </a:ext>
            </a:extLst>
          </p:cNvPr>
          <p:cNvSpPr/>
          <p:nvPr/>
        </p:nvSpPr>
        <p:spPr>
          <a:xfrm>
            <a:off x="961853" y="3197380"/>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磁盘</a:t>
            </a:r>
          </a:p>
        </p:txBody>
      </p:sp>
      <p:sp>
        <p:nvSpPr>
          <p:cNvPr id="10" name="矩形 9">
            <a:extLst>
              <a:ext uri="{FF2B5EF4-FFF2-40B4-BE49-F238E27FC236}">
                <a16:creationId xmlns:a16="http://schemas.microsoft.com/office/drawing/2014/main" id="{7246E1A6-8AED-4449-8988-C37BD9C6CDB6}"/>
              </a:ext>
            </a:extLst>
          </p:cNvPr>
          <p:cNvSpPr/>
          <p:nvPr/>
        </p:nvSpPr>
        <p:spPr>
          <a:xfrm>
            <a:off x="7883779" y="3228186"/>
            <a:ext cx="2870282" cy="3276120"/>
          </a:xfrm>
          <a:prstGeom prst="rect">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三角形 5">
            <a:extLst>
              <a:ext uri="{FF2B5EF4-FFF2-40B4-BE49-F238E27FC236}">
                <a16:creationId xmlns:a16="http://schemas.microsoft.com/office/drawing/2014/main" id="{2C81FAB5-6576-45C5-8BC5-C90ED490015A}"/>
              </a:ext>
            </a:extLst>
          </p:cNvPr>
          <p:cNvSpPr/>
          <p:nvPr/>
        </p:nvSpPr>
        <p:spPr>
          <a:xfrm rot="2651319">
            <a:off x="8141367" y="3361116"/>
            <a:ext cx="145648" cy="7810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矩形 11">
            <a:extLst>
              <a:ext uri="{FF2B5EF4-FFF2-40B4-BE49-F238E27FC236}">
                <a16:creationId xmlns:a16="http://schemas.microsoft.com/office/drawing/2014/main" id="{4BDE2AE6-5989-4A1C-B7E7-A00DF99D1E08}"/>
              </a:ext>
            </a:extLst>
          </p:cNvPr>
          <p:cNvSpPr/>
          <p:nvPr/>
        </p:nvSpPr>
        <p:spPr>
          <a:xfrm>
            <a:off x="8134752" y="3077715"/>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内存</a:t>
            </a:r>
          </a:p>
        </p:txBody>
      </p:sp>
      <p:sp>
        <p:nvSpPr>
          <p:cNvPr id="13" name="椭圆 12">
            <a:extLst>
              <a:ext uri="{FF2B5EF4-FFF2-40B4-BE49-F238E27FC236}">
                <a16:creationId xmlns:a16="http://schemas.microsoft.com/office/drawing/2014/main" id="{75935B7E-8CF4-4CAE-B243-EC2EFE25004F}"/>
              </a:ext>
            </a:extLst>
          </p:cNvPr>
          <p:cNvSpPr/>
          <p:nvPr/>
        </p:nvSpPr>
        <p:spPr>
          <a:xfrm>
            <a:off x="8596075" y="3865177"/>
            <a:ext cx="1612201" cy="1612201"/>
          </a:xfrm>
          <a:prstGeom prst="ellipse">
            <a:avLst/>
          </a:prstGeom>
          <a:solidFill>
            <a:srgbClr val="AD2B26"/>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b="1" dirty="0">
                <a:solidFill>
                  <a:schemeClr val="bg1"/>
                </a:solidFill>
                <a:latin typeface="Alibaba PuHuiTi B" pitchFamily="18" charset="-122"/>
                <a:ea typeface="Alibaba PuHuiTi B" pitchFamily="18" charset="-122"/>
                <a:cs typeface="Alibaba PuHuiTi B" pitchFamily="18" charset="-122"/>
                <a:sym typeface="Bebas"/>
              </a:rPr>
              <a:t>程序进程</a:t>
            </a:r>
          </a:p>
        </p:txBody>
      </p:sp>
      <p:sp>
        <p:nvSpPr>
          <p:cNvPr id="14" name="文本框 13">
            <a:extLst>
              <a:ext uri="{FF2B5EF4-FFF2-40B4-BE49-F238E27FC236}">
                <a16:creationId xmlns:a16="http://schemas.microsoft.com/office/drawing/2014/main" id="{771F5F8A-F20A-4EF9-8963-3D2210A484FA}"/>
              </a:ext>
            </a:extLst>
          </p:cNvPr>
          <p:cNvSpPr txBox="1"/>
          <p:nvPr/>
        </p:nvSpPr>
        <p:spPr>
          <a:xfrm>
            <a:off x="3931601" y="3760012"/>
            <a:ext cx="6096000" cy="338554"/>
          </a:xfrm>
          <a:prstGeom prst="rect">
            <a:avLst/>
          </a:prstGeom>
          <a:noFill/>
        </p:spPr>
        <p:txBody>
          <a:bodyPr wrap="square">
            <a:spAutoFit/>
          </a:bodyPr>
          <a:lstStyle/>
          <a:p>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输入流，读数据到内存</a:t>
            </a:r>
          </a:p>
        </p:txBody>
      </p:sp>
      <p:sp>
        <p:nvSpPr>
          <p:cNvPr id="15" name="文本框 14">
            <a:extLst>
              <a:ext uri="{FF2B5EF4-FFF2-40B4-BE49-F238E27FC236}">
                <a16:creationId xmlns:a16="http://schemas.microsoft.com/office/drawing/2014/main" id="{153EF6AE-3AB7-48D0-A737-4CF7E8222792}"/>
              </a:ext>
            </a:extLst>
          </p:cNvPr>
          <p:cNvSpPr txBox="1"/>
          <p:nvPr/>
        </p:nvSpPr>
        <p:spPr>
          <a:xfrm>
            <a:off x="3931601" y="5289295"/>
            <a:ext cx="6096000" cy="338554"/>
          </a:xfrm>
          <a:prstGeom prst="rect">
            <a:avLst/>
          </a:prstGeom>
          <a:noFill/>
        </p:spPr>
        <p:txBody>
          <a:bodyPr wrap="square">
            <a:spAutoFit/>
          </a:bodyPr>
          <a:lstStyle/>
          <a:p>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输出流，写数据到磁盘</a:t>
            </a:r>
          </a:p>
        </p:txBody>
      </p:sp>
      <p:sp>
        <p:nvSpPr>
          <p:cNvPr id="17" name="文本框 16">
            <a:extLst>
              <a:ext uri="{FF2B5EF4-FFF2-40B4-BE49-F238E27FC236}">
                <a16:creationId xmlns:a16="http://schemas.microsoft.com/office/drawing/2014/main" id="{C2A0B7BA-8413-49DC-9FEC-EF6B0BFE6ACA}"/>
              </a:ext>
            </a:extLst>
          </p:cNvPr>
          <p:cNvSpPr txBox="1"/>
          <p:nvPr/>
        </p:nvSpPr>
        <p:spPr>
          <a:xfrm>
            <a:off x="710880" y="924733"/>
            <a:ext cx="6096000" cy="369332"/>
          </a:xfrm>
          <a:prstGeom prst="rect">
            <a:avLst/>
          </a:prstGeom>
          <a:noFill/>
        </p:spPr>
        <p:txBody>
          <a:bodyPr wrap="square">
            <a:spAutoFit/>
          </a:bodyPr>
          <a:lstStyle/>
          <a:p>
            <a:r>
              <a:rPr kumimoji="0" lang="zh-CN" altLang="en-US" b="1"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r>
              <a:rPr kumimoji="0" lang="zh-CN" altLang="zh-CN" b="1"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流</a:t>
            </a:r>
            <a:r>
              <a:rPr kumimoji="0" lang="zh-CN" altLang="en-US" b="1"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的</a:t>
            </a:r>
            <a:r>
              <a:rPr kumimoji="0" lang="zh-CN" altLang="zh-CN" b="1"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四大类:</a:t>
            </a:r>
            <a:endParaRPr lang="zh-CN" altLang="en-US" dirty="0"/>
          </a:p>
        </p:txBody>
      </p:sp>
      <p:sp>
        <p:nvSpPr>
          <p:cNvPr id="19" name="箭头: 右 18">
            <a:extLst>
              <a:ext uri="{FF2B5EF4-FFF2-40B4-BE49-F238E27FC236}">
                <a16:creationId xmlns:a16="http://schemas.microsoft.com/office/drawing/2014/main" id="{466F213A-1F36-43E8-A4B0-F679A8FBB237}"/>
              </a:ext>
            </a:extLst>
          </p:cNvPr>
          <p:cNvSpPr/>
          <p:nvPr/>
        </p:nvSpPr>
        <p:spPr>
          <a:xfrm>
            <a:off x="3336162" y="4035028"/>
            <a:ext cx="5127118" cy="658902"/>
          </a:xfrm>
          <a:prstGeom prst="rightArrow">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20" name="箭头: 右 19">
            <a:extLst>
              <a:ext uri="{FF2B5EF4-FFF2-40B4-BE49-F238E27FC236}">
                <a16:creationId xmlns:a16="http://schemas.microsoft.com/office/drawing/2014/main" id="{4C9D3278-2C2D-4A9A-AE42-AE0BF7EABA48}"/>
              </a:ext>
            </a:extLst>
          </p:cNvPr>
          <p:cNvSpPr/>
          <p:nvPr/>
        </p:nvSpPr>
        <p:spPr>
          <a:xfrm flipH="1">
            <a:off x="3188252" y="5542909"/>
            <a:ext cx="5275028" cy="644531"/>
          </a:xfrm>
          <a:prstGeom prst="rightArrow">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pic>
        <p:nvPicPr>
          <p:cNvPr id="22" name="图片 21">
            <a:extLst>
              <a:ext uri="{FF2B5EF4-FFF2-40B4-BE49-F238E27FC236}">
                <a16:creationId xmlns:a16="http://schemas.microsoft.com/office/drawing/2014/main" id="{5D312F06-4226-4DE1-A273-5E74F9ED8069}"/>
              </a:ext>
            </a:extLst>
          </p:cNvPr>
          <p:cNvPicPr>
            <a:picLocks noChangeAspect="1"/>
          </p:cNvPicPr>
          <p:nvPr/>
        </p:nvPicPr>
        <p:blipFill>
          <a:blip r:embed="rId3"/>
          <a:stretch>
            <a:fillRect/>
          </a:stretch>
        </p:blipFill>
        <p:spPr>
          <a:xfrm>
            <a:off x="3011813" y="3937729"/>
            <a:ext cx="419100" cy="658902"/>
          </a:xfrm>
          <a:prstGeom prst="rect">
            <a:avLst/>
          </a:prstGeom>
        </p:spPr>
      </p:pic>
      <p:pic>
        <p:nvPicPr>
          <p:cNvPr id="24" name="图片 23">
            <a:extLst>
              <a:ext uri="{FF2B5EF4-FFF2-40B4-BE49-F238E27FC236}">
                <a16:creationId xmlns:a16="http://schemas.microsoft.com/office/drawing/2014/main" id="{2AA86829-21B3-46EF-B4F1-DAC2938529DE}"/>
              </a:ext>
            </a:extLst>
          </p:cNvPr>
          <p:cNvPicPr>
            <a:picLocks noChangeAspect="1"/>
          </p:cNvPicPr>
          <p:nvPr/>
        </p:nvPicPr>
        <p:blipFill>
          <a:blip r:embed="rId3"/>
          <a:stretch>
            <a:fillRect/>
          </a:stretch>
        </p:blipFill>
        <p:spPr>
          <a:xfrm>
            <a:off x="8253730" y="5587965"/>
            <a:ext cx="419100" cy="457200"/>
          </a:xfrm>
          <a:prstGeom prst="rect">
            <a:avLst/>
          </a:prstGeom>
        </p:spPr>
      </p:pic>
      <p:sp>
        <p:nvSpPr>
          <p:cNvPr id="25" name="椭圆 24">
            <a:extLst>
              <a:ext uri="{FF2B5EF4-FFF2-40B4-BE49-F238E27FC236}">
                <a16:creationId xmlns:a16="http://schemas.microsoft.com/office/drawing/2014/main" id="{505B83E6-5ADB-45FE-ADAA-F043DB41A13F}"/>
              </a:ext>
            </a:extLst>
          </p:cNvPr>
          <p:cNvSpPr/>
          <p:nvPr/>
        </p:nvSpPr>
        <p:spPr>
          <a:xfrm>
            <a:off x="4165600" y="4267180"/>
            <a:ext cx="243840" cy="21274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1E47B4BD-B6F8-438A-B58D-4837085F8926}"/>
              </a:ext>
            </a:extLst>
          </p:cNvPr>
          <p:cNvSpPr/>
          <p:nvPr/>
        </p:nvSpPr>
        <p:spPr>
          <a:xfrm>
            <a:off x="4543064" y="4258108"/>
            <a:ext cx="243840" cy="21274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27" name="椭圆 26">
            <a:extLst>
              <a:ext uri="{FF2B5EF4-FFF2-40B4-BE49-F238E27FC236}">
                <a16:creationId xmlns:a16="http://schemas.microsoft.com/office/drawing/2014/main" id="{4420DBA7-4C7E-4C82-9176-86A7018F60E9}"/>
              </a:ext>
            </a:extLst>
          </p:cNvPr>
          <p:cNvSpPr/>
          <p:nvPr/>
        </p:nvSpPr>
        <p:spPr>
          <a:xfrm>
            <a:off x="4919699" y="4258107"/>
            <a:ext cx="243840" cy="21274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a:extLst>
              <a:ext uri="{FF2B5EF4-FFF2-40B4-BE49-F238E27FC236}">
                <a16:creationId xmlns:a16="http://schemas.microsoft.com/office/drawing/2014/main" id="{A88BC56D-01F1-482F-9EB3-01468FED46FD}"/>
              </a:ext>
            </a:extLst>
          </p:cNvPr>
          <p:cNvSpPr/>
          <p:nvPr/>
        </p:nvSpPr>
        <p:spPr>
          <a:xfrm>
            <a:off x="4043680" y="5753274"/>
            <a:ext cx="243840" cy="21274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a:extLst>
              <a:ext uri="{FF2B5EF4-FFF2-40B4-BE49-F238E27FC236}">
                <a16:creationId xmlns:a16="http://schemas.microsoft.com/office/drawing/2014/main" id="{C07CA346-394E-4B6A-B78B-8B0592F6EA99}"/>
              </a:ext>
            </a:extLst>
          </p:cNvPr>
          <p:cNvSpPr/>
          <p:nvPr/>
        </p:nvSpPr>
        <p:spPr>
          <a:xfrm>
            <a:off x="4482712" y="5753273"/>
            <a:ext cx="243840" cy="21274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a:extLst>
              <a:ext uri="{FF2B5EF4-FFF2-40B4-BE49-F238E27FC236}">
                <a16:creationId xmlns:a16="http://schemas.microsoft.com/office/drawing/2014/main" id="{166AF8D2-ACCE-4510-B2F3-2A2E1F9B486C}"/>
              </a:ext>
            </a:extLst>
          </p:cNvPr>
          <p:cNvSpPr/>
          <p:nvPr/>
        </p:nvSpPr>
        <p:spPr>
          <a:xfrm>
            <a:off x="4856245" y="5753273"/>
            <a:ext cx="243840" cy="21274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12186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500" fill="hold"/>
                                        <p:tgtEl>
                                          <p:spTgt spid="13"/>
                                        </p:tgtEl>
                                        <p:attrNameLst>
                                          <p:attrName>ppt_x</p:attrName>
                                        </p:attrNameLst>
                                      </p:cBhvr>
                                      <p:tavLst>
                                        <p:tav tm="0">
                                          <p:val>
                                            <p:strVal val="#ppt_x"/>
                                          </p:val>
                                        </p:tav>
                                        <p:tav tm="100000">
                                          <p:val>
                                            <p:strVal val="#ppt_x"/>
                                          </p:val>
                                        </p:tav>
                                      </p:tavLst>
                                    </p:anim>
                                    <p:anim calcmode="lin" valueType="num">
                                      <p:cBhvr additive="base">
                                        <p:cTn id="36" dur="500" fill="hold"/>
                                        <p:tgtEl>
                                          <p:spTgt spid="13"/>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additive="base">
                                        <p:cTn id="39" dur="500" fill="hold"/>
                                        <p:tgtEl>
                                          <p:spTgt spid="14"/>
                                        </p:tgtEl>
                                        <p:attrNameLst>
                                          <p:attrName>ppt_x</p:attrName>
                                        </p:attrNameLst>
                                      </p:cBhvr>
                                      <p:tavLst>
                                        <p:tav tm="0">
                                          <p:val>
                                            <p:strVal val="#ppt_x"/>
                                          </p:val>
                                        </p:tav>
                                        <p:tav tm="100000">
                                          <p:val>
                                            <p:strVal val="#ppt_x"/>
                                          </p:val>
                                        </p:tav>
                                      </p:tavLst>
                                    </p:anim>
                                    <p:anim calcmode="lin" valueType="num">
                                      <p:cBhvr additive="base">
                                        <p:cTn id="40" dur="500" fill="hold"/>
                                        <p:tgtEl>
                                          <p:spTgt spid="14"/>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ppt_x"/>
                                          </p:val>
                                        </p:tav>
                                        <p:tav tm="100000">
                                          <p:val>
                                            <p:strVal val="#ppt_x"/>
                                          </p:val>
                                        </p:tav>
                                      </p:tavLst>
                                    </p:anim>
                                    <p:anim calcmode="lin" valueType="num">
                                      <p:cBhvr additive="base">
                                        <p:cTn id="44" dur="500" fill="hold"/>
                                        <p:tgtEl>
                                          <p:spTgt spid="15"/>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500" fill="hold"/>
                                        <p:tgtEl>
                                          <p:spTgt spid="19"/>
                                        </p:tgtEl>
                                        <p:attrNameLst>
                                          <p:attrName>ppt_x</p:attrName>
                                        </p:attrNameLst>
                                      </p:cBhvr>
                                      <p:tavLst>
                                        <p:tav tm="0">
                                          <p:val>
                                            <p:strVal val="#ppt_x"/>
                                          </p:val>
                                        </p:tav>
                                        <p:tav tm="100000">
                                          <p:val>
                                            <p:strVal val="#ppt_x"/>
                                          </p:val>
                                        </p:tav>
                                      </p:tavLst>
                                    </p:anim>
                                    <p:anim calcmode="lin" valueType="num">
                                      <p:cBhvr additive="base">
                                        <p:cTn id="48" dur="500" fill="hold"/>
                                        <p:tgtEl>
                                          <p:spTgt spid="19"/>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anim calcmode="lin" valueType="num">
                                      <p:cBhvr additive="base">
                                        <p:cTn id="51" dur="500" fill="hold"/>
                                        <p:tgtEl>
                                          <p:spTgt spid="20"/>
                                        </p:tgtEl>
                                        <p:attrNameLst>
                                          <p:attrName>ppt_x</p:attrName>
                                        </p:attrNameLst>
                                      </p:cBhvr>
                                      <p:tavLst>
                                        <p:tav tm="0">
                                          <p:val>
                                            <p:strVal val="#ppt_x"/>
                                          </p:val>
                                        </p:tav>
                                        <p:tav tm="100000">
                                          <p:val>
                                            <p:strVal val="#ppt_x"/>
                                          </p:val>
                                        </p:tav>
                                      </p:tavLst>
                                    </p:anim>
                                    <p:anim calcmode="lin" valueType="num">
                                      <p:cBhvr additive="base">
                                        <p:cTn id="52" dur="500" fill="hold"/>
                                        <p:tgtEl>
                                          <p:spTgt spid="20"/>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22"/>
                                        </p:tgtEl>
                                        <p:attrNameLst>
                                          <p:attrName>style.visibility</p:attrName>
                                        </p:attrNameLst>
                                      </p:cBhvr>
                                      <p:to>
                                        <p:strVal val="visible"/>
                                      </p:to>
                                    </p:set>
                                    <p:anim calcmode="lin" valueType="num">
                                      <p:cBhvr additive="base">
                                        <p:cTn id="55" dur="500" fill="hold"/>
                                        <p:tgtEl>
                                          <p:spTgt spid="22"/>
                                        </p:tgtEl>
                                        <p:attrNameLst>
                                          <p:attrName>ppt_x</p:attrName>
                                        </p:attrNameLst>
                                      </p:cBhvr>
                                      <p:tavLst>
                                        <p:tav tm="0">
                                          <p:val>
                                            <p:strVal val="#ppt_x"/>
                                          </p:val>
                                        </p:tav>
                                        <p:tav tm="100000">
                                          <p:val>
                                            <p:strVal val="#ppt_x"/>
                                          </p:val>
                                        </p:tav>
                                      </p:tavLst>
                                    </p:anim>
                                    <p:anim calcmode="lin" valueType="num">
                                      <p:cBhvr additive="base">
                                        <p:cTn id="56" dur="500" fill="hold"/>
                                        <p:tgtEl>
                                          <p:spTgt spid="22"/>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24"/>
                                        </p:tgtEl>
                                        <p:attrNameLst>
                                          <p:attrName>style.visibility</p:attrName>
                                        </p:attrNameLst>
                                      </p:cBhvr>
                                      <p:to>
                                        <p:strVal val="visible"/>
                                      </p:to>
                                    </p:set>
                                    <p:anim calcmode="lin" valueType="num">
                                      <p:cBhvr additive="base">
                                        <p:cTn id="59" dur="500" fill="hold"/>
                                        <p:tgtEl>
                                          <p:spTgt spid="24"/>
                                        </p:tgtEl>
                                        <p:attrNameLst>
                                          <p:attrName>ppt_x</p:attrName>
                                        </p:attrNameLst>
                                      </p:cBhvr>
                                      <p:tavLst>
                                        <p:tav tm="0">
                                          <p:val>
                                            <p:strVal val="#ppt_x"/>
                                          </p:val>
                                        </p:tav>
                                        <p:tav tm="100000">
                                          <p:val>
                                            <p:strVal val="#ppt_x"/>
                                          </p:val>
                                        </p:tav>
                                      </p:tavLst>
                                    </p:anim>
                                    <p:anim calcmode="lin" valueType="num">
                                      <p:cBhvr additive="base">
                                        <p:cTn id="60" dur="500" fill="hold"/>
                                        <p:tgtEl>
                                          <p:spTgt spid="24"/>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5"/>
                                        </p:tgtEl>
                                        <p:attrNameLst>
                                          <p:attrName>style.visibility</p:attrName>
                                        </p:attrNameLst>
                                      </p:cBhvr>
                                      <p:to>
                                        <p:strVal val="visible"/>
                                      </p:to>
                                    </p:set>
                                    <p:anim calcmode="lin" valueType="num">
                                      <p:cBhvr additive="base">
                                        <p:cTn id="63" dur="500" fill="hold"/>
                                        <p:tgtEl>
                                          <p:spTgt spid="25"/>
                                        </p:tgtEl>
                                        <p:attrNameLst>
                                          <p:attrName>ppt_x</p:attrName>
                                        </p:attrNameLst>
                                      </p:cBhvr>
                                      <p:tavLst>
                                        <p:tav tm="0">
                                          <p:val>
                                            <p:strVal val="#ppt_x"/>
                                          </p:val>
                                        </p:tav>
                                        <p:tav tm="100000">
                                          <p:val>
                                            <p:strVal val="#ppt_x"/>
                                          </p:val>
                                        </p:tav>
                                      </p:tavLst>
                                    </p:anim>
                                    <p:anim calcmode="lin" valueType="num">
                                      <p:cBhvr additive="base">
                                        <p:cTn id="64" dur="500" fill="hold"/>
                                        <p:tgtEl>
                                          <p:spTgt spid="25"/>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26"/>
                                        </p:tgtEl>
                                        <p:attrNameLst>
                                          <p:attrName>style.visibility</p:attrName>
                                        </p:attrNameLst>
                                      </p:cBhvr>
                                      <p:to>
                                        <p:strVal val="visible"/>
                                      </p:to>
                                    </p:set>
                                    <p:anim calcmode="lin" valueType="num">
                                      <p:cBhvr additive="base">
                                        <p:cTn id="67" dur="500" fill="hold"/>
                                        <p:tgtEl>
                                          <p:spTgt spid="26"/>
                                        </p:tgtEl>
                                        <p:attrNameLst>
                                          <p:attrName>ppt_x</p:attrName>
                                        </p:attrNameLst>
                                      </p:cBhvr>
                                      <p:tavLst>
                                        <p:tav tm="0">
                                          <p:val>
                                            <p:strVal val="#ppt_x"/>
                                          </p:val>
                                        </p:tav>
                                        <p:tav tm="100000">
                                          <p:val>
                                            <p:strVal val="#ppt_x"/>
                                          </p:val>
                                        </p:tav>
                                      </p:tavLst>
                                    </p:anim>
                                    <p:anim calcmode="lin" valueType="num">
                                      <p:cBhvr additive="base">
                                        <p:cTn id="68" dur="500" fill="hold"/>
                                        <p:tgtEl>
                                          <p:spTgt spid="26"/>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27"/>
                                        </p:tgtEl>
                                        <p:attrNameLst>
                                          <p:attrName>style.visibility</p:attrName>
                                        </p:attrNameLst>
                                      </p:cBhvr>
                                      <p:to>
                                        <p:strVal val="visible"/>
                                      </p:to>
                                    </p:set>
                                    <p:anim calcmode="lin" valueType="num">
                                      <p:cBhvr additive="base">
                                        <p:cTn id="71" dur="500" fill="hold"/>
                                        <p:tgtEl>
                                          <p:spTgt spid="27"/>
                                        </p:tgtEl>
                                        <p:attrNameLst>
                                          <p:attrName>ppt_x</p:attrName>
                                        </p:attrNameLst>
                                      </p:cBhvr>
                                      <p:tavLst>
                                        <p:tav tm="0">
                                          <p:val>
                                            <p:strVal val="#ppt_x"/>
                                          </p:val>
                                        </p:tav>
                                        <p:tav tm="100000">
                                          <p:val>
                                            <p:strVal val="#ppt_x"/>
                                          </p:val>
                                        </p:tav>
                                      </p:tavLst>
                                    </p:anim>
                                    <p:anim calcmode="lin" valueType="num">
                                      <p:cBhvr additive="base">
                                        <p:cTn id="72" dur="500" fill="hold"/>
                                        <p:tgtEl>
                                          <p:spTgt spid="27"/>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28"/>
                                        </p:tgtEl>
                                        <p:attrNameLst>
                                          <p:attrName>style.visibility</p:attrName>
                                        </p:attrNameLst>
                                      </p:cBhvr>
                                      <p:to>
                                        <p:strVal val="visible"/>
                                      </p:to>
                                    </p:set>
                                    <p:anim calcmode="lin" valueType="num">
                                      <p:cBhvr additive="base">
                                        <p:cTn id="75" dur="500" fill="hold"/>
                                        <p:tgtEl>
                                          <p:spTgt spid="28"/>
                                        </p:tgtEl>
                                        <p:attrNameLst>
                                          <p:attrName>ppt_x</p:attrName>
                                        </p:attrNameLst>
                                      </p:cBhvr>
                                      <p:tavLst>
                                        <p:tav tm="0">
                                          <p:val>
                                            <p:strVal val="#ppt_x"/>
                                          </p:val>
                                        </p:tav>
                                        <p:tav tm="100000">
                                          <p:val>
                                            <p:strVal val="#ppt_x"/>
                                          </p:val>
                                        </p:tav>
                                      </p:tavLst>
                                    </p:anim>
                                    <p:anim calcmode="lin" valueType="num">
                                      <p:cBhvr additive="base">
                                        <p:cTn id="76" dur="500" fill="hold"/>
                                        <p:tgtEl>
                                          <p:spTgt spid="28"/>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29"/>
                                        </p:tgtEl>
                                        <p:attrNameLst>
                                          <p:attrName>style.visibility</p:attrName>
                                        </p:attrNameLst>
                                      </p:cBhvr>
                                      <p:to>
                                        <p:strVal val="visible"/>
                                      </p:to>
                                    </p:set>
                                    <p:anim calcmode="lin" valueType="num">
                                      <p:cBhvr additive="base">
                                        <p:cTn id="79" dur="500" fill="hold"/>
                                        <p:tgtEl>
                                          <p:spTgt spid="29"/>
                                        </p:tgtEl>
                                        <p:attrNameLst>
                                          <p:attrName>ppt_x</p:attrName>
                                        </p:attrNameLst>
                                      </p:cBhvr>
                                      <p:tavLst>
                                        <p:tav tm="0">
                                          <p:val>
                                            <p:strVal val="#ppt_x"/>
                                          </p:val>
                                        </p:tav>
                                        <p:tav tm="100000">
                                          <p:val>
                                            <p:strVal val="#ppt_x"/>
                                          </p:val>
                                        </p:tav>
                                      </p:tavLst>
                                    </p:anim>
                                    <p:anim calcmode="lin" valueType="num">
                                      <p:cBhvr additive="base">
                                        <p:cTn id="80" dur="500" fill="hold"/>
                                        <p:tgtEl>
                                          <p:spTgt spid="29"/>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30"/>
                                        </p:tgtEl>
                                        <p:attrNameLst>
                                          <p:attrName>style.visibility</p:attrName>
                                        </p:attrNameLst>
                                      </p:cBhvr>
                                      <p:to>
                                        <p:strVal val="visible"/>
                                      </p:to>
                                    </p:set>
                                    <p:anim calcmode="lin" valueType="num">
                                      <p:cBhvr additive="base">
                                        <p:cTn id="83" dur="500" fill="hold"/>
                                        <p:tgtEl>
                                          <p:spTgt spid="30"/>
                                        </p:tgtEl>
                                        <p:attrNameLst>
                                          <p:attrName>ppt_x</p:attrName>
                                        </p:attrNameLst>
                                      </p:cBhvr>
                                      <p:tavLst>
                                        <p:tav tm="0">
                                          <p:val>
                                            <p:strVal val="#ppt_x"/>
                                          </p:val>
                                        </p:tav>
                                        <p:tav tm="100000">
                                          <p:val>
                                            <p:strVal val="#ppt_x"/>
                                          </p:val>
                                        </p:tav>
                                      </p:tavLst>
                                    </p:anim>
                                    <p:anim calcmode="lin" valueType="num">
                                      <p:cBhvr additive="base">
                                        <p:cTn id="84"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nodeType="clickEffect">
                                  <p:stCondLst>
                                    <p:cond delay="0"/>
                                  </p:stCondLst>
                                  <p:childTnLst>
                                    <p:set>
                                      <p:cBhvr>
                                        <p:cTn id="88" dur="1" fill="hold">
                                          <p:stCondLst>
                                            <p:cond delay="0"/>
                                          </p:stCondLst>
                                        </p:cTn>
                                        <p:tgtEl>
                                          <p:spTgt spid="2">
                                            <p:txEl>
                                              <p:pRg st="0" end="0"/>
                                            </p:txEl>
                                          </p:spTgt>
                                        </p:tgtEl>
                                        <p:attrNameLst>
                                          <p:attrName>style.visibility</p:attrName>
                                        </p:attrNameLst>
                                      </p:cBhvr>
                                      <p:to>
                                        <p:strVal val="visible"/>
                                      </p:to>
                                    </p:set>
                                    <p:animEffect transition="in" filter="fade">
                                      <p:cBhvr>
                                        <p:cTn id="89" dur="500"/>
                                        <p:tgtEl>
                                          <p:spTgt spid="2">
                                            <p:txEl>
                                              <p:pRg st="0" end="0"/>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nodeType="clickEffect">
                                  <p:stCondLst>
                                    <p:cond delay="0"/>
                                  </p:stCondLst>
                                  <p:childTnLst>
                                    <p:set>
                                      <p:cBhvr>
                                        <p:cTn id="93" dur="1" fill="hold">
                                          <p:stCondLst>
                                            <p:cond delay="0"/>
                                          </p:stCondLst>
                                        </p:cTn>
                                        <p:tgtEl>
                                          <p:spTgt spid="2">
                                            <p:txEl>
                                              <p:pRg st="1" end="1"/>
                                            </p:txEl>
                                          </p:spTgt>
                                        </p:tgtEl>
                                        <p:attrNameLst>
                                          <p:attrName>style.visibility</p:attrName>
                                        </p:attrNameLst>
                                      </p:cBhvr>
                                      <p:to>
                                        <p:strVal val="visible"/>
                                      </p:to>
                                    </p:set>
                                    <p:animEffect transition="in" filter="fade">
                                      <p:cBhvr>
                                        <p:cTn id="94" dur="500"/>
                                        <p:tgtEl>
                                          <p:spTgt spid="2">
                                            <p:txEl>
                                              <p:pRg st="1" end="1"/>
                                            </p:txEl>
                                          </p:spTgt>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nodeType="clickEffect">
                                  <p:stCondLst>
                                    <p:cond delay="0"/>
                                  </p:stCondLst>
                                  <p:childTnLst>
                                    <p:set>
                                      <p:cBhvr>
                                        <p:cTn id="98" dur="1" fill="hold">
                                          <p:stCondLst>
                                            <p:cond delay="0"/>
                                          </p:stCondLst>
                                        </p:cTn>
                                        <p:tgtEl>
                                          <p:spTgt spid="2">
                                            <p:txEl>
                                              <p:pRg st="2" end="2"/>
                                            </p:txEl>
                                          </p:spTgt>
                                        </p:tgtEl>
                                        <p:attrNameLst>
                                          <p:attrName>style.visibility</p:attrName>
                                        </p:attrNameLst>
                                      </p:cBhvr>
                                      <p:to>
                                        <p:strVal val="visible"/>
                                      </p:to>
                                    </p:set>
                                    <p:animEffect transition="in" filter="fade">
                                      <p:cBhvr>
                                        <p:cTn id="99" dur="500"/>
                                        <p:tgtEl>
                                          <p:spTgt spid="2">
                                            <p:txEl>
                                              <p:pRg st="2" end="2"/>
                                            </p:txEl>
                                          </p:spTgt>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nodeType="clickEffect">
                                  <p:stCondLst>
                                    <p:cond delay="0"/>
                                  </p:stCondLst>
                                  <p:childTnLst>
                                    <p:set>
                                      <p:cBhvr>
                                        <p:cTn id="103" dur="1" fill="hold">
                                          <p:stCondLst>
                                            <p:cond delay="0"/>
                                          </p:stCondLst>
                                        </p:cTn>
                                        <p:tgtEl>
                                          <p:spTgt spid="2">
                                            <p:txEl>
                                              <p:pRg st="3" end="3"/>
                                            </p:txEl>
                                          </p:spTgt>
                                        </p:tgtEl>
                                        <p:attrNameLst>
                                          <p:attrName>style.visibility</p:attrName>
                                        </p:attrNameLst>
                                      </p:cBhvr>
                                      <p:to>
                                        <p:strVal val="visible"/>
                                      </p:to>
                                    </p:set>
                                    <p:animEffect transition="in" filter="fade">
                                      <p:cBhvr>
                                        <p:cTn id="104"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0" grpId="0" animBg="1"/>
      <p:bldP spid="11" grpId="0" animBg="1"/>
      <p:bldP spid="12" grpId="0" animBg="1"/>
      <p:bldP spid="13" grpId="0" animBg="1"/>
      <p:bldP spid="14" grpId="0"/>
      <p:bldP spid="15" grpId="0"/>
      <p:bldP spid="19" grpId="0" animBg="1"/>
      <p:bldP spid="20" grpId="0" animBg="1"/>
      <p:bldP spid="25" grpId="0" animBg="1"/>
      <p:bldP spid="26" grpId="0" animBg="1"/>
      <p:bldP spid="27" grpId="0" animBg="1"/>
      <p:bldP spid="28" grpId="0" animBg="1"/>
      <p:bldP spid="29" grpId="0" animBg="1"/>
      <p:bldP spid="30"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6">
            <a:extLst>
              <a:ext uri="{FF2B5EF4-FFF2-40B4-BE49-F238E27FC236}">
                <a16:creationId xmlns:a16="http://schemas.microsoft.com/office/drawing/2014/main" id="{80DA329A-03BF-4347-824A-188D083860D8}"/>
              </a:ext>
            </a:extLst>
          </p:cNvPr>
          <p:cNvSpPr/>
          <p:nvPr/>
        </p:nvSpPr>
        <p:spPr>
          <a:xfrm>
            <a:off x="1882031" y="1815143"/>
            <a:ext cx="1439333" cy="480483"/>
          </a:xfrm>
          <a:prstGeom prst="roundRect">
            <a:avLst/>
          </a:prstGeom>
          <a:ln/>
        </p:spPr>
        <p:style>
          <a:lnRef idx="2">
            <a:schemeClr val="accent5"/>
          </a:lnRef>
          <a:fillRef idx="1">
            <a:schemeClr val="lt1"/>
          </a:fillRef>
          <a:effectRef idx="0">
            <a:schemeClr val="accent5"/>
          </a:effectRef>
          <a:fontRef idx="minor">
            <a:schemeClr val="dk1"/>
          </a:fontRef>
        </p:style>
        <p:txBody>
          <a:bodyPr anchor="ctr"/>
          <a:lstStyle/>
          <a:p>
            <a:pPr algn="ctr">
              <a:defRPr/>
            </a:pPr>
            <a:r>
              <a:rPr lang="zh-CN" altLang="en-US" sz="1600" dirty="0">
                <a:ln w="0"/>
                <a:solidFill>
                  <a:schemeClr val="tx1"/>
                </a:solidFill>
                <a:effectLst>
                  <a:outerShdw blurRad="38100" dist="19050" dir="2700000" algn="tl" rotWithShape="0">
                    <a:schemeClr val="dk1">
                      <a:alpha val="40000"/>
                    </a:schemeClr>
                  </a:outerShdw>
                </a:effectLst>
                <a:ea typeface="Alibaba PuHuiTi R"/>
              </a:rPr>
              <a:t>字节流</a:t>
            </a:r>
          </a:p>
        </p:txBody>
      </p:sp>
      <p:sp>
        <p:nvSpPr>
          <p:cNvPr id="8" name="圆角矩形 99">
            <a:extLst>
              <a:ext uri="{FF2B5EF4-FFF2-40B4-BE49-F238E27FC236}">
                <a16:creationId xmlns:a16="http://schemas.microsoft.com/office/drawing/2014/main" id="{C389F92D-A4C2-4CD9-B205-555F1CA9C130}"/>
              </a:ext>
            </a:extLst>
          </p:cNvPr>
          <p:cNvSpPr/>
          <p:nvPr/>
        </p:nvSpPr>
        <p:spPr>
          <a:xfrm>
            <a:off x="6381114" y="1869083"/>
            <a:ext cx="1439333" cy="480483"/>
          </a:xfrm>
          <a:prstGeom prst="roundRect">
            <a:avLst/>
          </a:prstGeom>
          <a:ln/>
        </p:spPr>
        <p:style>
          <a:lnRef idx="2">
            <a:schemeClr val="accent5"/>
          </a:lnRef>
          <a:fillRef idx="1">
            <a:schemeClr val="lt1"/>
          </a:fillRef>
          <a:effectRef idx="0">
            <a:schemeClr val="accent5"/>
          </a:effectRef>
          <a:fontRef idx="minor">
            <a:schemeClr val="dk1"/>
          </a:fontRef>
        </p:style>
        <p:txBody>
          <a:bodyPr anchor="ctr"/>
          <a:lstStyle/>
          <a:p>
            <a:pPr algn="ctr">
              <a:defRPr/>
            </a:pPr>
            <a:r>
              <a:rPr lang="zh-CN" altLang="en-US" sz="1600" dirty="0">
                <a:ln w="0"/>
                <a:solidFill>
                  <a:schemeClr val="tx1"/>
                </a:solidFill>
                <a:effectLst>
                  <a:outerShdw blurRad="38100" dist="19050" dir="2700000" algn="tl" rotWithShape="0">
                    <a:schemeClr val="dk1">
                      <a:alpha val="40000"/>
                    </a:schemeClr>
                  </a:outerShdw>
                </a:effectLst>
                <a:ea typeface="Alibaba PuHuiTi R"/>
              </a:rPr>
              <a:t>字符流</a:t>
            </a:r>
          </a:p>
        </p:txBody>
      </p:sp>
      <p:sp>
        <p:nvSpPr>
          <p:cNvPr id="9" name="圆角矩形 100">
            <a:extLst>
              <a:ext uri="{FF2B5EF4-FFF2-40B4-BE49-F238E27FC236}">
                <a16:creationId xmlns:a16="http://schemas.microsoft.com/office/drawing/2014/main" id="{0EC81CC8-BDFF-4489-B68E-89FCAE01CF86}"/>
              </a:ext>
            </a:extLst>
          </p:cNvPr>
          <p:cNvSpPr/>
          <p:nvPr/>
        </p:nvSpPr>
        <p:spPr>
          <a:xfrm>
            <a:off x="3934460" y="1214121"/>
            <a:ext cx="1441451" cy="478367"/>
          </a:xfrm>
          <a:prstGeom prst="roundRect">
            <a:avLst/>
          </a:prstGeom>
          <a:ln/>
        </p:spPr>
        <p:style>
          <a:lnRef idx="2">
            <a:schemeClr val="accent5"/>
          </a:lnRef>
          <a:fillRef idx="1">
            <a:schemeClr val="lt1"/>
          </a:fillRef>
          <a:effectRef idx="0">
            <a:schemeClr val="accent5"/>
          </a:effectRef>
          <a:fontRef idx="minor">
            <a:schemeClr val="dk1"/>
          </a:fontRef>
        </p:style>
        <p:txBody>
          <a:bodyPr anchor="ctr"/>
          <a:lstStyle/>
          <a:p>
            <a:pPr algn="ctr">
              <a:defRPr/>
            </a:pPr>
            <a:r>
              <a:rPr lang="en-US" altLang="zh-CN" sz="1600" dirty="0">
                <a:ln w="0"/>
                <a:solidFill>
                  <a:schemeClr val="tx1"/>
                </a:solidFill>
                <a:effectLst>
                  <a:outerShdw blurRad="38100" dist="19050" dir="2700000" algn="tl" rotWithShape="0">
                    <a:schemeClr val="dk1">
                      <a:alpha val="40000"/>
                    </a:schemeClr>
                  </a:outerShdw>
                </a:effectLst>
                <a:ea typeface="Alibaba PuHuiTi R"/>
              </a:rPr>
              <a:t>IO</a:t>
            </a:r>
            <a:r>
              <a:rPr lang="zh-CN" altLang="en-US" sz="1600" dirty="0">
                <a:ln w="0"/>
                <a:solidFill>
                  <a:schemeClr val="tx1"/>
                </a:solidFill>
                <a:effectLst>
                  <a:outerShdw blurRad="38100" dist="19050" dir="2700000" algn="tl" rotWithShape="0">
                    <a:schemeClr val="dk1">
                      <a:alpha val="40000"/>
                    </a:schemeClr>
                  </a:outerShdw>
                </a:effectLst>
                <a:ea typeface="Alibaba PuHuiTi R"/>
              </a:rPr>
              <a:t>流体系</a:t>
            </a:r>
          </a:p>
        </p:txBody>
      </p:sp>
      <p:sp>
        <p:nvSpPr>
          <p:cNvPr id="11" name="圆角矩形 107">
            <a:extLst>
              <a:ext uri="{FF2B5EF4-FFF2-40B4-BE49-F238E27FC236}">
                <a16:creationId xmlns:a16="http://schemas.microsoft.com/office/drawing/2014/main" id="{3CE6714E-0F22-4A3A-A91B-DA59614B98CA}"/>
              </a:ext>
            </a:extLst>
          </p:cNvPr>
          <p:cNvSpPr/>
          <p:nvPr/>
        </p:nvSpPr>
        <p:spPr>
          <a:xfrm>
            <a:off x="9690946" y="1550105"/>
            <a:ext cx="1439333" cy="478367"/>
          </a:xfrm>
          <a:prstGeom prst="roundRect">
            <a:avLst/>
          </a:prstGeom>
          <a:ln>
            <a:solidFill>
              <a:srgbClr val="00B0F0"/>
            </a:solid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zh-CN" altLang="en-US" sz="1600" dirty="0">
                <a:ln w="0"/>
                <a:solidFill>
                  <a:schemeClr val="tx1"/>
                </a:solidFill>
                <a:effectLst>
                  <a:outerShdw blurRad="38100" dist="19050" dir="2700000" algn="tl" rotWithShape="0">
                    <a:schemeClr val="dk1">
                      <a:alpha val="40000"/>
                    </a:schemeClr>
                  </a:outerShdw>
                </a:effectLst>
                <a:ea typeface="Alibaba PuHuiTi R"/>
              </a:rPr>
              <a:t>抽象类</a:t>
            </a:r>
          </a:p>
        </p:txBody>
      </p:sp>
      <p:cxnSp>
        <p:nvCxnSpPr>
          <p:cNvPr id="12" name="曲线连接符 7177">
            <a:extLst>
              <a:ext uri="{FF2B5EF4-FFF2-40B4-BE49-F238E27FC236}">
                <a16:creationId xmlns:a16="http://schemas.microsoft.com/office/drawing/2014/main" id="{AC81A66A-FCC1-4C62-9748-94F17D122FC6}"/>
              </a:ext>
            </a:extLst>
          </p:cNvPr>
          <p:cNvCxnSpPr>
            <a:stCxn id="9" idx="2"/>
            <a:endCxn id="4" idx="0"/>
          </p:cNvCxnSpPr>
          <p:nvPr/>
        </p:nvCxnSpPr>
        <p:spPr>
          <a:xfrm rot="5400000">
            <a:off x="3567115" y="727071"/>
            <a:ext cx="122655" cy="2053488"/>
          </a:xfrm>
          <a:prstGeom prst="curvedConnector3">
            <a:avLst>
              <a:gd name="adj1" fmla="val 50000"/>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曲线连接符 7179">
            <a:extLst>
              <a:ext uri="{FF2B5EF4-FFF2-40B4-BE49-F238E27FC236}">
                <a16:creationId xmlns:a16="http://schemas.microsoft.com/office/drawing/2014/main" id="{65D9D499-8B53-4197-91B5-3D902D6117F7}"/>
              </a:ext>
            </a:extLst>
          </p:cNvPr>
          <p:cNvCxnSpPr>
            <a:stCxn id="9" idx="2"/>
            <a:endCxn id="8" idx="0"/>
          </p:cNvCxnSpPr>
          <p:nvPr/>
        </p:nvCxnSpPr>
        <p:spPr>
          <a:xfrm rot="16200000" flipH="1">
            <a:off x="5789686" y="557987"/>
            <a:ext cx="176595" cy="2445595"/>
          </a:xfrm>
          <a:prstGeom prst="curvedConnector3">
            <a:avLst>
              <a:gd name="adj1" fmla="val 50000"/>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曲线连接符 7185">
            <a:extLst>
              <a:ext uri="{FF2B5EF4-FFF2-40B4-BE49-F238E27FC236}">
                <a16:creationId xmlns:a16="http://schemas.microsoft.com/office/drawing/2014/main" id="{2A47660D-331C-47DD-8FD7-654C22B392CF}"/>
              </a:ext>
            </a:extLst>
          </p:cNvPr>
          <p:cNvCxnSpPr>
            <a:cxnSpLocks/>
            <a:stCxn id="4" idx="2"/>
          </p:cNvCxnSpPr>
          <p:nvPr/>
        </p:nvCxnSpPr>
        <p:spPr>
          <a:xfrm rot="16200000" flipH="1">
            <a:off x="2899619" y="1997705"/>
            <a:ext cx="430106" cy="1025948"/>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曲线连接符 7189">
            <a:extLst>
              <a:ext uri="{FF2B5EF4-FFF2-40B4-BE49-F238E27FC236}">
                <a16:creationId xmlns:a16="http://schemas.microsoft.com/office/drawing/2014/main" id="{E2181E0B-DCBB-4E5F-BAFE-2A5836849C7A}"/>
              </a:ext>
            </a:extLst>
          </p:cNvPr>
          <p:cNvCxnSpPr>
            <a:cxnSpLocks/>
          </p:cNvCxnSpPr>
          <p:nvPr/>
        </p:nvCxnSpPr>
        <p:spPr>
          <a:xfrm rot="5400000">
            <a:off x="6405788" y="2088935"/>
            <a:ext cx="410178" cy="979805"/>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曲线连接符 7192">
            <a:extLst>
              <a:ext uri="{FF2B5EF4-FFF2-40B4-BE49-F238E27FC236}">
                <a16:creationId xmlns:a16="http://schemas.microsoft.com/office/drawing/2014/main" id="{3C2EB7D6-CE46-4EF4-8B59-5AEEF9E11A0C}"/>
              </a:ext>
            </a:extLst>
          </p:cNvPr>
          <p:cNvCxnSpPr>
            <a:cxnSpLocks/>
            <a:stCxn id="8" idx="2"/>
            <a:endCxn id="27" idx="0"/>
          </p:cNvCxnSpPr>
          <p:nvPr/>
        </p:nvCxnSpPr>
        <p:spPr>
          <a:xfrm rot="16200000" flipH="1">
            <a:off x="7788426" y="1661920"/>
            <a:ext cx="420614" cy="1795905"/>
          </a:xfrm>
          <a:prstGeom prst="curvedConnector3">
            <a:avLst>
              <a:gd name="adj1" fmla="val 50000"/>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圆角矩形 94">
            <a:extLst>
              <a:ext uri="{FF2B5EF4-FFF2-40B4-BE49-F238E27FC236}">
                <a16:creationId xmlns:a16="http://schemas.microsoft.com/office/drawing/2014/main" id="{2A7ADFDC-EDFD-4DC5-BA9A-D17ABF872A90}"/>
              </a:ext>
            </a:extLst>
          </p:cNvPr>
          <p:cNvSpPr/>
          <p:nvPr/>
        </p:nvSpPr>
        <p:spPr>
          <a:xfrm>
            <a:off x="3114672" y="2756690"/>
            <a:ext cx="2001308" cy="430107"/>
          </a:xfrm>
          <a:prstGeom prst="roundRect">
            <a:avLst/>
          </a:prstGeom>
          <a:ln>
            <a:solidFill>
              <a:srgbClr val="00B0F0"/>
            </a:solid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2133" dirty="0" err="1">
                <a:ln w="0"/>
                <a:solidFill>
                  <a:schemeClr val="tx1"/>
                </a:solidFill>
                <a:effectLst>
                  <a:outerShdw blurRad="38100" dist="19050" dir="2700000" algn="tl" rotWithShape="0">
                    <a:schemeClr val="dk1">
                      <a:alpha val="40000"/>
                    </a:schemeClr>
                  </a:outerShdw>
                </a:effectLst>
              </a:rPr>
              <a:t>OutputStream</a:t>
            </a:r>
            <a:endParaRPr lang="zh-CN" altLang="en-US" sz="2133" dirty="0">
              <a:ln w="0"/>
              <a:solidFill>
                <a:schemeClr val="tx1"/>
              </a:solidFill>
              <a:effectLst>
                <a:outerShdw blurRad="38100" dist="19050" dir="2700000" algn="tl" rotWithShape="0">
                  <a:schemeClr val="dk1">
                    <a:alpha val="40000"/>
                  </a:schemeClr>
                </a:outerShdw>
              </a:effectLst>
            </a:endParaRPr>
          </a:p>
        </p:txBody>
      </p:sp>
      <p:sp>
        <p:nvSpPr>
          <p:cNvPr id="26" name="圆角矩形 94">
            <a:extLst>
              <a:ext uri="{FF2B5EF4-FFF2-40B4-BE49-F238E27FC236}">
                <a16:creationId xmlns:a16="http://schemas.microsoft.com/office/drawing/2014/main" id="{061F0595-34F4-4A96-9008-6102C64DC7AD}"/>
              </a:ext>
            </a:extLst>
          </p:cNvPr>
          <p:cNvSpPr/>
          <p:nvPr/>
        </p:nvSpPr>
        <p:spPr>
          <a:xfrm>
            <a:off x="5596672" y="2720774"/>
            <a:ext cx="1568883" cy="480483"/>
          </a:xfrm>
          <a:prstGeom prst="roundRect">
            <a:avLst/>
          </a:prstGeom>
          <a:ln>
            <a:solidFill>
              <a:srgbClr val="00B0F0"/>
            </a:solid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2133" dirty="0">
                <a:ln w="0"/>
                <a:solidFill>
                  <a:schemeClr val="tx1"/>
                </a:solidFill>
                <a:effectLst>
                  <a:outerShdw blurRad="38100" dist="19050" dir="2700000" algn="tl" rotWithShape="0">
                    <a:schemeClr val="dk1">
                      <a:alpha val="40000"/>
                    </a:schemeClr>
                  </a:outerShdw>
                </a:effectLst>
              </a:rPr>
              <a:t>Reader</a:t>
            </a:r>
            <a:endParaRPr lang="zh-CN" altLang="en-US" sz="2133" dirty="0">
              <a:ln w="0"/>
              <a:solidFill>
                <a:schemeClr val="tx1"/>
              </a:solidFill>
              <a:effectLst>
                <a:outerShdw blurRad="38100" dist="19050" dir="2700000" algn="tl" rotWithShape="0">
                  <a:schemeClr val="dk1">
                    <a:alpha val="40000"/>
                  </a:schemeClr>
                </a:outerShdw>
              </a:effectLst>
            </a:endParaRPr>
          </a:p>
        </p:txBody>
      </p:sp>
      <p:sp>
        <p:nvSpPr>
          <p:cNvPr id="27" name="圆角矩形 94">
            <a:extLst>
              <a:ext uri="{FF2B5EF4-FFF2-40B4-BE49-F238E27FC236}">
                <a16:creationId xmlns:a16="http://schemas.microsoft.com/office/drawing/2014/main" id="{395EC5AF-7E3C-48B8-8602-4D0DE98C441D}"/>
              </a:ext>
            </a:extLst>
          </p:cNvPr>
          <p:cNvSpPr/>
          <p:nvPr/>
        </p:nvSpPr>
        <p:spPr>
          <a:xfrm>
            <a:off x="8177019" y="2770180"/>
            <a:ext cx="1439333" cy="478367"/>
          </a:xfrm>
          <a:prstGeom prst="roundRect">
            <a:avLst/>
          </a:prstGeom>
          <a:ln>
            <a:solidFill>
              <a:srgbClr val="00B0F0"/>
            </a:solid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2133" dirty="0">
                <a:ln w="0"/>
                <a:solidFill>
                  <a:schemeClr val="tx1"/>
                </a:solidFill>
                <a:effectLst>
                  <a:outerShdw blurRad="38100" dist="19050" dir="2700000" algn="tl" rotWithShape="0">
                    <a:schemeClr val="dk1">
                      <a:alpha val="40000"/>
                    </a:schemeClr>
                  </a:outerShdw>
                </a:effectLst>
              </a:rPr>
              <a:t>Writer</a:t>
            </a:r>
            <a:endParaRPr lang="zh-CN" altLang="en-US" sz="2133" dirty="0">
              <a:ln w="0"/>
              <a:solidFill>
                <a:schemeClr val="tx1"/>
              </a:solidFill>
              <a:effectLst>
                <a:outerShdw blurRad="38100" dist="19050" dir="2700000" algn="tl" rotWithShape="0">
                  <a:schemeClr val="dk1">
                    <a:alpha val="40000"/>
                  </a:schemeClr>
                </a:outerShdw>
              </a:effectLst>
            </a:endParaRPr>
          </a:p>
        </p:txBody>
      </p:sp>
      <p:sp>
        <p:nvSpPr>
          <p:cNvPr id="32" name="文本框 31">
            <a:extLst>
              <a:ext uri="{FF2B5EF4-FFF2-40B4-BE49-F238E27FC236}">
                <a16:creationId xmlns:a16="http://schemas.microsoft.com/office/drawing/2014/main" id="{BB16F912-2854-445F-87F4-7CA4C257CA1C}"/>
              </a:ext>
            </a:extLst>
          </p:cNvPr>
          <p:cNvSpPr txBox="1"/>
          <p:nvPr/>
        </p:nvSpPr>
        <p:spPr>
          <a:xfrm>
            <a:off x="1071643" y="3803161"/>
            <a:ext cx="6093912" cy="369332"/>
          </a:xfrm>
          <a:prstGeom prst="rect">
            <a:avLst/>
          </a:prstGeom>
          <a:noFill/>
        </p:spPr>
        <p:txBody>
          <a:bodyPr wrap="square">
            <a:spAutoFit/>
          </a:bodyPr>
          <a:lstStyle/>
          <a:p>
            <a:r>
              <a:rPr kumimoji="0" lang="zh-CN" altLang="zh-CN" sz="1800" b="1"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字节输入流</a:t>
            </a:r>
            <a:endPar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7" name="文本框 36">
            <a:extLst>
              <a:ext uri="{FF2B5EF4-FFF2-40B4-BE49-F238E27FC236}">
                <a16:creationId xmlns:a16="http://schemas.microsoft.com/office/drawing/2014/main" id="{2F256FF3-48E4-4DD9-9D78-50F9DA260011}"/>
              </a:ext>
            </a:extLst>
          </p:cNvPr>
          <p:cNvSpPr txBox="1"/>
          <p:nvPr/>
        </p:nvSpPr>
        <p:spPr>
          <a:xfrm>
            <a:off x="3386751" y="3789995"/>
            <a:ext cx="6093912" cy="369332"/>
          </a:xfrm>
          <a:prstGeom prst="rect">
            <a:avLst/>
          </a:prstGeom>
          <a:noFill/>
        </p:spPr>
        <p:txBody>
          <a:bodyPr wrap="square">
            <a:spAutoFit/>
          </a:bodyPr>
          <a:lstStyle/>
          <a:p>
            <a:r>
              <a:rPr kumimoji="0" lang="zh-CN" altLang="zh-CN" sz="1800" b="1"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字节输</a:t>
            </a: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出</a:t>
            </a:r>
            <a:r>
              <a:rPr kumimoji="0" lang="zh-CN" altLang="zh-CN" sz="1800" b="1"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流</a:t>
            </a:r>
            <a:endPar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8" name="文本框 37">
            <a:extLst>
              <a:ext uri="{FF2B5EF4-FFF2-40B4-BE49-F238E27FC236}">
                <a16:creationId xmlns:a16="http://schemas.microsoft.com/office/drawing/2014/main" id="{98385715-926E-4EFA-A82B-E0BB047EA987}"/>
              </a:ext>
            </a:extLst>
          </p:cNvPr>
          <p:cNvSpPr txBox="1"/>
          <p:nvPr/>
        </p:nvSpPr>
        <p:spPr>
          <a:xfrm>
            <a:off x="5570013" y="3837285"/>
            <a:ext cx="6093912" cy="369332"/>
          </a:xfrm>
          <a:prstGeom prst="rect">
            <a:avLst/>
          </a:prstGeom>
          <a:noFill/>
        </p:spPr>
        <p:txBody>
          <a:bodyPr wrap="square">
            <a:spAutoFit/>
          </a:bodyPr>
          <a:lstStyle/>
          <a:p>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字符输入</a:t>
            </a:r>
            <a:r>
              <a:rPr kumimoji="0" lang="zh-CN" altLang="zh-CN" sz="1800" b="1"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流</a:t>
            </a:r>
            <a:endPar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9" name="文本框 38">
            <a:extLst>
              <a:ext uri="{FF2B5EF4-FFF2-40B4-BE49-F238E27FC236}">
                <a16:creationId xmlns:a16="http://schemas.microsoft.com/office/drawing/2014/main" id="{A6EB26F8-6A5A-4577-892F-A70003EC7363}"/>
              </a:ext>
            </a:extLst>
          </p:cNvPr>
          <p:cNvSpPr txBox="1"/>
          <p:nvPr/>
        </p:nvSpPr>
        <p:spPr>
          <a:xfrm>
            <a:off x="8177019" y="3803161"/>
            <a:ext cx="6093912" cy="369332"/>
          </a:xfrm>
          <a:prstGeom prst="rect">
            <a:avLst/>
          </a:prstGeom>
          <a:noFill/>
        </p:spPr>
        <p:txBody>
          <a:bodyPr wrap="square">
            <a:spAutoFit/>
          </a:bodyPr>
          <a:lstStyle/>
          <a:p>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字符输出</a:t>
            </a:r>
            <a:r>
              <a:rPr lang="zh-CN"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a:t>
            </a:r>
            <a:endPar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29" name="曲线连接符 7183">
            <a:extLst>
              <a:ext uri="{FF2B5EF4-FFF2-40B4-BE49-F238E27FC236}">
                <a16:creationId xmlns:a16="http://schemas.microsoft.com/office/drawing/2014/main" id="{F1501761-2189-4E0E-AC90-059DFEFD4B22}"/>
              </a:ext>
            </a:extLst>
          </p:cNvPr>
          <p:cNvCxnSpPr>
            <a:cxnSpLocks/>
          </p:cNvCxnSpPr>
          <p:nvPr/>
        </p:nvCxnSpPr>
        <p:spPr>
          <a:xfrm rot="5400000">
            <a:off x="1837264" y="1961298"/>
            <a:ext cx="430106" cy="1098762"/>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圆角矩形 94">
            <a:extLst>
              <a:ext uri="{FF2B5EF4-FFF2-40B4-BE49-F238E27FC236}">
                <a16:creationId xmlns:a16="http://schemas.microsoft.com/office/drawing/2014/main" id="{1B110369-CD30-4F29-BE8D-1CE36852EE3E}"/>
              </a:ext>
            </a:extLst>
          </p:cNvPr>
          <p:cNvSpPr/>
          <p:nvPr/>
        </p:nvSpPr>
        <p:spPr>
          <a:xfrm>
            <a:off x="832177" y="2711642"/>
            <a:ext cx="2001308" cy="430107"/>
          </a:xfrm>
          <a:prstGeom prst="roundRect">
            <a:avLst/>
          </a:prstGeom>
          <a:ln>
            <a:solidFill>
              <a:srgbClr val="00B0F0"/>
            </a:solid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2133" dirty="0" err="1">
                <a:ln w="0"/>
                <a:solidFill>
                  <a:schemeClr val="tx1"/>
                </a:solidFill>
                <a:effectLst>
                  <a:outerShdw blurRad="38100" dist="19050" dir="2700000" algn="tl" rotWithShape="0">
                    <a:schemeClr val="dk1">
                      <a:alpha val="40000"/>
                    </a:schemeClr>
                  </a:outerShdw>
                </a:effectLst>
              </a:rPr>
              <a:t>InputStream</a:t>
            </a:r>
            <a:endParaRPr lang="zh-CN" altLang="en-US" sz="2133" dirty="0">
              <a:ln w="0"/>
              <a:solidFill>
                <a:schemeClr val="tx1"/>
              </a:solidFill>
              <a:effectLst>
                <a:outerShdw blurRad="38100" dist="19050" dir="2700000" algn="tl" rotWithShape="0">
                  <a:schemeClr val="dk1">
                    <a:alpha val="40000"/>
                  </a:schemeClr>
                </a:outerShdw>
              </a:effectLst>
            </a:endParaRPr>
          </a:p>
        </p:txBody>
      </p:sp>
      <p:cxnSp>
        <p:nvCxnSpPr>
          <p:cNvPr id="20" name="直接箭头连接符 19">
            <a:extLst>
              <a:ext uri="{FF2B5EF4-FFF2-40B4-BE49-F238E27FC236}">
                <a16:creationId xmlns:a16="http://schemas.microsoft.com/office/drawing/2014/main" id="{6A0A450C-CA89-4285-8032-6E2D27D20D83}"/>
              </a:ext>
            </a:extLst>
          </p:cNvPr>
          <p:cNvCxnSpPr/>
          <p:nvPr/>
        </p:nvCxnSpPr>
        <p:spPr>
          <a:xfrm>
            <a:off x="1832831" y="3248547"/>
            <a:ext cx="0" cy="54144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5" name="直接箭头连接符 34">
            <a:extLst>
              <a:ext uri="{FF2B5EF4-FFF2-40B4-BE49-F238E27FC236}">
                <a16:creationId xmlns:a16="http://schemas.microsoft.com/office/drawing/2014/main" id="{CB08E541-071B-4B9E-B2BF-2BC868E0B40C}"/>
              </a:ext>
            </a:extLst>
          </p:cNvPr>
          <p:cNvCxnSpPr/>
          <p:nvPr/>
        </p:nvCxnSpPr>
        <p:spPr>
          <a:xfrm>
            <a:off x="4115326" y="3201257"/>
            <a:ext cx="0" cy="54144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6" name="直接箭头连接符 35">
            <a:extLst>
              <a:ext uri="{FF2B5EF4-FFF2-40B4-BE49-F238E27FC236}">
                <a16:creationId xmlns:a16="http://schemas.microsoft.com/office/drawing/2014/main" id="{FC9287BB-71DE-49CB-8058-1203D166FCF7}"/>
              </a:ext>
            </a:extLst>
          </p:cNvPr>
          <p:cNvCxnSpPr/>
          <p:nvPr/>
        </p:nvCxnSpPr>
        <p:spPr>
          <a:xfrm>
            <a:off x="6381113" y="3201257"/>
            <a:ext cx="0" cy="54144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40" name="直接箭头连接符 39">
            <a:extLst>
              <a:ext uri="{FF2B5EF4-FFF2-40B4-BE49-F238E27FC236}">
                <a16:creationId xmlns:a16="http://schemas.microsoft.com/office/drawing/2014/main" id="{91E3E40D-A659-4DAB-A1A7-179DE61B8C51}"/>
              </a:ext>
            </a:extLst>
          </p:cNvPr>
          <p:cNvCxnSpPr/>
          <p:nvPr/>
        </p:nvCxnSpPr>
        <p:spPr>
          <a:xfrm>
            <a:off x="8882995" y="3248547"/>
            <a:ext cx="0" cy="54144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813895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up)">
                                      <p:cBhvr>
                                        <p:cTn id="12" dur="500"/>
                                        <p:tgtEl>
                                          <p:spTgt spid="12"/>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up)">
                                      <p:cBhvr>
                                        <p:cTn id="16" dur="500"/>
                                        <p:tgtEl>
                                          <p:spTgt spid="4"/>
                                        </p:tgtEl>
                                      </p:cBhvr>
                                    </p:animEffect>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up)">
                                      <p:cBhvr>
                                        <p:cTn id="20" dur="500"/>
                                        <p:tgtEl>
                                          <p:spTgt spid="13"/>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up)">
                                      <p:cBhvr>
                                        <p:cTn id="24" dur="500"/>
                                        <p:tgtEl>
                                          <p:spTgt spid="8"/>
                                        </p:tgtEl>
                                      </p:cBhvr>
                                    </p:animEffect>
                                  </p:childTnLst>
                                </p:cTn>
                              </p:par>
                              <p:par>
                                <p:cTn id="25" presetID="22" presetClass="entr" presetSubtype="1"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up)">
                                      <p:cBhvr>
                                        <p:cTn id="27" dur="500"/>
                                        <p:tgtEl>
                                          <p:spTgt spid="15"/>
                                        </p:tgtEl>
                                      </p:cBhvr>
                                    </p:animEffect>
                                  </p:childTnLst>
                                </p:cTn>
                              </p:par>
                              <p:par>
                                <p:cTn id="28" presetID="22" presetClass="entr" presetSubtype="1" fill="hold"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wipe(up)">
                                      <p:cBhvr>
                                        <p:cTn id="30" dur="500"/>
                                        <p:tgtEl>
                                          <p:spTgt spid="16"/>
                                        </p:tgtEl>
                                      </p:cBhvr>
                                    </p:animEffect>
                                  </p:childTnLst>
                                </p:cTn>
                              </p:par>
                              <p:par>
                                <p:cTn id="31" presetID="22" presetClass="entr" presetSubtype="1"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wipe(up)">
                                      <p:cBhvr>
                                        <p:cTn id="33" dur="500"/>
                                        <p:tgtEl>
                                          <p:spTgt spid="17"/>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wipe(up)">
                                      <p:cBhvr>
                                        <p:cTn id="36" dur="500"/>
                                        <p:tgtEl>
                                          <p:spTgt spid="25"/>
                                        </p:tgtEl>
                                      </p:cBhvr>
                                    </p:animEffect>
                                  </p:childTnLst>
                                </p:cTn>
                              </p:par>
                              <p:par>
                                <p:cTn id="37" presetID="22" presetClass="entr" presetSubtype="1"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wipe(up)">
                                      <p:cBhvr>
                                        <p:cTn id="39" dur="500"/>
                                        <p:tgtEl>
                                          <p:spTgt spid="26"/>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wipe(up)">
                                      <p:cBhvr>
                                        <p:cTn id="42" dur="500"/>
                                        <p:tgtEl>
                                          <p:spTgt spid="27"/>
                                        </p:tgtEl>
                                      </p:cBhvr>
                                    </p:animEffect>
                                  </p:childTnLst>
                                </p:cTn>
                              </p:par>
                              <p:par>
                                <p:cTn id="43" presetID="22" presetClass="entr" presetSubtype="1" fill="hold" nodeType="with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wipe(up)">
                                      <p:cBhvr>
                                        <p:cTn id="45" dur="500"/>
                                        <p:tgtEl>
                                          <p:spTgt spid="29"/>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wipe(up)">
                                      <p:cBhvr>
                                        <p:cTn id="48" dur="500"/>
                                        <p:tgtEl>
                                          <p:spTgt spid="31"/>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grpId="0" nodeType="click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wipe(up)">
                                      <p:cBhvr>
                                        <p:cTn id="53" dur="500"/>
                                        <p:tgtEl>
                                          <p:spTgt spid="32"/>
                                        </p:tgtEl>
                                      </p:cBhvr>
                                    </p:animEffect>
                                  </p:childTnLst>
                                </p:cTn>
                              </p:par>
                              <p:par>
                                <p:cTn id="54" presetID="22" presetClass="entr" presetSubtype="1" fill="hold" grpId="0" nodeType="withEffect">
                                  <p:stCondLst>
                                    <p:cond delay="0"/>
                                  </p:stCondLst>
                                  <p:childTnLst>
                                    <p:set>
                                      <p:cBhvr>
                                        <p:cTn id="55" dur="1" fill="hold">
                                          <p:stCondLst>
                                            <p:cond delay="0"/>
                                          </p:stCondLst>
                                        </p:cTn>
                                        <p:tgtEl>
                                          <p:spTgt spid="37"/>
                                        </p:tgtEl>
                                        <p:attrNameLst>
                                          <p:attrName>style.visibility</p:attrName>
                                        </p:attrNameLst>
                                      </p:cBhvr>
                                      <p:to>
                                        <p:strVal val="visible"/>
                                      </p:to>
                                    </p:set>
                                    <p:animEffect transition="in" filter="wipe(up)">
                                      <p:cBhvr>
                                        <p:cTn id="56" dur="500"/>
                                        <p:tgtEl>
                                          <p:spTgt spid="37"/>
                                        </p:tgtEl>
                                      </p:cBhvr>
                                    </p:animEffect>
                                  </p:childTnLst>
                                </p:cTn>
                              </p:par>
                              <p:par>
                                <p:cTn id="57" presetID="22" presetClass="entr" presetSubtype="1" fill="hold" grpId="0" nodeType="withEffect">
                                  <p:stCondLst>
                                    <p:cond delay="0"/>
                                  </p:stCondLst>
                                  <p:childTnLst>
                                    <p:set>
                                      <p:cBhvr>
                                        <p:cTn id="58" dur="1" fill="hold">
                                          <p:stCondLst>
                                            <p:cond delay="0"/>
                                          </p:stCondLst>
                                        </p:cTn>
                                        <p:tgtEl>
                                          <p:spTgt spid="38"/>
                                        </p:tgtEl>
                                        <p:attrNameLst>
                                          <p:attrName>style.visibility</p:attrName>
                                        </p:attrNameLst>
                                      </p:cBhvr>
                                      <p:to>
                                        <p:strVal val="visible"/>
                                      </p:to>
                                    </p:set>
                                    <p:animEffect transition="in" filter="wipe(up)">
                                      <p:cBhvr>
                                        <p:cTn id="59" dur="500"/>
                                        <p:tgtEl>
                                          <p:spTgt spid="38"/>
                                        </p:tgtEl>
                                      </p:cBhvr>
                                    </p:animEffect>
                                  </p:childTnLst>
                                </p:cTn>
                              </p:par>
                              <p:par>
                                <p:cTn id="60" presetID="22" presetClass="entr" presetSubtype="1" fill="hold" nodeType="withEffect">
                                  <p:stCondLst>
                                    <p:cond delay="0"/>
                                  </p:stCondLst>
                                  <p:childTnLst>
                                    <p:set>
                                      <p:cBhvr>
                                        <p:cTn id="61" dur="1" fill="hold">
                                          <p:stCondLst>
                                            <p:cond delay="0"/>
                                          </p:stCondLst>
                                        </p:cTn>
                                        <p:tgtEl>
                                          <p:spTgt spid="20"/>
                                        </p:tgtEl>
                                        <p:attrNameLst>
                                          <p:attrName>style.visibility</p:attrName>
                                        </p:attrNameLst>
                                      </p:cBhvr>
                                      <p:to>
                                        <p:strVal val="visible"/>
                                      </p:to>
                                    </p:set>
                                    <p:animEffect transition="in" filter="wipe(up)">
                                      <p:cBhvr>
                                        <p:cTn id="62" dur="500"/>
                                        <p:tgtEl>
                                          <p:spTgt spid="20"/>
                                        </p:tgtEl>
                                      </p:cBhvr>
                                    </p:animEffect>
                                  </p:childTnLst>
                                </p:cTn>
                              </p:par>
                              <p:par>
                                <p:cTn id="63" presetID="22" presetClass="entr" presetSubtype="1" fill="hold" nodeType="withEffect">
                                  <p:stCondLst>
                                    <p:cond delay="0"/>
                                  </p:stCondLst>
                                  <p:childTnLst>
                                    <p:set>
                                      <p:cBhvr>
                                        <p:cTn id="64" dur="1" fill="hold">
                                          <p:stCondLst>
                                            <p:cond delay="0"/>
                                          </p:stCondLst>
                                        </p:cTn>
                                        <p:tgtEl>
                                          <p:spTgt spid="35"/>
                                        </p:tgtEl>
                                        <p:attrNameLst>
                                          <p:attrName>style.visibility</p:attrName>
                                        </p:attrNameLst>
                                      </p:cBhvr>
                                      <p:to>
                                        <p:strVal val="visible"/>
                                      </p:to>
                                    </p:set>
                                    <p:animEffect transition="in" filter="wipe(up)">
                                      <p:cBhvr>
                                        <p:cTn id="65" dur="500"/>
                                        <p:tgtEl>
                                          <p:spTgt spid="35"/>
                                        </p:tgtEl>
                                      </p:cBhvr>
                                    </p:animEffect>
                                  </p:childTnLst>
                                </p:cTn>
                              </p:par>
                              <p:par>
                                <p:cTn id="66" presetID="22" presetClass="entr" presetSubtype="1" fill="hold" nodeType="withEffect">
                                  <p:stCondLst>
                                    <p:cond delay="0"/>
                                  </p:stCondLst>
                                  <p:childTnLst>
                                    <p:set>
                                      <p:cBhvr>
                                        <p:cTn id="67" dur="1" fill="hold">
                                          <p:stCondLst>
                                            <p:cond delay="0"/>
                                          </p:stCondLst>
                                        </p:cTn>
                                        <p:tgtEl>
                                          <p:spTgt spid="36"/>
                                        </p:tgtEl>
                                        <p:attrNameLst>
                                          <p:attrName>style.visibility</p:attrName>
                                        </p:attrNameLst>
                                      </p:cBhvr>
                                      <p:to>
                                        <p:strVal val="visible"/>
                                      </p:to>
                                    </p:set>
                                    <p:animEffect transition="in" filter="wipe(up)">
                                      <p:cBhvr>
                                        <p:cTn id="68" dur="500"/>
                                        <p:tgtEl>
                                          <p:spTgt spid="36"/>
                                        </p:tgtEl>
                                      </p:cBhvr>
                                    </p:animEffect>
                                  </p:childTnLst>
                                </p:cTn>
                              </p:par>
                              <p:par>
                                <p:cTn id="69" presetID="22" presetClass="entr" presetSubtype="1" fill="hold" nodeType="withEffect">
                                  <p:stCondLst>
                                    <p:cond delay="0"/>
                                  </p:stCondLst>
                                  <p:childTnLst>
                                    <p:set>
                                      <p:cBhvr>
                                        <p:cTn id="70" dur="1" fill="hold">
                                          <p:stCondLst>
                                            <p:cond delay="0"/>
                                          </p:stCondLst>
                                        </p:cTn>
                                        <p:tgtEl>
                                          <p:spTgt spid="40"/>
                                        </p:tgtEl>
                                        <p:attrNameLst>
                                          <p:attrName>style.visibility</p:attrName>
                                        </p:attrNameLst>
                                      </p:cBhvr>
                                      <p:to>
                                        <p:strVal val="visible"/>
                                      </p:to>
                                    </p:set>
                                    <p:animEffect transition="in" filter="wipe(up)">
                                      <p:cBhvr>
                                        <p:cTn id="71" dur="500"/>
                                        <p:tgtEl>
                                          <p:spTgt spid="40"/>
                                        </p:tgtEl>
                                      </p:cBhvr>
                                    </p:animEffect>
                                  </p:childTnLst>
                                </p:cTn>
                              </p:par>
                              <p:par>
                                <p:cTn id="72" presetID="22" presetClass="entr" presetSubtype="1" fill="hold" grpId="0" nodeType="withEffect">
                                  <p:stCondLst>
                                    <p:cond delay="0"/>
                                  </p:stCondLst>
                                  <p:childTnLst>
                                    <p:set>
                                      <p:cBhvr>
                                        <p:cTn id="73" dur="1" fill="hold">
                                          <p:stCondLst>
                                            <p:cond delay="0"/>
                                          </p:stCondLst>
                                        </p:cTn>
                                        <p:tgtEl>
                                          <p:spTgt spid="39"/>
                                        </p:tgtEl>
                                        <p:attrNameLst>
                                          <p:attrName>style.visibility</p:attrName>
                                        </p:attrNameLst>
                                      </p:cBhvr>
                                      <p:to>
                                        <p:strVal val="visible"/>
                                      </p:to>
                                    </p:set>
                                    <p:animEffect transition="in" filter="wipe(up)">
                                      <p:cBhvr>
                                        <p:cTn id="74"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9" grpId="0" animBg="1"/>
      <p:bldP spid="25" grpId="0" animBg="1"/>
      <p:bldP spid="26" grpId="0" animBg="1"/>
      <p:bldP spid="27" grpId="0" animBg="1"/>
      <p:bldP spid="32" grpId="0"/>
      <p:bldP spid="37" grpId="0"/>
      <p:bldP spid="38" grpId="0"/>
      <p:bldP spid="39" grpId="0"/>
      <p:bldP spid="31"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791219" y="1030853"/>
            <a:ext cx="6979744" cy="4511040"/>
          </a:xfrm>
        </p:spPr>
        <p:txBody>
          <a:bodyPr/>
          <a:lstStyle/>
          <a:p>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IO</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流的作用？</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l"/>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读写文件数据的</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IO</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流是怎么划分的，大体分为几类，各自的作用？</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l"/>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字节输入流 </a:t>
            </a:r>
            <a:r>
              <a:rPr lang="en-US" altLang="zh-CN" sz="1600"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InputStream</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（读字节数据的）</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l"/>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字节输出流 </a:t>
            </a:r>
            <a:r>
              <a:rPr lang="en-US" altLang="zh-CN" sz="1600"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OutoutStream</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（写字节数据出去的）</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l"/>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字符输入流 </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Reader</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（读字符数据的）</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l"/>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字符输出流 </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Writer</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（写字符数据出去的）</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lnSpc>
                <a:spcPct val="200000"/>
              </a:lnSpc>
            </a:pP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783147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fade">
                                      <p:cBhvr>
                                        <p:cTn id="12" dur="500"/>
                                        <p:tgtEl>
                                          <p:spTgt spid="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fade">
                                      <p:cBhvr>
                                        <p:cTn id="22" dur="500"/>
                                        <p:tgtEl>
                                          <p:spTgt spid="5">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fade">
                                      <p:cBhvr>
                                        <p:cTn id="27"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4753439" y="804882"/>
            <a:ext cx="5716639" cy="4898379"/>
          </a:xfrm>
        </p:spPr>
        <p:txBody>
          <a:bodyPr/>
          <a:lstStyle/>
          <a:p>
            <a:pPr>
              <a:buFont typeface="Wingdings" panose="05000000000000000000" pitchFamily="2" charset="2"/>
              <a:buChar char="Ø"/>
            </a:pPr>
            <a:r>
              <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kumimoji="1"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类的使用</a:t>
            </a:r>
            <a:endPar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补充知识：方法递归</a:t>
            </a:r>
            <a:endPar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补充知识：字符集</a:t>
            </a:r>
            <a:endPar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IO</a:t>
            </a:r>
            <a:r>
              <a:rPr kumimoji="1"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流：概述</a:t>
            </a:r>
            <a:endPar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IO</a:t>
            </a:r>
            <a:r>
              <a:rPr kumimoji="1"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流：字节流</a:t>
            </a:r>
            <a:endPar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字节输入流：每次读取一个字节</a:t>
            </a:r>
            <a:endParaRPr lang="en-US" altLang="zh-CN"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字节输入流</a:t>
            </a:r>
            <a:r>
              <a:rPr lang="zh-CN" altLang="en-US"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每次读取一个字节数组</a:t>
            </a:r>
            <a:endParaRPr lang="en-US" altLang="zh-CN" sz="16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字节输入流</a:t>
            </a:r>
            <a:r>
              <a:rPr lang="zh-CN" altLang="en-US"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：读取文件的全部字节</a:t>
            </a:r>
            <a:endParaRPr lang="en-US" altLang="zh-CN" sz="16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字节输出流</a:t>
            </a:r>
            <a:r>
              <a:rPr lang="zh-CN" altLang="en-US"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写字节数据到文件</a:t>
            </a:r>
            <a:endParaRPr lang="en-US" altLang="zh-CN" sz="16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文件拷贝</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IO</a:t>
            </a: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流：资源释放的方式</a:t>
            </a:r>
          </a:p>
        </p:txBody>
      </p:sp>
    </p:spTree>
    <p:extLst>
      <p:ext uri="{BB962C8B-B14F-4D97-AF65-F5344CB8AC3E}">
        <p14:creationId xmlns:p14="http://schemas.microsoft.com/office/powerpoint/2010/main" val="270432603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6">
            <a:extLst>
              <a:ext uri="{FF2B5EF4-FFF2-40B4-BE49-F238E27FC236}">
                <a16:creationId xmlns:a16="http://schemas.microsoft.com/office/drawing/2014/main" id="{80DA329A-03BF-4347-824A-188D083860D8}"/>
              </a:ext>
            </a:extLst>
          </p:cNvPr>
          <p:cNvSpPr/>
          <p:nvPr/>
        </p:nvSpPr>
        <p:spPr>
          <a:xfrm>
            <a:off x="1934211" y="2037928"/>
            <a:ext cx="1439333" cy="480483"/>
          </a:xfrm>
          <a:prstGeom prst="roundRect">
            <a:avLst/>
          </a:prstGeom>
          <a:ln/>
        </p:spPr>
        <p:style>
          <a:lnRef idx="2">
            <a:schemeClr val="accent5"/>
          </a:lnRef>
          <a:fillRef idx="1">
            <a:schemeClr val="lt1"/>
          </a:fillRef>
          <a:effectRef idx="0">
            <a:schemeClr val="accent5"/>
          </a:effectRef>
          <a:fontRef idx="minor">
            <a:schemeClr val="dk1"/>
          </a:fontRef>
        </p:style>
        <p:txBody>
          <a:bodyPr anchor="ctr"/>
          <a:lstStyle/>
          <a:p>
            <a:pPr algn="ctr">
              <a:defRPr/>
            </a:pPr>
            <a:r>
              <a:rPr lang="zh-CN" altLang="en-US" sz="1600" dirty="0">
                <a:ln w="0"/>
                <a:solidFill>
                  <a:schemeClr val="tx1"/>
                </a:solidFill>
                <a:effectLst>
                  <a:outerShdw blurRad="38100" dist="19050" dir="2700000" algn="tl" rotWithShape="0">
                    <a:schemeClr val="dk1">
                      <a:alpha val="40000"/>
                    </a:schemeClr>
                  </a:outerShdw>
                </a:effectLst>
                <a:ea typeface="Alibaba PuHuiTi R"/>
              </a:rPr>
              <a:t>字节流</a:t>
            </a:r>
          </a:p>
        </p:txBody>
      </p:sp>
      <p:sp>
        <p:nvSpPr>
          <p:cNvPr id="6" name="圆角矩形 94">
            <a:extLst>
              <a:ext uri="{FF2B5EF4-FFF2-40B4-BE49-F238E27FC236}">
                <a16:creationId xmlns:a16="http://schemas.microsoft.com/office/drawing/2014/main" id="{438C7536-BB04-4054-8104-FFC25491D875}"/>
              </a:ext>
            </a:extLst>
          </p:cNvPr>
          <p:cNvSpPr/>
          <p:nvPr/>
        </p:nvSpPr>
        <p:spPr>
          <a:xfrm>
            <a:off x="600711" y="2948517"/>
            <a:ext cx="1908810" cy="480483"/>
          </a:xfrm>
          <a:prstGeom prst="roundRect">
            <a:avLst/>
          </a:prstGeom>
          <a:ln>
            <a:solidFill>
              <a:srgbClr val="00B0F0"/>
            </a:solid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2133" dirty="0" err="1">
                <a:ln w="0"/>
                <a:solidFill>
                  <a:schemeClr val="tx1"/>
                </a:solidFill>
                <a:effectLst>
                  <a:outerShdw blurRad="38100" dist="19050" dir="2700000" algn="tl" rotWithShape="0">
                    <a:schemeClr val="dk1">
                      <a:alpha val="40000"/>
                    </a:schemeClr>
                  </a:outerShdw>
                </a:effectLst>
              </a:rPr>
              <a:t>InputStream</a:t>
            </a:r>
            <a:endParaRPr lang="zh-CN" altLang="en-US" sz="2133" dirty="0">
              <a:ln w="0"/>
              <a:solidFill>
                <a:schemeClr val="tx1"/>
              </a:solidFill>
              <a:effectLst>
                <a:outerShdw blurRad="38100" dist="19050" dir="2700000" algn="tl" rotWithShape="0">
                  <a:schemeClr val="dk1">
                    <a:alpha val="40000"/>
                  </a:schemeClr>
                </a:outerShdw>
              </a:effectLst>
            </a:endParaRPr>
          </a:p>
        </p:txBody>
      </p:sp>
      <p:sp>
        <p:nvSpPr>
          <p:cNvPr id="8" name="圆角矩形 99">
            <a:extLst>
              <a:ext uri="{FF2B5EF4-FFF2-40B4-BE49-F238E27FC236}">
                <a16:creationId xmlns:a16="http://schemas.microsoft.com/office/drawing/2014/main" id="{C389F92D-A4C2-4CD9-B205-555F1CA9C130}"/>
              </a:ext>
            </a:extLst>
          </p:cNvPr>
          <p:cNvSpPr/>
          <p:nvPr/>
        </p:nvSpPr>
        <p:spPr>
          <a:xfrm>
            <a:off x="6381114" y="2087103"/>
            <a:ext cx="1439333" cy="480483"/>
          </a:xfrm>
          <a:prstGeom prst="roundRect">
            <a:avLst/>
          </a:prstGeom>
          <a:ln/>
        </p:spPr>
        <p:style>
          <a:lnRef idx="2">
            <a:schemeClr val="accent5"/>
          </a:lnRef>
          <a:fillRef idx="1">
            <a:schemeClr val="lt1"/>
          </a:fillRef>
          <a:effectRef idx="0">
            <a:schemeClr val="accent5"/>
          </a:effectRef>
          <a:fontRef idx="minor">
            <a:schemeClr val="dk1"/>
          </a:fontRef>
        </p:style>
        <p:txBody>
          <a:bodyPr anchor="ctr"/>
          <a:lstStyle/>
          <a:p>
            <a:pPr algn="ctr">
              <a:defRPr/>
            </a:pPr>
            <a:r>
              <a:rPr lang="zh-CN" altLang="en-US" sz="1600" dirty="0">
                <a:ln w="0"/>
                <a:solidFill>
                  <a:schemeClr val="tx1"/>
                </a:solidFill>
                <a:effectLst>
                  <a:outerShdw blurRad="38100" dist="19050" dir="2700000" algn="tl" rotWithShape="0">
                    <a:schemeClr val="dk1">
                      <a:alpha val="40000"/>
                    </a:schemeClr>
                  </a:outerShdw>
                </a:effectLst>
                <a:ea typeface="Alibaba PuHuiTi R"/>
              </a:rPr>
              <a:t>字符流</a:t>
            </a:r>
          </a:p>
        </p:txBody>
      </p:sp>
      <p:sp>
        <p:nvSpPr>
          <p:cNvPr id="9" name="圆角矩形 100">
            <a:extLst>
              <a:ext uri="{FF2B5EF4-FFF2-40B4-BE49-F238E27FC236}">
                <a16:creationId xmlns:a16="http://schemas.microsoft.com/office/drawing/2014/main" id="{0EC81CC8-BDFF-4489-B68E-89FCAE01CF86}"/>
              </a:ext>
            </a:extLst>
          </p:cNvPr>
          <p:cNvSpPr/>
          <p:nvPr/>
        </p:nvSpPr>
        <p:spPr>
          <a:xfrm>
            <a:off x="3934460" y="1214121"/>
            <a:ext cx="1441451" cy="478367"/>
          </a:xfrm>
          <a:prstGeom prst="roundRect">
            <a:avLst/>
          </a:prstGeom>
          <a:ln/>
        </p:spPr>
        <p:style>
          <a:lnRef idx="2">
            <a:schemeClr val="accent5"/>
          </a:lnRef>
          <a:fillRef idx="1">
            <a:schemeClr val="lt1"/>
          </a:fillRef>
          <a:effectRef idx="0">
            <a:schemeClr val="accent5"/>
          </a:effectRef>
          <a:fontRef idx="minor">
            <a:schemeClr val="dk1"/>
          </a:fontRef>
        </p:style>
        <p:txBody>
          <a:bodyPr anchor="ctr"/>
          <a:lstStyle/>
          <a:p>
            <a:pPr algn="ctr">
              <a:defRPr/>
            </a:pPr>
            <a:r>
              <a:rPr lang="en-US" altLang="zh-CN" sz="1600" dirty="0">
                <a:ln w="0"/>
                <a:solidFill>
                  <a:schemeClr val="tx1"/>
                </a:solidFill>
                <a:effectLst>
                  <a:outerShdw blurRad="38100" dist="19050" dir="2700000" algn="tl" rotWithShape="0">
                    <a:schemeClr val="dk1">
                      <a:alpha val="40000"/>
                    </a:schemeClr>
                  </a:outerShdw>
                </a:effectLst>
                <a:ea typeface="Alibaba PuHuiTi R"/>
              </a:rPr>
              <a:t>IO</a:t>
            </a:r>
            <a:r>
              <a:rPr lang="zh-CN" altLang="en-US" sz="1600" dirty="0">
                <a:ln w="0"/>
                <a:solidFill>
                  <a:schemeClr val="tx1"/>
                </a:solidFill>
                <a:effectLst>
                  <a:outerShdw blurRad="38100" dist="19050" dir="2700000" algn="tl" rotWithShape="0">
                    <a:schemeClr val="dk1">
                      <a:alpha val="40000"/>
                    </a:schemeClr>
                  </a:outerShdw>
                </a:effectLst>
                <a:ea typeface="Alibaba PuHuiTi R"/>
              </a:rPr>
              <a:t>流体系</a:t>
            </a:r>
          </a:p>
        </p:txBody>
      </p:sp>
      <p:sp>
        <p:nvSpPr>
          <p:cNvPr id="11" name="圆角矩形 107">
            <a:extLst>
              <a:ext uri="{FF2B5EF4-FFF2-40B4-BE49-F238E27FC236}">
                <a16:creationId xmlns:a16="http://schemas.microsoft.com/office/drawing/2014/main" id="{3CE6714E-0F22-4A3A-A91B-DA59614B98CA}"/>
              </a:ext>
            </a:extLst>
          </p:cNvPr>
          <p:cNvSpPr/>
          <p:nvPr/>
        </p:nvSpPr>
        <p:spPr>
          <a:xfrm>
            <a:off x="9690946" y="1550105"/>
            <a:ext cx="1439333" cy="478367"/>
          </a:xfrm>
          <a:prstGeom prst="roundRect">
            <a:avLst/>
          </a:prstGeom>
          <a:ln>
            <a:solidFill>
              <a:srgbClr val="00B0F0"/>
            </a:solid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zh-CN" altLang="en-US" sz="1600" dirty="0">
                <a:ln w="0"/>
                <a:solidFill>
                  <a:schemeClr val="tx1"/>
                </a:solidFill>
                <a:effectLst>
                  <a:outerShdw blurRad="38100" dist="19050" dir="2700000" algn="tl" rotWithShape="0">
                    <a:schemeClr val="dk1">
                      <a:alpha val="40000"/>
                    </a:schemeClr>
                  </a:outerShdw>
                </a:effectLst>
                <a:ea typeface="Alibaba PuHuiTi R"/>
              </a:rPr>
              <a:t>抽象类</a:t>
            </a:r>
          </a:p>
        </p:txBody>
      </p:sp>
      <p:cxnSp>
        <p:nvCxnSpPr>
          <p:cNvPr id="12" name="曲线连接符 7177">
            <a:extLst>
              <a:ext uri="{FF2B5EF4-FFF2-40B4-BE49-F238E27FC236}">
                <a16:creationId xmlns:a16="http://schemas.microsoft.com/office/drawing/2014/main" id="{AC81A66A-FCC1-4C62-9748-94F17D122FC6}"/>
              </a:ext>
            </a:extLst>
          </p:cNvPr>
          <p:cNvCxnSpPr>
            <a:stCxn id="9" idx="2"/>
            <a:endCxn id="4" idx="0"/>
          </p:cNvCxnSpPr>
          <p:nvPr/>
        </p:nvCxnSpPr>
        <p:spPr>
          <a:xfrm rot="5400000">
            <a:off x="3481812" y="864554"/>
            <a:ext cx="345440" cy="2001308"/>
          </a:xfrm>
          <a:prstGeom prst="curvedConnector3">
            <a:avLst>
              <a:gd name="adj1" fmla="val 50000"/>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曲线连接符 7179">
            <a:extLst>
              <a:ext uri="{FF2B5EF4-FFF2-40B4-BE49-F238E27FC236}">
                <a16:creationId xmlns:a16="http://schemas.microsoft.com/office/drawing/2014/main" id="{65D9D499-8B53-4197-91B5-3D902D6117F7}"/>
              </a:ext>
            </a:extLst>
          </p:cNvPr>
          <p:cNvCxnSpPr>
            <a:stCxn id="9" idx="2"/>
            <a:endCxn id="8" idx="0"/>
          </p:cNvCxnSpPr>
          <p:nvPr/>
        </p:nvCxnSpPr>
        <p:spPr>
          <a:xfrm rot="16200000" flipH="1">
            <a:off x="5680676" y="666997"/>
            <a:ext cx="394615" cy="2445595"/>
          </a:xfrm>
          <a:prstGeom prst="curvedConnector3">
            <a:avLst>
              <a:gd name="adj1" fmla="val 50000"/>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曲线连接符 7183">
            <a:extLst>
              <a:ext uri="{FF2B5EF4-FFF2-40B4-BE49-F238E27FC236}">
                <a16:creationId xmlns:a16="http://schemas.microsoft.com/office/drawing/2014/main" id="{27387853-526F-425A-9DFE-3D722BC28D11}"/>
              </a:ext>
            </a:extLst>
          </p:cNvPr>
          <p:cNvCxnSpPr>
            <a:cxnSpLocks/>
            <a:stCxn id="4" idx="2"/>
            <a:endCxn id="6" idx="0"/>
          </p:cNvCxnSpPr>
          <p:nvPr/>
        </p:nvCxnSpPr>
        <p:spPr>
          <a:xfrm rot="5400000">
            <a:off x="1889444" y="2184083"/>
            <a:ext cx="430106" cy="1098762"/>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曲线连接符 7185">
            <a:extLst>
              <a:ext uri="{FF2B5EF4-FFF2-40B4-BE49-F238E27FC236}">
                <a16:creationId xmlns:a16="http://schemas.microsoft.com/office/drawing/2014/main" id="{2A47660D-331C-47DD-8FD7-654C22B392CF}"/>
              </a:ext>
            </a:extLst>
          </p:cNvPr>
          <p:cNvCxnSpPr>
            <a:cxnSpLocks/>
            <a:stCxn id="4" idx="2"/>
          </p:cNvCxnSpPr>
          <p:nvPr/>
        </p:nvCxnSpPr>
        <p:spPr>
          <a:xfrm rot="16200000" flipH="1">
            <a:off x="2951799" y="2220490"/>
            <a:ext cx="430106" cy="1025948"/>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曲线连接符 7189">
            <a:extLst>
              <a:ext uri="{FF2B5EF4-FFF2-40B4-BE49-F238E27FC236}">
                <a16:creationId xmlns:a16="http://schemas.microsoft.com/office/drawing/2014/main" id="{E2181E0B-DCBB-4E5F-BAFE-2A5836849C7A}"/>
              </a:ext>
            </a:extLst>
          </p:cNvPr>
          <p:cNvCxnSpPr>
            <a:cxnSpLocks/>
          </p:cNvCxnSpPr>
          <p:nvPr/>
        </p:nvCxnSpPr>
        <p:spPr>
          <a:xfrm rot="5400000">
            <a:off x="6507523" y="2301578"/>
            <a:ext cx="410178" cy="979805"/>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曲线连接符 7192">
            <a:extLst>
              <a:ext uri="{FF2B5EF4-FFF2-40B4-BE49-F238E27FC236}">
                <a16:creationId xmlns:a16="http://schemas.microsoft.com/office/drawing/2014/main" id="{3C2EB7D6-CE46-4EF4-8B59-5AEEF9E11A0C}"/>
              </a:ext>
            </a:extLst>
          </p:cNvPr>
          <p:cNvCxnSpPr>
            <a:cxnSpLocks/>
          </p:cNvCxnSpPr>
          <p:nvPr/>
        </p:nvCxnSpPr>
        <p:spPr>
          <a:xfrm rot="16200000" flipH="1">
            <a:off x="7642585" y="2184846"/>
            <a:ext cx="410178" cy="1198033"/>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圆角矩形 94">
            <a:extLst>
              <a:ext uri="{FF2B5EF4-FFF2-40B4-BE49-F238E27FC236}">
                <a16:creationId xmlns:a16="http://schemas.microsoft.com/office/drawing/2014/main" id="{71FD6E53-5E34-4991-A5D6-CD4BFB2F6955}"/>
              </a:ext>
            </a:extLst>
          </p:cNvPr>
          <p:cNvSpPr/>
          <p:nvPr/>
        </p:nvSpPr>
        <p:spPr>
          <a:xfrm>
            <a:off x="472442" y="3905249"/>
            <a:ext cx="2325369" cy="480483"/>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2133" dirty="0" err="1">
                <a:ln w="0"/>
                <a:solidFill>
                  <a:schemeClr val="tx1"/>
                </a:solidFill>
                <a:effectLst>
                  <a:outerShdw blurRad="38100" dist="19050" dir="2700000" algn="tl" rotWithShape="0">
                    <a:schemeClr val="dk1">
                      <a:alpha val="40000"/>
                    </a:schemeClr>
                  </a:outerShdw>
                </a:effectLst>
              </a:rPr>
              <a:t>FileInputStream</a:t>
            </a:r>
            <a:endParaRPr lang="zh-CN" altLang="en-US" sz="2133" dirty="0">
              <a:ln w="0"/>
              <a:solidFill>
                <a:schemeClr val="tx1"/>
              </a:solidFill>
              <a:effectLst>
                <a:outerShdw blurRad="38100" dist="19050" dir="2700000" algn="tl" rotWithShape="0">
                  <a:schemeClr val="dk1">
                    <a:alpha val="40000"/>
                  </a:schemeClr>
                </a:outerShdw>
              </a:effectLst>
            </a:endParaRPr>
          </a:p>
        </p:txBody>
      </p:sp>
      <p:sp>
        <p:nvSpPr>
          <p:cNvPr id="25" name="圆角矩形 94">
            <a:extLst>
              <a:ext uri="{FF2B5EF4-FFF2-40B4-BE49-F238E27FC236}">
                <a16:creationId xmlns:a16="http://schemas.microsoft.com/office/drawing/2014/main" id="{2A7ADFDC-EDFD-4DC5-BA9A-D17ABF872A90}"/>
              </a:ext>
            </a:extLst>
          </p:cNvPr>
          <p:cNvSpPr/>
          <p:nvPr/>
        </p:nvSpPr>
        <p:spPr>
          <a:xfrm>
            <a:off x="3050542" y="3905248"/>
            <a:ext cx="2325369" cy="480483"/>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2133" dirty="0" err="1">
                <a:ln w="0"/>
                <a:solidFill>
                  <a:schemeClr val="tx1"/>
                </a:solidFill>
                <a:effectLst>
                  <a:outerShdw blurRad="38100" dist="19050" dir="2700000" algn="tl" rotWithShape="0">
                    <a:schemeClr val="dk1">
                      <a:alpha val="40000"/>
                    </a:schemeClr>
                  </a:outerShdw>
                </a:effectLst>
              </a:rPr>
              <a:t>FileOutPutSteam</a:t>
            </a:r>
            <a:endParaRPr lang="zh-CN" altLang="en-US" sz="2133" dirty="0">
              <a:ln w="0"/>
              <a:solidFill>
                <a:schemeClr val="tx1"/>
              </a:solidFill>
              <a:effectLst>
                <a:outerShdw blurRad="38100" dist="19050" dir="2700000" algn="tl" rotWithShape="0">
                  <a:schemeClr val="dk1">
                    <a:alpha val="40000"/>
                  </a:schemeClr>
                </a:outerShdw>
              </a:effectLst>
            </a:endParaRPr>
          </a:p>
        </p:txBody>
      </p:sp>
      <p:sp>
        <p:nvSpPr>
          <p:cNvPr id="26" name="圆角矩形 94">
            <a:extLst>
              <a:ext uri="{FF2B5EF4-FFF2-40B4-BE49-F238E27FC236}">
                <a16:creationId xmlns:a16="http://schemas.microsoft.com/office/drawing/2014/main" id="{061F0595-34F4-4A96-9008-6102C64DC7AD}"/>
              </a:ext>
            </a:extLst>
          </p:cNvPr>
          <p:cNvSpPr/>
          <p:nvPr/>
        </p:nvSpPr>
        <p:spPr>
          <a:xfrm>
            <a:off x="5655311" y="3913716"/>
            <a:ext cx="2325369" cy="480483"/>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2133" dirty="0" err="1">
                <a:ln w="0"/>
                <a:solidFill>
                  <a:schemeClr val="tx1"/>
                </a:solidFill>
                <a:effectLst>
                  <a:outerShdw blurRad="38100" dist="19050" dir="2700000" algn="tl" rotWithShape="0">
                    <a:schemeClr val="dk1">
                      <a:alpha val="40000"/>
                    </a:schemeClr>
                  </a:outerShdw>
                </a:effectLst>
              </a:rPr>
              <a:t>FileReader</a:t>
            </a:r>
            <a:endParaRPr lang="zh-CN" altLang="en-US" sz="2133" dirty="0">
              <a:ln w="0"/>
              <a:solidFill>
                <a:schemeClr val="tx1"/>
              </a:solidFill>
              <a:effectLst>
                <a:outerShdw blurRad="38100" dist="19050" dir="2700000" algn="tl" rotWithShape="0">
                  <a:schemeClr val="dk1">
                    <a:alpha val="40000"/>
                  </a:schemeClr>
                </a:outerShdw>
              </a:effectLst>
            </a:endParaRPr>
          </a:p>
        </p:txBody>
      </p:sp>
      <p:sp>
        <p:nvSpPr>
          <p:cNvPr id="27" name="圆角矩形 94">
            <a:extLst>
              <a:ext uri="{FF2B5EF4-FFF2-40B4-BE49-F238E27FC236}">
                <a16:creationId xmlns:a16="http://schemas.microsoft.com/office/drawing/2014/main" id="{395EC5AF-7E3C-48B8-8602-4D0DE98C441D}"/>
              </a:ext>
            </a:extLst>
          </p:cNvPr>
          <p:cNvSpPr/>
          <p:nvPr/>
        </p:nvSpPr>
        <p:spPr>
          <a:xfrm>
            <a:off x="8194464" y="3913716"/>
            <a:ext cx="2325369" cy="480483"/>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2133" dirty="0" err="1">
                <a:ln w="0"/>
                <a:solidFill>
                  <a:schemeClr val="tx1"/>
                </a:solidFill>
                <a:effectLst>
                  <a:outerShdw blurRad="38100" dist="19050" dir="2700000" algn="tl" rotWithShape="0">
                    <a:schemeClr val="dk1">
                      <a:alpha val="40000"/>
                    </a:schemeClr>
                  </a:outerShdw>
                </a:effectLst>
              </a:rPr>
              <a:t>FileWriter</a:t>
            </a:r>
            <a:endParaRPr lang="zh-CN" altLang="en-US" sz="2133" dirty="0">
              <a:ln w="0"/>
              <a:solidFill>
                <a:schemeClr val="tx1"/>
              </a:solidFill>
              <a:effectLst>
                <a:outerShdw blurRad="38100" dist="19050" dir="2700000" algn="tl" rotWithShape="0">
                  <a:schemeClr val="dk1">
                    <a:alpha val="40000"/>
                  </a:schemeClr>
                </a:outerShdw>
              </a:effectLst>
            </a:endParaRPr>
          </a:p>
        </p:txBody>
      </p:sp>
      <p:cxnSp>
        <p:nvCxnSpPr>
          <p:cNvPr id="29" name="曲线连接符 7183">
            <a:extLst>
              <a:ext uri="{FF2B5EF4-FFF2-40B4-BE49-F238E27FC236}">
                <a16:creationId xmlns:a16="http://schemas.microsoft.com/office/drawing/2014/main" id="{AF213CBB-B88C-420A-BC49-86D3EF13BD68}"/>
              </a:ext>
            </a:extLst>
          </p:cNvPr>
          <p:cNvCxnSpPr>
            <a:cxnSpLocks/>
          </p:cNvCxnSpPr>
          <p:nvPr/>
        </p:nvCxnSpPr>
        <p:spPr>
          <a:xfrm rot="5400000">
            <a:off x="1167766" y="3090438"/>
            <a:ext cx="430106" cy="1098762"/>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曲线连接符 7185">
            <a:extLst>
              <a:ext uri="{FF2B5EF4-FFF2-40B4-BE49-F238E27FC236}">
                <a16:creationId xmlns:a16="http://schemas.microsoft.com/office/drawing/2014/main" id="{B11BD3F7-10FF-40A7-B2C3-1DEBE61E3CEC}"/>
              </a:ext>
            </a:extLst>
          </p:cNvPr>
          <p:cNvCxnSpPr>
            <a:cxnSpLocks/>
          </p:cNvCxnSpPr>
          <p:nvPr/>
        </p:nvCxnSpPr>
        <p:spPr>
          <a:xfrm rot="16200000" flipH="1">
            <a:off x="3805503" y="3177221"/>
            <a:ext cx="430106" cy="1025948"/>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曲线连接符 7189">
            <a:extLst>
              <a:ext uri="{FF2B5EF4-FFF2-40B4-BE49-F238E27FC236}">
                <a16:creationId xmlns:a16="http://schemas.microsoft.com/office/drawing/2014/main" id="{2828418A-A547-48B1-A469-96B6F6B5F08E}"/>
              </a:ext>
            </a:extLst>
          </p:cNvPr>
          <p:cNvCxnSpPr>
            <a:cxnSpLocks/>
          </p:cNvCxnSpPr>
          <p:nvPr/>
        </p:nvCxnSpPr>
        <p:spPr>
          <a:xfrm rot="5400000">
            <a:off x="6237305" y="3218724"/>
            <a:ext cx="410178" cy="979805"/>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曲线连接符 7192">
            <a:extLst>
              <a:ext uri="{FF2B5EF4-FFF2-40B4-BE49-F238E27FC236}">
                <a16:creationId xmlns:a16="http://schemas.microsoft.com/office/drawing/2014/main" id="{A4774136-A033-4CAB-B1F9-6990FE90A5BD}"/>
              </a:ext>
            </a:extLst>
          </p:cNvPr>
          <p:cNvCxnSpPr/>
          <p:nvPr/>
        </p:nvCxnSpPr>
        <p:spPr>
          <a:xfrm rot="16200000" flipH="1">
            <a:off x="9152059" y="3041403"/>
            <a:ext cx="410178" cy="1198033"/>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圆角矩形 94">
            <a:extLst>
              <a:ext uri="{FF2B5EF4-FFF2-40B4-BE49-F238E27FC236}">
                <a16:creationId xmlns:a16="http://schemas.microsoft.com/office/drawing/2014/main" id="{C7D27817-B803-409F-B025-D9BA9BD0254D}"/>
              </a:ext>
            </a:extLst>
          </p:cNvPr>
          <p:cNvSpPr/>
          <p:nvPr/>
        </p:nvSpPr>
        <p:spPr>
          <a:xfrm>
            <a:off x="2768812" y="2988733"/>
            <a:ext cx="1908810" cy="480483"/>
          </a:xfrm>
          <a:prstGeom prst="roundRect">
            <a:avLst/>
          </a:prstGeom>
          <a:ln>
            <a:solidFill>
              <a:srgbClr val="00B0F0"/>
            </a:solid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2133" dirty="0" err="1">
                <a:ln w="0"/>
                <a:solidFill>
                  <a:schemeClr val="tx1"/>
                </a:solidFill>
                <a:effectLst>
                  <a:outerShdw blurRad="38100" dist="19050" dir="2700000" algn="tl" rotWithShape="0">
                    <a:schemeClr val="dk1">
                      <a:alpha val="40000"/>
                    </a:schemeClr>
                  </a:outerShdw>
                </a:effectLst>
              </a:rPr>
              <a:t>OutputStream</a:t>
            </a:r>
            <a:endParaRPr lang="zh-CN" altLang="en-US" sz="2133" dirty="0">
              <a:ln w="0"/>
              <a:solidFill>
                <a:schemeClr val="tx1"/>
              </a:solidFill>
              <a:effectLst>
                <a:outerShdw blurRad="38100" dist="19050" dir="2700000" algn="tl" rotWithShape="0">
                  <a:schemeClr val="dk1">
                    <a:alpha val="40000"/>
                  </a:schemeClr>
                </a:outerShdw>
              </a:effectLst>
            </a:endParaRPr>
          </a:p>
        </p:txBody>
      </p:sp>
      <p:sp>
        <p:nvSpPr>
          <p:cNvPr id="35" name="圆角矩形 94">
            <a:extLst>
              <a:ext uri="{FF2B5EF4-FFF2-40B4-BE49-F238E27FC236}">
                <a16:creationId xmlns:a16="http://schemas.microsoft.com/office/drawing/2014/main" id="{F6489C65-11F8-4A54-8751-D9DC8BE919BA}"/>
              </a:ext>
            </a:extLst>
          </p:cNvPr>
          <p:cNvSpPr/>
          <p:nvPr/>
        </p:nvSpPr>
        <p:spPr>
          <a:xfrm>
            <a:off x="5491162" y="2965069"/>
            <a:ext cx="1908810" cy="480483"/>
          </a:xfrm>
          <a:prstGeom prst="roundRect">
            <a:avLst/>
          </a:prstGeom>
          <a:ln>
            <a:solidFill>
              <a:srgbClr val="00B0F0"/>
            </a:solid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2133" dirty="0">
                <a:ln w="0"/>
                <a:solidFill>
                  <a:schemeClr val="tx1"/>
                </a:solidFill>
                <a:effectLst>
                  <a:outerShdw blurRad="38100" dist="19050" dir="2700000" algn="tl" rotWithShape="0">
                    <a:schemeClr val="dk1">
                      <a:alpha val="40000"/>
                    </a:schemeClr>
                  </a:outerShdw>
                </a:effectLst>
              </a:rPr>
              <a:t>Reader</a:t>
            </a:r>
            <a:endParaRPr lang="zh-CN" altLang="en-US" sz="2133" dirty="0">
              <a:ln w="0"/>
              <a:solidFill>
                <a:schemeClr val="tx1"/>
              </a:solidFill>
              <a:effectLst>
                <a:outerShdw blurRad="38100" dist="19050" dir="2700000" algn="tl" rotWithShape="0">
                  <a:schemeClr val="dk1">
                    <a:alpha val="40000"/>
                  </a:schemeClr>
                </a:outerShdw>
              </a:effectLst>
            </a:endParaRPr>
          </a:p>
        </p:txBody>
      </p:sp>
      <p:sp>
        <p:nvSpPr>
          <p:cNvPr id="36" name="圆角矩形 94">
            <a:extLst>
              <a:ext uri="{FF2B5EF4-FFF2-40B4-BE49-F238E27FC236}">
                <a16:creationId xmlns:a16="http://schemas.microsoft.com/office/drawing/2014/main" id="{47835C6E-010F-45F1-8666-20D779B5C1A6}"/>
              </a:ext>
            </a:extLst>
          </p:cNvPr>
          <p:cNvSpPr/>
          <p:nvPr/>
        </p:nvSpPr>
        <p:spPr>
          <a:xfrm>
            <a:off x="7984863" y="2942189"/>
            <a:ext cx="1908810" cy="480483"/>
          </a:xfrm>
          <a:prstGeom prst="roundRect">
            <a:avLst/>
          </a:prstGeom>
          <a:ln>
            <a:solidFill>
              <a:srgbClr val="00B0F0"/>
            </a:solid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2133" dirty="0">
                <a:ln w="0"/>
                <a:solidFill>
                  <a:schemeClr val="tx1"/>
                </a:solidFill>
                <a:effectLst>
                  <a:outerShdw blurRad="38100" dist="19050" dir="2700000" algn="tl" rotWithShape="0">
                    <a:schemeClr val="dk1">
                      <a:alpha val="40000"/>
                    </a:schemeClr>
                  </a:outerShdw>
                </a:effectLst>
              </a:rPr>
              <a:t>Writer</a:t>
            </a:r>
            <a:endParaRPr lang="zh-CN" altLang="en-US" sz="2133" dirty="0">
              <a:ln w="0"/>
              <a:solidFill>
                <a:schemeClr val="tx1"/>
              </a:solidFill>
              <a:effectLst>
                <a:outerShdw blurRad="38100" dist="19050" dir="2700000" algn="tl" rotWithShape="0">
                  <a:schemeClr val="dk1">
                    <a:alpha val="40000"/>
                  </a:schemeClr>
                </a:outerShdw>
              </a:effectLst>
            </a:endParaRPr>
          </a:p>
        </p:txBody>
      </p:sp>
      <p:pic>
        <p:nvPicPr>
          <p:cNvPr id="1026" name="Picture 2">
            <a:extLst>
              <a:ext uri="{FF2B5EF4-FFF2-40B4-BE49-F238E27FC236}">
                <a16:creationId xmlns:a16="http://schemas.microsoft.com/office/drawing/2014/main" id="{CB7BEDDD-4118-458C-BE97-90B77E8F8F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9897" y="4555680"/>
            <a:ext cx="1244600" cy="1244600"/>
          </a:xfrm>
          <a:prstGeom prst="rect">
            <a:avLst/>
          </a:prstGeom>
          <a:noFill/>
          <a:extLst>
            <a:ext uri="{909E8E84-426E-40DD-AFC4-6F175D3DCCD1}">
              <a14:hiddenFill xmlns:a14="http://schemas.microsoft.com/office/drawing/2010/main">
                <a:solidFill>
                  <a:srgbClr val="FFFFFF"/>
                </a:solidFill>
              </a14:hiddenFill>
            </a:ext>
          </a:extLst>
        </p:spPr>
      </p:pic>
      <p:sp>
        <p:nvSpPr>
          <p:cNvPr id="32" name="圆角矩形 94">
            <a:extLst>
              <a:ext uri="{FF2B5EF4-FFF2-40B4-BE49-F238E27FC236}">
                <a16:creationId xmlns:a16="http://schemas.microsoft.com/office/drawing/2014/main" id="{0C03D2E0-B0C1-403D-81EC-264AE2E04F72}"/>
              </a:ext>
            </a:extLst>
          </p:cNvPr>
          <p:cNvSpPr/>
          <p:nvPr/>
        </p:nvSpPr>
        <p:spPr>
          <a:xfrm>
            <a:off x="9690154" y="2278169"/>
            <a:ext cx="1439334" cy="478367"/>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zh-CN" altLang="en-US" sz="2133" dirty="0">
                <a:ln w="0"/>
                <a:solidFill>
                  <a:schemeClr val="tx1"/>
                </a:solidFill>
                <a:effectLst>
                  <a:outerShdw blurRad="38100" dist="19050" dir="2700000" algn="tl" rotWithShape="0">
                    <a:schemeClr val="dk1">
                      <a:alpha val="40000"/>
                    </a:schemeClr>
                  </a:outerShdw>
                </a:effectLst>
              </a:rPr>
              <a:t>实现类</a:t>
            </a:r>
          </a:p>
        </p:txBody>
      </p:sp>
    </p:spTree>
    <p:extLst>
      <p:ext uri="{BB962C8B-B14F-4D97-AF65-F5344CB8AC3E}">
        <p14:creationId xmlns:p14="http://schemas.microsoft.com/office/powerpoint/2010/main" val="3343019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4">
            <a:extLst>
              <a:ext uri="{FF2B5EF4-FFF2-40B4-BE49-F238E27FC236}">
                <a16:creationId xmlns:a16="http://schemas.microsoft.com/office/drawing/2014/main" id="{DC83CD6F-D366-4E76-AAD2-CF6673B15D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3125" y="2145717"/>
            <a:ext cx="1645328" cy="23511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矩形 17">
            <a:extLst>
              <a:ext uri="{FF2B5EF4-FFF2-40B4-BE49-F238E27FC236}">
                <a16:creationId xmlns:a16="http://schemas.microsoft.com/office/drawing/2014/main" id="{3565C23F-826A-48FF-81B9-E3F2A84293F4}"/>
              </a:ext>
            </a:extLst>
          </p:cNvPr>
          <p:cNvSpPr/>
          <p:nvPr/>
        </p:nvSpPr>
        <p:spPr>
          <a:xfrm>
            <a:off x="751520" y="1894971"/>
            <a:ext cx="2870282" cy="3276120"/>
          </a:xfrm>
          <a:prstGeom prst="rect">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三角形 5">
            <a:extLst>
              <a:ext uri="{FF2B5EF4-FFF2-40B4-BE49-F238E27FC236}">
                <a16:creationId xmlns:a16="http://schemas.microsoft.com/office/drawing/2014/main" id="{B6C92066-3496-4533-A943-4B7FCF35F3DD}"/>
              </a:ext>
            </a:extLst>
          </p:cNvPr>
          <p:cNvSpPr/>
          <p:nvPr/>
        </p:nvSpPr>
        <p:spPr>
          <a:xfrm rot="2651319">
            <a:off x="1009108" y="2027901"/>
            <a:ext cx="145648" cy="7810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矩形 19">
            <a:extLst>
              <a:ext uri="{FF2B5EF4-FFF2-40B4-BE49-F238E27FC236}">
                <a16:creationId xmlns:a16="http://schemas.microsoft.com/office/drawing/2014/main" id="{86BB66FD-DF62-48EB-AF64-231B94A219F4}"/>
              </a:ext>
            </a:extLst>
          </p:cNvPr>
          <p:cNvSpPr/>
          <p:nvPr/>
        </p:nvSpPr>
        <p:spPr>
          <a:xfrm>
            <a:off x="1002493" y="1744500"/>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磁盘</a:t>
            </a:r>
          </a:p>
        </p:txBody>
      </p:sp>
      <p:sp>
        <p:nvSpPr>
          <p:cNvPr id="21" name="矩形 20">
            <a:extLst>
              <a:ext uri="{FF2B5EF4-FFF2-40B4-BE49-F238E27FC236}">
                <a16:creationId xmlns:a16="http://schemas.microsoft.com/office/drawing/2014/main" id="{FE105782-4810-4572-A839-5E322DAA3692}"/>
              </a:ext>
            </a:extLst>
          </p:cNvPr>
          <p:cNvSpPr/>
          <p:nvPr/>
        </p:nvSpPr>
        <p:spPr>
          <a:xfrm>
            <a:off x="7924419" y="1775306"/>
            <a:ext cx="2870282" cy="3276120"/>
          </a:xfrm>
          <a:prstGeom prst="rect">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三角形 5">
            <a:extLst>
              <a:ext uri="{FF2B5EF4-FFF2-40B4-BE49-F238E27FC236}">
                <a16:creationId xmlns:a16="http://schemas.microsoft.com/office/drawing/2014/main" id="{21D8917B-7256-47EF-A377-A7ABDC24984D}"/>
              </a:ext>
            </a:extLst>
          </p:cNvPr>
          <p:cNvSpPr/>
          <p:nvPr/>
        </p:nvSpPr>
        <p:spPr>
          <a:xfrm rot="2651319">
            <a:off x="8182007" y="1908236"/>
            <a:ext cx="145648" cy="7810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矩形 22">
            <a:extLst>
              <a:ext uri="{FF2B5EF4-FFF2-40B4-BE49-F238E27FC236}">
                <a16:creationId xmlns:a16="http://schemas.microsoft.com/office/drawing/2014/main" id="{F582FA29-474D-4C92-BEF7-F3E1E3616466}"/>
              </a:ext>
            </a:extLst>
          </p:cNvPr>
          <p:cNvSpPr/>
          <p:nvPr/>
        </p:nvSpPr>
        <p:spPr>
          <a:xfrm>
            <a:off x="8175392" y="1624835"/>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内存</a:t>
            </a:r>
          </a:p>
        </p:txBody>
      </p:sp>
      <p:sp>
        <p:nvSpPr>
          <p:cNvPr id="24" name="椭圆 23">
            <a:extLst>
              <a:ext uri="{FF2B5EF4-FFF2-40B4-BE49-F238E27FC236}">
                <a16:creationId xmlns:a16="http://schemas.microsoft.com/office/drawing/2014/main" id="{F50B6245-4188-46E0-8C96-3DFF837A9891}"/>
              </a:ext>
            </a:extLst>
          </p:cNvPr>
          <p:cNvSpPr/>
          <p:nvPr/>
        </p:nvSpPr>
        <p:spPr>
          <a:xfrm>
            <a:off x="8636715" y="2412297"/>
            <a:ext cx="1612201" cy="1612201"/>
          </a:xfrm>
          <a:prstGeom prst="ellipse">
            <a:avLst/>
          </a:prstGeom>
          <a:solidFill>
            <a:srgbClr val="AD2B26"/>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b="1" dirty="0">
                <a:solidFill>
                  <a:schemeClr val="bg1"/>
                </a:solidFill>
                <a:latin typeface="Alibaba PuHuiTi B" pitchFamily="18" charset="-122"/>
                <a:ea typeface="Alibaba PuHuiTi B" pitchFamily="18" charset="-122"/>
                <a:cs typeface="Alibaba PuHuiTi B" pitchFamily="18" charset="-122"/>
                <a:sym typeface="Bebas"/>
              </a:rPr>
              <a:t>程序</a:t>
            </a:r>
          </a:p>
        </p:txBody>
      </p:sp>
      <p:sp>
        <p:nvSpPr>
          <p:cNvPr id="25" name="文本框 24">
            <a:extLst>
              <a:ext uri="{FF2B5EF4-FFF2-40B4-BE49-F238E27FC236}">
                <a16:creationId xmlns:a16="http://schemas.microsoft.com/office/drawing/2014/main" id="{D942AA9C-117E-41AA-AD3B-1E2AA6D94B41}"/>
              </a:ext>
            </a:extLst>
          </p:cNvPr>
          <p:cNvSpPr txBox="1"/>
          <p:nvPr/>
        </p:nvSpPr>
        <p:spPr>
          <a:xfrm>
            <a:off x="3754597" y="2284779"/>
            <a:ext cx="6096000" cy="338554"/>
          </a:xfrm>
          <a:prstGeom prst="rect">
            <a:avLst/>
          </a:prstGeom>
          <a:noFill/>
        </p:spPr>
        <p:txBody>
          <a:bodyPr wrap="square">
            <a:spAutoFit/>
          </a:bodyPr>
          <a:lstStyle/>
          <a:p>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文件字节输入流，一个一个字节读数据到内存</a:t>
            </a:r>
          </a:p>
        </p:txBody>
      </p:sp>
      <p:sp>
        <p:nvSpPr>
          <p:cNvPr id="27" name="箭头: 右 26">
            <a:extLst>
              <a:ext uri="{FF2B5EF4-FFF2-40B4-BE49-F238E27FC236}">
                <a16:creationId xmlns:a16="http://schemas.microsoft.com/office/drawing/2014/main" id="{9EC79DD6-A3B7-4743-9C8F-AF1292A967B1}"/>
              </a:ext>
            </a:extLst>
          </p:cNvPr>
          <p:cNvSpPr/>
          <p:nvPr/>
        </p:nvSpPr>
        <p:spPr>
          <a:xfrm>
            <a:off x="3376802" y="2582148"/>
            <a:ext cx="5127118" cy="658902"/>
          </a:xfrm>
          <a:prstGeom prst="rightArrow">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pic>
        <p:nvPicPr>
          <p:cNvPr id="29" name="图片 28">
            <a:extLst>
              <a:ext uri="{FF2B5EF4-FFF2-40B4-BE49-F238E27FC236}">
                <a16:creationId xmlns:a16="http://schemas.microsoft.com/office/drawing/2014/main" id="{5DD54583-A0F8-4F6D-BB7D-DCA39E877C88}"/>
              </a:ext>
            </a:extLst>
          </p:cNvPr>
          <p:cNvPicPr>
            <a:picLocks noChangeAspect="1"/>
          </p:cNvPicPr>
          <p:nvPr/>
        </p:nvPicPr>
        <p:blipFill>
          <a:blip r:embed="rId4"/>
          <a:stretch>
            <a:fillRect/>
          </a:stretch>
        </p:blipFill>
        <p:spPr>
          <a:xfrm>
            <a:off x="3052453" y="2484849"/>
            <a:ext cx="419100" cy="658902"/>
          </a:xfrm>
          <a:prstGeom prst="rect">
            <a:avLst/>
          </a:prstGeom>
        </p:spPr>
      </p:pic>
      <p:pic>
        <p:nvPicPr>
          <p:cNvPr id="30" name="图片 29">
            <a:extLst>
              <a:ext uri="{FF2B5EF4-FFF2-40B4-BE49-F238E27FC236}">
                <a16:creationId xmlns:a16="http://schemas.microsoft.com/office/drawing/2014/main" id="{344CECD2-F76E-4DC7-BFE3-925012421090}"/>
              </a:ext>
            </a:extLst>
          </p:cNvPr>
          <p:cNvPicPr>
            <a:picLocks noChangeAspect="1"/>
          </p:cNvPicPr>
          <p:nvPr/>
        </p:nvPicPr>
        <p:blipFill>
          <a:blip r:embed="rId4"/>
          <a:stretch>
            <a:fillRect/>
          </a:stretch>
        </p:blipFill>
        <p:spPr>
          <a:xfrm>
            <a:off x="8294370" y="4135085"/>
            <a:ext cx="419100" cy="457200"/>
          </a:xfrm>
          <a:prstGeom prst="rect">
            <a:avLst/>
          </a:prstGeom>
        </p:spPr>
      </p:pic>
      <p:sp>
        <p:nvSpPr>
          <p:cNvPr id="31" name="椭圆 30">
            <a:extLst>
              <a:ext uri="{FF2B5EF4-FFF2-40B4-BE49-F238E27FC236}">
                <a16:creationId xmlns:a16="http://schemas.microsoft.com/office/drawing/2014/main" id="{49EB0A1C-C81A-404D-920D-4AB8D3150B6A}"/>
              </a:ext>
            </a:extLst>
          </p:cNvPr>
          <p:cNvSpPr/>
          <p:nvPr/>
        </p:nvSpPr>
        <p:spPr>
          <a:xfrm>
            <a:off x="4206240" y="2814300"/>
            <a:ext cx="243840" cy="21274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94D73C24-D4D9-4B66-B62E-740688BA5D0B}"/>
              </a:ext>
            </a:extLst>
          </p:cNvPr>
          <p:cNvSpPr/>
          <p:nvPr/>
        </p:nvSpPr>
        <p:spPr>
          <a:xfrm>
            <a:off x="4583704" y="2805228"/>
            <a:ext cx="243840" cy="21274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33" name="椭圆 32">
            <a:extLst>
              <a:ext uri="{FF2B5EF4-FFF2-40B4-BE49-F238E27FC236}">
                <a16:creationId xmlns:a16="http://schemas.microsoft.com/office/drawing/2014/main" id="{BFBE1BDE-1E52-4E7B-BE07-324ACE3AE10D}"/>
              </a:ext>
            </a:extLst>
          </p:cNvPr>
          <p:cNvSpPr/>
          <p:nvPr/>
        </p:nvSpPr>
        <p:spPr>
          <a:xfrm>
            <a:off x="4960339" y="2805227"/>
            <a:ext cx="243840" cy="21274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4976074" y="692111"/>
            <a:ext cx="5716639" cy="4898379"/>
          </a:xfrm>
        </p:spPr>
        <p:txBody>
          <a:bodyPr/>
          <a:lstStyle/>
          <a:p>
            <a:pPr>
              <a:lnSpc>
                <a:spcPct val="250000"/>
              </a:lnSpc>
              <a:buFont typeface="Wingdings" panose="05000000000000000000" pitchFamily="2" charset="2"/>
              <a:buChar char="Ø"/>
            </a:pPr>
            <a:r>
              <a:rPr kumimoji="1" lang="en-US" altLang="zh-CN"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kumimoji="1"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类的使用</a:t>
            </a:r>
            <a:endParaRPr kumimoji="1" lang="en-US" altLang="zh-CN"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创建</a:t>
            </a:r>
            <a:r>
              <a:rPr lang="en-US" altLang="zh-CN"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lang="zh-CN" altLang="en-US"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对象</a:t>
            </a:r>
            <a:endParaRPr lang="en-US" altLang="zh-CN"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常用方法：判断文件类型、获取文件信息</a:t>
            </a:r>
            <a:endPar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常用方法：创建文件、删除文件功能</a:t>
            </a:r>
            <a:endPar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常用方法：遍历文件夹</a:t>
            </a:r>
            <a:endPar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补充知识：方法递归</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补充知识：字符集</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buFont typeface="Wingdings" panose="05000000000000000000" pitchFamily="2" charset="2"/>
              <a:buChar char="Ø"/>
            </a:pPr>
            <a:r>
              <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IO</a:t>
            </a: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流：概述</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buFont typeface="Wingdings" panose="05000000000000000000" pitchFamily="2" charset="2"/>
              <a:buChar char="Ø"/>
            </a:pPr>
            <a:r>
              <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IO</a:t>
            </a: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流：字节流</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buFont typeface="Wingdings" panose="05000000000000000000" pitchFamily="2" charset="2"/>
              <a:buChar char="Ø"/>
            </a:pPr>
            <a:r>
              <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IO</a:t>
            </a: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流：资源释放的方式</a:t>
            </a:r>
          </a:p>
        </p:txBody>
      </p:sp>
    </p:spTree>
    <p:extLst>
      <p:ext uri="{BB962C8B-B14F-4D97-AF65-F5344CB8AC3E}">
        <p14:creationId xmlns:p14="http://schemas.microsoft.com/office/powerpoint/2010/main" val="38041484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AEBC63-21D2-4D25-B54A-C428ED9A3DB0}"/>
              </a:ext>
            </a:extLst>
          </p:cNvPr>
          <p:cNvSpPr>
            <a:spLocks noChangeArrowheads="1"/>
          </p:cNvSpPr>
          <p:nvPr/>
        </p:nvSpPr>
        <p:spPr bwMode="auto">
          <a:xfrm>
            <a:off x="538483" y="935693"/>
            <a:ext cx="7138493" cy="156587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200000"/>
              </a:lnSpc>
              <a:spcBef>
                <a:spcPct val="0"/>
              </a:spcBef>
              <a:spcAft>
                <a:spcPct val="0"/>
              </a:spcAft>
              <a:buClrTx/>
              <a:buSzTx/>
              <a:tabLst/>
            </a:pPr>
            <a:r>
              <a:rPr lang="zh-CN"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文件字节输入流：FileInputStream</a:t>
            </a:r>
            <a:endParaRPr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l"/>
              <a:tabLst/>
            </a:pPr>
            <a:r>
              <a:rPr lang="zh-CN"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作用：以内存为基准，把磁盘文件中的数据以字节的形式读取到内存中去。</a:t>
            </a:r>
            <a:br>
              <a:rPr lang="zh-CN"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endParaRPr lang="zh-CN"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aphicFrame>
        <p:nvGraphicFramePr>
          <p:cNvPr id="5" name="表格 4">
            <a:extLst>
              <a:ext uri="{FF2B5EF4-FFF2-40B4-BE49-F238E27FC236}">
                <a16:creationId xmlns:a16="http://schemas.microsoft.com/office/drawing/2014/main" id="{05B5A1BD-516F-443A-9071-2FCC2246EBB4}"/>
              </a:ext>
            </a:extLst>
          </p:cNvPr>
          <p:cNvGraphicFramePr>
            <a:graphicFrameLocks noGrp="1"/>
          </p:cNvGraphicFramePr>
          <p:nvPr>
            <p:extLst>
              <p:ext uri="{D42A27DB-BD31-4B8C-83A1-F6EECF244321}">
                <p14:modId xmlns:p14="http://schemas.microsoft.com/office/powerpoint/2010/main" val="1650448972"/>
              </p:ext>
            </p:extLst>
          </p:nvPr>
        </p:nvGraphicFramePr>
        <p:xfrm>
          <a:off x="538483" y="2317151"/>
          <a:ext cx="8899985" cy="1611193"/>
        </p:xfrm>
        <a:graphic>
          <a:graphicData uri="http://schemas.openxmlformats.org/drawingml/2006/table">
            <a:tbl>
              <a:tblPr/>
              <a:tblGrid>
                <a:gridCol w="4232373">
                  <a:extLst>
                    <a:ext uri="{9D8B030D-6E8A-4147-A177-3AD203B41FA5}">
                      <a16:colId xmlns:a16="http://schemas.microsoft.com/office/drawing/2014/main" val="1138920238"/>
                    </a:ext>
                  </a:extLst>
                </a:gridCol>
                <a:gridCol w="4667612">
                  <a:extLst>
                    <a:ext uri="{9D8B030D-6E8A-4147-A177-3AD203B41FA5}">
                      <a16:colId xmlns:a16="http://schemas.microsoft.com/office/drawing/2014/main" val="432614512"/>
                    </a:ext>
                  </a:extLst>
                </a:gridCol>
              </a:tblGrid>
              <a:tr h="520512">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构造器</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676174">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lang="zh-CN" altLang="zh-CN" sz="1600" dirty="0">
                          <a:solidFill>
                            <a:schemeClr val="tx1">
                              <a:lumMod val="85000"/>
                              <a:lumOff val="15000"/>
                            </a:schemeClr>
                          </a:solidFill>
                          <a:latin typeface="微软雅黑" pitchFamily="34" charset="-122"/>
                          <a:ea typeface="Alibaba PuHuiTi R"/>
                        </a:rPr>
                        <a:t>public FileInputStream​(File file)</a:t>
                      </a:r>
                      <a:endParaRPr kumimoji="0" lang="zh-CN" altLang="en-US" sz="1600" b="1" i="0" u="none" strike="noStrike" cap="none" normalizeH="0" baseline="0" dirty="0">
                        <a:ln>
                          <a:noFill/>
                        </a:ln>
                        <a:solidFill>
                          <a:schemeClr val="tx1">
                            <a:lumMod val="85000"/>
                            <a:lumOff val="15000"/>
                          </a:schemeClr>
                        </a:solidFill>
                        <a:effectLst/>
                        <a:latin typeface="Times New Roman" pitchFamily="18" charset="0"/>
                        <a:ea typeface="黑体" pitchFamily="49"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indent="0" fontAlgn="auto">
                        <a:lnSpc>
                          <a:spcPct val="150000"/>
                        </a:lnSpc>
                        <a:spcBef>
                          <a:spcPts val="0"/>
                        </a:spcBef>
                        <a:spcAft>
                          <a:spcPts val="0"/>
                        </a:spcAft>
                        <a:buFont typeface="Wingdings" pitchFamily="2" charset="2"/>
                        <a:buNone/>
                        <a:defRPr/>
                      </a:pPr>
                      <a:r>
                        <a:rPr lang="zh-CN" altLang="zh-CN" sz="1600" dirty="0">
                          <a:solidFill>
                            <a:schemeClr val="tx1">
                              <a:lumMod val="85000"/>
                              <a:lumOff val="15000"/>
                            </a:schemeClr>
                          </a:solidFill>
                          <a:latin typeface="微软雅黑" pitchFamily="34" charset="-122"/>
                          <a:ea typeface="Alibaba PuHuiTi R"/>
                        </a:rPr>
                        <a:t>创建字节输入流管道与源文件对象接通</a:t>
                      </a:r>
                      <a:endParaRPr lang="en-US" altLang="zh-CN" sz="1600" dirty="0">
                        <a:solidFill>
                          <a:schemeClr val="tx1">
                            <a:lumMod val="85000"/>
                            <a:lumOff val="15000"/>
                          </a:schemeClr>
                        </a:solidFill>
                        <a:latin typeface="微软雅黑" pitchFamily="34" charset="-122"/>
                        <a:ea typeface="微软雅黑" pitchFamily="34"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r h="0">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lang="zh-CN" altLang="zh-CN" sz="1600" dirty="0">
                          <a:solidFill>
                            <a:schemeClr val="tx1">
                              <a:lumMod val="85000"/>
                              <a:lumOff val="15000"/>
                            </a:schemeClr>
                          </a:solidFill>
                          <a:latin typeface="微软雅黑" pitchFamily="34" charset="-122"/>
                          <a:ea typeface="Alibaba PuHuiTi R"/>
                        </a:rPr>
                        <a:t>public FileInputStream​(String pathname)</a:t>
                      </a:r>
                      <a:endParaRPr kumimoji="0" lang="zh-CN" altLang="en-US" sz="1600" b="0" i="0" u="none" strike="noStrike" cap="none" normalizeH="0" baseline="0" dirty="0">
                        <a:ln>
                          <a:noFill/>
                        </a:ln>
                        <a:solidFill>
                          <a:srgbClr val="262626"/>
                        </a:solidFill>
                        <a:effectLst/>
                        <a:latin typeface="Consolas" panose="020B0609020204030204" pitchFamily="49" charset="0"/>
                        <a:ea typeface="Alibaba PuHuiTi R"/>
                        <a:cs typeface="Times New Roman" panose="02020603050405020304" pitchFamily="18" charset="0"/>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zh-CN" sz="1600" dirty="0">
                          <a:solidFill>
                            <a:schemeClr val="tx1">
                              <a:lumMod val="85000"/>
                              <a:lumOff val="15000"/>
                            </a:schemeClr>
                          </a:solidFill>
                          <a:latin typeface="微软雅黑" pitchFamily="34" charset="-122"/>
                          <a:ea typeface="Alibaba PuHuiTi R"/>
                        </a:rPr>
                        <a:t>创建字节输入流管道与源文件路径接通</a:t>
                      </a:r>
                      <a:endParaRPr kumimoji="0" lang="zh-CN" altLang="en-US" sz="1600" b="0" i="0" u="none" strike="noStrike" cap="none" normalizeH="0" baseline="0" dirty="0">
                        <a:ln>
                          <a:noFill/>
                        </a:ln>
                        <a:solidFill>
                          <a:srgbClr val="262626"/>
                        </a:solidFill>
                        <a:effectLst/>
                        <a:latin typeface="Alibaba PuHuiTi R" pitchFamily="18" charset="-122"/>
                        <a:ea typeface="Alibaba PuHuiTi R"/>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417659233"/>
                  </a:ext>
                </a:extLst>
              </a:tr>
            </a:tbl>
          </a:graphicData>
        </a:graphic>
      </p:graphicFrame>
      <p:graphicFrame>
        <p:nvGraphicFramePr>
          <p:cNvPr id="6" name="表格 5">
            <a:extLst>
              <a:ext uri="{FF2B5EF4-FFF2-40B4-BE49-F238E27FC236}">
                <a16:creationId xmlns:a16="http://schemas.microsoft.com/office/drawing/2014/main" id="{CE58917D-3F5D-4B02-8939-6589DAFB94BD}"/>
              </a:ext>
            </a:extLst>
          </p:cNvPr>
          <p:cNvGraphicFramePr>
            <a:graphicFrameLocks noGrp="1"/>
          </p:cNvGraphicFramePr>
          <p:nvPr>
            <p:extLst>
              <p:ext uri="{D42A27DB-BD31-4B8C-83A1-F6EECF244321}">
                <p14:modId xmlns:p14="http://schemas.microsoft.com/office/powerpoint/2010/main" val="846101863"/>
              </p:ext>
            </p:extLst>
          </p:nvPr>
        </p:nvGraphicFramePr>
        <p:xfrm>
          <a:off x="538484" y="4437807"/>
          <a:ext cx="9341686" cy="1610748"/>
        </p:xfrm>
        <a:graphic>
          <a:graphicData uri="http://schemas.openxmlformats.org/drawingml/2006/table">
            <a:tbl>
              <a:tblPr/>
              <a:tblGrid>
                <a:gridCol w="3047652">
                  <a:extLst>
                    <a:ext uri="{9D8B030D-6E8A-4147-A177-3AD203B41FA5}">
                      <a16:colId xmlns:a16="http://schemas.microsoft.com/office/drawing/2014/main" val="1138920238"/>
                    </a:ext>
                  </a:extLst>
                </a:gridCol>
                <a:gridCol w="6294034">
                  <a:extLst>
                    <a:ext uri="{9D8B030D-6E8A-4147-A177-3AD203B41FA5}">
                      <a16:colId xmlns:a16="http://schemas.microsoft.com/office/drawing/2014/main" val="432614512"/>
                    </a:ext>
                  </a:extLst>
                </a:gridCol>
              </a:tblGrid>
              <a:tr h="520512">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方法名称</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676174">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lang="zh-CN" altLang="zh-CN" sz="1600" dirty="0">
                          <a:solidFill>
                            <a:schemeClr val="tx1">
                              <a:lumMod val="85000"/>
                              <a:lumOff val="15000"/>
                            </a:schemeClr>
                          </a:solidFill>
                          <a:latin typeface="微软雅黑" pitchFamily="34" charset="-122"/>
                          <a:ea typeface="Alibaba PuHuiTi R"/>
                        </a:rPr>
                        <a:t>public int read()</a:t>
                      </a:r>
                      <a:endParaRPr kumimoji="0" lang="zh-CN" altLang="en-US" sz="1600" b="1" i="0" u="none" strike="noStrike" cap="none" normalizeH="0" baseline="0" dirty="0">
                        <a:ln>
                          <a:noFill/>
                        </a:ln>
                        <a:solidFill>
                          <a:schemeClr val="tx1">
                            <a:lumMod val="85000"/>
                            <a:lumOff val="15000"/>
                          </a:schemeClr>
                        </a:solidFill>
                        <a:effectLst/>
                        <a:latin typeface="Times New Roman" pitchFamily="18" charset="0"/>
                        <a:ea typeface="黑体" pitchFamily="49"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indent="0" fontAlgn="auto">
                        <a:lnSpc>
                          <a:spcPct val="150000"/>
                        </a:lnSpc>
                        <a:spcBef>
                          <a:spcPts val="0"/>
                        </a:spcBef>
                        <a:spcAft>
                          <a:spcPts val="0"/>
                        </a:spcAft>
                        <a:buFont typeface="Wingdings" pitchFamily="2" charset="2"/>
                        <a:buNone/>
                        <a:defRPr/>
                      </a:pPr>
                      <a:r>
                        <a:rPr lang="zh-CN" altLang="zh-CN" sz="1600" dirty="0">
                          <a:solidFill>
                            <a:schemeClr val="tx1">
                              <a:lumMod val="85000"/>
                              <a:lumOff val="15000"/>
                            </a:schemeClr>
                          </a:solidFill>
                          <a:latin typeface="微软雅黑" pitchFamily="34" charset="-122"/>
                          <a:ea typeface="Alibaba PuHuiTi R"/>
                        </a:rPr>
                        <a:t>每次读取一个字节返回，</a:t>
                      </a:r>
                      <a:r>
                        <a:rPr lang="zh-CN" altLang="en-US" sz="1600" dirty="0">
                          <a:solidFill>
                            <a:schemeClr val="tx1">
                              <a:lumMod val="85000"/>
                              <a:lumOff val="15000"/>
                            </a:schemeClr>
                          </a:solidFill>
                          <a:latin typeface="微软雅黑" pitchFamily="34" charset="-122"/>
                          <a:ea typeface="Alibaba PuHuiTi R"/>
                        </a:rPr>
                        <a:t>如果字节已经没有可读的</a:t>
                      </a:r>
                      <a:r>
                        <a:rPr lang="zh-CN" altLang="zh-CN" sz="1600" dirty="0">
                          <a:solidFill>
                            <a:schemeClr val="tx1">
                              <a:lumMod val="85000"/>
                              <a:lumOff val="15000"/>
                            </a:schemeClr>
                          </a:solidFill>
                          <a:latin typeface="微软雅黑" pitchFamily="34" charset="-122"/>
                          <a:ea typeface="Alibaba PuHuiTi R"/>
                        </a:rPr>
                        <a:t>返回-1</a:t>
                      </a:r>
                      <a:endParaRPr lang="en-US" altLang="zh-CN" sz="1600" dirty="0">
                        <a:solidFill>
                          <a:schemeClr val="tx1">
                            <a:lumMod val="85000"/>
                            <a:lumOff val="15000"/>
                          </a:schemeClr>
                        </a:solidFill>
                        <a:latin typeface="微软雅黑" pitchFamily="34" charset="-122"/>
                        <a:ea typeface="微软雅黑" pitchFamily="34"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r h="0">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lang="zh-CN" altLang="zh-CN" sz="1600" dirty="0">
                          <a:solidFill>
                            <a:schemeClr val="tx1">
                              <a:lumMod val="85000"/>
                              <a:lumOff val="15000"/>
                            </a:schemeClr>
                          </a:solidFill>
                          <a:latin typeface="微软雅黑" pitchFamily="34" charset="-122"/>
                          <a:ea typeface="Alibaba PuHuiTi R"/>
                        </a:rPr>
                        <a:t>public int read(</a:t>
                      </a:r>
                      <a:r>
                        <a:rPr lang="en-US" altLang="zh-CN" sz="1600" dirty="0">
                          <a:solidFill>
                            <a:schemeClr val="tx1">
                              <a:lumMod val="85000"/>
                              <a:lumOff val="15000"/>
                            </a:schemeClr>
                          </a:solidFill>
                          <a:latin typeface="微软雅黑" pitchFamily="34" charset="-122"/>
                          <a:ea typeface="Alibaba PuHuiTi R"/>
                        </a:rPr>
                        <a:t>byte[] buffer</a:t>
                      </a:r>
                      <a:r>
                        <a:rPr lang="zh-CN" altLang="zh-CN" sz="1600" dirty="0">
                          <a:solidFill>
                            <a:schemeClr val="tx1">
                              <a:lumMod val="85000"/>
                              <a:lumOff val="15000"/>
                            </a:schemeClr>
                          </a:solidFill>
                          <a:latin typeface="微软雅黑" pitchFamily="34" charset="-122"/>
                          <a:ea typeface="Alibaba PuHuiTi R"/>
                        </a:rPr>
                        <a:t>)</a:t>
                      </a:r>
                      <a:endParaRPr kumimoji="0" lang="zh-CN" altLang="en-US" sz="1600" b="1" i="0" u="none" strike="noStrike" cap="none" normalizeH="0" baseline="0" dirty="0">
                        <a:ln>
                          <a:noFill/>
                        </a:ln>
                        <a:solidFill>
                          <a:schemeClr val="tx1">
                            <a:lumMod val="85000"/>
                            <a:lumOff val="15000"/>
                          </a:schemeClr>
                        </a:solidFill>
                        <a:effectLst/>
                        <a:latin typeface="Times New Roman" pitchFamily="18" charset="0"/>
                        <a:ea typeface="黑体" pitchFamily="49"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zh-CN" sz="1600" dirty="0">
                          <a:solidFill>
                            <a:schemeClr val="tx1">
                              <a:lumMod val="85000"/>
                              <a:lumOff val="15000"/>
                            </a:schemeClr>
                          </a:solidFill>
                          <a:latin typeface="微软雅黑" pitchFamily="34" charset="-122"/>
                          <a:ea typeface="Alibaba PuHuiTi R"/>
                        </a:rPr>
                        <a:t>每次读取一个字节</a:t>
                      </a:r>
                      <a:r>
                        <a:rPr lang="zh-CN" altLang="en-US" sz="1600" dirty="0">
                          <a:solidFill>
                            <a:schemeClr val="tx1">
                              <a:lumMod val="85000"/>
                              <a:lumOff val="15000"/>
                            </a:schemeClr>
                          </a:solidFill>
                          <a:latin typeface="微软雅黑" pitchFamily="34" charset="-122"/>
                          <a:ea typeface="Alibaba PuHuiTi R"/>
                        </a:rPr>
                        <a:t>数组</a:t>
                      </a:r>
                      <a:r>
                        <a:rPr lang="zh-CN" altLang="zh-CN" sz="1600" dirty="0">
                          <a:solidFill>
                            <a:schemeClr val="tx1">
                              <a:lumMod val="85000"/>
                              <a:lumOff val="15000"/>
                            </a:schemeClr>
                          </a:solidFill>
                          <a:latin typeface="微软雅黑" pitchFamily="34" charset="-122"/>
                          <a:ea typeface="Alibaba PuHuiTi R"/>
                        </a:rPr>
                        <a:t>返回，</a:t>
                      </a:r>
                      <a:r>
                        <a:rPr lang="zh-CN" altLang="en-US" sz="1600" dirty="0">
                          <a:solidFill>
                            <a:schemeClr val="tx1">
                              <a:lumMod val="85000"/>
                              <a:lumOff val="15000"/>
                            </a:schemeClr>
                          </a:solidFill>
                          <a:latin typeface="微软雅黑" pitchFamily="34" charset="-122"/>
                          <a:ea typeface="Alibaba PuHuiTi R"/>
                        </a:rPr>
                        <a:t>如果字节已经没有可读的</a:t>
                      </a:r>
                      <a:r>
                        <a:rPr lang="zh-CN" altLang="zh-CN" sz="1600" dirty="0">
                          <a:solidFill>
                            <a:schemeClr val="tx1">
                              <a:lumMod val="85000"/>
                              <a:lumOff val="15000"/>
                            </a:schemeClr>
                          </a:solidFill>
                          <a:latin typeface="微软雅黑" pitchFamily="34" charset="-122"/>
                          <a:ea typeface="Alibaba PuHuiTi R"/>
                        </a:rPr>
                        <a:t>返回-1</a:t>
                      </a:r>
                      <a:endParaRPr lang="en-US" altLang="zh-CN" sz="1600" dirty="0">
                        <a:solidFill>
                          <a:schemeClr val="tx1">
                            <a:lumMod val="85000"/>
                            <a:lumOff val="15000"/>
                          </a:schemeClr>
                        </a:solidFill>
                        <a:latin typeface="微软雅黑" pitchFamily="34" charset="-122"/>
                        <a:ea typeface="微软雅黑" pitchFamily="34"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41765923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427009" y="1054101"/>
            <a:ext cx="7827416" cy="4511040"/>
          </a:xfrm>
        </p:spPr>
        <p:txBody>
          <a:bodyPr/>
          <a:lstStyle/>
          <a:p>
            <a:pPr>
              <a:lnSpc>
                <a:spcPct val="150000"/>
              </a:lnSpc>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文件字节输入流，每次读取一个字节的</a:t>
            </a:r>
            <a:r>
              <a:rPr lang="en-US" altLang="zh-CN" sz="1600"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api</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是哪个？</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150000"/>
              </a:lnSpc>
            </a:pP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150000"/>
              </a:lnSpc>
            </a:pP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150000"/>
              </a:lnSpc>
            </a:pPr>
            <a:endParaRPr lang="en-US" altLang="zh-CN" sz="1600" dirty="0">
              <a:solidFill>
                <a:schemeClr val="tx1">
                  <a:lumMod val="85000"/>
                  <a:lumOff val="15000"/>
                </a:schemeClr>
              </a:solidFill>
            </a:endParaRPr>
          </a:p>
          <a:p>
            <a:pPr>
              <a:lnSpc>
                <a:spcPct val="150000"/>
              </a:lnSpc>
            </a:pP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150000"/>
              </a:lnSpc>
            </a:pPr>
            <a:r>
              <a:rPr lang="zh-CN" altLang="en-US" sz="1600" dirty="0">
                <a:solidFill>
                  <a:schemeClr val="tx1">
                    <a:lumMod val="85000"/>
                    <a:lumOff val="15000"/>
                  </a:schemeClr>
                </a:solidFill>
              </a:rPr>
              <a:t>每次读取一个字节存在什么问题？</a:t>
            </a:r>
            <a:endParaRPr lang="en-US" altLang="zh-CN" sz="1600" dirty="0">
              <a:solidFill>
                <a:schemeClr val="tx1">
                  <a:lumMod val="85000"/>
                  <a:lumOff val="15000"/>
                </a:schemeClr>
              </a:solidFill>
            </a:endParaRPr>
          </a:p>
          <a:p>
            <a:pPr marL="895335" lvl="1" indent="-285750">
              <a:lnSpc>
                <a:spcPct val="200000"/>
              </a:lnSpc>
              <a:buFont typeface="Wingdings" panose="05000000000000000000" pitchFamily="2" charset="2"/>
              <a:buChar char="l"/>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性能较慢</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l"/>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读取中文字符输出无法避免乱码问题。</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lnSpc>
                <a:spcPct val="150000"/>
              </a:lnSpc>
            </a:pP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aphicFrame>
        <p:nvGraphicFramePr>
          <p:cNvPr id="6" name="表格 5">
            <a:extLst>
              <a:ext uri="{FF2B5EF4-FFF2-40B4-BE49-F238E27FC236}">
                <a16:creationId xmlns:a16="http://schemas.microsoft.com/office/drawing/2014/main" id="{35FD74C2-562A-4DF9-B0AA-5EA63FE71FCB}"/>
              </a:ext>
            </a:extLst>
          </p:cNvPr>
          <p:cNvGraphicFramePr>
            <a:graphicFrameLocks noGrp="1"/>
          </p:cNvGraphicFramePr>
          <p:nvPr>
            <p:extLst>
              <p:ext uri="{D42A27DB-BD31-4B8C-83A1-F6EECF244321}">
                <p14:modId xmlns:p14="http://schemas.microsoft.com/office/powerpoint/2010/main" val="1401621290"/>
              </p:ext>
            </p:extLst>
          </p:nvPr>
        </p:nvGraphicFramePr>
        <p:xfrm>
          <a:off x="5090163" y="2009160"/>
          <a:ext cx="5681159" cy="1067254"/>
        </p:xfrm>
        <a:graphic>
          <a:graphicData uri="http://schemas.openxmlformats.org/drawingml/2006/table">
            <a:tbl>
              <a:tblPr/>
              <a:tblGrid>
                <a:gridCol w="1968874">
                  <a:extLst>
                    <a:ext uri="{9D8B030D-6E8A-4147-A177-3AD203B41FA5}">
                      <a16:colId xmlns:a16="http://schemas.microsoft.com/office/drawing/2014/main" val="1138920238"/>
                    </a:ext>
                  </a:extLst>
                </a:gridCol>
                <a:gridCol w="3712285">
                  <a:extLst>
                    <a:ext uri="{9D8B030D-6E8A-4147-A177-3AD203B41FA5}">
                      <a16:colId xmlns:a16="http://schemas.microsoft.com/office/drawing/2014/main" val="432614512"/>
                    </a:ext>
                  </a:extLst>
                </a:gridCol>
              </a:tblGrid>
              <a:tr h="464214">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2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方法名称</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2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603040">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lang="zh-CN" altLang="zh-CN" sz="1100" dirty="0">
                          <a:solidFill>
                            <a:schemeClr val="tx1">
                              <a:lumMod val="85000"/>
                              <a:lumOff val="15000"/>
                            </a:schemeClr>
                          </a:solidFill>
                          <a:latin typeface="微软雅黑" pitchFamily="34" charset="-122"/>
                          <a:ea typeface="Alibaba PuHuiTi R"/>
                        </a:rPr>
                        <a:t>public int read()</a:t>
                      </a:r>
                      <a:endParaRPr kumimoji="0" lang="zh-CN" altLang="en-US" sz="1100" b="1" i="0" u="none" strike="noStrike" cap="none" normalizeH="0" baseline="0" dirty="0">
                        <a:ln>
                          <a:noFill/>
                        </a:ln>
                        <a:solidFill>
                          <a:schemeClr val="tx1">
                            <a:lumMod val="85000"/>
                            <a:lumOff val="15000"/>
                          </a:schemeClr>
                        </a:solidFill>
                        <a:effectLst/>
                        <a:latin typeface="Times New Roman" pitchFamily="18" charset="0"/>
                        <a:ea typeface="黑体" pitchFamily="49"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indent="0" fontAlgn="auto">
                        <a:lnSpc>
                          <a:spcPct val="150000"/>
                        </a:lnSpc>
                        <a:spcBef>
                          <a:spcPts val="0"/>
                        </a:spcBef>
                        <a:spcAft>
                          <a:spcPts val="0"/>
                        </a:spcAft>
                        <a:buFont typeface="Wingdings" pitchFamily="2" charset="2"/>
                        <a:buNone/>
                        <a:defRPr/>
                      </a:pPr>
                      <a:r>
                        <a:rPr lang="zh-CN" altLang="zh-CN" sz="1100" dirty="0">
                          <a:solidFill>
                            <a:schemeClr val="tx1">
                              <a:lumMod val="85000"/>
                              <a:lumOff val="15000"/>
                            </a:schemeClr>
                          </a:solidFill>
                          <a:latin typeface="微软雅黑" pitchFamily="34" charset="-122"/>
                          <a:ea typeface="Alibaba PuHuiTi R"/>
                        </a:rPr>
                        <a:t>每次读取一个字节返回，</a:t>
                      </a:r>
                      <a:r>
                        <a:rPr lang="zh-CN" altLang="en-US" sz="1100" dirty="0">
                          <a:solidFill>
                            <a:schemeClr val="tx1">
                              <a:lumMod val="85000"/>
                              <a:lumOff val="15000"/>
                            </a:schemeClr>
                          </a:solidFill>
                          <a:latin typeface="微软雅黑" pitchFamily="34" charset="-122"/>
                          <a:ea typeface="Alibaba PuHuiTi R"/>
                        </a:rPr>
                        <a:t>如果字节已经没有可读的</a:t>
                      </a:r>
                      <a:r>
                        <a:rPr lang="zh-CN" altLang="zh-CN" sz="1100" dirty="0">
                          <a:solidFill>
                            <a:schemeClr val="tx1">
                              <a:lumMod val="85000"/>
                              <a:lumOff val="15000"/>
                            </a:schemeClr>
                          </a:solidFill>
                          <a:latin typeface="微软雅黑" pitchFamily="34" charset="-122"/>
                          <a:ea typeface="Alibaba PuHuiTi R"/>
                        </a:rPr>
                        <a:t>返回-1</a:t>
                      </a:r>
                      <a:endParaRPr lang="en-US" altLang="zh-CN" sz="1100" dirty="0">
                        <a:solidFill>
                          <a:schemeClr val="tx1">
                            <a:lumMod val="85000"/>
                            <a:lumOff val="15000"/>
                          </a:schemeClr>
                        </a:solidFill>
                        <a:latin typeface="微软雅黑" pitchFamily="34" charset="-122"/>
                        <a:ea typeface="微软雅黑" pitchFamily="34"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bl>
          </a:graphicData>
        </a:graphic>
      </p:graphicFrame>
    </p:spTree>
    <p:extLst>
      <p:ext uri="{BB962C8B-B14F-4D97-AF65-F5344CB8AC3E}">
        <p14:creationId xmlns:p14="http://schemas.microsoft.com/office/powerpoint/2010/main" val="901549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6" end="6"/>
                                            </p:txEl>
                                          </p:spTgt>
                                        </p:tgtEl>
                                        <p:attrNameLst>
                                          <p:attrName>style.visibility</p:attrName>
                                        </p:attrNameLst>
                                      </p:cBhvr>
                                      <p:to>
                                        <p:strVal val="visible"/>
                                      </p:to>
                                    </p:set>
                                    <p:animEffect transition="in" filter="fade">
                                      <p:cBhvr>
                                        <p:cTn id="12" dur="500"/>
                                        <p:tgtEl>
                                          <p:spTgt spid="5">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animEffect transition="in" filter="fade">
                                      <p:cBhvr>
                                        <p:cTn id="17"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4753439" y="804882"/>
            <a:ext cx="5716639" cy="4898379"/>
          </a:xfrm>
        </p:spPr>
        <p:txBody>
          <a:bodyPr/>
          <a:lstStyle/>
          <a:p>
            <a:pPr>
              <a:buFont typeface="Wingdings" panose="05000000000000000000" pitchFamily="2" charset="2"/>
              <a:buChar char="Ø"/>
            </a:pPr>
            <a:r>
              <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kumimoji="1"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类的使用</a:t>
            </a:r>
            <a:endPar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补充知识：方法递归</a:t>
            </a:r>
            <a:endPar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补充知识：字符集</a:t>
            </a:r>
            <a:endPar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IO</a:t>
            </a:r>
            <a:r>
              <a:rPr kumimoji="1"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流：概述</a:t>
            </a:r>
            <a:endPar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IO</a:t>
            </a:r>
            <a:r>
              <a:rPr kumimoji="1"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流：字节流</a:t>
            </a:r>
            <a:endPar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字节输入流：每次读取一个字节</a:t>
            </a:r>
            <a:endPar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字节输入流：每次读取一个字节数组</a:t>
            </a:r>
            <a:endParaRPr lang="en-US" altLang="zh-CN"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字节输入流</a:t>
            </a:r>
            <a:r>
              <a:rPr lang="zh-CN" altLang="en-US"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：读取文件的全部字节</a:t>
            </a:r>
            <a:endParaRPr lang="en-US" altLang="zh-CN" sz="16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字节输出流</a:t>
            </a:r>
            <a:r>
              <a:rPr lang="zh-CN" altLang="en-US"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写字节数据到文件</a:t>
            </a:r>
            <a:endParaRPr lang="en-US" altLang="zh-CN" sz="16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文件拷贝</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IO</a:t>
            </a: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流：资源释放的方式</a:t>
            </a:r>
          </a:p>
        </p:txBody>
      </p:sp>
    </p:spTree>
    <p:extLst>
      <p:ext uri="{BB962C8B-B14F-4D97-AF65-F5344CB8AC3E}">
        <p14:creationId xmlns:p14="http://schemas.microsoft.com/office/powerpoint/2010/main" val="3545074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4">
            <a:extLst>
              <a:ext uri="{FF2B5EF4-FFF2-40B4-BE49-F238E27FC236}">
                <a16:creationId xmlns:a16="http://schemas.microsoft.com/office/drawing/2014/main" id="{DC83CD6F-D366-4E76-AAD2-CF6673B15D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3125" y="2145717"/>
            <a:ext cx="1645328" cy="23511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矩形 17">
            <a:extLst>
              <a:ext uri="{FF2B5EF4-FFF2-40B4-BE49-F238E27FC236}">
                <a16:creationId xmlns:a16="http://schemas.microsoft.com/office/drawing/2014/main" id="{3565C23F-826A-48FF-81B9-E3F2A84293F4}"/>
              </a:ext>
            </a:extLst>
          </p:cNvPr>
          <p:cNvSpPr/>
          <p:nvPr/>
        </p:nvSpPr>
        <p:spPr>
          <a:xfrm>
            <a:off x="751520" y="1894971"/>
            <a:ext cx="2870282" cy="3276120"/>
          </a:xfrm>
          <a:prstGeom prst="rect">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三角形 5">
            <a:extLst>
              <a:ext uri="{FF2B5EF4-FFF2-40B4-BE49-F238E27FC236}">
                <a16:creationId xmlns:a16="http://schemas.microsoft.com/office/drawing/2014/main" id="{B6C92066-3496-4533-A943-4B7FCF35F3DD}"/>
              </a:ext>
            </a:extLst>
          </p:cNvPr>
          <p:cNvSpPr/>
          <p:nvPr/>
        </p:nvSpPr>
        <p:spPr>
          <a:xfrm rot="2651319">
            <a:off x="1009108" y="2027901"/>
            <a:ext cx="145648" cy="7810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矩形 19">
            <a:extLst>
              <a:ext uri="{FF2B5EF4-FFF2-40B4-BE49-F238E27FC236}">
                <a16:creationId xmlns:a16="http://schemas.microsoft.com/office/drawing/2014/main" id="{86BB66FD-DF62-48EB-AF64-231B94A219F4}"/>
              </a:ext>
            </a:extLst>
          </p:cNvPr>
          <p:cNvSpPr/>
          <p:nvPr/>
        </p:nvSpPr>
        <p:spPr>
          <a:xfrm>
            <a:off x="1002493" y="1744500"/>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磁盘</a:t>
            </a:r>
          </a:p>
        </p:txBody>
      </p:sp>
      <p:sp>
        <p:nvSpPr>
          <p:cNvPr id="21" name="矩形 20">
            <a:extLst>
              <a:ext uri="{FF2B5EF4-FFF2-40B4-BE49-F238E27FC236}">
                <a16:creationId xmlns:a16="http://schemas.microsoft.com/office/drawing/2014/main" id="{FE105782-4810-4572-A839-5E322DAA3692}"/>
              </a:ext>
            </a:extLst>
          </p:cNvPr>
          <p:cNvSpPr/>
          <p:nvPr/>
        </p:nvSpPr>
        <p:spPr>
          <a:xfrm>
            <a:off x="7924419" y="1775306"/>
            <a:ext cx="2870282" cy="3276120"/>
          </a:xfrm>
          <a:prstGeom prst="rect">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三角形 5">
            <a:extLst>
              <a:ext uri="{FF2B5EF4-FFF2-40B4-BE49-F238E27FC236}">
                <a16:creationId xmlns:a16="http://schemas.microsoft.com/office/drawing/2014/main" id="{21D8917B-7256-47EF-A377-A7ABDC24984D}"/>
              </a:ext>
            </a:extLst>
          </p:cNvPr>
          <p:cNvSpPr/>
          <p:nvPr/>
        </p:nvSpPr>
        <p:spPr>
          <a:xfrm rot="2651319">
            <a:off x="8182007" y="1908236"/>
            <a:ext cx="145648" cy="7810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矩形 22">
            <a:extLst>
              <a:ext uri="{FF2B5EF4-FFF2-40B4-BE49-F238E27FC236}">
                <a16:creationId xmlns:a16="http://schemas.microsoft.com/office/drawing/2014/main" id="{F582FA29-474D-4C92-BEF7-F3E1E3616466}"/>
              </a:ext>
            </a:extLst>
          </p:cNvPr>
          <p:cNvSpPr/>
          <p:nvPr/>
        </p:nvSpPr>
        <p:spPr>
          <a:xfrm>
            <a:off x="8175392" y="1624835"/>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内存</a:t>
            </a:r>
          </a:p>
        </p:txBody>
      </p:sp>
      <p:sp>
        <p:nvSpPr>
          <p:cNvPr id="24" name="椭圆 23">
            <a:extLst>
              <a:ext uri="{FF2B5EF4-FFF2-40B4-BE49-F238E27FC236}">
                <a16:creationId xmlns:a16="http://schemas.microsoft.com/office/drawing/2014/main" id="{F50B6245-4188-46E0-8C96-3DFF837A9891}"/>
              </a:ext>
            </a:extLst>
          </p:cNvPr>
          <p:cNvSpPr/>
          <p:nvPr/>
        </p:nvSpPr>
        <p:spPr>
          <a:xfrm>
            <a:off x="8636715" y="2412297"/>
            <a:ext cx="1612201" cy="1612201"/>
          </a:xfrm>
          <a:prstGeom prst="ellipse">
            <a:avLst/>
          </a:prstGeom>
          <a:solidFill>
            <a:srgbClr val="AD2B26"/>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b="1" dirty="0">
                <a:solidFill>
                  <a:schemeClr val="bg1"/>
                </a:solidFill>
                <a:latin typeface="Alibaba PuHuiTi B" pitchFamily="18" charset="-122"/>
                <a:ea typeface="Alibaba PuHuiTi B" pitchFamily="18" charset="-122"/>
                <a:cs typeface="Alibaba PuHuiTi B" pitchFamily="18" charset="-122"/>
                <a:sym typeface="Bebas"/>
              </a:rPr>
              <a:t>程序进程</a:t>
            </a:r>
          </a:p>
        </p:txBody>
      </p:sp>
      <p:sp>
        <p:nvSpPr>
          <p:cNvPr id="25" name="文本框 24">
            <a:extLst>
              <a:ext uri="{FF2B5EF4-FFF2-40B4-BE49-F238E27FC236}">
                <a16:creationId xmlns:a16="http://schemas.microsoft.com/office/drawing/2014/main" id="{D942AA9C-117E-41AA-AD3B-1E2AA6D94B41}"/>
              </a:ext>
            </a:extLst>
          </p:cNvPr>
          <p:cNvSpPr txBox="1"/>
          <p:nvPr/>
        </p:nvSpPr>
        <p:spPr>
          <a:xfrm>
            <a:off x="3754597" y="2284779"/>
            <a:ext cx="6096000" cy="338554"/>
          </a:xfrm>
          <a:prstGeom prst="rect">
            <a:avLst/>
          </a:prstGeom>
          <a:noFill/>
        </p:spPr>
        <p:txBody>
          <a:bodyPr wrap="square">
            <a:spAutoFit/>
          </a:bodyPr>
          <a:lstStyle/>
          <a:p>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文件字节输入流，一个个字节数组读数据到内存</a:t>
            </a:r>
          </a:p>
        </p:txBody>
      </p:sp>
      <p:sp>
        <p:nvSpPr>
          <p:cNvPr id="27" name="箭头: 右 26">
            <a:extLst>
              <a:ext uri="{FF2B5EF4-FFF2-40B4-BE49-F238E27FC236}">
                <a16:creationId xmlns:a16="http://schemas.microsoft.com/office/drawing/2014/main" id="{9EC79DD6-A3B7-4743-9C8F-AF1292A967B1}"/>
              </a:ext>
            </a:extLst>
          </p:cNvPr>
          <p:cNvSpPr/>
          <p:nvPr/>
        </p:nvSpPr>
        <p:spPr>
          <a:xfrm>
            <a:off x="3376802" y="2582148"/>
            <a:ext cx="5127118" cy="658902"/>
          </a:xfrm>
          <a:prstGeom prst="rightArrow">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pic>
        <p:nvPicPr>
          <p:cNvPr id="29" name="图片 28">
            <a:extLst>
              <a:ext uri="{FF2B5EF4-FFF2-40B4-BE49-F238E27FC236}">
                <a16:creationId xmlns:a16="http://schemas.microsoft.com/office/drawing/2014/main" id="{5DD54583-A0F8-4F6D-BB7D-DCA39E877C88}"/>
              </a:ext>
            </a:extLst>
          </p:cNvPr>
          <p:cNvPicPr>
            <a:picLocks noChangeAspect="1"/>
          </p:cNvPicPr>
          <p:nvPr/>
        </p:nvPicPr>
        <p:blipFill>
          <a:blip r:embed="rId4"/>
          <a:stretch>
            <a:fillRect/>
          </a:stretch>
        </p:blipFill>
        <p:spPr>
          <a:xfrm>
            <a:off x="3052453" y="2484849"/>
            <a:ext cx="419100" cy="658902"/>
          </a:xfrm>
          <a:prstGeom prst="rect">
            <a:avLst/>
          </a:prstGeom>
        </p:spPr>
      </p:pic>
      <p:pic>
        <p:nvPicPr>
          <p:cNvPr id="30" name="图片 29">
            <a:extLst>
              <a:ext uri="{FF2B5EF4-FFF2-40B4-BE49-F238E27FC236}">
                <a16:creationId xmlns:a16="http://schemas.microsoft.com/office/drawing/2014/main" id="{344CECD2-F76E-4DC7-BFE3-925012421090}"/>
              </a:ext>
            </a:extLst>
          </p:cNvPr>
          <p:cNvPicPr>
            <a:picLocks noChangeAspect="1"/>
          </p:cNvPicPr>
          <p:nvPr/>
        </p:nvPicPr>
        <p:blipFill>
          <a:blip r:embed="rId4"/>
          <a:stretch>
            <a:fillRect/>
          </a:stretch>
        </p:blipFill>
        <p:spPr>
          <a:xfrm>
            <a:off x="8294370" y="4135085"/>
            <a:ext cx="419100" cy="457200"/>
          </a:xfrm>
          <a:prstGeom prst="rect">
            <a:avLst/>
          </a:prstGeom>
        </p:spPr>
      </p:pic>
      <p:sp>
        <p:nvSpPr>
          <p:cNvPr id="31" name="椭圆 30">
            <a:extLst>
              <a:ext uri="{FF2B5EF4-FFF2-40B4-BE49-F238E27FC236}">
                <a16:creationId xmlns:a16="http://schemas.microsoft.com/office/drawing/2014/main" id="{49EB0A1C-C81A-404D-920D-4AB8D3150B6A}"/>
              </a:ext>
            </a:extLst>
          </p:cNvPr>
          <p:cNvSpPr/>
          <p:nvPr/>
        </p:nvSpPr>
        <p:spPr>
          <a:xfrm>
            <a:off x="4206240" y="2814300"/>
            <a:ext cx="243840" cy="21274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94D73C24-D4D9-4B66-B62E-740688BA5D0B}"/>
              </a:ext>
            </a:extLst>
          </p:cNvPr>
          <p:cNvSpPr/>
          <p:nvPr/>
        </p:nvSpPr>
        <p:spPr>
          <a:xfrm>
            <a:off x="4583704" y="2805228"/>
            <a:ext cx="243840" cy="21274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33" name="椭圆 32">
            <a:extLst>
              <a:ext uri="{FF2B5EF4-FFF2-40B4-BE49-F238E27FC236}">
                <a16:creationId xmlns:a16="http://schemas.microsoft.com/office/drawing/2014/main" id="{BFBE1BDE-1E52-4E7B-BE07-324ACE3AE10D}"/>
              </a:ext>
            </a:extLst>
          </p:cNvPr>
          <p:cNvSpPr/>
          <p:nvPr/>
        </p:nvSpPr>
        <p:spPr>
          <a:xfrm>
            <a:off x="4960339" y="2805227"/>
            <a:ext cx="243840" cy="21274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圆角 1">
            <a:extLst>
              <a:ext uri="{FF2B5EF4-FFF2-40B4-BE49-F238E27FC236}">
                <a16:creationId xmlns:a16="http://schemas.microsoft.com/office/drawing/2014/main" id="{7F8BF7E8-2F3E-4EA1-911A-80264BD44ADC}"/>
              </a:ext>
            </a:extLst>
          </p:cNvPr>
          <p:cNvSpPr/>
          <p:nvPr/>
        </p:nvSpPr>
        <p:spPr>
          <a:xfrm>
            <a:off x="4104640" y="2805227"/>
            <a:ext cx="1249680" cy="221814"/>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28" name="椭圆 27">
            <a:extLst>
              <a:ext uri="{FF2B5EF4-FFF2-40B4-BE49-F238E27FC236}">
                <a16:creationId xmlns:a16="http://schemas.microsoft.com/office/drawing/2014/main" id="{9675BE86-4E9A-42D6-AEC9-40D003428585}"/>
              </a:ext>
            </a:extLst>
          </p:cNvPr>
          <p:cNvSpPr/>
          <p:nvPr/>
        </p:nvSpPr>
        <p:spPr>
          <a:xfrm>
            <a:off x="5793840" y="2805227"/>
            <a:ext cx="243840" cy="21274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id="{CA9FCF2F-70CB-4F18-B963-DC4AFFCB06EE}"/>
              </a:ext>
            </a:extLst>
          </p:cNvPr>
          <p:cNvSpPr/>
          <p:nvPr/>
        </p:nvSpPr>
        <p:spPr>
          <a:xfrm>
            <a:off x="6171304" y="2796155"/>
            <a:ext cx="243840" cy="21274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35" name="椭圆 34">
            <a:extLst>
              <a:ext uri="{FF2B5EF4-FFF2-40B4-BE49-F238E27FC236}">
                <a16:creationId xmlns:a16="http://schemas.microsoft.com/office/drawing/2014/main" id="{57F71F34-A07D-49FF-BAD0-630C31A75462}"/>
              </a:ext>
            </a:extLst>
          </p:cNvPr>
          <p:cNvSpPr/>
          <p:nvPr/>
        </p:nvSpPr>
        <p:spPr>
          <a:xfrm>
            <a:off x="6547939" y="2796154"/>
            <a:ext cx="243840" cy="21274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圆角 35">
            <a:extLst>
              <a:ext uri="{FF2B5EF4-FFF2-40B4-BE49-F238E27FC236}">
                <a16:creationId xmlns:a16="http://schemas.microsoft.com/office/drawing/2014/main" id="{43502ABA-5D78-4A51-BFCA-4B70EB6A1F08}"/>
              </a:ext>
            </a:extLst>
          </p:cNvPr>
          <p:cNvSpPr/>
          <p:nvPr/>
        </p:nvSpPr>
        <p:spPr>
          <a:xfrm>
            <a:off x="5692240" y="2796154"/>
            <a:ext cx="1249680" cy="221814"/>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3081751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AEBC63-21D2-4D25-B54A-C428ED9A3DB0}"/>
              </a:ext>
            </a:extLst>
          </p:cNvPr>
          <p:cNvSpPr>
            <a:spLocks noChangeArrowheads="1"/>
          </p:cNvSpPr>
          <p:nvPr/>
        </p:nvSpPr>
        <p:spPr bwMode="auto">
          <a:xfrm>
            <a:off x="615612" y="858201"/>
            <a:ext cx="7138493" cy="156587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200000"/>
              </a:lnSpc>
              <a:spcBef>
                <a:spcPct val="0"/>
              </a:spcBef>
              <a:spcAft>
                <a:spcPct val="0"/>
              </a:spcAft>
              <a:buClrTx/>
              <a:buSzTx/>
              <a:tabLst/>
            </a:pPr>
            <a:r>
              <a:rPr lang="zh-CN"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文件字节输入流：FileInputStream</a:t>
            </a:r>
            <a:endParaRPr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l"/>
              <a:tabLst/>
            </a:pPr>
            <a:r>
              <a:rPr lang="zh-CN"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作用：以内存为基准，把磁盘文件中的数据以字节的形式读取到内存中去。</a:t>
            </a:r>
            <a:br>
              <a:rPr lang="zh-CN"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endParaRPr lang="zh-CN"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aphicFrame>
        <p:nvGraphicFramePr>
          <p:cNvPr id="6" name="表格 5">
            <a:extLst>
              <a:ext uri="{FF2B5EF4-FFF2-40B4-BE49-F238E27FC236}">
                <a16:creationId xmlns:a16="http://schemas.microsoft.com/office/drawing/2014/main" id="{CE58917D-3F5D-4B02-8939-6589DAFB94BD}"/>
              </a:ext>
            </a:extLst>
          </p:cNvPr>
          <p:cNvGraphicFramePr>
            <a:graphicFrameLocks noGrp="1"/>
          </p:cNvGraphicFramePr>
          <p:nvPr>
            <p:extLst>
              <p:ext uri="{D42A27DB-BD31-4B8C-83A1-F6EECF244321}">
                <p14:modId xmlns:p14="http://schemas.microsoft.com/office/powerpoint/2010/main" val="1372584290"/>
              </p:ext>
            </p:extLst>
          </p:nvPr>
        </p:nvGraphicFramePr>
        <p:xfrm>
          <a:off x="669856" y="2245021"/>
          <a:ext cx="10906531" cy="1610748"/>
        </p:xfrm>
        <a:graphic>
          <a:graphicData uri="http://schemas.openxmlformats.org/drawingml/2006/table">
            <a:tbl>
              <a:tblPr/>
              <a:tblGrid>
                <a:gridCol w="3558170">
                  <a:extLst>
                    <a:ext uri="{9D8B030D-6E8A-4147-A177-3AD203B41FA5}">
                      <a16:colId xmlns:a16="http://schemas.microsoft.com/office/drawing/2014/main" val="1138920238"/>
                    </a:ext>
                  </a:extLst>
                </a:gridCol>
                <a:gridCol w="7348361">
                  <a:extLst>
                    <a:ext uri="{9D8B030D-6E8A-4147-A177-3AD203B41FA5}">
                      <a16:colId xmlns:a16="http://schemas.microsoft.com/office/drawing/2014/main" val="432614512"/>
                    </a:ext>
                  </a:extLst>
                </a:gridCol>
              </a:tblGrid>
              <a:tr h="520512">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方法名称</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676174">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lang="zh-CN" altLang="zh-CN" sz="1600" dirty="0">
                          <a:solidFill>
                            <a:schemeClr val="tx1">
                              <a:lumMod val="85000"/>
                              <a:lumOff val="15000"/>
                            </a:schemeClr>
                          </a:solidFill>
                          <a:latin typeface="微软雅黑" pitchFamily="34" charset="-122"/>
                          <a:ea typeface="Alibaba PuHuiTi R"/>
                        </a:rPr>
                        <a:t>public int read()</a:t>
                      </a:r>
                      <a:endParaRPr kumimoji="0" lang="zh-CN" altLang="en-US" sz="1600" b="1" i="0" u="none" strike="noStrike" cap="none" normalizeH="0" baseline="0" dirty="0">
                        <a:ln>
                          <a:noFill/>
                        </a:ln>
                        <a:solidFill>
                          <a:schemeClr val="tx1">
                            <a:lumMod val="85000"/>
                            <a:lumOff val="15000"/>
                          </a:schemeClr>
                        </a:solidFill>
                        <a:effectLst/>
                        <a:latin typeface="Times New Roman" pitchFamily="18" charset="0"/>
                        <a:ea typeface="黑体" pitchFamily="49"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indent="0" fontAlgn="auto">
                        <a:lnSpc>
                          <a:spcPct val="150000"/>
                        </a:lnSpc>
                        <a:spcBef>
                          <a:spcPts val="0"/>
                        </a:spcBef>
                        <a:spcAft>
                          <a:spcPts val="0"/>
                        </a:spcAft>
                        <a:buFont typeface="Wingdings" pitchFamily="2" charset="2"/>
                        <a:buNone/>
                        <a:defRPr/>
                      </a:pPr>
                      <a:r>
                        <a:rPr lang="zh-CN" altLang="zh-CN" sz="1600" dirty="0">
                          <a:solidFill>
                            <a:schemeClr val="tx1">
                              <a:lumMod val="85000"/>
                              <a:lumOff val="15000"/>
                            </a:schemeClr>
                          </a:solidFill>
                          <a:latin typeface="微软雅黑" pitchFamily="34" charset="-122"/>
                          <a:ea typeface="Alibaba PuHuiTi R"/>
                        </a:rPr>
                        <a:t>每次读取一个字节返回，</a:t>
                      </a:r>
                      <a:r>
                        <a:rPr lang="zh-CN" altLang="en-US" sz="1600" dirty="0">
                          <a:solidFill>
                            <a:schemeClr val="tx1">
                              <a:lumMod val="85000"/>
                              <a:lumOff val="15000"/>
                            </a:schemeClr>
                          </a:solidFill>
                          <a:latin typeface="微软雅黑" pitchFamily="34" charset="-122"/>
                          <a:ea typeface="Alibaba PuHuiTi R"/>
                        </a:rPr>
                        <a:t>如果字节已经没有可读的</a:t>
                      </a:r>
                      <a:r>
                        <a:rPr lang="zh-CN" altLang="zh-CN" sz="1600" dirty="0">
                          <a:solidFill>
                            <a:schemeClr val="tx1">
                              <a:lumMod val="85000"/>
                              <a:lumOff val="15000"/>
                            </a:schemeClr>
                          </a:solidFill>
                          <a:latin typeface="微软雅黑" pitchFamily="34" charset="-122"/>
                          <a:ea typeface="Alibaba PuHuiTi R"/>
                        </a:rPr>
                        <a:t>返回-1</a:t>
                      </a:r>
                      <a:endParaRPr lang="en-US" altLang="zh-CN" sz="1600" dirty="0">
                        <a:solidFill>
                          <a:schemeClr val="tx1">
                            <a:lumMod val="85000"/>
                            <a:lumOff val="15000"/>
                          </a:schemeClr>
                        </a:solidFill>
                        <a:latin typeface="微软雅黑" pitchFamily="34" charset="-122"/>
                        <a:ea typeface="微软雅黑" pitchFamily="34"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r h="0">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lang="zh-CN" altLang="zh-CN" sz="1600" dirty="0">
                          <a:solidFill>
                            <a:schemeClr val="tx1">
                              <a:lumMod val="85000"/>
                              <a:lumOff val="15000"/>
                            </a:schemeClr>
                          </a:solidFill>
                          <a:latin typeface="微软雅黑" pitchFamily="34" charset="-122"/>
                          <a:ea typeface="Alibaba PuHuiTi R"/>
                        </a:rPr>
                        <a:t>public int read(</a:t>
                      </a:r>
                      <a:r>
                        <a:rPr lang="en-US" altLang="zh-CN" sz="1600" dirty="0">
                          <a:solidFill>
                            <a:schemeClr val="tx1">
                              <a:lumMod val="85000"/>
                              <a:lumOff val="15000"/>
                            </a:schemeClr>
                          </a:solidFill>
                          <a:latin typeface="微软雅黑" pitchFamily="34" charset="-122"/>
                          <a:ea typeface="Alibaba PuHuiTi R"/>
                        </a:rPr>
                        <a:t>byte[] buffer</a:t>
                      </a:r>
                      <a:r>
                        <a:rPr lang="zh-CN" altLang="zh-CN" sz="1600" dirty="0">
                          <a:solidFill>
                            <a:schemeClr val="tx1">
                              <a:lumMod val="85000"/>
                              <a:lumOff val="15000"/>
                            </a:schemeClr>
                          </a:solidFill>
                          <a:latin typeface="微软雅黑" pitchFamily="34" charset="-122"/>
                          <a:ea typeface="Alibaba PuHuiTi R"/>
                        </a:rPr>
                        <a:t>)</a:t>
                      </a:r>
                      <a:endParaRPr kumimoji="0" lang="zh-CN" altLang="en-US" sz="1600" b="1" i="0" u="none" strike="noStrike" cap="none" normalizeH="0" baseline="0" dirty="0">
                        <a:ln>
                          <a:noFill/>
                        </a:ln>
                        <a:solidFill>
                          <a:schemeClr val="tx1">
                            <a:lumMod val="85000"/>
                            <a:lumOff val="15000"/>
                          </a:schemeClr>
                        </a:solidFill>
                        <a:effectLst/>
                        <a:latin typeface="Times New Roman" pitchFamily="18" charset="0"/>
                        <a:ea typeface="黑体" pitchFamily="49"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zh-CN" sz="1600" dirty="0">
                          <a:solidFill>
                            <a:schemeClr val="tx1">
                              <a:lumMod val="85000"/>
                              <a:lumOff val="15000"/>
                            </a:schemeClr>
                          </a:solidFill>
                          <a:latin typeface="微软雅黑" pitchFamily="34" charset="-122"/>
                          <a:ea typeface="Alibaba PuHuiTi R"/>
                        </a:rPr>
                        <a:t>每次</a:t>
                      </a:r>
                      <a:r>
                        <a:rPr lang="zh-CN" altLang="en-US" sz="1600" dirty="0">
                          <a:solidFill>
                            <a:schemeClr val="tx1">
                              <a:lumMod val="85000"/>
                              <a:lumOff val="15000"/>
                            </a:schemeClr>
                          </a:solidFill>
                          <a:latin typeface="微软雅黑" pitchFamily="34" charset="-122"/>
                          <a:ea typeface="Alibaba PuHuiTi R"/>
                        </a:rPr>
                        <a:t>使用字节数组来读取数据</a:t>
                      </a:r>
                      <a:r>
                        <a:rPr lang="zh-CN" altLang="zh-CN" sz="1600" dirty="0">
                          <a:solidFill>
                            <a:schemeClr val="tx1">
                              <a:lumMod val="85000"/>
                              <a:lumOff val="15000"/>
                            </a:schemeClr>
                          </a:solidFill>
                          <a:latin typeface="微软雅黑" pitchFamily="34" charset="-122"/>
                          <a:ea typeface="Alibaba PuHuiTi R"/>
                        </a:rPr>
                        <a:t>，</a:t>
                      </a:r>
                      <a:r>
                        <a:rPr lang="zh-CN" altLang="en-US" sz="1600" dirty="0">
                          <a:solidFill>
                            <a:schemeClr val="tx1">
                              <a:lumMod val="85000"/>
                              <a:lumOff val="15000"/>
                            </a:schemeClr>
                          </a:solidFill>
                          <a:latin typeface="微软雅黑" pitchFamily="34" charset="-122"/>
                          <a:ea typeface="Alibaba PuHuiTi R"/>
                        </a:rPr>
                        <a:t>返回读取的字节个数，如果没有可读</a:t>
                      </a:r>
                      <a:r>
                        <a:rPr lang="zh-CN" altLang="zh-CN" sz="1600" dirty="0">
                          <a:solidFill>
                            <a:schemeClr val="tx1">
                              <a:lumMod val="85000"/>
                              <a:lumOff val="15000"/>
                            </a:schemeClr>
                          </a:solidFill>
                          <a:latin typeface="微软雅黑" pitchFamily="34" charset="-122"/>
                          <a:ea typeface="Alibaba PuHuiTi R"/>
                        </a:rPr>
                        <a:t>返回-1</a:t>
                      </a:r>
                      <a:endParaRPr lang="en-US" altLang="zh-CN" sz="1600" dirty="0">
                        <a:solidFill>
                          <a:schemeClr val="tx1">
                            <a:lumMod val="85000"/>
                            <a:lumOff val="15000"/>
                          </a:schemeClr>
                        </a:solidFill>
                        <a:latin typeface="微软雅黑" pitchFamily="34" charset="-122"/>
                        <a:ea typeface="微软雅黑" pitchFamily="34"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417659233"/>
                  </a:ext>
                </a:extLst>
              </a:tr>
            </a:tbl>
          </a:graphicData>
        </a:graphic>
      </p:graphicFrame>
    </p:spTree>
    <p:extLst>
      <p:ext uri="{BB962C8B-B14F-4D97-AF65-F5344CB8AC3E}">
        <p14:creationId xmlns:p14="http://schemas.microsoft.com/office/powerpoint/2010/main" val="4032503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427009" y="1054101"/>
            <a:ext cx="7827416" cy="4511040"/>
          </a:xfrm>
        </p:spPr>
        <p:txBody>
          <a:bodyPr/>
          <a:lstStyle/>
          <a:p>
            <a:pPr>
              <a:lnSpc>
                <a:spcPct val="150000"/>
              </a:lnSpc>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文件字节输入流，每次读取一个字节数组的</a:t>
            </a:r>
            <a:r>
              <a:rPr lang="en-US" altLang="zh-CN" sz="1600"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api</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是哪个？</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150000"/>
              </a:lnSpc>
            </a:pP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150000"/>
              </a:lnSpc>
            </a:pP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150000"/>
              </a:lnSpc>
            </a:pPr>
            <a:endParaRPr lang="en-US" altLang="zh-CN" sz="1600" dirty="0">
              <a:solidFill>
                <a:schemeClr val="tx1">
                  <a:lumMod val="85000"/>
                  <a:lumOff val="15000"/>
                </a:schemeClr>
              </a:solidFill>
            </a:endParaRPr>
          </a:p>
          <a:p>
            <a:pPr>
              <a:lnSpc>
                <a:spcPct val="150000"/>
              </a:lnSpc>
            </a:pP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150000"/>
              </a:lnSpc>
            </a:pPr>
            <a:r>
              <a:rPr lang="zh-CN" altLang="en-US" sz="1600" dirty="0">
                <a:solidFill>
                  <a:schemeClr val="tx1">
                    <a:lumMod val="85000"/>
                    <a:lumOff val="15000"/>
                  </a:schemeClr>
                </a:solidFill>
              </a:rPr>
              <a:t>每次读取一个字节数组存在什么问题？</a:t>
            </a:r>
            <a:endParaRPr lang="en-US" altLang="zh-CN" sz="1600" dirty="0">
              <a:solidFill>
                <a:schemeClr val="tx1">
                  <a:lumMod val="85000"/>
                  <a:lumOff val="15000"/>
                </a:schemeClr>
              </a:solidFill>
            </a:endParaRPr>
          </a:p>
          <a:p>
            <a:pPr marL="895335" lvl="1" indent="-285750">
              <a:lnSpc>
                <a:spcPct val="200000"/>
              </a:lnSpc>
              <a:buFont typeface="Wingdings" panose="05000000000000000000" pitchFamily="2" charset="2"/>
              <a:buChar char="l"/>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读取的性能得到了提升</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l"/>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读取中文字符输出无法避免乱码问题。</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lnSpc>
                <a:spcPct val="150000"/>
              </a:lnSpc>
            </a:pP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aphicFrame>
        <p:nvGraphicFramePr>
          <p:cNvPr id="8" name="表格 7">
            <a:extLst>
              <a:ext uri="{FF2B5EF4-FFF2-40B4-BE49-F238E27FC236}">
                <a16:creationId xmlns:a16="http://schemas.microsoft.com/office/drawing/2014/main" id="{321A5EC1-64D5-4E87-8169-52259BAF9838}"/>
              </a:ext>
            </a:extLst>
          </p:cNvPr>
          <p:cNvGraphicFramePr>
            <a:graphicFrameLocks noGrp="1"/>
          </p:cNvGraphicFramePr>
          <p:nvPr>
            <p:extLst>
              <p:ext uri="{D42A27DB-BD31-4B8C-83A1-F6EECF244321}">
                <p14:modId xmlns:p14="http://schemas.microsoft.com/office/powerpoint/2010/main" val="1824972272"/>
              </p:ext>
            </p:extLst>
          </p:nvPr>
        </p:nvGraphicFramePr>
        <p:xfrm>
          <a:off x="5136805" y="2058795"/>
          <a:ext cx="6781391" cy="860660"/>
        </p:xfrm>
        <a:graphic>
          <a:graphicData uri="http://schemas.openxmlformats.org/drawingml/2006/table">
            <a:tbl>
              <a:tblPr/>
              <a:tblGrid>
                <a:gridCol w="2494684">
                  <a:extLst>
                    <a:ext uri="{9D8B030D-6E8A-4147-A177-3AD203B41FA5}">
                      <a16:colId xmlns:a16="http://schemas.microsoft.com/office/drawing/2014/main" val="1138920238"/>
                    </a:ext>
                  </a:extLst>
                </a:gridCol>
                <a:gridCol w="4286707">
                  <a:extLst>
                    <a:ext uri="{9D8B030D-6E8A-4147-A177-3AD203B41FA5}">
                      <a16:colId xmlns:a16="http://schemas.microsoft.com/office/drawing/2014/main" val="432614512"/>
                    </a:ext>
                  </a:extLst>
                </a:gridCol>
              </a:tblGrid>
              <a:tr h="520512">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400" b="0" i="0" u="none" strike="noStrike" cap="none" normalizeH="0" baseline="0" dirty="0">
                          <a:ln>
                            <a:noFill/>
                          </a:ln>
                          <a:solidFill>
                            <a:srgbClr val="FFFFF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方法名称</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400" b="0" i="0" u="none" strike="noStrike" cap="none" normalizeH="0" baseline="0" dirty="0">
                          <a:ln>
                            <a:noFill/>
                          </a:ln>
                          <a:solidFill>
                            <a:srgbClr val="FFFFF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0">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lang="zh-CN" altLang="zh-CN"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int read(</a:t>
                      </a:r>
                      <a:r>
                        <a:rPr lang="en-US" altLang="zh-CN"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byte[] buffer</a:t>
                      </a:r>
                      <a:r>
                        <a:rPr lang="zh-CN" altLang="zh-CN"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kumimoji="0" lang="zh-CN" altLang="en-US" sz="1200" b="1" i="0"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zh-CN"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每次读取一个字节</a:t>
                      </a:r>
                      <a:r>
                        <a:rPr lang="zh-CN" altLang="en-US"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数组</a:t>
                      </a:r>
                      <a:r>
                        <a:rPr lang="zh-CN" altLang="zh-CN"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返回，</a:t>
                      </a:r>
                      <a:r>
                        <a:rPr lang="zh-CN" altLang="en-US"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如果字节已经没有可读的</a:t>
                      </a:r>
                      <a:r>
                        <a:rPr lang="zh-CN" altLang="zh-CN"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返回-1</a:t>
                      </a:r>
                      <a:endParaRPr lang="en-US" altLang="zh-CN"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417659233"/>
                  </a:ext>
                </a:extLst>
              </a:tr>
            </a:tbl>
          </a:graphicData>
        </a:graphic>
      </p:graphicFrame>
    </p:spTree>
    <p:extLst>
      <p:ext uri="{BB962C8B-B14F-4D97-AF65-F5344CB8AC3E}">
        <p14:creationId xmlns:p14="http://schemas.microsoft.com/office/powerpoint/2010/main" val="1458966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animEffect transition="in" filter="fade">
                                      <p:cBhvr>
                                        <p:cTn id="17" dur="500"/>
                                        <p:tgtEl>
                                          <p:spTgt spid="5">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fade">
                                      <p:cBhvr>
                                        <p:cTn id="22" dur="500"/>
                                        <p:tgtEl>
                                          <p:spTgt spid="5">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animEffect transition="in" filter="fade">
                                      <p:cBhvr>
                                        <p:cTn id="27"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93763828-504B-4614-9DA1-BADB6DF2C124}"/>
              </a:ext>
            </a:extLst>
          </p:cNvPr>
          <p:cNvSpPr>
            <a:spLocks noGrp="1"/>
          </p:cNvSpPr>
          <p:nvPr>
            <p:ph type="body" sz="quarter" idx="11"/>
          </p:nvPr>
        </p:nvSpPr>
        <p:spPr>
          <a:xfrm>
            <a:off x="3824615" y="1701379"/>
            <a:ext cx="8006601" cy="3861223"/>
          </a:xfrm>
        </p:spPr>
        <p:txBody>
          <a:bodyPr/>
          <a:lstStyle/>
          <a:p>
            <a:r>
              <a:rPr lang="en-US" altLang="zh-CN" dirty="0"/>
              <a:t>1</a:t>
            </a:r>
            <a:r>
              <a:rPr lang="zh-CN" altLang="en-US" dirty="0"/>
              <a:t>、使用字节流读取中文输出乱码，如何使用字节输入流读取中文输出不乱码呢？</a:t>
            </a:r>
            <a:endParaRPr lang="en-US" altLang="zh-CN" dirty="0"/>
          </a:p>
          <a:p>
            <a:pPr marL="895335" lvl="1" indent="-285750">
              <a:lnSpc>
                <a:spcPct val="200000"/>
              </a:lnSpc>
              <a:buFont typeface="Wingdings" panose="05000000000000000000" pitchFamily="2" charset="2"/>
              <a:buChar char="l"/>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定义一个与文件一样大的字节数组，一次性读取完文件的全部字节。</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l"/>
            </a:pP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dirty="0"/>
              <a:t>2</a:t>
            </a:r>
            <a:r>
              <a:rPr lang="zh-CN" altLang="en-US" dirty="0"/>
              <a:t>、直接把文件数据全部读取到一个字节数组可以避免乱码，是否存在问题？</a:t>
            </a:r>
            <a:endParaRPr lang="en-US" altLang="zh-CN" dirty="0"/>
          </a:p>
          <a:p>
            <a:pPr marL="895335" lvl="1" indent="-285750">
              <a:lnSpc>
                <a:spcPct val="200000"/>
              </a:lnSpc>
              <a:buFont typeface="Wingdings" panose="05000000000000000000" pitchFamily="2" charset="2"/>
              <a:buChar char="l"/>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如果文件过大，字节数组可能引起内存溢出。</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lnSpc>
                <a:spcPct val="200000"/>
              </a:lnSpc>
            </a:pP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4" name="Picture 2">
            <a:extLst>
              <a:ext uri="{FF2B5EF4-FFF2-40B4-BE49-F238E27FC236}">
                <a16:creationId xmlns:a16="http://schemas.microsoft.com/office/drawing/2014/main" id="{02AA99BC-302D-4870-A8C3-CD2C5EC4A1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744" y="1782045"/>
            <a:ext cx="2816784" cy="2608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3031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4753439" y="804882"/>
            <a:ext cx="5716639" cy="4898379"/>
          </a:xfrm>
        </p:spPr>
        <p:txBody>
          <a:bodyPr/>
          <a:lstStyle/>
          <a:p>
            <a:pPr>
              <a:buFont typeface="Wingdings" panose="05000000000000000000" pitchFamily="2" charset="2"/>
              <a:buChar char="Ø"/>
            </a:pPr>
            <a:r>
              <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kumimoji="1"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类的使用</a:t>
            </a:r>
            <a:endPar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补充知识：方法递归</a:t>
            </a:r>
            <a:endPar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补充知识：字符集</a:t>
            </a:r>
            <a:endPar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IO</a:t>
            </a:r>
            <a:r>
              <a:rPr kumimoji="1"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流：概述</a:t>
            </a:r>
            <a:endPar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IO</a:t>
            </a:r>
            <a:r>
              <a:rPr kumimoji="1"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流：字节流</a:t>
            </a:r>
            <a:endPar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字节输入流：每次读取一个字节</a:t>
            </a:r>
            <a:endPar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字节输入流：每次读取一个字节数组</a:t>
            </a:r>
            <a:endParaRPr lang="en-US" altLang="zh-CN" sz="16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字节输入流：读取文件的全部字节</a:t>
            </a:r>
            <a:endParaRPr lang="en-US" altLang="zh-CN"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字节输出流</a:t>
            </a:r>
            <a:r>
              <a:rPr lang="zh-CN" altLang="en-US"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写字节数据到文件</a:t>
            </a:r>
            <a:endParaRPr lang="en-US" altLang="zh-CN" sz="16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文件拷贝</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IO</a:t>
            </a: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流：资源释放的方式</a:t>
            </a:r>
          </a:p>
        </p:txBody>
      </p:sp>
    </p:spTree>
    <p:extLst>
      <p:ext uri="{BB962C8B-B14F-4D97-AF65-F5344CB8AC3E}">
        <p14:creationId xmlns:p14="http://schemas.microsoft.com/office/powerpoint/2010/main" val="317885081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AEBC63-21D2-4D25-B54A-C428ED9A3DB0}"/>
              </a:ext>
            </a:extLst>
          </p:cNvPr>
          <p:cNvSpPr>
            <a:spLocks noChangeArrowheads="1"/>
          </p:cNvSpPr>
          <p:nvPr/>
        </p:nvSpPr>
        <p:spPr bwMode="auto">
          <a:xfrm>
            <a:off x="538484" y="1204341"/>
            <a:ext cx="9009198" cy="84260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50000"/>
              </a:lnSpc>
              <a:spcBef>
                <a:spcPct val="0"/>
              </a:spcBef>
              <a:spcAft>
                <a:spcPct val="0"/>
              </a:spcAft>
              <a:buClrTx/>
              <a:buSzTx/>
              <a:tabLst/>
            </a:pP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方式一</a:t>
            </a:r>
            <a:endParaRPr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l"/>
              <a:tabLst/>
            </a:pPr>
            <a:r>
              <a:rPr lang="zh-CN"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自己定义一个字节数组与文件的大小一样大，然后使用读取字节数组的方法，一次性读取完成。</a:t>
            </a:r>
            <a:endParaRPr lang="zh-CN"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aphicFrame>
        <p:nvGraphicFramePr>
          <p:cNvPr id="6" name="表格 5">
            <a:extLst>
              <a:ext uri="{FF2B5EF4-FFF2-40B4-BE49-F238E27FC236}">
                <a16:creationId xmlns:a16="http://schemas.microsoft.com/office/drawing/2014/main" id="{CE58917D-3F5D-4B02-8939-6589DAFB94BD}"/>
              </a:ext>
            </a:extLst>
          </p:cNvPr>
          <p:cNvGraphicFramePr>
            <a:graphicFrameLocks noGrp="1"/>
          </p:cNvGraphicFramePr>
          <p:nvPr>
            <p:extLst>
              <p:ext uri="{D42A27DB-BD31-4B8C-83A1-F6EECF244321}">
                <p14:modId xmlns:p14="http://schemas.microsoft.com/office/powerpoint/2010/main" val="863765645"/>
              </p:ext>
            </p:extLst>
          </p:nvPr>
        </p:nvGraphicFramePr>
        <p:xfrm>
          <a:off x="640926" y="2064943"/>
          <a:ext cx="8162111" cy="853866"/>
        </p:xfrm>
        <a:graphic>
          <a:graphicData uri="http://schemas.openxmlformats.org/drawingml/2006/table">
            <a:tbl>
              <a:tblPr/>
              <a:tblGrid>
                <a:gridCol w="2662825">
                  <a:extLst>
                    <a:ext uri="{9D8B030D-6E8A-4147-A177-3AD203B41FA5}">
                      <a16:colId xmlns:a16="http://schemas.microsoft.com/office/drawing/2014/main" val="1138920238"/>
                    </a:ext>
                  </a:extLst>
                </a:gridCol>
                <a:gridCol w="5499286">
                  <a:extLst>
                    <a:ext uri="{9D8B030D-6E8A-4147-A177-3AD203B41FA5}">
                      <a16:colId xmlns:a16="http://schemas.microsoft.com/office/drawing/2014/main" val="432614512"/>
                    </a:ext>
                  </a:extLst>
                </a:gridCol>
              </a:tblGrid>
              <a:tr h="520512">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4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方法名称</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4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0">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lang="zh-CN" altLang="zh-CN" sz="1200" dirty="0">
                          <a:solidFill>
                            <a:schemeClr val="tx1">
                              <a:lumMod val="85000"/>
                              <a:lumOff val="15000"/>
                            </a:schemeClr>
                          </a:solidFill>
                          <a:latin typeface="微软雅黑" pitchFamily="34" charset="-122"/>
                          <a:ea typeface="Alibaba PuHuiTi R"/>
                        </a:rPr>
                        <a:t>public int read(</a:t>
                      </a:r>
                      <a:r>
                        <a:rPr lang="en-US" altLang="zh-CN" sz="1200" dirty="0">
                          <a:solidFill>
                            <a:schemeClr val="tx1">
                              <a:lumMod val="85000"/>
                              <a:lumOff val="15000"/>
                            </a:schemeClr>
                          </a:solidFill>
                          <a:latin typeface="微软雅黑" pitchFamily="34" charset="-122"/>
                          <a:ea typeface="Alibaba PuHuiTi R"/>
                        </a:rPr>
                        <a:t>byte[] buffer</a:t>
                      </a:r>
                      <a:r>
                        <a:rPr lang="zh-CN" altLang="zh-CN" sz="1200" dirty="0">
                          <a:solidFill>
                            <a:schemeClr val="tx1">
                              <a:lumMod val="85000"/>
                              <a:lumOff val="15000"/>
                            </a:schemeClr>
                          </a:solidFill>
                          <a:latin typeface="微软雅黑" pitchFamily="34" charset="-122"/>
                          <a:ea typeface="Alibaba PuHuiTi R"/>
                        </a:rPr>
                        <a:t>)</a:t>
                      </a:r>
                      <a:endParaRPr kumimoji="0" lang="zh-CN" altLang="en-US" sz="1200" b="1" i="0" u="none" strike="noStrike" cap="none" normalizeH="0" baseline="0" dirty="0">
                        <a:ln>
                          <a:noFill/>
                        </a:ln>
                        <a:solidFill>
                          <a:schemeClr val="tx1">
                            <a:lumMod val="85000"/>
                            <a:lumOff val="15000"/>
                          </a:schemeClr>
                        </a:solidFill>
                        <a:effectLst/>
                        <a:latin typeface="Times New Roman" pitchFamily="18" charset="0"/>
                        <a:ea typeface="黑体" pitchFamily="49"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zh-CN" sz="1200" dirty="0">
                          <a:solidFill>
                            <a:schemeClr val="tx1">
                              <a:lumMod val="85000"/>
                              <a:lumOff val="15000"/>
                            </a:schemeClr>
                          </a:solidFill>
                          <a:latin typeface="微软雅黑" pitchFamily="34" charset="-122"/>
                          <a:ea typeface="Alibaba PuHuiTi R"/>
                        </a:rPr>
                        <a:t>每次读取一个字节</a:t>
                      </a:r>
                      <a:r>
                        <a:rPr lang="zh-CN" altLang="en-US" sz="1200" dirty="0">
                          <a:solidFill>
                            <a:schemeClr val="tx1">
                              <a:lumMod val="85000"/>
                              <a:lumOff val="15000"/>
                            </a:schemeClr>
                          </a:solidFill>
                          <a:latin typeface="微软雅黑" pitchFamily="34" charset="-122"/>
                          <a:ea typeface="Alibaba PuHuiTi R"/>
                        </a:rPr>
                        <a:t>数组</a:t>
                      </a:r>
                      <a:r>
                        <a:rPr lang="zh-CN" altLang="zh-CN" sz="1200" dirty="0">
                          <a:solidFill>
                            <a:schemeClr val="tx1">
                              <a:lumMod val="85000"/>
                              <a:lumOff val="15000"/>
                            </a:schemeClr>
                          </a:solidFill>
                          <a:latin typeface="微软雅黑" pitchFamily="34" charset="-122"/>
                          <a:ea typeface="Alibaba PuHuiTi R"/>
                        </a:rPr>
                        <a:t>返回，</a:t>
                      </a:r>
                      <a:r>
                        <a:rPr lang="zh-CN" altLang="en-US" sz="1200" dirty="0">
                          <a:solidFill>
                            <a:schemeClr val="tx1">
                              <a:lumMod val="85000"/>
                              <a:lumOff val="15000"/>
                            </a:schemeClr>
                          </a:solidFill>
                          <a:latin typeface="微软雅黑" pitchFamily="34" charset="-122"/>
                          <a:ea typeface="Alibaba PuHuiTi R"/>
                        </a:rPr>
                        <a:t>如果字节已经没有可读的</a:t>
                      </a:r>
                      <a:r>
                        <a:rPr lang="zh-CN" altLang="zh-CN" sz="1200" dirty="0">
                          <a:solidFill>
                            <a:schemeClr val="tx1">
                              <a:lumMod val="85000"/>
                              <a:lumOff val="15000"/>
                            </a:schemeClr>
                          </a:solidFill>
                          <a:latin typeface="微软雅黑" pitchFamily="34" charset="-122"/>
                          <a:ea typeface="Alibaba PuHuiTi R"/>
                        </a:rPr>
                        <a:t>返回-1</a:t>
                      </a:r>
                      <a:endParaRPr lang="en-US" altLang="zh-CN" sz="1200" dirty="0">
                        <a:solidFill>
                          <a:schemeClr val="tx1">
                            <a:lumMod val="85000"/>
                            <a:lumOff val="15000"/>
                          </a:schemeClr>
                        </a:solidFill>
                        <a:latin typeface="微软雅黑" pitchFamily="34" charset="-122"/>
                        <a:ea typeface="微软雅黑" pitchFamily="34"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417659233"/>
                  </a:ext>
                </a:extLst>
              </a:tr>
            </a:tbl>
          </a:graphicData>
        </a:graphic>
      </p:graphicFrame>
      <p:sp>
        <p:nvSpPr>
          <p:cNvPr id="5" name="Rectangle 1">
            <a:extLst>
              <a:ext uri="{FF2B5EF4-FFF2-40B4-BE49-F238E27FC236}">
                <a16:creationId xmlns:a16="http://schemas.microsoft.com/office/drawing/2014/main" id="{E73C6E51-CD55-4F50-8539-7A48E09A9624}"/>
              </a:ext>
            </a:extLst>
          </p:cNvPr>
          <p:cNvSpPr>
            <a:spLocks noChangeArrowheads="1"/>
          </p:cNvSpPr>
          <p:nvPr/>
        </p:nvSpPr>
        <p:spPr bwMode="auto">
          <a:xfrm>
            <a:off x="538484" y="3195701"/>
            <a:ext cx="9111790" cy="84260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50000"/>
              </a:lnSpc>
              <a:spcBef>
                <a:spcPct val="0"/>
              </a:spcBef>
              <a:spcAft>
                <a:spcPct val="0"/>
              </a:spcAft>
              <a:buClrTx/>
              <a:buSzTx/>
              <a:tabLst/>
            </a:pP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方式二</a:t>
            </a:r>
            <a:endParaRPr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l"/>
              <a:tabLst/>
            </a:pPr>
            <a:r>
              <a:rPr lang="zh-CN"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官方为字节输入流</a:t>
            </a:r>
            <a:r>
              <a:rPr lang="en-US" altLang="zh-CN" sz="1600"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InputStream</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提供了如下</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API</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可以直接把文件的全部数据读取到一个字节数组中</a:t>
            </a:r>
            <a:endParaRPr lang="zh-CN"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aphicFrame>
        <p:nvGraphicFramePr>
          <p:cNvPr id="7" name="表格 6">
            <a:extLst>
              <a:ext uri="{FF2B5EF4-FFF2-40B4-BE49-F238E27FC236}">
                <a16:creationId xmlns:a16="http://schemas.microsoft.com/office/drawing/2014/main" id="{D97D33A9-33E7-48DC-874E-1370686C0129}"/>
              </a:ext>
            </a:extLst>
          </p:cNvPr>
          <p:cNvGraphicFramePr>
            <a:graphicFrameLocks noGrp="1"/>
          </p:cNvGraphicFramePr>
          <p:nvPr>
            <p:extLst>
              <p:ext uri="{D42A27DB-BD31-4B8C-83A1-F6EECF244321}">
                <p14:modId xmlns:p14="http://schemas.microsoft.com/office/powerpoint/2010/main" val="2177965659"/>
              </p:ext>
            </p:extLst>
          </p:nvPr>
        </p:nvGraphicFramePr>
        <p:xfrm>
          <a:off x="640926" y="4256943"/>
          <a:ext cx="10666307" cy="902126"/>
        </p:xfrm>
        <a:graphic>
          <a:graphicData uri="http://schemas.openxmlformats.org/drawingml/2006/table">
            <a:tbl>
              <a:tblPr/>
              <a:tblGrid>
                <a:gridCol w="4835314">
                  <a:extLst>
                    <a:ext uri="{9D8B030D-6E8A-4147-A177-3AD203B41FA5}">
                      <a16:colId xmlns:a16="http://schemas.microsoft.com/office/drawing/2014/main" val="1138920238"/>
                    </a:ext>
                  </a:extLst>
                </a:gridCol>
                <a:gridCol w="5830993">
                  <a:extLst>
                    <a:ext uri="{9D8B030D-6E8A-4147-A177-3AD203B41FA5}">
                      <a16:colId xmlns:a16="http://schemas.microsoft.com/office/drawing/2014/main" val="432614512"/>
                    </a:ext>
                  </a:extLst>
                </a:gridCol>
              </a:tblGrid>
              <a:tr h="520512">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600" b="0" i="0" u="none" strike="noStrike" cap="none" normalizeH="0" baseline="0" dirty="0">
                          <a:ln>
                            <a:noFill/>
                          </a:ln>
                          <a:solidFill>
                            <a:srgbClr val="FFFFF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方法名称</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600" b="0" i="0" u="none" strike="noStrike" cap="none" normalizeH="0" baseline="0" dirty="0">
                          <a:ln>
                            <a:noFill/>
                          </a:ln>
                          <a:solidFill>
                            <a:srgbClr val="FFFFF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0">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lang="en-US" altLang="zh-CN" sz="1400"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byte[] </a:t>
                      </a:r>
                      <a:r>
                        <a:rPr lang="en-US" altLang="zh-CN" sz="1400" kern="1200"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readAllBytes</a:t>
                      </a:r>
                      <a:r>
                        <a:rPr lang="en-US" altLang="zh-CN" sz="1400"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throws </a:t>
                      </a:r>
                      <a:r>
                        <a:rPr lang="en-US" altLang="zh-CN" sz="1400" kern="1200"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IOException</a:t>
                      </a:r>
                      <a:endParaRPr lang="zh-CN" altLang="en-US" sz="1400"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lang="zh-CN" altLang="en-US" sz="1400"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直接将当前字节输入流对应的文件对象的字节数据装到一个字节数组返回</a:t>
                      </a:r>
                      <a:endParaRPr lang="en-US" altLang="zh-CN" sz="1400"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417659233"/>
                  </a:ext>
                </a:extLst>
              </a:tr>
            </a:tbl>
          </a:graphicData>
        </a:graphic>
      </p:graphicFrame>
    </p:spTree>
    <p:extLst>
      <p:ext uri="{BB962C8B-B14F-4D97-AF65-F5344CB8AC3E}">
        <p14:creationId xmlns:p14="http://schemas.microsoft.com/office/powerpoint/2010/main" val="3343245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93763828-504B-4614-9DA1-BADB6DF2C124}"/>
              </a:ext>
            </a:extLst>
          </p:cNvPr>
          <p:cNvSpPr>
            <a:spLocks noGrp="1"/>
          </p:cNvSpPr>
          <p:nvPr>
            <p:ph type="body" sz="quarter" idx="11"/>
          </p:nvPr>
        </p:nvSpPr>
        <p:spPr>
          <a:xfrm>
            <a:off x="3824615" y="1701379"/>
            <a:ext cx="8006601" cy="3861223"/>
          </a:xfrm>
        </p:spPr>
        <p:txBody>
          <a:bodyPr/>
          <a:lstStyle/>
          <a:p>
            <a:pPr marL="895335" lvl="1" indent="-285750">
              <a:lnSpc>
                <a:spcPct val="200000"/>
              </a:lnSpc>
              <a:buFont typeface="Wingdings" panose="05000000000000000000" pitchFamily="2" charset="2"/>
              <a:buChar char="l"/>
            </a:pP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dirty="0"/>
              <a:t>1</a:t>
            </a:r>
            <a:r>
              <a:rPr lang="zh-CN" altLang="en-US" dirty="0"/>
              <a:t>、直接把文件数据全部读取到一个字节数组可以避免乱码，是否存在问题？</a:t>
            </a:r>
            <a:endParaRPr lang="en-US" altLang="zh-CN" dirty="0"/>
          </a:p>
          <a:p>
            <a:pPr marL="895335" lvl="1" indent="-285750">
              <a:lnSpc>
                <a:spcPct val="200000"/>
              </a:lnSpc>
              <a:buFont typeface="Wingdings" panose="05000000000000000000" pitchFamily="2" charset="2"/>
              <a:buChar char="l"/>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如果文件过大，字节数组可能引起内存溢出。</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lnSpc>
                <a:spcPct val="200000"/>
              </a:lnSpc>
            </a:pP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4" name="Picture 2">
            <a:extLst>
              <a:ext uri="{FF2B5EF4-FFF2-40B4-BE49-F238E27FC236}">
                <a16:creationId xmlns:a16="http://schemas.microsoft.com/office/drawing/2014/main" id="{02AA99BC-302D-4870-A8C3-CD2C5EC4A1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744" y="1782045"/>
            <a:ext cx="2816784" cy="2608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0464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0">
            <a:extLst>
              <a:ext uri="{FF2B5EF4-FFF2-40B4-BE49-F238E27FC236}">
                <a16:creationId xmlns:a16="http://schemas.microsoft.com/office/drawing/2014/main" id="{6BC5069E-50DB-4021-B588-AAA5CE93C8FB}"/>
              </a:ext>
            </a:extLst>
          </p:cNvPr>
          <p:cNvSpPr txBox="1"/>
          <p:nvPr/>
        </p:nvSpPr>
        <p:spPr>
          <a:xfrm>
            <a:off x="838201" y="1154587"/>
            <a:ext cx="9465733" cy="572849"/>
          </a:xfrm>
          <a:prstGeom prst="rect">
            <a:avLst/>
          </a:prstGeom>
          <a:noFill/>
        </p:spPr>
        <p:txBody>
          <a:bodyPr>
            <a:spAutoFit/>
          </a:bodyPr>
          <a:lstStyle/>
          <a:p>
            <a:pPr>
              <a:lnSpc>
                <a:spcPct val="200000"/>
              </a:lnSpc>
              <a:defRPr/>
            </a:pPr>
            <a:r>
              <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类创建对象</a:t>
            </a:r>
          </a:p>
        </p:txBody>
      </p:sp>
      <p:graphicFrame>
        <p:nvGraphicFramePr>
          <p:cNvPr id="7" name="表格 6">
            <a:extLst>
              <a:ext uri="{FF2B5EF4-FFF2-40B4-BE49-F238E27FC236}">
                <a16:creationId xmlns:a16="http://schemas.microsoft.com/office/drawing/2014/main" id="{26BD9AF7-02AF-471E-8040-BD4CEF8AD7D3}"/>
              </a:ext>
            </a:extLst>
          </p:cNvPr>
          <p:cNvGraphicFramePr>
            <a:graphicFrameLocks noGrp="1"/>
          </p:cNvGraphicFramePr>
          <p:nvPr>
            <p:extLst>
              <p:ext uri="{D42A27DB-BD31-4B8C-83A1-F6EECF244321}">
                <p14:modId xmlns:p14="http://schemas.microsoft.com/office/powerpoint/2010/main" val="761342042"/>
              </p:ext>
            </p:extLst>
          </p:nvPr>
        </p:nvGraphicFramePr>
        <p:xfrm>
          <a:off x="907942" y="1894668"/>
          <a:ext cx="10666307" cy="2008271"/>
        </p:xfrm>
        <a:graphic>
          <a:graphicData uri="http://schemas.openxmlformats.org/drawingml/2006/table">
            <a:tbl>
              <a:tblPr/>
              <a:tblGrid>
                <a:gridCol w="5018182">
                  <a:extLst>
                    <a:ext uri="{9D8B030D-6E8A-4147-A177-3AD203B41FA5}">
                      <a16:colId xmlns:a16="http://schemas.microsoft.com/office/drawing/2014/main" val="1138920238"/>
                    </a:ext>
                  </a:extLst>
                </a:gridCol>
                <a:gridCol w="5648125">
                  <a:extLst>
                    <a:ext uri="{9D8B030D-6E8A-4147-A177-3AD203B41FA5}">
                      <a16:colId xmlns:a16="http://schemas.microsoft.com/office/drawing/2014/main" val="432614512"/>
                    </a:ext>
                  </a:extLst>
                </a:gridCol>
              </a:tblGrid>
              <a:tr h="509298">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方法名称</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526093">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600" b="1" dirty="0">
                          <a:solidFill>
                            <a:srgbClr val="FF0000"/>
                          </a:solidFill>
                          <a:latin typeface="Consolas" panose="020B0609020204030204" pitchFamily="49" charset="0"/>
                          <a:ea typeface="Alibaba PuHuiTi R"/>
                          <a:cs typeface="Times New Roman" panose="02020603050405020304" pitchFamily="18" charset="0"/>
                        </a:rPr>
                        <a:t>public </a:t>
                      </a:r>
                      <a:r>
                        <a:rPr lang="en-US" altLang="zh-CN" sz="1600" dirty="0">
                          <a:solidFill>
                            <a:srgbClr val="FF0000"/>
                          </a:solidFill>
                          <a:latin typeface="Consolas" panose="020B0609020204030204" pitchFamily="49" charset="0"/>
                          <a:ea typeface="微软雅黑" pitchFamily="34" charset="-122"/>
                        </a:rPr>
                        <a:t>File​(String pathname)</a:t>
                      </a:r>
                      <a:endParaRPr kumimoji="0" lang="zh-CN" altLang="en-US" sz="1600" b="1" i="0" u="none" strike="noStrike" cap="none" normalizeH="0" baseline="0" dirty="0">
                        <a:ln>
                          <a:noFill/>
                        </a:ln>
                        <a:solidFill>
                          <a:srgbClr val="FF0000"/>
                        </a:solidFill>
                        <a:effectLst/>
                        <a:latin typeface="Consolas" panose="020B0609020204030204" pitchFamily="49" charset="0"/>
                        <a:ea typeface="黑体" pitchFamily="49"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indent="0" algn="l" fontAlgn="auto">
                        <a:lnSpc>
                          <a:spcPct val="150000"/>
                        </a:lnSpc>
                        <a:spcBef>
                          <a:spcPts val="0"/>
                        </a:spcBef>
                        <a:spcAft>
                          <a:spcPts val="0"/>
                        </a:spcAft>
                        <a:buFont typeface="Wingdings" pitchFamily="2" charset="2"/>
                        <a:buNone/>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根据文件路径创建文件对象</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r h="466724">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600" b="1" dirty="0">
                          <a:solidFill>
                            <a:schemeClr val="tx1">
                              <a:lumMod val="85000"/>
                              <a:lumOff val="15000"/>
                            </a:schemeClr>
                          </a:solidFill>
                          <a:latin typeface="Consolas" panose="020B0609020204030204" pitchFamily="49" charset="0"/>
                          <a:ea typeface="Alibaba PuHuiTi R"/>
                          <a:cs typeface="Times New Roman" panose="02020603050405020304" pitchFamily="18" charset="0"/>
                        </a:rPr>
                        <a:t>public </a:t>
                      </a:r>
                      <a:r>
                        <a:rPr lang="en-US" altLang="zh-CN" sz="1600" dirty="0">
                          <a:solidFill>
                            <a:schemeClr val="tx1">
                              <a:lumMod val="85000"/>
                              <a:lumOff val="15000"/>
                            </a:schemeClr>
                          </a:solidFill>
                          <a:latin typeface="Consolas" panose="020B0609020204030204" pitchFamily="49" charset="0"/>
                          <a:ea typeface="微软雅黑" pitchFamily="34" charset="-122"/>
                        </a:rPr>
                        <a:t>File​(String parent, String child)</a:t>
                      </a:r>
                      <a:endParaRPr kumimoji="0" lang="zh-CN" altLang="en-US" sz="1600" b="0" i="0" u="none" strike="noStrike" cap="none" normalizeH="0" baseline="0" dirty="0">
                        <a:ln>
                          <a:noFill/>
                        </a:ln>
                        <a:solidFill>
                          <a:schemeClr val="tx1">
                            <a:lumMod val="85000"/>
                            <a:lumOff val="15000"/>
                          </a:schemeClr>
                        </a:solidFill>
                        <a:effectLst/>
                        <a:latin typeface="Consolas" panose="020B0609020204030204" pitchFamily="49" charset="0"/>
                        <a:ea typeface="微软雅黑" pitchFamily="34"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根据父路径名字符串和子路径名字符串创建文件对象</a:t>
                      </a:r>
                      <a:endParaRPr kumimoji="0" lang="zh-CN" altLang="en-US" sz="1600" b="0" i="0"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417659233"/>
                  </a:ext>
                </a:extLst>
              </a:tr>
              <a:tr h="506156">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600" b="1" dirty="0">
                          <a:solidFill>
                            <a:schemeClr val="tx1">
                              <a:lumMod val="85000"/>
                              <a:lumOff val="15000"/>
                            </a:schemeClr>
                          </a:solidFill>
                          <a:latin typeface="Consolas" panose="020B0609020204030204" pitchFamily="49" charset="0"/>
                          <a:ea typeface="Alibaba PuHuiTi R"/>
                          <a:cs typeface="Times New Roman" panose="02020603050405020304" pitchFamily="18" charset="0"/>
                        </a:rPr>
                        <a:t>public </a:t>
                      </a:r>
                      <a:r>
                        <a:rPr lang="en-US" altLang="zh-CN" sz="1600" dirty="0">
                          <a:solidFill>
                            <a:schemeClr val="tx1">
                              <a:lumMod val="85000"/>
                              <a:lumOff val="15000"/>
                            </a:schemeClr>
                          </a:solidFill>
                          <a:latin typeface="Consolas" panose="020B0609020204030204" pitchFamily="49" charset="0"/>
                          <a:ea typeface="微软雅黑" pitchFamily="34" charset="-122"/>
                        </a:rPr>
                        <a:t>File​(File  parent, String child)</a:t>
                      </a:r>
                      <a:endParaRPr kumimoji="0" lang="zh-CN" altLang="en-US" sz="1600" b="0" i="0" u="none" strike="noStrike" cap="none" normalizeH="0" baseline="0" dirty="0">
                        <a:ln>
                          <a:noFill/>
                        </a:ln>
                        <a:solidFill>
                          <a:schemeClr val="tx1">
                            <a:lumMod val="85000"/>
                            <a:lumOff val="15000"/>
                          </a:schemeClr>
                        </a:solidFill>
                        <a:effectLst/>
                        <a:latin typeface="Consolas" panose="020B0609020204030204" pitchFamily="49" charset="0"/>
                        <a:ea typeface="微软雅黑" pitchFamily="34"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en-US" sz="1600" b="0" i="0" u="none" strike="noStrike" cap="none" normalizeH="0" baseline="0" dirty="0">
                          <a:ln>
                            <a:noFill/>
                          </a:ln>
                          <a:solidFill>
                            <a:srgbClr val="262626"/>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根据父路径对应文件对象和子路径名字符串创建文件对象</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320532218"/>
                  </a:ext>
                </a:extLst>
              </a:tr>
            </a:tbl>
          </a:graphicData>
        </a:graphic>
      </p:graphicFrame>
      <p:sp>
        <p:nvSpPr>
          <p:cNvPr id="6" name="文本框 5">
            <a:extLst>
              <a:ext uri="{FF2B5EF4-FFF2-40B4-BE49-F238E27FC236}">
                <a16:creationId xmlns:a16="http://schemas.microsoft.com/office/drawing/2014/main" id="{C3714041-C0F2-40E2-ABBE-872B3FE41139}"/>
              </a:ext>
            </a:extLst>
          </p:cNvPr>
          <p:cNvSpPr txBox="1"/>
          <p:nvPr/>
        </p:nvSpPr>
        <p:spPr>
          <a:xfrm>
            <a:off x="838201" y="4022568"/>
            <a:ext cx="10111352" cy="1565878"/>
          </a:xfrm>
          <a:prstGeom prst="rect">
            <a:avLst/>
          </a:prstGeom>
          <a:noFill/>
        </p:spPr>
        <p:txBody>
          <a:bodyPr wrap="square">
            <a:spAutoFit/>
          </a:bodyPr>
          <a:lstStyle/>
          <a:p>
            <a:pPr>
              <a:lnSpc>
                <a:spcPct val="200000"/>
              </a:lnSpc>
              <a:defRPr/>
            </a:pP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注意</a:t>
            </a:r>
            <a:endPar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57699" indent="-357699">
              <a:lnSpc>
                <a:spcPct val="200000"/>
              </a:lnSpc>
              <a:buFont typeface="Wingdings" pitchFamily="2" charset="2"/>
              <a:buChar char="l"/>
              <a:defRPr/>
            </a:pP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对象可以定位文件和文件夹</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57699" indent="-357699">
              <a:lnSpc>
                <a:spcPct val="200000"/>
              </a:lnSpc>
              <a:buFont typeface="Wingdings" pitchFamily="2" charset="2"/>
              <a:buChar char="l"/>
              <a:defRPr/>
            </a:pP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封装的对象仅仅是一个路径名，这个路径可以是存在的，也可以是不存在的。</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427009" y="1054101"/>
            <a:ext cx="7827416" cy="4511040"/>
          </a:xfrm>
        </p:spPr>
        <p:txBody>
          <a:bodyPr/>
          <a:lstStyle/>
          <a:p>
            <a:r>
              <a:rPr lang="zh-CN" altLang="en-US" sz="1600" dirty="0"/>
              <a:t>如何使用字节输入流读取中文内容输出不乱码呢？</a:t>
            </a:r>
            <a:endParaRPr lang="en-US" altLang="zh-CN" sz="1600" dirty="0"/>
          </a:p>
          <a:p>
            <a:pPr marL="895335" lvl="1" indent="-285750">
              <a:lnSpc>
                <a:spcPct val="200000"/>
              </a:lnSpc>
              <a:buFont typeface="Wingdings" panose="05000000000000000000" pitchFamily="2" charset="2"/>
              <a:buChar char="l"/>
            </a:pP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一次性读取完全部字节。</a:t>
            </a:r>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l"/>
            </a:pP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可以定义与文件一样大的字节数组读取，也可以使用官方</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API.</a:t>
            </a:r>
          </a:p>
          <a:p>
            <a:r>
              <a:rPr lang="zh-CN" altLang="en-US" sz="1600" dirty="0"/>
              <a:t>直接把文件数据全部读取到一个字节数组可以避免乱码，是否存在问题？</a:t>
            </a:r>
            <a:endParaRPr lang="en-US" altLang="zh-CN" sz="1600" dirty="0"/>
          </a:p>
          <a:p>
            <a:pPr marL="895335" lvl="1" indent="-285750">
              <a:lnSpc>
                <a:spcPct val="200000"/>
              </a:lnSpc>
              <a:buFont typeface="Wingdings" panose="05000000000000000000" pitchFamily="2" charset="2"/>
              <a:buChar char="l"/>
            </a:pP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如果文件过大，定义的字节数组可能引起内存溢出。</a:t>
            </a:r>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042780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4753439" y="804882"/>
            <a:ext cx="5716639" cy="4898379"/>
          </a:xfrm>
        </p:spPr>
        <p:txBody>
          <a:bodyPr/>
          <a:lstStyle/>
          <a:p>
            <a:pPr>
              <a:buFont typeface="Wingdings" panose="05000000000000000000" pitchFamily="2" charset="2"/>
              <a:buChar char="Ø"/>
            </a:pPr>
            <a:r>
              <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kumimoji="1"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类的使用</a:t>
            </a:r>
            <a:endPar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补充知识：方法递归</a:t>
            </a:r>
            <a:endPar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补充知识：字符集</a:t>
            </a:r>
            <a:endPar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IO</a:t>
            </a:r>
            <a:r>
              <a:rPr kumimoji="1"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流：概述</a:t>
            </a:r>
            <a:endPar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IO</a:t>
            </a:r>
            <a:r>
              <a:rPr kumimoji="1"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流：字节流</a:t>
            </a:r>
            <a:endPar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字节输入流：每次读取一个字节</a:t>
            </a:r>
            <a:endPar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字节输入流：每次读取一个字节数组</a:t>
            </a:r>
            <a:endParaRPr lang="en-US" altLang="zh-CN" sz="16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字节输入流：读取文件的全部字节</a:t>
            </a:r>
            <a:endPar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字节输出流：写字节数据到文件</a:t>
            </a:r>
            <a:endParaRPr lang="en-US" altLang="zh-CN"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文件拷贝</a:t>
            </a:r>
            <a:r>
              <a:rPr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练习</a:t>
            </a:r>
            <a:r>
              <a:rPr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IO</a:t>
            </a: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流：资源释放的方式</a:t>
            </a:r>
          </a:p>
        </p:txBody>
      </p:sp>
    </p:spTree>
    <p:extLst>
      <p:ext uri="{BB962C8B-B14F-4D97-AF65-F5344CB8AC3E}">
        <p14:creationId xmlns:p14="http://schemas.microsoft.com/office/powerpoint/2010/main" val="214773944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4">
            <a:extLst>
              <a:ext uri="{FF2B5EF4-FFF2-40B4-BE49-F238E27FC236}">
                <a16:creationId xmlns:a16="http://schemas.microsoft.com/office/drawing/2014/main" id="{DC83CD6F-D366-4E76-AAD2-CF6673B15D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3125" y="2145717"/>
            <a:ext cx="1645328" cy="23511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矩形 17">
            <a:extLst>
              <a:ext uri="{FF2B5EF4-FFF2-40B4-BE49-F238E27FC236}">
                <a16:creationId xmlns:a16="http://schemas.microsoft.com/office/drawing/2014/main" id="{3565C23F-826A-48FF-81B9-E3F2A84293F4}"/>
              </a:ext>
            </a:extLst>
          </p:cNvPr>
          <p:cNvSpPr/>
          <p:nvPr/>
        </p:nvSpPr>
        <p:spPr>
          <a:xfrm>
            <a:off x="751520" y="1894971"/>
            <a:ext cx="2870282" cy="3276120"/>
          </a:xfrm>
          <a:prstGeom prst="rect">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三角形 5">
            <a:extLst>
              <a:ext uri="{FF2B5EF4-FFF2-40B4-BE49-F238E27FC236}">
                <a16:creationId xmlns:a16="http://schemas.microsoft.com/office/drawing/2014/main" id="{B6C92066-3496-4533-A943-4B7FCF35F3DD}"/>
              </a:ext>
            </a:extLst>
          </p:cNvPr>
          <p:cNvSpPr/>
          <p:nvPr/>
        </p:nvSpPr>
        <p:spPr>
          <a:xfrm rot="2651319">
            <a:off x="1009108" y="2027901"/>
            <a:ext cx="145648" cy="7810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矩形 19">
            <a:extLst>
              <a:ext uri="{FF2B5EF4-FFF2-40B4-BE49-F238E27FC236}">
                <a16:creationId xmlns:a16="http://schemas.microsoft.com/office/drawing/2014/main" id="{86BB66FD-DF62-48EB-AF64-231B94A219F4}"/>
              </a:ext>
            </a:extLst>
          </p:cNvPr>
          <p:cNvSpPr/>
          <p:nvPr/>
        </p:nvSpPr>
        <p:spPr>
          <a:xfrm>
            <a:off x="1002493" y="1744500"/>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磁盘</a:t>
            </a:r>
          </a:p>
        </p:txBody>
      </p:sp>
      <p:sp>
        <p:nvSpPr>
          <p:cNvPr id="21" name="矩形 20">
            <a:extLst>
              <a:ext uri="{FF2B5EF4-FFF2-40B4-BE49-F238E27FC236}">
                <a16:creationId xmlns:a16="http://schemas.microsoft.com/office/drawing/2014/main" id="{FE105782-4810-4572-A839-5E322DAA3692}"/>
              </a:ext>
            </a:extLst>
          </p:cNvPr>
          <p:cNvSpPr/>
          <p:nvPr/>
        </p:nvSpPr>
        <p:spPr>
          <a:xfrm>
            <a:off x="7924419" y="1775306"/>
            <a:ext cx="2870282" cy="3276120"/>
          </a:xfrm>
          <a:prstGeom prst="rect">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三角形 5">
            <a:extLst>
              <a:ext uri="{FF2B5EF4-FFF2-40B4-BE49-F238E27FC236}">
                <a16:creationId xmlns:a16="http://schemas.microsoft.com/office/drawing/2014/main" id="{21D8917B-7256-47EF-A377-A7ABDC24984D}"/>
              </a:ext>
            </a:extLst>
          </p:cNvPr>
          <p:cNvSpPr/>
          <p:nvPr/>
        </p:nvSpPr>
        <p:spPr>
          <a:xfrm rot="2651319">
            <a:off x="8182007" y="1908236"/>
            <a:ext cx="145648" cy="7810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矩形 22">
            <a:extLst>
              <a:ext uri="{FF2B5EF4-FFF2-40B4-BE49-F238E27FC236}">
                <a16:creationId xmlns:a16="http://schemas.microsoft.com/office/drawing/2014/main" id="{F582FA29-474D-4C92-BEF7-F3E1E3616466}"/>
              </a:ext>
            </a:extLst>
          </p:cNvPr>
          <p:cNvSpPr/>
          <p:nvPr/>
        </p:nvSpPr>
        <p:spPr>
          <a:xfrm>
            <a:off x="8175392" y="1624835"/>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内存</a:t>
            </a:r>
          </a:p>
        </p:txBody>
      </p:sp>
      <p:sp>
        <p:nvSpPr>
          <p:cNvPr id="24" name="椭圆 23">
            <a:extLst>
              <a:ext uri="{FF2B5EF4-FFF2-40B4-BE49-F238E27FC236}">
                <a16:creationId xmlns:a16="http://schemas.microsoft.com/office/drawing/2014/main" id="{F50B6245-4188-46E0-8C96-3DFF837A9891}"/>
              </a:ext>
            </a:extLst>
          </p:cNvPr>
          <p:cNvSpPr/>
          <p:nvPr/>
        </p:nvSpPr>
        <p:spPr>
          <a:xfrm>
            <a:off x="8636715" y="2412297"/>
            <a:ext cx="1612201" cy="1612201"/>
          </a:xfrm>
          <a:prstGeom prst="ellipse">
            <a:avLst/>
          </a:prstGeom>
          <a:solidFill>
            <a:srgbClr val="AD2B26"/>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b="1" dirty="0">
                <a:solidFill>
                  <a:schemeClr val="bg1"/>
                </a:solidFill>
                <a:latin typeface="Alibaba PuHuiTi B" pitchFamily="18" charset="-122"/>
                <a:ea typeface="Alibaba PuHuiTi B" pitchFamily="18" charset="-122"/>
                <a:cs typeface="Alibaba PuHuiTi B" pitchFamily="18" charset="-122"/>
                <a:sym typeface="Bebas"/>
              </a:rPr>
              <a:t>程序进程</a:t>
            </a:r>
          </a:p>
        </p:txBody>
      </p:sp>
      <p:sp>
        <p:nvSpPr>
          <p:cNvPr id="25" name="文本框 24">
            <a:extLst>
              <a:ext uri="{FF2B5EF4-FFF2-40B4-BE49-F238E27FC236}">
                <a16:creationId xmlns:a16="http://schemas.microsoft.com/office/drawing/2014/main" id="{D942AA9C-117E-41AA-AD3B-1E2AA6D94B41}"/>
              </a:ext>
            </a:extLst>
          </p:cNvPr>
          <p:cNvSpPr txBox="1"/>
          <p:nvPr/>
        </p:nvSpPr>
        <p:spPr>
          <a:xfrm>
            <a:off x="3664324" y="2324574"/>
            <a:ext cx="6096000" cy="338554"/>
          </a:xfrm>
          <a:prstGeom prst="rect">
            <a:avLst/>
          </a:prstGeom>
          <a:noFill/>
        </p:spPr>
        <p:txBody>
          <a:bodyPr wrap="square">
            <a:spAutoFit/>
          </a:bodyPr>
          <a:lstStyle/>
          <a:p>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文件字节输出流，写字节读数据到磁盘文件</a:t>
            </a:r>
          </a:p>
        </p:txBody>
      </p:sp>
      <p:sp>
        <p:nvSpPr>
          <p:cNvPr id="27" name="箭头: 右 26">
            <a:extLst>
              <a:ext uri="{FF2B5EF4-FFF2-40B4-BE49-F238E27FC236}">
                <a16:creationId xmlns:a16="http://schemas.microsoft.com/office/drawing/2014/main" id="{9EC79DD6-A3B7-4743-9C8F-AF1292A967B1}"/>
              </a:ext>
            </a:extLst>
          </p:cNvPr>
          <p:cNvSpPr/>
          <p:nvPr/>
        </p:nvSpPr>
        <p:spPr>
          <a:xfrm flipH="1">
            <a:off x="3011248" y="2385054"/>
            <a:ext cx="5323022" cy="1052475"/>
          </a:xfrm>
          <a:prstGeom prst="rightArrow">
            <a:avLst>
              <a:gd name="adj1" fmla="val 28412"/>
              <a:gd name="adj2" fmla="val 36226"/>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pic>
        <p:nvPicPr>
          <p:cNvPr id="30" name="图片 29">
            <a:extLst>
              <a:ext uri="{FF2B5EF4-FFF2-40B4-BE49-F238E27FC236}">
                <a16:creationId xmlns:a16="http://schemas.microsoft.com/office/drawing/2014/main" id="{344CECD2-F76E-4DC7-BFE3-925012421090}"/>
              </a:ext>
            </a:extLst>
          </p:cNvPr>
          <p:cNvPicPr>
            <a:picLocks noChangeAspect="1"/>
          </p:cNvPicPr>
          <p:nvPr/>
        </p:nvPicPr>
        <p:blipFill>
          <a:blip r:embed="rId4"/>
          <a:stretch>
            <a:fillRect/>
          </a:stretch>
        </p:blipFill>
        <p:spPr>
          <a:xfrm>
            <a:off x="8294370" y="4135085"/>
            <a:ext cx="419100" cy="457200"/>
          </a:xfrm>
          <a:prstGeom prst="rect">
            <a:avLst/>
          </a:prstGeom>
        </p:spPr>
      </p:pic>
      <p:sp>
        <p:nvSpPr>
          <p:cNvPr id="31" name="椭圆 30">
            <a:extLst>
              <a:ext uri="{FF2B5EF4-FFF2-40B4-BE49-F238E27FC236}">
                <a16:creationId xmlns:a16="http://schemas.microsoft.com/office/drawing/2014/main" id="{49EB0A1C-C81A-404D-920D-4AB8D3150B6A}"/>
              </a:ext>
            </a:extLst>
          </p:cNvPr>
          <p:cNvSpPr/>
          <p:nvPr/>
        </p:nvSpPr>
        <p:spPr>
          <a:xfrm>
            <a:off x="4206240" y="2814300"/>
            <a:ext cx="243840" cy="21274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94D73C24-D4D9-4B66-B62E-740688BA5D0B}"/>
              </a:ext>
            </a:extLst>
          </p:cNvPr>
          <p:cNvSpPr/>
          <p:nvPr/>
        </p:nvSpPr>
        <p:spPr>
          <a:xfrm>
            <a:off x="4583704" y="2805228"/>
            <a:ext cx="243840" cy="21274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33" name="椭圆 32">
            <a:extLst>
              <a:ext uri="{FF2B5EF4-FFF2-40B4-BE49-F238E27FC236}">
                <a16:creationId xmlns:a16="http://schemas.microsoft.com/office/drawing/2014/main" id="{BFBE1BDE-1E52-4E7B-BE07-324ACE3AE10D}"/>
              </a:ext>
            </a:extLst>
          </p:cNvPr>
          <p:cNvSpPr/>
          <p:nvPr/>
        </p:nvSpPr>
        <p:spPr>
          <a:xfrm>
            <a:off x="4960339" y="2805227"/>
            <a:ext cx="243840" cy="21274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587C1E63-0350-4197-958F-EAF70CC54F84}"/>
              </a:ext>
            </a:extLst>
          </p:cNvPr>
          <p:cNvPicPr>
            <a:picLocks noChangeAspect="1"/>
          </p:cNvPicPr>
          <p:nvPr/>
        </p:nvPicPr>
        <p:blipFill>
          <a:blip r:embed="rId5"/>
          <a:stretch>
            <a:fillRect/>
          </a:stretch>
        </p:blipFill>
        <p:spPr>
          <a:xfrm>
            <a:off x="8099726" y="2589794"/>
            <a:ext cx="419100" cy="581025"/>
          </a:xfrm>
          <a:prstGeom prst="rect">
            <a:avLst/>
          </a:prstGeom>
        </p:spPr>
      </p:pic>
    </p:spTree>
    <p:extLst>
      <p:ext uri="{BB962C8B-B14F-4D97-AF65-F5344CB8AC3E}">
        <p14:creationId xmlns:p14="http://schemas.microsoft.com/office/powerpoint/2010/main" val="468006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6">
            <a:extLst>
              <a:ext uri="{FF2B5EF4-FFF2-40B4-BE49-F238E27FC236}">
                <a16:creationId xmlns:a16="http://schemas.microsoft.com/office/drawing/2014/main" id="{80DA329A-03BF-4347-824A-188D083860D8}"/>
              </a:ext>
            </a:extLst>
          </p:cNvPr>
          <p:cNvSpPr/>
          <p:nvPr/>
        </p:nvSpPr>
        <p:spPr>
          <a:xfrm>
            <a:off x="1934211" y="2037928"/>
            <a:ext cx="1439333" cy="480483"/>
          </a:xfrm>
          <a:prstGeom prst="roundRect">
            <a:avLst/>
          </a:prstGeom>
          <a:ln/>
        </p:spPr>
        <p:style>
          <a:lnRef idx="2">
            <a:schemeClr val="accent5"/>
          </a:lnRef>
          <a:fillRef idx="1">
            <a:schemeClr val="lt1"/>
          </a:fillRef>
          <a:effectRef idx="0">
            <a:schemeClr val="accent5"/>
          </a:effectRef>
          <a:fontRef idx="minor">
            <a:schemeClr val="dk1"/>
          </a:fontRef>
        </p:style>
        <p:txBody>
          <a:bodyPr anchor="ctr"/>
          <a:lstStyle/>
          <a:p>
            <a:pPr algn="ctr">
              <a:defRPr/>
            </a:pPr>
            <a:r>
              <a:rPr lang="zh-CN" altLang="en-US" sz="1600" dirty="0">
                <a:ln w="0"/>
                <a:solidFill>
                  <a:schemeClr val="tx1"/>
                </a:solidFill>
                <a:effectLst>
                  <a:outerShdw blurRad="38100" dist="19050" dir="2700000" algn="tl" rotWithShape="0">
                    <a:schemeClr val="dk1">
                      <a:alpha val="40000"/>
                    </a:schemeClr>
                  </a:outerShdw>
                </a:effectLst>
                <a:ea typeface="Alibaba PuHuiTi R"/>
              </a:rPr>
              <a:t>字节流</a:t>
            </a:r>
          </a:p>
        </p:txBody>
      </p:sp>
      <p:sp>
        <p:nvSpPr>
          <p:cNvPr id="6" name="圆角矩形 94">
            <a:extLst>
              <a:ext uri="{FF2B5EF4-FFF2-40B4-BE49-F238E27FC236}">
                <a16:creationId xmlns:a16="http://schemas.microsoft.com/office/drawing/2014/main" id="{438C7536-BB04-4054-8104-FFC25491D875}"/>
              </a:ext>
            </a:extLst>
          </p:cNvPr>
          <p:cNvSpPr/>
          <p:nvPr/>
        </p:nvSpPr>
        <p:spPr>
          <a:xfrm>
            <a:off x="600711" y="2948517"/>
            <a:ext cx="1908810" cy="480483"/>
          </a:xfrm>
          <a:prstGeom prst="roundRect">
            <a:avLst/>
          </a:prstGeom>
          <a:ln>
            <a:solidFill>
              <a:srgbClr val="00B0F0"/>
            </a:solid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2133" dirty="0" err="1">
                <a:ln w="0"/>
                <a:solidFill>
                  <a:schemeClr val="tx1"/>
                </a:solidFill>
                <a:effectLst>
                  <a:outerShdw blurRad="38100" dist="19050" dir="2700000" algn="tl" rotWithShape="0">
                    <a:schemeClr val="dk1">
                      <a:alpha val="40000"/>
                    </a:schemeClr>
                  </a:outerShdw>
                </a:effectLst>
              </a:rPr>
              <a:t>InputStream</a:t>
            </a:r>
            <a:endParaRPr lang="zh-CN" altLang="en-US" sz="2133" dirty="0">
              <a:ln w="0"/>
              <a:solidFill>
                <a:schemeClr val="tx1"/>
              </a:solidFill>
              <a:effectLst>
                <a:outerShdw blurRad="38100" dist="19050" dir="2700000" algn="tl" rotWithShape="0">
                  <a:schemeClr val="dk1">
                    <a:alpha val="40000"/>
                  </a:schemeClr>
                </a:outerShdw>
              </a:effectLst>
            </a:endParaRPr>
          </a:p>
        </p:txBody>
      </p:sp>
      <p:sp>
        <p:nvSpPr>
          <p:cNvPr id="8" name="圆角矩形 99">
            <a:extLst>
              <a:ext uri="{FF2B5EF4-FFF2-40B4-BE49-F238E27FC236}">
                <a16:creationId xmlns:a16="http://schemas.microsoft.com/office/drawing/2014/main" id="{C389F92D-A4C2-4CD9-B205-555F1CA9C130}"/>
              </a:ext>
            </a:extLst>
          </p:cNvPr>
          <p:cNvSpPr/>
          <p:nvPr/>
        </p:nvSpPr>
        <p:spPr>
          <a:xfrm>
            <a:off x="6381114" y="2087103"/>
            <a:ext cx="1439333" cy="480483"/>
          </a:xfrm>
          <a:prstGeom prst="roundRect">
            <a:avLst/>
          </a:prstGeom>
          <a:ln/>
        </p:spPr>
        <p:style>
          <a:lnRef idx="2">
            <a:schemeClr val="accent5"/>
          </a:lnRef>
          <a:fillRef idx="1">
            <a:schemeClr val="lt1"/>
          </a:fillRef>
          <a:effectRef idx="0">
            <a:schemeClr val="accent5"/>
          </a:effectRef>
          <a:fontRef idx="minor">
            <a:schemeClr val="dk1"/>
          </a:fontRef>
        </p:style>
        <p:txBody>
          <a:bodyPr anchor="ctr"/>
          <a:lstStyle/>
          <a:p>
            <a:pPr algn="ctr">
              <a:defRPr/>
            </a:pPr>
            <a:r>
              <a:rPr lang="zh-CN" altLang="en-US" sz="1600" dirty="0">
                <a:ln w="0"/>
                <a:solidFill>
                  <a:schemeClr val="tx1"/>
                </a:solidFill>
                <a:effectLst>
                  <a:outerShdw blurRad="38100" dist="19050" dir="2700000" algn="tl" rotWithShape="0">
                    <a:schemeClr val="dk1">
                      <a:alpha val="40000"/>
                    </a:schemeClr>
                  </a:outerShdw>
                </a:effectLst>
                <a:ea typeface="Alibaba PuHuiTi R"/>
              </a:rPr>
              <a:t>字符流</a:t>
            </a:r>
          </a:p>
        </p:txBody>
      </p:sp>
      <p:sp>
        <p:nvSpPr>
          <p:cNvPr id="9" name="圆角矩形 100">
            <a:extLst>
              <a:ext uri="{FF2B5EF4-FFF2-40B4-BE49-F238E27FC236}">
                <a16:creationId xmlns:a16="http://schemas.microsoft.com/office/drawing/2014/main" id="{0EC81CC8-BDFF-4489-B68E-89FCAE01CF86}"/>
              </a:ext>
            </a:extLst>
          </p:cNvPr>
          <p:cNvSpPr/>
          <p:nvPr/>
        </p:nvSpPr>
        <p:spPr>
          <a:xfrm>
            <a:off x="3934460" y="1214121"/>
            <a:ext cx="1441451" cy="478367"/>
          </a:xfrm>
          <a:prstGeom prst="roundRect">
            <a:avLst/>
          </a:prstGeom>
          <a:ln/>
        </p:spPr>
        <p:style>
          <a:lnRef idx="2">
            <a:schemeClr val="accent5"/>
          </a:lnRef>
          <a:fillRef idx="1">
            <a:schemeClr val="lt1"/>
          </a:fillRef>
          <a:effectRef idx="0">
            <a:schemeClr val="accent5"/>
          </a:effectRef>
          <a:fontRef idx="minor">
            <a:schemeClr val="dk1"/>
          </a:fontRef>
        </p:style>
        <p:txBody>
          <a:bodyPr anchor="ctr"/>
          <a:lstStyle/>
          <a:p>
            <a:pPr algn="ctr">
              <a:defRPr/>
            </a:pPr>
            <a:r>
              <a:rPr lang="en-US" altLang="zh-CN" sz="1600" dirty="0">
                <a:ln w="0"/>
                <a:solidFill>
                  <a:schemeClr val="tx1"/>
                </a:solidFill>
                <a:effectLst>
                  <a:outerShdw blurRad="38100" dist="19050" dir="2700000" algn="tl" rotWithShape="0">
                    <a:schemeClr val="dk1">
                      <a:alpha val="40000"/>
                    </a:schemeClr>
                  </a:outerShdw>
                </a:effectLst>
                <a:ea typeface="Alibaba PuHuiTi R"/>
              </a:rPr>
              <a:t>IO</a:t>
            </a:r>
            <a:r>
              <a:rPr lang="zh-CN" altLang="en-US" sz="1600" dirty="0">
                <a:ln w="0"/>
                <a:solidFill>
                  <a:schemeClr val="tx1"/>
                </a:solidFill>
                <a:effectLst>
                  <a:outerShdw blurRad="38100" dist="19050" dir="2700000" algn="tl" rotWithShape="0">
                    <a:schemeClr val="dk1">
                      <a:alpha val="40000"/>
                    </a:schemeClr>
                  </a:outerShdw>
                </a:effectLst>
                <a:ea typeface="Alibaba PuHuiTi R"/>
              </a:rPr>
              <a:t>流体系</a:t>
            </a:r>
          </a:p>
        </p:txBody>
      </p:sp>
      <p:sp>
        <p:nvSpPr>
          <p:cNvPr id="11" name="圆角矩形 107">
            <a:extLst>
              <a:ext uri="{FF2B5EF4-FFF2-40B4-BE49-F238E27FC236}">
                <a16:creationId xmlns:a16="http://schemas.microsoft.com/office/drawing/2014/main" id="{3CE6714E-0F22-4A3A-A91B-DA59614B98CA}"/>
              </a:ext>
            </a:extLst>
          </p:cNvPr>
          <p:cNvSpPr/>
          <p:nvPr/>
        </p:nvSpPr>
        <p:spPr>
          <a:xfrm>
            <a:off x="9690946" y="1550105"/>
            <a:ext cx="1439333" cy="478367"/>
          </a:xfrm>
          <a:prstGeom prst="roundRect">
            <a:avLst/>
          </a:prstGeom>
          <a:ln>
            <a:solidFill>
              <a:srgbClr val="00B0F0"/>
            </a:solid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zh-CN" altLang="en-US" sz="1600" dirty="0">
                <a:ln w="0"/>
                <a:solidFill>
                  <a:schemeClr val="tx1"/>
                </a:solidFill>
                <a:effectLst>
                  <a:outerShdw blurRad="38100" dist="19050" dir="2700000" algn="tl" rotWithShape="0">
                    <a:schemeClr val="dk1">
                      <a:alpha val="40000"/>
                    </a:schemeClr>
                  </a:outerShdw>
                </a:effectLst>
                <a:ea typeface="Alibaba PuHuiTi R"/>
              </a:rPr>
              <a:t>抽象类</a:t>
            </a:r>
          </a:p>
        </p:txBody>
      </p:sp>
      <p:cxnSp>
        <p:nvCxnSpPr>
          <p:cNvPr id="12" name="曲线连接符 7177">
            <a:extLst>
              <a:ext uri="{FF2B5EF4-FFF2-40B4-BE49-F238E27FC236}">
                <a16:creationId xmlns:a16="http://schemas.microsoft.com/office/drawing/2014/main" id="{AC81A66A-FCC1-4C62-9748-94F17D122FC6}"/>
              </a:ext>
            </a:extLst>
          </p:cNvPr>
          <p:cNvCxnSpPr>
            <a:stCxn id="9" idx="2"/>
            <a:endCxn id="4" idx="0"/>
          </p:cNvCxnSpPr>
          <p:nvPr/>
        </p:nvCxnSpPr>
        <p:spPr>
          <a:xfrm rot="5400000">
            <a:off x="3481812" y="864554"/>
            <a:ext cx="345440" cy="2001308"/>
          </a:xfrm>
          <a:prstGeom prst="curvedConnector3">
            <a:avLst>
              <a:gd name="adj1" fmla="val 50000"/>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曲线连接符 7179">
            <a:extLst>
              <a:ext uri="{FF2B5EF4-FFF2-40B4-BE49-F238E27FC236}">
                <a16:creationId xmlns:a16="http://schemas.microsoft.com/office/drawing/2014/main" id="{65D9D499-8B53-4197-91B5-3D902D6117F7}"/>
              </a:ext>
            </a:extLst>
          </p:cNvPr>
          <p:cNvCxnSpPr>
            <a:stCxn id="9" idx="2"/>
            <a:endCxn id="8" idx="0"/>
          </p:cNvCxnSpPr>
          <p:nvPr/>
        </p:nvCxnSpPr>
        <p:spPr>
          <a:xfrm rot="16200000" flipH="1">
            <a:off x="5680676" y="666997"/>
            <a:ext cx="394615" cy="2445595"/>
          </a:xfrm>
          <a:prstGeom prst="curvedConnector3">
            <a:avLst>
              <a:gd name="adj1" fmla="val 50000"/>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曲线连接符 7183">
            <a:extLst>
              <a:ext uri="{FF2B5EF4-FFF2-40B4-BE49-F238E27FC236}">
                <a16:creationId xmlns:a16="http://schemas.microsoft.com/office/drawing/2014/main" id="{27387853-526F-425A-9DFE-3D722BC28D11}"/>
              </a:ext>
            </a:extLst>
          </p:cNvPr>
          <p:cNvCxnSpPr>
            <a:cxnSpLocks/>
            <a:stCxn id="4" idx="2"/>
            <a:endCxn id="6" idx="0"/>
          </p:cNvCxnSpPr>
          <p:nvPr/>
        </p:nvCxnSpPr>
        <p:spPr>
          <a:xfrm rot="5400000">
            <a:off x="1889444" y="2184083"/>
            <a:ext cx="430106" cy="1098762"/>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曲线连接符 7185">
            <a:extLst>
              <a:ext uri="{FF2B5EF4-FFF2-40B4-BE49-F238E27FC236}">
                <a16:creationId xmlns:a16="http://schemas.microsoft.com/office/drawing/2014/main" id="{2A47660D-331C-47DD-8FD7-654C22B392CF}"/>
              </a:ext>
            </a:extLst>
          </p:cNvPr>
          <p:cNvCxnSpPr>
            <a:cxnSpLocks/>
            <a:stCxn id="4" idx="2"/>
          </p:cNvCxnSpPr>
          <p:nvPr/>
        </p:nvCxnSpPr>
        <p:spPr>
          <a:xfrm rot="16200000" flipH="1">
            <a:off x="2951799" y="2220490"/>
            <a:ext cx="430106" cy="1025948"/>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曲线连接符 7189">
            <a:extLst>
              <a:ext uri="{FF2B5EF4-FFF2-40B4-BE49-F238E27FC236}">
                <a16:creationId xmlns:a16="http://schemas.microsoft.com/office/drawing/2014/main" id="{E2181E0B-DCBB-4E5F-BAFE-2A5836849C7A}"/>
              </a:ext>
            </a:extLst>
          </p:cNvPr>
          <p:cNvCxnSpPr>
            <a:cxnSpLocks/>
          </p:cNvCxnSpPr>
          <p:nvPr/>
        </p:nvCxnSpPr>
        <p:spPr>
          <a:xfrm rot="5400000">
            <a:off x="6507523" y="2301578"/>
            <a:ext cx="410178" cy="979805"/>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曲线连接符 7192">
            <a:extLst>
              <a:ext uri="{FF2B5EF4-FFF2-40B4-BE49-F238E27FC236}">
                <a16:creationId xmlns:a16="http://schemas.microsoft.com/office/drawing/2014/main" id="{3C2EB7D6-CE46-4EF4-8B59-5AEEF9E11A0C}"/>
              </a:ext>
            </a:extLst>
          </p:cNvPr>
          <p:cNvCxnSpPr>
            <a:cxnSpLocks/>
          </p:cNvCxnSpPr>
          <p:nvPr/>
        </p:nvCxnSpPr>
        <p:spPr>
          <a:xfrm rot="16200000" flipH="1">
            <a:off x="7642585" y="2184846"/>
            <a:ext cx="410178" cy="1198033"/>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圆角矩形 94">
            <a:extLst>
              <a:ext uri="{FF2B5EF4-FFF2-40B4-BE49-F238E27FC236}">
                <a16:creationId xmlns:a16="http://schemas.microsoft.com/office/drawing/2014/main" id="{71FD6E53-5E34-4991-A5D6-CD4BFB2F6955}"/>
              </a:ext>
            </a:extLst>
          </p:cNvPr>
          <p:cNvSpPr/>
          <p:nvPr/>
        </p:nvSpPr>
        <p:spPr>
          <a:xfrm>
            <a:off x="472442" y="3905249"/>
            <a:ext cx="2325369" cy="480483"/>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2133" dirty="0" err="1">
                <a:ln w="0"/>
                <a:solidFill>
                  <a:schemeClr val="tx1"/>
                </a:solidFill>
                <a:effectLst>
                  <a:outerShdw blurRad="38100" dist="19050" dir="2700000" algn="tl" rotWithShape="0">
                    <a:schemeClr val="dk1">
                      <a:alpha val="40000"/>
                    </a:schemeClr>
                  </a:outerShdw>
                </a:effectLst>
              </a:rPr>
              <a:t>FileInputStream</a:t>
            </a:r>
            <a:endParaRPr lang="zh-CN" altLang="en-US" sz="2133" dirty="0">
              <a:ln w="0"/>
              <a:solidFill>
                <a:schemeClr val="tx1"/>
              </a:solidFill>
              <a:effectLst>
                <a:outerShdw blurRad="38100" dist="19050" dir="2700000" algn="tl" rotWithShape="0">
                  <a:schemeClr val="dk1">
                    <a:alpha val="40000"/>
                  </a:schemeClr>
                </a:outerShdw>
              </a:effectLst>
            </a:endParaRPr>
          </a:p>
        </p:txBody>
      </p:sp>
      <p:sp>
        <p:nvSpPr>
          <p:cNvPr id="25" name="圆角矩形 94">
            <a:extLst>
              <a:ext uri="{FF2B5EF4-FFF2-40B4-BE49-F238E27FC236}">
                <a16:creationId xmlns:a16="http://schemas.microsoft.com/office/drawing/2014/main" id="{2A7ADFDC-EDFD-4DC5-BA9A-D17ABF872A90}"/>
              </a:ext>
            </a:extLst>
          </p:cNvPr>
          <p:cNvSpPr/>
          <p:nvPr/>
        </p:nvSpPr>
        <p:spPr>
          <a:xfrm>
            <a:off x="3050542" y="3905248"/>
            <a:ext cx="2325369" cy="480483"/>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2133" dirty="0" err="1">
                <a:ln w="0"/>
                <a:solidFill>
                  <a:schemeClr val="tx1"/>
                </a:solidFill>
                <a:effectLst>
                  <a:outerShdw blurRad="38100" dist="19050" dir="2700000" algn="tl" rotWithShape="0">
                    <a:schemeClr val="dk1">
                      <a:alpha val="40000"/>
                    </a:schemeClr>
                  </a:outerShdw>
                </a:effectLst>
              </a:rPr>
              <a:t>FileOutPutStream</a:t>
            </a:r>
            <a:endParaRPr lang="zh-CN" altLang="en-US" sz="2133" dirty="0">
              <a:ln w="0"/>
              <a:solidFill>
                <a:schemeClr val="tx1"/>
              </a:solidFill>
              <a:effectLst>
                <a:outerShdw blurRad="38100" dist="19050" dir="2700000" algn="tl" rotWithShape="0">
                  <a:schemeClr val="dk1">
                    <a:alpha val="40000"/>
                  </a:schemeClr>
                </a:outerShdw>
              </a:effectLst>
            </a:endParaRPr>
          </a:p>
        </p:txBody>
      </p:sp>
      <p:sp>
        <p:nvSpPr>
          <p:cNvPr id="26" name="圆角矩形 94">
            <a:extLst>
              <a:ext uri="{FF2B5EF4-FFF2-40B4-BE49-F238E27FC236}">
                <a16:creationId xmlns:a16="http://schemas.microsoft.com/office/drawing/2014/main" id="{061F0595-34F4-4A96-9008-6102C64DC7AD}"/>
              </a:ext>
            </a:extLst>
          </p:cNvPr>
          <p:cNvSpPr/>
          <p:nvPr/>
        </p:nvSpPr>
        <p:spPr>
          <a:xfrm>
            <a:off x="5655311" y="3913716"/>
            <a:ext cx="2325369" cy="480483"/>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2133" dirty="0" err="1">
                <a:ln w="0"/>
                <a:solidFill>
                  <a:schemeClr val="tx1"/>
                </a:solidFill>
                <a:effectLst>
                  <a:outerShdw blurRad="38100" dist="19050" dir="2700000" algn="tl" rotWithShape="0">
                    <a:schemeClr val="dk1">
                      <a:alpha val="40000"/>
                    </a:schemeClr>
                  </a:outerShdw>
                </a:effectLst>
              </a:rPr>
              <a:t>FileReader</a:t>
            </a:r>
            <a:endParaRPr lang="zh-CN" altLang="en-US" sz="2133" dirty="0">
              <a:ln w="0"/>
              <a:solidFill>
                <a:schemeClr val="tx1"/>
              </a:solidFill>
              <a:effectLst>
                <a:outerShdw blurRad="38100" dist="19050" dir="2700000" algn="tl" rotWithShape="0">
                  <a:schemeClr val="dk1">
                    <a:alpha val="40000"/>
                  </a:schemeClr>
                </a:outerShdw>
              </a:effectLst>
            </a:endParaRPr>
          </a:p>
        </p:txBody>
      </p:sp>
      <p:sp>
        <p:nvSpPr>
          <p:cNvPr id="27" name="圆角矩形 94">
            <a:extLst>
              <a:ext uri="{FF2B5EF4-FFF2-40B4-BE49-F238E27FC236}">
                <a16:creationId xmlns:a16="http://schemas.microsoft.com/office/drawing/2014/main" id="{395EC5AF-7E3C-48B8-8602-4D0DE98C441D}"/>
              </a:ext>
            </a:extLst>
          </p:cNvPr>
          <p:cNvSpPr/>
          <p:nvPr/>
        </p:nvSpPr>
        <p:spPr>
          <a:xfrm>
            <a:off x="8194464" y="3913716"/>
            <a:ext cx="2325369" cy="480483"/>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2133" dirty="0" err="1">
                <a:ln w="0"/>
                <a:solidFill>
                  <a:schemeClr val="tx1"/>
                </a:solidFill>
                <a:effectLst>
                  <a:outerShdw blurRad="38100" dist="19050" dir="2700000" algn="tl" rotWithShape="0">
                    <a:schemeClr val="dk1">
                      <a:alpha val="40000"/>
                    </a:schemeClr>
                  </a:outerShdw>
                </a:effectLst>
              </a:rPr>
              <a:t>FileWriter</a:t>
            </a:r>
            <a:endParaRPr lang="zh-CN" altLang="en-US" sz="2133" dirty="0">
              <a:ln w="0"/>
              <a:solidFill>
                <a:schemeClr val="tx1"/>
              </a:solidFill>
              <a:effectLst>
                <a:outerShdw blurRad="38100" dist="19050" dir="2700000" algn="tl" rotWithShape="0">
                  <a:schemeClr val="dk1">
                    <a:alpha val="40000"/>
                  </a:schemeClr>
                </a:outerShdw>
              </a:effectLst>
            </a:endParaRPr>
          </a:p>
        </p:txBody>
      </p:sp>
      <p:cxnSp>
        <p:nvCxnSpPr>
          <p:cNvPr id="29" name="曲线连接符 7183">
            <a:extLst>
              <a:ext uri="{FF2B5EF4-FFF2-40B4-BE49-F238E27FC236}">
                <a16:creationId xmlns:a16="http://schemas.microsoft.com/office/drawing/2014/main" id="{AF213CBB-B88C-420A-BC49-86D3EF13BD68}"/>
              </a:ext>
            </a:extLst>
          </p:cNvPr>
          <p:cNvCxnSpPr>
            <a:cxnSpLocks/>
          </p:cNvCxnSpPr>
          <p:nvPr/>
        </p:nvCxnSpPr>
        <p:spPr>
          <a:xfrm rot="5400000">
            <a:off x="1167766" y="3090438"/>
            <a:ext cx="430106" cy="1098762"/>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曲线连接符 7185">
            <a:extLst>
              <a:ext uri="{FF2B5EF4-FFF2-40B4-BE49-F238E27FC236}">
                <a16:creationId xmlns:a16="http://schemas.microsoft.com/office/drawing/2014/main" id="{B11BD3F7-10FF-40A7-B2C3-1DEBE61E3CEC}"/>
              </a:ext>
            </a:extLst>
          </p:cNvPr>
          <p:cNvCxnSpPr>
            <a:cxnSpLocks/>
          </p:cNvCxnSpPr>
          <p:nvPr/>
        </p:nvCxnSpPr>
        <p:spPr>
          <a:xfrm rot="16200000" flipH="1">
            <a:off x="3805503" y="3177221"/>
            <a:ext cx="430106" cy="1025948"/>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曲线连接符 7189">
            <a:extLst>
              <a:ext uri="{FF2B5EF4-FFF2-40B4-BE49-F238E27FC236}">
                <a16:creationId xmlns:a16="http://schemas.microsoft.com/office/drawing/2014/main" id="{2828418A-A547-48B1-A469-96B6F6B5F08E}"/>
              </a:ext>
            </a:extLst>
          </p:cNvPr>
          <p:cNvCxnSpPr>
            <a:cxnSpLocks/>
          </p:cNvCxnSpPr>
          <p:nvPr/>
        </p:nvCxnSpPr>
        <p:spPr>
          <a:xfrm rot="5400000">
            <a:off x="6237305" y="3218724"/>
            <a:ext cx="410178" cy="979805"/>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曲线连接符 7192">
            <a:extLst>
              <a:ext uri="{FF2B5EF4-FFF2-40B4-BE49-F238E27FC236}">
                <a16:creationId xmlns:a16="http://schemas.microsoft.com/office/drawing/2014/main" id="{A4774136-A033-4CAB-B1F9-6990FE90A5BD}"/>
              </a:ext>
            </a:extLst>
          </p:cNvPr>
          <p:cNvCxnSpPr/>
          <p:nvPr/>
        </p:nvCxnSpPr>
        <p:spPr>
          <a:xfrm rot="16200000" flipH="1">
            <a:off x="9152059" y="3041403"/>
            <a:ext cx="410178" cy="1198033"/>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圆角矩形 94">
            <a:extLst>
              <a:ext uri="{FF2B5EF4-FFF2-40B4-BE49-F238E27FC236}">
                <a16:creationId xmlns:a16="http://schemas.microsoft.com/office/drawing/2014/main" id="{C7D27817-B803-409F-B025-D9BA9BD0254D}"/>
              </a:ext>
            </a:extLst>
          </p:cNvPr>
          <p:cNvSpPr/>
          <p:nvPr/>
        </p:nvSpPr>
        <p:spPr>
          <a:xfrm>
            <a:off x="2768812" y="2988733"/>
            <a:ext cx="1908810" cy="480483"/>
          </a:xfrm>
          <a:prstGeom prst="roundRect">
            <a:avLst/>
          </a:prstGeom>
          <a:ln>
            <a:solidFill>
              <a:srgbClr val="00B0F0"/>
            </a:solid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2133" dirty="0" err="1">
                <a:ln w="0"/>
                <a:solidFill>
                  <a:schemeClr val="tx1"/>
                </a:solidFill>
                <a:effectLst>
                  <a:outerShdw blurRad="38100" dist="19050" dir="2700000" algn="tl" rotWithShape="0">
                    <a:schemeClr val="dk1">
                      <a:alpha val="40000"/>
                    </a:schemeClr>
                  </a:outerShdw>
                </a:effectLst>
              </a:rPr>
              <a:t>OutputStream</a:t>
            </a:r>
            <a:endParaRPr lang="zh-CN" altLang="en-US" sz="2133" dirty="0">
              <a:ln w="0"/>
              <a:solidFill>
                <a:schemeClr val="tx1"/>
              </a:solidFill>
              <a:effectLst>
                <a:outerShdw blurRad="38100" dist="19050" dir="2700000" algn="tl" rotWithShape="0">
                  <a:schemeClr val="dk1">
                    <a:alpha val="40000"/>
                  </a:schemeClr>
                </a:outerShdw>
              </a:effectLst>
            </a:endParaRPr>
          </a:p>
        </p:txBody>
      </p:sp>
      <p:sp>
        <p:nvSpPr>
          <p:cNvPr id="35" name="圆角矩形 94">
            <a:extLst>
              <a:ext uri="{FF2B5EF4-FFF2-40B4-BE49-F238E27FC236}">
                <a16:creationId xmlns:a16="http://schemas.microsoft.com/office/drawing/2014/main" id="{F6489C65-11F8-4A54-8751-D9DC8BE919BA}"/>
              </a:ext>
            </a:extLst>
          </p:cNvPr>
          <p:cNvSpPr/>
          <p:nvPr/>
        </p:nvSpPr>
        <p:spPr>
          <a:xfrm>
            <a:off x="5491162" y="2965069"/>
            <a:ext cx="1908810" cy="480483"/>
          </a:xfrm>
          <a:prstGeom prst="roundRect">
            <a:avLst/>
          </a:prstGeom>
          <a:ln>
            <a:solidFill>
              <a:srgbClr val="00B0F0"/>
            </a:solid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2133" dirty="0">
                <a:ln w="0"/>
                <a:solidFill>
                  <a:schemeClr val="tx1"/>
                </a:solidFill>
                <a:effectLst>
                  <a:outerShdw blurRad="38100" dist="19050" dir="2700000" algn="tl" rotWithShape="0">
                    <a:schemeClr val="dk1">
                      <a:alpha val="40000"/>
                    </a:schemeClr>
                  </a:outerShdw>
                </a:effectLst>
              </a:rPr>
              <a:t>Reader</a:t>
            </a:r>
            <a:endParaRPr lang="zh-CN" altLang="en-US" sz="2133" dirty="0">
              <a:ln w="0"/>
              <a:solidFill>
                <a:schemeClr val="tx1"/>
              </a:solidFill>
              <a:effectLst>
                <a:outerShdw blurRad="38100" dist="19050" dir="2700000" algn="tl" rotWithShape="0">
                  <a:schemeClr val="dk1">
                    <a:alpha val="40000"/>
                  </a:schemeClr>
                </a:outerShdw>
              </a:effectLst>
            </a:endParaRPr>
          </a:p>
        </p:txBody>
      </p:sp>
      <p:sp>
        <p:nvSpPr>
          <p:cNvPr id="36" name="圆角矩形 94">
            <a:extLst>
              <a:ext uri="{FF2B5EF4-FFF2-40B4-BE49-F238E27FC236}">
                <a16:creationId xmlns:a16="http://schemas.microsoft.com/office/drawing/2014/main" id="{47835C6E-010F-45F1-8666-20D779B5C1A6}"/>
              </a:ext>
            </a:extLst>
          </p:cNvPr>
          <p:cNvSpPr/>
          <p:nvPr/>
        </p:nvSpPr>
        <p:spPr>
          <a:xfrm>
            <a:off x="7984863" y="2942189"/>
            <a:ext cx="1908810" cy="480483"/>
          </a:xfrm>
          <a:prstGeom prst="roundRect">
            <a:avLst/>
          </a:prstGeom>
          <a:ln>
            <a:solidFill>
              <a:srgbClr val="00B0F0"/>
            </a:solid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2133" dirty="0">
                <a:ln w="0"/>
                <a:solidFill>
                  <a:schemeClr val="tx1"/>
                </a:solidFill>
                <a:effectLst>
                  <a:outerShdw blurRad="38100" dist="19050" dir="2700000" algn="tl" rotWithShape="0">
                    <a:schemeClr val="dk1">
                      <a:alpha val="40000"/>
                    </a:schemeClr>
                  </a:outerShdw>
                </a:effectLst>
              </a:rPr>
              <a:t>Writer</a:t>
            </a:r>
            <a:endParaRPr lang="zh-CN" altLang="en-US" sz="2133" dirty="0">
              <a:ln w="0"/>
              <a:solidFill>
                <a:schemeClr val="tx1"/>
              </a:solidFill>
              <a:effectLst>
                <a:outerShdw blurRad="38100" dist="19050" dir="2700000" algn="tl" rotWithShape="0">
                  <a:schemeClr val="dk1">
                    <a:alpha val="40000"/>
                  </a:schemeClr>
                </a:outerShdw>
              </a:effectLst>
            </a:endParaRPr>
          </a:p>
        </p:txBody>
      </p:sp>
      <p:pic>
        <p:nvPicPr>
          <p:cNvPr id="1026" name="Picture 2">
            <a:extLst>
              <a:ext uri="{FF2B5EF4-FFF2-40B4-BE49-F238E27FC236}">
                <a16:creationId xmlns:a16="http://schemas.microsoft.com/office/drawing/2014/main" id="{CB7BEDDD-4118-458C-BE97-90B77E8F8F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7582" y="4543212"/>
            <a:ext cx="1244600" cy="1244600"/>
          </a:xfrm>
          <a:prstGeom prst="rect">
            <a:avLst/>
          </a:prstGeom>
          <a:noFill/>
          <a:extLst>
            <a:ext uri="{909E8E84-426E-40DD-AFC4-6F175D3DCCD1}">
              <a14:hiddenFill xmlns:a14="http://schemas.microsoft.com/office/drawing/2010/main">
                <a:solidFill>
                  <a:srgbClr val="FFFFFF"/>
                </a:solidFill>
              </a14:hiddenFill>
            </a:ext>
          </a:extLst>
        </p:spPr>
      </p:pic>
      <p:sp>
        <p:nvSpPr>
          <p:cNvPr id="32" name="圆角矩形 94">
            <a:extLst>
              <a:ext uri="{FF2B5EF4-FFF2-40B4-BE49-F238E27FC236}">
                <a16:creationId xmlns:a16="http://schemas.microsoft.com/office/drawing/2014/main" id="{0C03D2E0-B0C1-403D-81EC-264AE2E04F72}"/>
              </a:ext>
            </a:extLst>
          </p:cNvPr>
          <p:cNvSpPr/>
          <p:nvPr/>
        </p:nvSpPr>
        <p:spPr>
          <a:xfrm>
            <a:off x="9690154" y="2278169"/>
            <a:ext cx="1439334" cy="478367"/>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zh-CN" altLang="en-US" sz="2133" dirty="0">
                <a:ln w="0"/>
                <a:solidFill>
                  <a:schemeClr val="tx1"/>
                </a:solidFill>
                <a:effectLst>
                  <a:outerShdw blurRad="38100" dist="19050" dir="2700000" algn="tl" rotWithShape="0">
                    <a:schemeClr val="dk1">
                      <a:alpha val="40000"/>
                    </a:schemeClr>
                  </a:outerShdw>
                </a:effectLst>
              </a:rPr>
              <a:t>实现类</a:t>
            </a:r>
          </a:p>
        </p:txBody>
      </p:sp>
    </p:spTree>
    <p:extLst>
      <p:ext uri="{BB962C8B-B14F-4D97-AF65-F5344CB8AC3E}">
        <p14:creationId xmlns:p14="http://schemas.microsoft.com/office/powerpoint/2010/main" val="2360178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up)">
                                      <p:cBhvr>
                                        <p:cTn id="12" dur="500"/>
                                        <p:tgtEl>
                                          <p:spTgt spid="12"/>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up)">
                                      <p:cBhvr>
                                        <p:cTn id="16" dur="500"/>
                                        <p:tgtEl>
                                          <p:spTgt spid="4"/>
                                        </p:tgtEl>
                                      </p:cBhvr>
                                    </p:animEffect>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up)">
                                      <p:cBhvr>
                                        <p:cTn id="20" dur="500"/>
                                        <p:tgtEl>
                                          <p:spTgt spid="13"/>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up)">
                                      <p:cBhvr>
                                        <p:cTn id="24" dur="500"/>
                                        <p:tgtEl>
                                          <p:spTgt spid="8"/>
                                        </p:tgtEl>
                                      </p:cBhvr>
                                    </p:animEffect>
                                  </p:childTnLst>
                                </p:cTn>
                              </p:par>
                              <p:par>
                                <p:cTn id="25" presetID="22" presetClass="entr" presetSubtype="1"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up)">
                                      <p:cBhvr>
                                        <p:cTn id="27" dur="500"/>
                                        <p:tgtEl>
                                          <p:spTgt spid="15"/>
                                        </p:tgtEl>
                                      </p:cBhvr>
                                    </p:animEffect>
                                  </p:childTnLst>
                                </p:cTn>
                              </p:par>
                              <p:par>
                                <p:cTn id="28" presetID="22" presetClass="entr" presetSubtype="1" fill="hold"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wipe(up)">
                                      <p:cBhvr>
                                        <p:cTn id="30" dur="500"/>
                                        <p:tgtEl>
                                          <p:spTgt spid="16"/>
                                        </p:tgtEl>
                                      </p:cBhvr>
                                    </p:animEffect>
                                  </p:childTnLst>
                                </p:cTn>
                              </p:par>
                              <p:par>
                                <p:cTn id="31" presetID="22" presetClass="entr" presetSubtype="1"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wipe(up)">
                                      <p:cBhvr>
                                        <p:cTn id="33" dur="500"/>
                                        <p:tgtEl>
                                          <p:spTgt spid="17"/>
                                        </p:tgtEl>
                                      </p:cBhvr>
                                    </p:animEffect>
                                  </p:childTnLst>
                                </p:cTn>
                              </p:par>
                              <p:par>
                                <p:cTn id="34" presetID="22" presetClass="entr" presetSubtype="1" fill="hold"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wipe(up)">
                                      <p:cBhvr>
                                        <p:cTn id="36" dur="500"/>
                                        <p:tgtEl>
                                          <p:spTgt spid="14"/>
                                        </p:tgtEl>
                                      </p:cBhvr>
                                    </p:animEffect>
                                  </p:childTnLst>
                                </p:cTn>
                              </p:par>
                              <p:par>
                                <p:cTn id="37" presetID="22" presetClass="entr" presetSubtype="1"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wipe(up)">
                                      <p:cBhvr>
                                        <p:cTn id="39" dur="500"/>
                                        <p:tgtEl>
                                          <p:spTgt spid="6"/>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wipe(up)">
                                      <p:cBhvr>
                                        <p:cTn id="42" dur="500"/>
                                        <p:tgtEl>
                                          <p:spTgt spid="34"/>
                                        </p:tgtEl>
                                      </p:cBhvr>
                                    </p:animEffect>
                                  </p:childTnLst>
                                </p:cTn>
                              </p:par>
                              <p:par>
                                <p:cTn id="43" presetID="22" presetClass="entr" presetSubtype="1"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Effect transition="in" filter="wipe(up)">
                                      <p:cBhvr>
                                        <p:cTn id="45" dur="500"/>
                                        <p:tgtEl>
                                          <p:spTgt spid="35"/>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36"/>
                                        </p:tgtEl>
                                        <p:attrNameLst>
                                          <p:attrName>style.visibility</p:attrName>
                                        </p:attrNameLst>
                                      </p:cBhvr>
                                      <p:to>
                                        <p:strVal val="visible"/>
                                      </p:to>
                                    </p:set>
                                    <p:animEffect transition="in" filter="wipe(up)">
                                      <p:cBhvr>
                                        <p:cTn id="48" dur="500"/>
                                        <p:tgtEl>
                                          <p:spTgt spid="36"/>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31"/>
                                        </p:tgtEl>
                                        <p:attrNameLst>
                                          <p:attrName>style.visibility</p:attrName>
                                        </p:attrNameLst>
                                      </p:cBhvr>
                                      <p:to>
                                        <p:strVal val="visible"/>
                                      </p:to>
                                    </p:set>
                                    <p:animEffect transition="in" filter="wipe(up)">
                                      <p:cBhvr>
                                        <p:cTn id="53" dur="500"/>
                                        <p:tgtEl>
                                          <p:spTgt spid="31"/>
                                        </p:tgtEl>
                                      </p:cBhvr>
                                    </p:animEffect>
                                  </p:childTnLst>
                                </p:cTn>
                              </p:par>
                              <p:par>
                                <p:cTn id="54" presetID="22" presetClass="entr" presetSubtype="1" fill="hold" nodeType="with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wipe(up)">
                                      <p:cBhvr>
                                        <p:cTn id="56" dur="500"/>
                                        <p:tgtEl>
                                          <p:spTgt spid="29"/>
                                        </p:tgtEl>
                                      </p:cBhvr>
                                    </p:animEffect>
                                  </p:childTnLst>
                                </p:cTn>
                              </p:par>
                              <p:par>
                                <p:cTn id="57" presetID="22" presetClass="entr" presetSubtype="1" fill="hold" nodeType="withEffect">
                                  <p:stCondLst>
                                    <p:cond delay="0"/>
                                  </p:stCondLst>
                                  <p:childTnLst>
                                    <p:set>
                                      <p:cBhvr>
                                        <p:cTn id="58" dur="1" fill="hold">
                                          <p:stCondLst>
                                            <p:cond delay="0"/>
                                          </p:stCondLst>
                                        </p:cTn>
                                        <p:tgtEl>
                                          <p:spTgt spid="30"/>
                                        </p:tgtEl>
                                        <p:attrNameLst>
                                          <p:attrName>style.visibility</p:attrName>
                                        </p:attrNameLst>
                                      </p:cBhvr>
                                      <p:to>
                                        <p:strVal val="visible"/>
                                      </p:to>
                                    </p:set>
                                    <p:animEffect transition="in" filter="wipe(up)">
                                      <p:cBhvr>
                                        <p:cTn id="59" dur="500"/>
                                        <p:tgtEl>
                                          <p:spTgt spid="30"/>
                                        </p:tgtEl>
                                      </p:cBhvr>
                                    </p:animEffect>
                                  </p:childTnLst>
                                </p:cTn>
                              </p:par>
                              <p:par>
                                <p:cTn id="60" presetID="22" presetClass="entr" presetSubtype="1" fill="hold" nodeType="withEffect">
                                  <p:stCondLst>
                                    <p:cond delay="0"/>
                                  </p:stCondLst>
                                  <p:childTnLst>
                                    <p:set>
                                      <p:cBhvr>
                                        <p:cTn id="61" dur="1" fill="hold">
                                          <p:stCondLst>
                                            <p:cond delay="0"/>
                                          </p:stCondLst>
                                        </p:cTn>
                                        <p:tgtEl>
                                          <p:spTgt spid="33"/>
                                        </p:tgtEl>
                                        <p:attrNameLst>
                                          <p:attrName>style.visibility</p:attrName>
                                        </p:attrNameLst>
                                      </p:cBhvr>
                                      <p:to>
                                        <p:strVal val="visible"/>
                                      </p:to>
                                    </p:set>
                                    <p:animEffect transition="in" filter="wipe(up)">
                                      <p:cBhvr>
                                        <p:cTn id="62" dur="500"/>
                                        <p:tgtEl>
                                          <p:spTgt spid="33"/>
                                        </p:tgtEl>
                                      </p:cBhvr>
                                    </p:animEffect>
                                  </p:childTnLst>
                                </p:cTn>
                              </p:par>
                              <p:par>
                                <p:cTn id="63" presetID="22" presetClass="entr" presetSubtype="1" fill="hold" grpId="0" nodeType="withEffect">
                                  <p:stCondLst>
                                    <p:cond delay="0"/>
                                  </p:stCondLst>
                                  <p:childTnLst>
                                    <p:set>
                                      <p:cBhvr>
                                        <p:cTn id="64" dur="1" fill="hold">
                                          <p:stCondLst>
                                            <p:cond delay="0"/>
                                          </p:stCondLst>
                                        </p:cTn>
                                        <p:tgtEl>
                                          <p:spTgt spid="24"/>
                                        </p:tgtEl>
                                        <p:attrNameLst>
                                          <p:attrName>style.visibility</p:attrName>
                                        </p:attrNameLst>
                                      </p:cBhvr>
                                      <p:to>
                                        <p:strVal val="visible"/>
                                      </p:to>
                                    </p:set>
                                    <p:animEffect transition="in" filter="wipe(up)">
                                      <p:cBhvr>
                                        <p:cTn id="65" dur="500"/>
                                        <p:tgtEl>
                                          <p:spTgt spid="24"/>
                                        </p:tgtEl>
                                      </p:cBhvr>
                                    </p:animEffect>
                                  </p:childTnLst>
                                </p:cTn>
                              </p:par>
                              <p:par>
                                <p:cTn id="66" presetID="22" presetClass="entr" presetSubtype="1" fill="hold" grpId="0" nodeType="withEffect">
                                  <p:stCondLst>
                                    <p:cond delay="0"/>
                                  </p:stCondLst>
                                  <p:childTnLst>
                                    <p:set>
                                      <p:cBhvr>
                                        <p:cTn id="67" dur="1" fill="hold">
                                          <p:stCondLst>
                                            <p:cond delay="0"/>
                                          </p:stCondLst>
                                        </p:cTn>
                                        <p:tgtEl>
                                          <p:spTgt spid="25"/>
                                        </p:tgtEl>
                                        <p:attrNameLst>
                                          <p:attrName>style.visibility</p:attrName>
                                        </p:attrNameLst>
                                      </p:cBhvr>
                                      <p:to>
                                        <p:strVal val="visible"/>
                                      </p:to>
                                    </p:set>
                                    <p:animEffect transition="in" filter="wipe(up)">
                                      <p:cBhvr>
                                        <p:cTn id="68" dur="500"/>
                                        <p:tgtEl>
                                          <p:spTgt spid="25"/>
                                        </p:tgtEl>
                                      </p:cBhvr>
                                    </p:animEffect>
                                  </p:childTnLst>
                                </p:cTn>
                              </p:par>
                              <p:par>
                                <p:cTn id="69" presetID="22" presetClass="entr" presetSubtype="1" fill="hold" grpId="0" nodeType="with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wipe(up)">
                                      <p:cBhvr>
                                        <p:cTn id="71" dur="500"/>
                                        <p:tgtEl>
                                          <p:spTgt spid="26"/>
                                        </p:tgtEl>
                                      </p:cBhvr>
                                    </p:animEffect>
                                  </p:childTnLst>
                                </p:cTn>
                              </p:par>
                              <p:par>
                                <p:cTn id="72" presetID="22" presetClass="entr" presetSubtype="1" fill="hold" grpId="0" nodeType="withEffect">
                                  <p:stCondLst>
                                    <p:cond delay="0"/>
                                  </p:stCondLst>
                                  <p:childTnLst>
                                    <p:set>
                                      <p:cBhvr>
                                        <p:cTn id="73" dur="1" fill="hold">
                                          <p:stCondLst>
                                            <p:cond delay="0"/>
                                          </p:stCondLst>
                                        </p:cTn>
                                        <p:tgtEl>
                                          <p:spTgt spid="27"/>
                                        </p:tgtEl>
                                        <p:attrNameLst>
                                          <p:attrName>style.visibility</p:attrName>
                                        </p:attrNameLst>
                                      </p:cBhvr>
                                      <p:to>
                                        <p:strVal val="visible"/>
                                      </p:to>
                                    </p:set>
                                    <p:animEffect transition="in" filter="wipe(up)">
                                      <p:cBhvr>
                                        <p:cTn id="74" dur="500"/>
                                        <p:tgtEl>
                                          <p:spTgt spid="27"/>
                                        </p:tgtEl>
                                      </p:cBhvr>
                                    </p:animEffect>
                                  </p:childTnLst>
                                </p:cTn>
                              </p:par>
                            </p:childTnLst>
                          </p:cTn>
                        </p:par>
                      </p:childTnLst>
                    </p:cTn>
                  </p:par>
                  <p:par>
                    <p:cTn id="75" fill="hold">
                      <p:stCondLst>
                        <p:cond delay="indefinite"/>
                      </p:stCondLst>
                      <p:childTnLst>
                        <p:par>
                          <p:cTn id="76" fill="hold">
                            <p:stCondLst>
                              <p:cond delay="0"/>
                            </p:stCondLst>
                            <p:childTnLst>
                              <p:par>
                                <p:cTn id="77" presetID="1" presetClass="emph" presetSubtype="2" fill="hold" nodeType="clickEffect">
                                  <p:stCondLst>
                                    <p:cond delay="0"/>
                                  </p:stCondLst>
                                  <p:childTnLst>
                                    <p:animClr clrSpc="rgb" dir="cw">
                                      <p:cBhvr>
                                        <p:cTn id="78" dur="500" fill="hold"/>
                                        <p:tgtEl>
                                          <p:spTgt spid="24"/>
                                        </p:tgtEl>
                                        <p:attrNameLst>
                                          <p:attrName>fillcolor</p:attrName>
                                        </p:attrNameLst>
                                      </p:cBhvr>
                                      <p:to>
                                        <a:srgbClr val="FF0000"/>
                                      </p:to>
                                    </p:animClr>
                                    <p:set>
                                      <p:cBhvr>
                                        <p:cTn id="79" dur="500" fill="hold"/>
                                        <p:tgtEl>
                                          <p:spTgt spid="24"/>
                                        </p:tgtEl>
                                        <p:attrNameLst>
                                          <p:attrName>fill.type</p:attrName>
                                        </p:attrNameLst>
                                      </p:cBhvr>
                                      <p:to>
                                        <p:strVal val="solid"/>
                                      </p:to>
                                    </p:set>
                                    <p:set>
                                      <p:cBhvr>
                                        <p:cTn id="80" dur="500" fill="hold"/>
                                        <p:tgtEl>
                                          <p:spTgt spid="24"/>
                                        </p:tgtEl>
                                        <p:attrNameLst>
                                          <p:attrName>fill.on</p:attrName>
                                        </p:attrNameLst>
                                      </p:cBhvr>
                                      <p:to>
                                        <p:strVal val="true"/>
                                      </p:to>
                                    </p:set>
                                  </p:childTnLst>
                                </p:cTn>
                              </p:par>
                              <p:par>
                                <p:cTn id="81" presetID="22" presetClass="entr" presetSubtype="1" fill="hold" grpId="0" nodeType="withEffect">
                                  <p:stCondLst>
                                    <p:cond delay="0"/>
                                  </p:stCondLst>
                                  <p:childTnLst>
                                    <p:set>
                                      <p:cBhvr>
                                        <p:cTn id="82" dur="1" fill="hold">
                                          <p:stCondLst>
                                            <p:cond delay="0"/>
                                          </p:stCondLst>
                                        </p:cTn>
                                        <p:tgtEl>
                                          <p:spTgt spid="32"/>
                                        </p:tgtEl>
                                        <p:attrNameLst>
                                          <p:attrName>style.visibility</p:attrName>
                                        </p:attrNameLst>
                                      </p:cBhvr>
                                      <p:to>
                                        <p:strVal val="visible"/>
                                      </p:to>
                                    </p:set>
                                    <p:animEffect transition="in" filter="wipe(up)">
                                      <p:cBhvr>
                                        <p:cTn id="83" dur="500"/>
                                        <p:tgtEl>
                                          <p:spTgt spid="32"/>
                                        </p:tgtEl>
                                      </p:cBhvr>
                                    </p:animEffect>
                                  </p:childTnLst>
                                </p:cTn>
                              </p:par>
                            </p:childTnLst>
                          </p:cTn>
                        </p:par>
                      </p:childTnLst>
                    </p:cTn>
                  </p:par>
                  <p:par>
                    <p:cTn id="84" fill="hold">
                      <p:stCondLst>
                        <p:cond delay="indefinite"/>
                      </p:stCondLst>
                      <p:childTnLst>
                        <p:par>
                          <p:cTn id="85" fill="hold">
                            <p:stCondLst>
                              <p:cond delay="0"/>
                            </p:stCondLst>
                            <p:childTnLst>
                              <p:par>
                                <p:cTn id="86" presetID="2" presetClass="entr" presetSubtype="4" fill="hold" nodeType="clickEffect">
                                  <p:stCondLst>
                                    <p:cond delay="0"/>
                                  </p:stCondLst>
                                  <p:childTnLst>
                                    <p:set>
                                      <p:cBhvr>
                                        <p:cTn id="87" dur="1" fill="hold">
                                          <p:stCondLst>
                                            <p:cond delay="0"/>
                                          </p:stCondLst>
                                        </p:cTn>
                                        <p:tgtEl>
                                          <p:spTgt spid="1026"/>
                                        </p:tgtEl>
                                        <p:attrNameLst>
                                          <p:attrName>style.visibility</p:attrName>
                                        </p:attrNameLst>
                                      </p:cBhvr>
                                      <p:to>
                                        <p:strVal val="visible"/>
                                      </p:to>
                                    </p:set>
                                    <p:anim calcmode="lin" valueType="num">
                                      <p:cBhvr additive="base">
                                        <p:cTn id="88" dur="500" fill="hold"/>
                                        <p:tgtEl>
                                          <p:spTgt spid="1026"/>
                                        </p:tgtEl>
                                        <p:attrNameLst>
                                          <p:attrName>ppt_x</p:attrName>
                                        </p:attrNameLst>
                                      </p:cBhvr>
                                      <p:tavLst>
                                        <p:tav tm="0">
                                          <p:val>
                                            <p:strVal val="#ppt_x"/>
                                          </p:val>
                                        </p:tav>
                                        <p:tav tm="100000">
                                          <p:val>
                                            <p:strVal val="#ppt_x"/>
                                          </p:val>
                                        </p:tav>
                                      </p:tavLst>
                                    </p:anim>
                                    <p:anim calcmode="lin" valueType="num">
                                      <p:cBhvr additive="base">
                                        <p:cTn id="89"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9" grpId="0" animBg="1"/>
      <p:bldP spid="24" grpId="0" animBg="1"/>
      <p:bldP spid="25" grpId="0" animBg="1"/>
      <p:bldP spid="26" grpId="0" animBg="1"/>
      <p:bldP spid="27" grpId="0" animBg="1"/>
      <p:bldP spid="34" grpId="0" animBg="1"/>
      <p:bldP spid="35" grpId="0" animBg="1"/>
      <p:bldP spid="36" grpId="0" animBg="1"/>
      <p:bldP spid="32"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AEBC63-21D2-4D25-B54A-C428ED9A3DB0}"/>
              </a:ext>
            </a:extLst>
          </p:cNvPr>
          <p:cNvSpPr>
            <a:spLocks noChangeArrowheads="1"/>
          </p:cNvSpPr>
          <p:nvPr/>
        </p:nvSpPr>
        <p:spPr bwMode="auto">
          <a:xfrm>
            <a:off x="538483" y="1107197"/>
            <a:ext cx="7654660" cy="83369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50000"/>
              </a:lnSpc>
              <a:spcBef>
                <a:spcPct val="0"/>
              </a:spcBef>
              <a:spcAft>
                <a:spcPct val="0"/>
              </a:spcAft>
              <a:buClrTx/>
              <a:buSzTx/>
              <a:tabLst/>
            </a:pPr>
            <a:r>
              <a:rPr lang="zh-CN"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文件字节输</a:t>
            </a: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出</a:t>
            </a:r>
            <a:r>
              <a:rPr lang="zh-CN"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流：File</a:t>
            </a:r>
            <a:r>
              <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putStream</a:t>
            </a:r>
            <a:endParaRPr lang="en-US" altLang="zh-CN" sz="1600" b="1" dirty="0">
              <a:solidFill>
                <a:schemeClr val="tx1">
                  <a:lumMod val="85000"/>
                  <a:lumOff val="15000"/>
                </a:schemeClr>
              </a:solidFill>
              <a:latin typeface="微软雅黑" pitchFamily="34" charset="-122"/>
              <a:ea typeface="Alibaba PuHuiTi R"/>
              <a:cs typeface="阿里巴巴普惠体" panose="00020600040101010101" pitchFamily="18" charset="-122"/>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l"/>
              <a:tabLst/>
            </a:pPr>
            <a:r>
              <a:rPr lang="zh-CN" altLang="zh-CN" sz="1600" dirty="0">
                <a:solidFill>
                  <a:schemeClr val="tx1">
                    <a:lumMod val="85000"/>
                    <a:lumOff val="15000"/>
                  </a:schemeClr>
                </a:solidFill>
                <a:latin typeface="微软雅黑" pitchFamily="34" charset="-122"/>
                <a:ea typeface="Alibaba PuHuiTi R"/>
              </a:rPr>
              <a:t>作用：以内存为基准，把</a:t>
            </a:r>
            <a:r>
              <a:rPr lang="zh-CN" altLang="en-US" sz="1600" dirty="0">
                <a:solidFill>
                  <a:schemeClr val="tx1">
                    <a:lumMod val="85000"/>
                    <a:lumOff val="15000"/>
                  </a:schemeClr>
                </a:solidFill>
                <a:latin typeface="微软雅黑" pitchFamily="34" charset="-122"/>
                <a:ea typeface="Alibaba PuHuiTi R"/>
              </a:rPr>
              <a:t>内存中的数据以字节的形式写出到磁盘文件中去的流。</a:t>
            </a:r>
            <a:endParaRPr lang="zh-CN" altLang="zh-CN" sz="1600" dirty="0">
              <a:solidFill>
                <a:schemeClr val="tx1">
                  <a:lumMod val="85000"/>
                  <a:lumOff val="15000"/>
                </a:schemeClr>
              </a:solidFill>
              <a:latin typeface="微软雅黑" pitchFamily="34" charset="-122"/>
              <a:ea typeface="Alibaba PuHuiTi R"/>
            </a:endParaRPr>
          </a:p>
        </p:txBody>
      </p:sp>
      <p:graphicFrame>
        <p:nvGraphicFramePr>
          <p:cNvPr id="5" name="表格 4">
            <a:extLst>
              <a:ext uri="{FF2B5EF4-FFF2-40B4-BE49-F238E27FC236}">
                <a16:creationId xmlns:a16="http://schemas.microsoft.com/office/drawing/2014/main" id="{05B5A1BD-516F-443A-9071-2FCC2246EBB4}"/>
              </a:ext>
            </a:extLst>
          </p:cNvPr>
          <p:cNvGraphicFramePr>
            <a:graphicFrameLocks noGrp="1"/>
          </p:cNvGraphicFramePr>
          <p:nvPr/>
        </p:nvGraphicFramePr>
        <p:xfrm>
          <a:off x="629920" y="2128779"/>
          <a:ext cx="10444480" cy="2074853"/>
        </p:xfrm>
        <a:graphic>
          <a:graphicData uri="http://schemas.openxmlformats.org/drawingml/2006/table">
            <a:tbl>
              <a:tblPr/>
              <a:tblGrid>
                <a:gridCol w="5735860">
                  <a:extLst>
                    <a:ext uri="{9D8B030D-6E8A-4147-A177-3AD203B41FA5}">
                      <a16:colId xmlns:a16="http://schemas.microsoft.com/office/drawing/2014/main" val="1138920238"/>
                    </a:ext>
                  </a:extLst>
                </a:gridCol>
                <a:gridCol w="4708620">
                  <a:extLst>
                    <a:ext uri="{9D8B030D-6E8A-4147-A177-3AD203B41FA5}">
                      <a16:colId xmlns:a16="http://schemas.microsoft.com/office/drawing/2014/main" val="432614512"/>
                    </a:ext>
                  </a:extLst>
                </a:gridCol>
              </a:tblGrid>
              <a:tr h="520512">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构造器</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424041">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lang="zh-CN" altLang="zh-CN" sz="1400" kern="1200" dirty="0">
                          <a:solidFill>
                            <a:schemeClr val="tx1">
                              <a:lumMod val="85000"/>
                              <a:lumOff val="15000"/>
                            </a:schemeClr>
                          </a:solidFill>
                          <a:latin typeface="Consolas" panose="020B0609020204030204" pitchFamily="49" charset="0"/>
                          <a:ea typeface="Alibaba PuHuiTi R"/>
                          <a:cs typeface="+mn-cs"/>
                        </a:rPr>
                        <a:t>public File</a:t>
                      </a:r>
                      <a:r>
                        <a:rPr lang="en-US" altLang="zh-CN" sz="1400" kern="1200" dirty="0">
                          <a:solidFill>
                            <a:schemeClr val="tx1">
                              <a:lumMod val="85000"/>
                              <a:lumOff val="15000"/>
                            </a:schemeClr>
                          </a:solidFill>
                          <a:latin typeface="Consolas" panose="020B0609020204030204" pitchFamily="49" charset="0"/>
                          <a:ea typeface="Alibaba PuHuiTi R"/>
                          <a:cs typeface="+mn-cs"/>
                        </a:rPr>
                        <a:t>Output</a:t>
                      </a:r>
                      <a:r>
                        <a:rPr lang="zh-CN" altLang="zh-CN" sz="1400" kern="1200" dirty="0">
                          <a:solidFill>
                            <a:schemeClr val="tx1">
                              <a:lumMod val="85000"/>
                              <a:lumOff val="15000"/>
                            </a:schemeClr>
                          </a:solidFill>
                          <a:latin typeface="Consolas" panose="020B0609020204030204" pitchFamily="49" charset="0"/>
                          <a:ea typeface="Alibaba PuHuiTi R"/>
                          <a:cs typeface="+mn-cs"/>
                        </a:rPr>
                        <a:t>Stream​(File file)</a:t>
                      </a:r>
                      <a:endParaRPr lang="zh-CN" altLang="en-US" sz="1400" kern="1200" dirty="0">
                        <a:solidFill>
                          <a:schemeClr val="tx1">
                            <a:lumMod val="85000"/>
                            <a:lumOff val="15000"/>
                          </a:schemeClr>
                        </a:solidFill>
                        <a:latin typeface="Consolas" panose="020B0609020204030204" pitchFamily="49" charset="0"/>
                        <a:ea typeface="Alibaba PuHuiTi R"/>
                        <a:cs typeface="+mn-cs"/>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indent="0" fontAlgn="auto">
                        <a:lnSpc>
                          <a:spcPct val="150000"/>
                        </a:lnSpc>
                        <a:spcBef>
                          <a:spcPts val="0"/>
                        </a:spcBef>
                        <a:spcAft>
                          <a:spcPts val="0"/>
                        </a:spcAft>
                        <a:buFont typeface="Wingdings" pitchFamily="2" charset="2"/>
                        <a:buNone/>
                        <a:defRPr/>
                      </a:pPr>
                      <a:r>
                        <a:rPr lang="zh-CN" altLang="zh-CN" sz="1400" dirty="0">
                          <a:solidFill>
                            <a:schemeClr val="tx1">
                              <a:lumMod val="85000"/>
                              <a:lumOff val="15000"/>
                            </a:schemeClr>
                          </a:solidFill>
                          <a:latin typeface="微软雅黑" pitchFamily="34" charset="-122"/>
                          <a:ea typeface="Alibaba PuHuiTi R"/>
                        </a:rPr>
                        <a:t>创建字节输</a:t>
                      </a:r>
                      <a:r>
                        <a:rPr lang="zh-CN" altLang="en-US" sz="1400" dirty="0">
                          <a:solidFill>
                            <a:schemeClr val="tx1">
                              <a:lumMod val="85000"/>
                              <a:lumOff val="15000"/>
                            </a:schemeClr>
                          </a:solidFill>
                          <a:latin typeface="微软雅黑" pitchFamily="34" charset="-122"/>
                          <a:ea typeface="Alibaba PuHuiTi R"/>
                        </a:rPr>
                        <a:t>出</a:t>
                      </a:r>
                      <a:r>
                        <a:rPr lang="zh-CN" altLang="zh-CN" sz="1400" dirty="0">
                          <a:solidFill>
                            <a:schemeClr val="tx1">
                              <a:lumMod val="85000"/>
                              <a:lumOff val="15000"/>
                            </a:schemeClr>
                          </a:solidFill>
                          <a:latin typeface="微软雅黑" pitchFamily="34" charset="-122"/>
                          <a:ea typeface="Alibaba PuHuiTi R"/>
                        </a:rPr>
                        <a:t>流管道与源文件对象接通</a:t>
                      </a:r>
                      <a:endParaRPr lang="en-US" altLang="zh-CN" sz="1400" dirty="0">
                        <a:solidFill>
                          <a:schemeClr val="tx1">
                            <a:lumMod val="85000"/>
                            <a:lumOff val="15000"/>
                          </a:schemeClr>
                        </a:solidFill>
                        <a:latin typeface="微软雅黑" pitchFamily="34" charset="-122"/>
                        <a:ea typeface="微软雅黑" pitchFamily="34"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92087366"/>
                  </a:ext>
                </a:extLst>
              </a:tr>
              <a:tr h="0">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lang="zh-CN" altLang="zh-CN" sz="1400" kern="1200" dirty="0">
                          <a:solidFill>
                            <a:schemeClr val="tx1">
                              <a:lumMod val="85000"/>
                              <a:lumOff val="15000"/>
                            </a:schemeClr>
                          </a:solidFill>
                          <a:latin typeface="Consolas" panose="020B0609020204030204" pitchFamily="49" charset="0"/>
                          <a:ea typeface="Alibaba PuHuiTi R"/>
                          <a:cs typeface="+mn-cs"/>
                        </a:rPr>
                        <a:t>public File</a:t>
                      </a:r>
                      <a:r>
                        <a:rPr lang="en-US" altLang="zh-CN" sz="1400" kern="1200" dirty="0">
                          <a:solidFill>
                            <a:schemeClr val="tx1">
                              <a:lumMod val="85000"/>
                              <a:lumOff val="15000"/>
                            </a:schemeClr>
                          </a:solidFill>
                          <a:latin typeface="Consolas" panose="020B0609020204030204" pitchFamily="49" charset="0"/>
                          <a:ea typeface="Alibaba PuHuiTi R"/>
                          <a:cs typeface="+mn-cs"/>
                        </a:rPr>
                        <a:t>Output</a:t>
                      </a:r>
                      <a:r>
                        <a:rPr lang="zh-CN" altLang="zh-CN" sz="1400" kern="1200" dirty="0">
                          <a:solidFill>
                            <a:schemeClr val="tx1">
                              <a:lumMod val="85000"/>
                              <a:lumOff val="15000"/>
                            </a:schemeClr>
                          </a:solidFill>
                          <a:latin typeface="Consolas" panose="020B0609020204030204" pitchFamily="49" charset="0"/>
                          <a:ea typeface="Alibaba PuHuiTi R"/>
                          <a:cs typeface="+mn-cs"/>
                        </a:rPr>
                        <a:t>Stream​(File file</a:t>
                      </a:r>
                      <a:r>
                        <a:rPr lang="zh-CN" altLang="en-US" sz="1400" kern="1200" dirty="0">
                          <a:solidFill>
                            <a:schemeClr val="tx1">
                              <a:lumMod val="85000"/>
                              <a:lumOff val="15000"/>
                            </a:schemeClr>
                          </a:solidFill>
                          <a:latin typeface="Consolas" panose="020B0609020204030204" pitchFamily="49" charset="0"/>
                          <a:ea typeface="Alibaba PuHuiTi R"/>
                          <a:cs typeface="+mn-cs"/>
                        </a:rPr>
                        <a:t>，</a:t>
                      </a:r>
                      <a:r>
                        <a:rPr lang="en-US" altLang="zh-CN" sz="1400" kern="1200" dirty="0" err="1">
                          <a:solidFill>
                            <a:schemeClr val="tx1">
                              <a:lumMod val="85000"/>
                              <a:lumOff val="15000"/>
                            </a:schemeClr>
                          </a:solidFill>
                          <a:latin typeface="Consolas" panose="020B0609020204030204" pitchFamily="49" charset="0"/>
                          <a:ea typeface="Alibaba PuHuiTi R"/>
                          <a:cs typeface="+mn-cs"/>
                        </a:rPr>
                        <a:t>boolean</a:t>
                      </a:r>
                      <a:r>
                        <a:rPr lang="en-US" altLang="zh-CN" sz="1400" kern="1200" dirty="0">
                          <a:solidFill>
                            <a:schemeClr val="tx1">
                              <a:lumMod val="85000"/>
                              <a:lumOff val="15000"/>
                            </a:schemeClr>
                          </a:solidFill>
                          <a:latin typeface="Consolas" panose="020B0609020204030204" pitchFamily="49" charset="0"/>
                          <a:ea typeface="Alibaba PuHuiTi R"/>
                          <a:cs typeface="+mn-cs"/>
                        </a:rPr>
                        <a:t> append</a:t>
                      </a:r>
                      <a:r>
                        <a:rPr lang="zh-CN" altLang="zh-CN" sz="1400" kern="1200" dirty="0">
                          <a:solidFill>
                            <a:schemeClr val="tx1">
                              <a:lumMod val="85000"/>
                              <a:lumOff val="15000"/>
                            </a:schemeClr>
                          </a:solidFill>
                          <a:latin typeface="Consolas" panose="020B0609020204030204" pitchFamily="49" charset="0"/>
                          <a:ea typeface="Alibaba PuHuiTi R"/>
                          <a:cs typeface="+mn-cs"/>
                        </a:rPr>
                        <a:t>)</a:t>
                      </a:r>
                      <a:endParaRPr lang="zh-CN" altLang="en-US" sz="1400" kern="1200" dirty="0">
                        <a:solidFill>
                          <a:schemeClr val="tx1">
                            <a:lumMod val="85000"/>
                            <a:lumOff val="15000"/>
                          </a:schemeClr>
                        </a:solidFill>
                        <a:latin typeface="Consolas" panose="020B0609020204030204" pitchFamily="49" charset="0"/>
                        <a:ea typeface="Alibaba PuHuiTi R"/>
                        <a:cs typeface="+mn-cs"/>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indent="0" fontAlgn="auto">
                        <a:lnSpc>
                          <a:spcPct val="150000"/>
                        </a:lnSpc>
                        <a:spcBef>
                          <a:spcPts val="0"/>
                        </a:spcBef>
                        <a:spcAft>
                          <a:spcPts val="0"/>
                        </a:spcAft>
                        <a:buFont typeface="Wingdings" pitchFamily="2" charset="2"/>
                        <a:buNone/>
                        <a:defRPr/>
                      </a:pPr>
                      <a:r>
                        <a:rPr lang="zh-CN" altLang="zh-CN" sz="1400" dirty="0">
                          <a:solidFill>
                            <a:schemeClr val="tx1">
                              <a:lumMod val="85000"/>
                              <a:lumOff val="15000"/>
                            </a:schemeClr>
                          </a:solidFill>
                          <a:latin typeface="微软雅黑" pitchFamily="34" charset="-122"/>
                          <a:ea typeface="Alibaba PuHuiTi R"/>
                        </a:rPr>
                        <a:t>创建字节输</a:t>
                      </a:r>
                      <a:r>
                        <a:rPr lang="zh-CN" altLang="en-US" sz="1400" dirty="0">
                          <a:solidFill>
                            <a:schemeClr val="tx1">
                              <a:lumMod val="85000"/>
                              <a:lumOff val="15000"/>
                            </a:schemeClr>
                          </a:solidFill>
                          <a:latin typeface="微软雅黑" pitchFamily="34" charset="-122"/>
                          <a:ea typeface="Alibaba PuHuiTi R"/>
                        </a:rPr>
                        <a:t>出</a:t>
                      </a:r>
                      <a:r>
                        <a:rPr lang="zh-CN" altLang="zh-CN" sz="1400" dirty="0">
                          <a:solidFill>
                            <a:schemeClr val="tx1">
                              <a:lumMod val="85000"/>
                              <a:lumOff val="15000"/>
                            </a:schemeClr>
                          </a:solidFill>
                          <a:latin typeface="微软雅黑" pitchFamily="34" charset="-122"/>
                          <a:ea typeface="Alibaba PuHuiTi R"/>
                        </a:rPr>
                        <a:t>流管道与源文件对象接通</a:t>
                      </a:r>
                      <a:r>
                        <a:rPr lang="zh-CN" altLang="en-US" sz="1400" dirty="0">
                          <a:solidFill>
                            <a:schemeClr val="tx1">
                              <a:lumMod val="85000"/>
                              <a:lumOff val="15000"/>
                            </a:schemeClr>
                          </a:solidFill>
                          <a:latin typeface="微软雅黑" pitchFamily="34" charset="-122"/>
                          <a:ea typeface="Alibaba PuHuiTi R"/>
                        </a:rPr>
                        <a:t>，可追加数据</a:t>
                      </a:r>
                      <a:endParaRPr lang="en-US" altLang="zh-CN" sz="1400" dirty="0">
                        <a:solidFill>
                          <a:schemeClr val="tx1">
                            <a:lumMod val="85000"/>
                            <a:lumOff val="15000"/>
                          </a:schemeClr>
                        </a:solidFill>
                        <a:latin typeface="微软雅黑" pitchFamily="34" charset="-122"/>
                        <a:ea typeface="微软雅黑" pitchFamily="34"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r h="0">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lang="zh-CN" altLang="zh-CN" sz="1400" kern="1200" dirty="0">
                          <a:solidFill>
                            <a:schemeClr val="tx1">
                              <a:lumMod val="85000"/>
                              <a:lumOff val="15000"/>
                            </a:schemeClr>
                          </a:solidFill>
                          <a:latin typeface="Consolas" panose="020B0609020204030204" pitchFamily="49" charset="0"/>
                          <a:ea typeface="Alibaba PuHuiTi R"/>
                          <a:cs typeface="+mn-cs"/>
                        </a:rPr>
                        <a:t>public File</a:t>
                      </a:r>
                      <a:r>
                        <a:rPr lang="en-US" altLang="zh-CN" sz="1400" kern="1200" dirty="0">
                          <a:solidFill>
                            <a:schemeClr val="tx1">
                              <a:lumMod val="85000"/>
                              <a:lumOff val="15000"/>
                            </a:schemeClr>
                          </a:solidFill>
                          <a:latin typeface="Consolas" panose="020B0609020204030204" pitchFamily="49" charset="0"/>
                          <a:ea typeface="Alibaba PuHuiTi R"/>
                          <a:cs typeface="+mn-cs"/>
                        </a:rPr>
                        <a:t>Output</a:t>
                      </a:r>
                      <a:r>
                        <a:rPr lang="zh-CN" altLang="zh-CN" sz="1400" kern="1200" dirty="0">
                          <a:solidFill>
                            <a:schemeClr val="tx1">
                              <a:lumMod val="85000"/>
                              <a:lumOff val="15000"/>
                            </a:schemeClr>
                          </a:solidFill>
                          <a:latin typeface="Consolas" panose="020B0609020204030204" pitchFamily="49" charset="0"/>
                          <a:ea typeface="Alibaba PuHuiTi R"/>
                          <a:cs typeface="+mn-cs"/>
                        </a:rPr>
                        <a:t>Stream​(</a:t>
                      </a:r>
                      <a:r>
                        <a:rPr lang="en-US" altLang="zh-CN" sz="1400" kern="1200" dirty="0">
                          <a:solidFill>
                            <a:schemeClr val="tx1">
                              <a:lumMod val="85000"/>
                              <a:lumOff val="15000"/>
                            </a:schemeClr>
                          </a:solidFill>
                          <a:latin typeface="Consolas" panose="020B0609020204030204" pitchFamily="49" charset="0"/>
                          <a:ea typeface="Alibaba PuHuiTi R"/>
                          <a:cs typeface="+mn-cs"/>
                        </a:rPr>
                        <a:t>String</a:t>
                      </a:r>
                      <a:r>
                        <a:rPr lang="zh-CN" altLang="zh-CN" sz="1400" kern="1200" dirty="0">
                          <a:solidFill>
                            <a:schemeClr val="tx1">
                              <a:lumMod val="85000"/>
                              <a:lumOff val="15000"/>
                            </a:schemeClr>
                          </a:solidFill>
                          <a:latin typeface="Consolas" panose="020B0609020204030204" pitchFamily="49" charset="0"/>
                          <a:ea typeface="Alibaba PuHuiTi R"/>
                          <a:cs typeface="+mn-cs"/>
                        </a:rPr>
                        <a:t> file</a:t>
                      </a:r>
                      <a:r>
                        <a:rPr lang="en-US" altLang="zh-CN" sz="1400" kern="1200" dirty="0">
                          <a:solidFill>
                            <a:schemeClr val="tx1">
                              <a:lumMod val="85000"/>
                              <a:lumOff val="15000"/>
                            </a:schemeClr>
                          </a:solidFill>
                          <a:latin typeface="Consolas" panose="020B0609020204030204" pitchFamily="49" charset="0"/>
                          <a:ea typeface="Alibaba PuHuiTi R"/>
                          <a:cs typeface="+mn-cs"/>
                        </a:rPr>
                        <a:t>path</a:t>
                      </a:r>
                      <a:r>
                        <a:rPr lang="zh-CN" altLang="zh-CN" sz="1400" kern="1200" dirty="0">
                          <a:solidFill>
                            <a:schemeClr val="tx1">
                              <a:lumMod val="85000"/>
                              <a:lumOff val="15000"/>
                            </a:schemeClr>
                          </a:solidFill>
                          <a:latin typeface="Consolas" panose="020B0609020204030204" pitchFamily="49" charset="0"/>
                          <a:ea typeface="Alibaba PuHuiTi R"/>
                          <a:cs typeface="+mn-cs"/>
                        </a:rPr>
                        <a:t>)</a:t>
                      </a:r>
                      <a:endParaRPr lang="zh-CN" altLang="en-US" sz="1400" kern="1200" dirty="0">
                        <a:solidFill>
                          <a:schemeClr val="tx1">
                            <a:lumMod val="85000"/>
                            <a:lumOff val="15000"/>
                          </a:schemeClr>
                        </a:solidFill>
                        <a:latin typeface="Consolas" panose="020B0609020204030204" pitchFamily="49" charset="0"/>
                        <a:ea typeface="Alibaba PuHuiTi R"/>
                        <a:cs typeface="+mn-cs"/>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zh-CN" sz="1400" dirty="0">
                          <a:solidFill>
                            <a:schemeClr val="tx1">
                              <a:lumMod val="85000"/>
                              <a:lumOff val="15000"/>
                            </a:schemeClr>
                          </a:solidFill>
                          <a:latin typeface="微软雅黑" pitchFamily="34" charset="-122"/>
                          <a:ea typeface="Alibaba PuHuiTi R"/>
                        </a:rPr>
                        <a:t>创建字节输</a:t>
                      </a:r>
                      <a:r>
                        <a:rPr lang="zh-CN" altLang="en-US" sz="1400" dirty="0">
                          <a:solidFill>
                            <a:schemeClr val="tx1">
                              <a:lumMod val="85000"/>
                              <a:lumOff val="15000"/>
                            </a:schemeClr>
                          </a:solidFill>
                          <a:latin typeface="微软雅黑" pitchFamily="34" charset="-122"/>
                          <a:ea typeface="Alibaba PuHuiTi R"/>
                        </a:rPr>
                        <a:t>出</a:t>
                      </a:r>
                      <a:r>
                        <a:rPr lang="zh-CN" altLang="zh-CN" sz="1400" dirty="0">
                          <a:solidFill>
                            <a:schemeClr val="tx1">
                              <a:lumMod val="85000"/>
                              <a:lumOff val="15000"/>
                            </a:schemeClr>
                          </a:solidFill>
                          <a:latin typeface="微软雅黑" pitchFamily="34" charset="-122"/>
                          <a:ea typeface="Alibaba PuHuiTi R"/>
                        </a:rPr>
                        <a:t>流管道与源文件路径接通</a:t>
                      </a:r>
                      <a:endParaRPr kumimoji="0" lang="zh-CN" altLang="en-US" sz="1400" b="0" i="0" u="none" strike="noStrike" cap="none" normalizeH="0" baseline="0" dirty="0">
                        <a:ln>
                          <a:noFill/>
                        </a:ln>
                        <a:solidFill>
                          <a:srgbClr val="262626"/>
                        </a:solidFill>
                        <a:effectLst/>
                        <a:latin typeface="Alibaba PuHuiTi R" pitchFamily="18" charset="-122"/>
                        <a:ea typeface="Alibaba PuHuiTi R"/>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417659233"/>
                  </a:ext>
                </a:extLst>
              </a:tr>
              <a:tr h="0">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lang="zh-CN" altLang="zh-CN" sz="1400" kern="1200" dirty="0">
                          <a:solidFill>
                            <a:schemeClr val="tx1">
                              <a:lumMod val="85000"/>
                              <a:lumOff val="15000"/>
                            </a:schemeClr>
                          </a:solidFill>
                          <a:latin typeface="Consolas" panose="020B0609020204030204" pitchFamily="49" charset="0"/>
                          <a:ea typeface="Alibaba PuHuiTi R"/>
                          <a:cs typeface="+mn-cs"/>
                        </a:rPr>
                        <a:t>public File</a:t>
                      </a:r>
                      <a:r>
                        <a:rPr lang="en-US" altLang="zh-CN" sz="1400" kern="1200" dirty="0">
                          <a:solidFill>
                            <a:schemeClr val="tx1">
                              <a:lumMod val="85000"/>
                              <a:lumOff val="15000"/>
                            </a:schemeClr>
                          </a:solidFill>
                          <a:latin typeface="Consolas" panose="020B0609020204030204" pitchFamily="49" charset="0"/>
                          <a:ea typeface="Alibaba PuHuiTi R"/>
                          <a:cs typeface="+mn-cs"/>
                        </a:rPr>
                        <a:t>Output</a:t>
                      </a:r>
                      <a:r>
                        <a:rPr lang="zh-CN" altLang="zh-CN" sz="1400" kern="1200" dirty="0">
                          <a:solidFill>
                            <a:schemeClr val="tx1">
                              <a:lumMod val="85000"/>
                              <a:lumOff val="15000"/>
                            </a:schemeClr>
                          </a:solidFill>
                          <a:latin typeface="Consolas" panose="020B0609020204030204" pitchFamily="49" charset="0"/>
                          <a:ea typeface="Alibaba PuHuiTi R"/>
                          <a:cs typeface="+mn-cs"/>
                        </a:rPr>
                        <a:t>Stream​(</a:t>
                      </a:r>
                      <a:r>
                        <a:rPr lang="en-US" altLang="zh-CN" sz="1400" kern="1200" dirty="0">
                          <a:solidFill>
                            <a:schemeClr val="tx1">
                              <a:lumMod val="85000"/>
                              <a:lumOff val="15000"/>
                            </a:schemeClr>
                          </a:solidFill>
                          <a:latin typeface="Consolas" panose="020B0609020204030204" pitchFamily="49" charset="0"/>
                          <a:ea typeface="Alibaba PuHuiTi R"/>
                          <a:cs typeface="+mn-cs"/>
                        </a:rPr>
                        <a:t>String</a:t>
                      </a:r>
                      <a:r>
                        <a:rPr lang="zh-CN" altLang="zh-CN" sz="1400" kern="1200" dirty="0">
                          <a:solidFill>
                            <a:schemeClr val="tx1">
                              <a:lumMod val="85000"/>
                              <a:lumOff val="15000"/>
                            </a:schemeClr>
                          </a:solidFill>
                          <a:latin typeface="Consolas" panose="020B0609020204030204" pitchFamily="49" charset="0"/>
                          <a:ea typeface="Alibaba PuHuiTi R"/>
                          <a:cs typeface="+mn-cs"/>
                        </a:rPr>
                        <a:t> file</a:t>
                      </a:r>
                      <a:r>
                        <a:rPr lang="en-US" altLang="zh-CN" sz="1400" kern="1200" dirty="0">
                          <a:solidFill>
                            <a:schemeClr val="tx1">
                              <a:lumMod val="85000"/>
                              <a:lumOff val="15000"/>
                            </a:schemeClr>
                          </a:solidFill>
                          <a:latin typeface="Consolas" panose="020B0609020204030204" pitchFamily="49" charset="0"/>
                          <a:ea typeface="Alibaba PuHuiTi R"/>
                          <a:cs typeface="+mn-cs"/>
                        </a:rPr>
                        <a:t>path</a:t>
                      </a:r>
                      <a:r>
                        <a:rPr lang="zh-CN" altLang="en-US" sz="1400" kern="1200" dirty="0">
                          <a:solidFill>
                            <a:schemeClr val="tx1">
                              <a:lumMod val="85000"/>
                              <a:lumOff val="15000"/>
                            </a:schemeClr>
                          </a:solidFill>
                          <a:latin typeface="Consolas" panose="020B0609020204030204" pitchFamily="49" charset="0"/>
                          <a:ea typeface="Alibaba PuHuiTi R"/>
                          <a:cs typeface="+mn-cs"/>
                        </a:rPr>
                        <a:t>，</a:t>
                      </a:r>
                      <a:r>
                        <a:rPr lang="en-US" altLang="zh-CN" sz="1400" kern="1200" dirty="0" err="1">
                          <a:solidFill>
                            <a:schemeClr val="tx1">
                              <a:lumMod val="85000"/>
                              <a:lumOff val="15000"/>
                            </a:schemeClr>
                          </a:solidFill>
                          <a:latin typeface="Consolas" panose="020B0609020204030204" pitchFamily="49" charset="0"/>
                          <a:ea typeface="Alibaba PuHuiTi R"/>
                          <a:cs typeface="+mn-cs"/>
                        </a:rPr>
                        <a:t>boolean</a:t>
                      </a:r>
                      <a:r>
                        <a:rPr lang="en-US" altLang="zh-CN" sz="1400" kern="1200" dirty="0">
                          <a:solidFill>
                            <a:schemeClr val="tx1">
                              <a:lumMod val="85000"/>
                              <a:lumOff val="15000"/>
                            </a:schemeClr>
                          </a:solidFill>
                          <a:latin typeface="Consolas" panose="020B0609020204030204" pitchFamily="49" charset="0"/>
                          <a:ea typeface="Alibaba PuHuiTi R"/>
                          <a:cs typeface="+mn-cs"/>
                        </a:rPr>
                        <a:t> append</a:t>
                      </a:r>
                      <a:r>
                        <a:rPr lang="zh-CN" altLang="zh-CN" sz="1400" kern="1200" dirty="0">
                          <a:solidFill>
                            <a:schemeClr val="tx1">
                              <a:lumMod val="85000"/>
                              <a:lumOff val="15000"/>
                            </a:schemeClr>
                          </a:solidFill>
                          <a:latin typeface="Consolas" panose="020B0609020204030204" pitchFamily="49" charset="0"/>
                          <a:ea typeface="Alibaba PuHuiTi R"/>
                          <a:cs typeface="+mn-cs"/>
                        </a:rPr>
                        <a:t>)</a:t>
                      </a:r>
                      <a:endParaRPr lang="zh-CN" altLang="en-US" sz="1400" kern="1200" dirty="0">
                        <a:solidFill>
                          <a:schemeClr val="tx1">
                            <a:lumMod val="85000"/>
                            <a:lumOff val="15000"/>
                          </a:schemeClr>
                        </a:solidFill>
                        <a:latin typeface="Consolas" panose="020B0609020204030204" pitchFamily="49" charset="0"/>
                        <a:ea typeface="Alibaba PuHuiTi R"/>
                        <a:cs typeface="+mn-cs"/>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zh-CN" sz="1400" dirty="0">
                          <a:solidFill>
                            <a:schemeClr val="tx1">
                              <a:lumMod val="85000"/>
                              <a:lumOff val="15000"/>
                            </a:schemeClr>
                          </a:solidFill>
                          <a:latin typeface="微软雅黑" pitchFamily="34" charset="-122"/>
                          <a:ea typeface="Alibaba PuHuiTi R"/>
                        </a:rPr>
                        <a:t>创建字节输</a:t>
                      </a:r>
                      <a:r>
                        <a:rPr lang="zh-CN" altLang="en-US" sz="1400" dirty="0">
                          <a:solidFill>
                            <a:schemeClr val="tx1">
                              <a:lumMod val="85000"/>
                              <a:lumOff val="15000"/>
                            </a:schemeClr>
                          </a:solidFill>
                          <a:latin typeface="微软雅黑" pitchFamily="34" charset="-122"/>
                          <a:ea typeface="Alibaba PuHuiTi R"/>
                        </a:rPr>
                        <a:t>出</a:t>
                      </a:r>
                      <a:r>
                        <a:rPr lang="zh-CN" altLang="zh-CN" sz="1400" dirty="0">
                          <a:solidFill>
                            <a:schemeClr val="tx1">
                              <a:lumMod val="85000"/>
                              <a:lumOff val="15000"/>
                            </a:schemeClr>
                          </a:solidFill>
                          <a:latin typeface="微软雅黑" pitchFamily="34" charset="-122"/>
                          <a:ea typeface="Alibaba PuHuiTi R"/>
                        </a:rPr>
                        <a:t>流管道与源文件路径接通</a:t>
                      </a:r>
                      <a:r>
                        <a:rPr lang="zh-CN" altLang="en-US" sz="1400" dirty="0">
                          <a:solidFill>
                            <a:schemeClr val="tx1">
                              <a:lumMod val="85000"/>
                              <a:lumOff val="15000"/>
                            </a:schemeClr>
                          </a:solidFill>
                          <a:latin typeface="微软雅黑" pitchFamily="34" charset="-122"/>
                          <a:ea typeface="Alibaba PuHuiTi R"/>
                        </a:rPr>
                        <a:t>，可追加数据</a:t>
                      </a:r>
                      <a:endParaRPr kumimoji="0" lang="zh-CN" altLang="en-US" sz="1400" b="0" i="0" u="none" strike="noStrike" cap="none" normalizeH="0" baseline="0" dirty="0">
                        <a:ln>
                          <a:noFill/>
                        </a:ln>
                        <a:solidFill>
                          <a:srgbClr val="262626"/>
                        </a:solidFill>
                        <a:effectLst/>
                        <a:latin typeface="Alibaba PuHuiTi R" pitchFamily="18" charset="-122"/>
                        <a:ea typeface="Alibaba PuHuiTi R"/>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3392629182"/>
                  </a:ext>
                </a:extLst>
              </a:tr>
            </a:tbl>
          </a:graphicData>
        </a:graphic>
      </p:graphicFrame>
    </p:spTree>
    <p:extLst>
      <p:ext uri="{BB962C8B-B14F-4D97-AF65-F5344CB8AC3E}">
        <p14:creationId xmlns:p14="http://schemas.microsoft.com/office/powerpoint/2010/main" val="2502791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AEBC63-21D2-4D25-B54A-C428ED9A3DB0}"/>
              </a:ext>
            </a:extLst>
          </p:cNvPr>
          <p:cNvSpPr>
            <a:spLocks noChangeArrowheads="1"/>
          </p:cNvSpPr>
          <p:nvPr/>
        </p:nvSpPr>
        <p:spPr bwMode="auto">
          <a:xfrm>
            <a:off x="549658" y="1186616"/>
            <a:ext cx="5961888" cy="466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50000"/>
              </a:lnSpc>
              <a:spcBef>
                <a:spcPct val="0"/>
              </a:spcBef>
              <a:spcAft>
                <a:spcPct val="0"/>
              </a:spcAft>
              <a:buClrTx/>
              <a:buSzTx/>
              <a:tabLst/>
            </a:pPr>
            <a:r>
              <a:rPr lang="zh-CN"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文件字节输</a:t>
            </a: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出</a:t>
            </a:r>
            <a:r>
              <a:rPr lang="zh-CN"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a:t>
            </a: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putStream</a:t>
            </a: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）写数据出去的</a:t>
            </a:r>
            <a:r>
              <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API</a:t>
            </a:r>
            <a:endParaRPr lang="en-US" altLang="zh-CN" sz="1600" b="1" dirty="0">
              <a:solidFill>
                <a:schemeClr val="tx1">
                  <a:lumMod val="85000"/>
                  <a:lumOff val="15000"/>
                </a:schemeClr>
              </a:solidFill>
              <a:latin typeface="微软雅黑" pitchFamily="34" charset="-122"/>
              <a:ea typeface="Alibaba PuHuiTi R"/>
              <a:cs typeface="阿里巴巴普惠体" panose="00020600040101010101" pitchFamily="18" charset="-122"/>
            </a:endParaRPr>
          </a:p>
        </p:txBody>
      </p:sp>
      <p:graphicFrame>
        <p:nvGraphicFramePr>
          <p:cNvPr id="5" name="表格 4">
            <a:extLst>
              <a:ext uri="{FF2B5EF4-FFF2-40B4-BE49-F238E27FC236}">
                <a16:creationId xmlns:a16="http://schemas.microsoft.com/office/drawing/2014/main" id="{05B5A1BD-516F-443A-9071-2FCC2246EBB4}"/>
              </a:ext>
            </a:extLst>
          </p:cNvPr>
          <p:cNvGraphicFramePr>
            <a:graphicFrameLocks noGrp="1"/>
          </p:cNvGraphicFramePr>
          <p:nvPr/>
        </p:nvGraphicFramePr>
        <p:xfrm>
          <a:off x="690880" y="1896013"/>
          <a:ext cx="10434320" cy="1699017"/>
        </p:xfrm>
        <a:graphic>
          <a:graphicData uri="http://schemas.openxmlformats.org/drawingml/2006/table">
            <a:tbl>
              <a:tblPr/>
              <a:tblGrid>
                <a:gridCol w="5725700">
                  <a:extLst>
                    <a:ext uri="{9D8B030D-6E8A-4147-A177-3AD203B41FA5}">
                      <a16:colId xmlns:a16="http://schemas.microsoft.com/office/drawing/2014/main" val="1138920238"/>
                    </a:ext>
                  </a:extLst>
                </a:gridCol>
                <a:gridCol w="4708620">
                  <a:extLst>
                    <a:ext uri="{9D8B030D-6E8A-4147-A177-3AD203B41FA5}">
                      <a16:colId xmlns:a16="http://schemas.microsoft.com/office/drawing/2014/main" val="432614512"/>
                    </a:ext>
                  </a:extLst>
                </a:gridCol>
              </a:tblGrid>
              <a:tr h="520512">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a:ln>
                            <a:noFill/>
                          </a:ln>
                          <a:solidFill>
                            <a:srgbClr val="FFFFFF"/>
                          </a:solidFill>
                          <a:effectLst/>
                          <a:latin typeface="Alibaba PuHuiTi R" pitchFamily="18" charset="-122"/>
                          <a:ea typeface="Alibaba PuHuiTi R" pitchFamily="18" charset="-122"/>
                          <a:cs typeface="Alibaba PuHuiTi R" pitchFamily="18" charset="-122"/>
                        </a:rPr>
                        <a:t>方法名称</a:t>
                      </a:r>
                      <a:endPar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a:ln>
                            <a:noFill/>
                          </a:ln>
                          <a:solidFill>
                            <a:srgbClr val="FFFFFF"/>
                          </a:solidFill>
                          <a:effectLst/>
                          <a:latin typeface="Alibaba PuHuiTi R" pitchFamily="18" charset="-122"/>
                          <a:ea typeface="Alibaba PuHuiTi R" pitchFamily="18" charset="-122"/>
                          <a:cs typeface="Alibaba PuHuiTi R" pitchFamily="18" charset="-122"/>
                        </a:rPr>
                        <a:t>说明</a:t>
                      </a:r>
                      <a:endPar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424041">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lang="en-US" altLang="zh-CN" sz="1400" kern="1200">
                          <a:solidFill>
                            <a:schemeClr val="tx1">
                              <a:lumMod val="85000"/>
                              <a:lumOff val="15000"/>
                            </a:schemeClr>
                          </a:solidFill>
                          <a:latin typeface="Consolas" panose="020B0609020204030204" pitchFamily="49" charset="0"/>
                          <a:ea typeface="Alibaba PuHuiTi R"/>
                          <a:cs typeface="+mn-cs"/>
                        </a:rPr>
                        <a:t>public void write(int a)</a:t>
                      </a:r>
                      <a:endParaRPr lang="zh-CN" altLang="en-US" sz="1400" kern="1200" dirty="0">
                        <a:solidFill>
                          <a:schemeClr val="tx1">
                            <a:lumMod val="85000"/>
                            <a:lumOff val="15000"/>
                          </a:schemeClr>
                        </a:solidFill>
                        <a:latin typeface="Consolas" panose="020B0609020204030204" pitchFamily="49" charset="0"/>
                        <a:ea typeface="Alibaba PuHuiTi R"/>
                        <a:cs typeface="+mn-cs"/>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indent="0" fontAlgn="auto">
                        <a:lnSpc>
                          <a:spcPct val="150000"/>
                        </a:lnSpc>
                        <a:spcBef>
                          <a:spcPts val="0"/>
                        </a:spcBef>
                        <a:spcAft>
                          <a:spcPts val="0"/>
                        </a:spcAft>
                        <a:buFont typeface="Wingdings" pitchFamily="2" charset="2"/>
                        <a:buNone/>
                        <a:defRPr/>
                      </a:pPr>
                      <a:r>
                        <a:rPr lang="zh-CN" altLang="en-US" sz="1400" kern="1200">
                          <a:solidFill>
                            <a:schemeClr val="tx1">
                              <a:lumMod val="85000"/>
                              <a:lumOff val="15000"/>
                            </a:schemeClr>
                          </a:solidFill>
                          <a:latin typeface="微软雅黑" pitchFamily="34" charset="-122"/>
                          <a:ea typeface="Alibaba PuHuiTi R"/>
                          <a:cs typeface="+mn-cs"/>
                        </a:rPr>
                        <a:t>写一个字节出去</a:t>
                      </a:r>
                      <a:endParaRPr lang="en-US" altLang="zh-CN" sz="1400" kern="1200" dirty="0">
                        <a:solidFill>
                          <a:schemeClr val="tx1">
                            <a:lumMod val="85000"/>
                            <a:lumOff val="15000"/>
                          </a:schemeClr>
                        </a:solidFill>
                        <a:latin typeface="微软雅黑" pitchFamily="34" charset="-122"/>
                        <a:ea typeface="Alibaba PuHuiTi R"/>
                        <a:cs typeface="+mn-cs"/>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92087366"/>
                  </a:ext>
                </a:extLst>
              </a:tr>
              <a:tr h="0">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lang="en-US" altLang="zh-CN" sz="1400" kern="1200">
                          <a:solidFill>
                            <a:schemeClr val="tx1">
                              <a:lumMod val="85000"/>
                              <a:lumOff val="15000"/>
                            </a:schemeClr>
                          </a:solidFill>
                          <a:latin typeface="Consolas" panose="020B0609020204030204" pitchFamily="49" charset="0"/>
                          <a:ea typeface="Alibaba PuHuiTi R"/>
                          <a:cs typeface="+mn-cs"/>
                        </a:rPr>
                        <a:t>public void write(byte[] buffer)</a:t>
                      </a:r>
                      <a:endParaRPr lang="zh-CN" altLang="en-US" sz="1400" kern="1200" dirty="0">
                        <a:solidFill>
                          <a:schemeClr val="tx1">
                            <a:lumMod val="85000"/>
                            <a:lumOff val="15000"/>
                          </a:schemeClr>
                        </a:solidFill>
                        <a:latin typeface="Consolas" panose="020B0609020204030204" pitchFamily="49" charset="0"/>
                        <a:ea typeface="Alibaba PuHuiTi R"/>
                        <a:cs typeface="+mn-cs"/>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indent="0" fontAlgn="auto">
                        <a:lnSpc>
                          <a:spcPct val="150000"/>
                        </a:lnSpc>
                        <a:spcBef>
                          <a:spcPts val="0"/>
                        </a:spcBef>
                        <a:spcAft>
                          <a:spcPts val="0"/>
                        </a:spcAft>
                        <a:buFont typeface="Wingdings" pitchFamily="2" charset="2"/>
                        <a:buNone/>
                        <a:defRPr/>
                      </a:pPr>
                      <a:r>
                        <a:rPr lang="zh-CN" altLang="en-US" sz="1400" kern="1200">
                          <a:solidFill>
                            <a:schemeClr val="tx1">
                              <a:lumMod val="85000"/>
                              <a:lumOff val="15000"/>
                            </a:schemeClr>
                          </a:solidFill>
                          <a:latin typeface="微软雅黑" pitchFamily="34" charset="-122"/>
                          <a:ea typeface="Alibaba PuHuiTi R"/>
                          <a:cs typeface="+mn-cs"/>
                        </a:rPr>
                        <a:t>写一个字节数组出去</a:t>
                      </a:r>
                      <a:endParaRPr lang="en-US" altLang="zh-CN" sz="1400" kern="1200" dirty="0">
                        <a:solidFill>
                          <a:schemeClr val="tx1">
                            <a:lumMod val="85000"/>
                            <a:lumOff val="15000"/>
                          </a:schemeClr>
                        </a:solidFill>
                        <a:latin typeface="微软雅黑" pitchFamily="34" charset="-122"/>
                        <a:ea typeface="Alibaba PuHuiTi R"/>
                        <a:cs typeface="+mn-cs"/>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r h="0">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lang="en-US" altLang="zh-CN" sz="1400" kern="1200">
                          <a:solidFill>
                            <a:schemeClr val="tx1">
                              <a:lumMod val="85000"/>
                              <a:lumOff val="15000"/>
                            </a:schemeClr>
                          </a:solidFill>
                          <a:latin typeface="Consolas" panose="020B0609020204030204" pitchFamily="49" charset="0"/>
                          <a:ea typeface="Alibaba PuHuiTi R"/>
                          <a:cs typeface="+mn-cs"/>
                        </a:rPr>
                        <a:t>public void write(byte[] buffer , int pos , int len)</a:t>
                      </a:r>
                      <a:endParaRPr lang="zh-CN" altLang="en-US" sz="1400" kern="1200" dirty="0">
                        <a:solidFill>
                          <a:schemeClr val="tx1">
                            <a:lumMod val="85000"/>
                            <a:lumOff val="15000"/>
                          </a:schemeClr>
                        </a:solidFill>
                        <a:latin typeface="Consolas" panose="020B0609020204030204" pitchFamily="49" charset="0"/>
                        <a:ea typeface="Alibaba PuHuiTi R"/>
                        <a:cs typeface="+mn-cs"/>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400" kern="1200" dirty="0">
                          <a:solidFill>
                            <a:schemeClr val="tx1">
                              <a:lumMod val="85000"/>
                              <a:lumOff val="15000"/>
                            </a:schemeClr>
                          </a:solidFill>
                          <a:latin typeface="微软雅黑" pitchFamily="34" charset="-122"/>
                          <a:ea typeface="Alibaba PuHuiTi R"/>
                          <a:cs typeface="+mn-cs"/>
                        </a:rPr>
                        <a:t>写一个字节数组的一部分出去。</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417659233"/>
                  </a:ext>
                </a:extLst>
              </a:tr>
            </a:tbl>
          </a:graphicData>
        </a:graphic>
      </p:graphicFrame>
      <p:sp>
        <p:nvSpPr>
          <p:cNvPr id="6" name="文本框 5">
            <a:extLst>
              <a:ext uri="{FF2B5EF4-FFF2-40B4-BE49-F238E27FC236}">
                <a16:creationId xmlns:a16="http://schemas.microsoft.com/office/drawing/2014/main" id="{E7197E05-1392-478B-9CC2-994785BDDDA4}"/>
              </a:ext>
            </a:extLst>
          </p:cNvPr>
          <p:cNvSpPr txBox="1"/>
          <p:nvPr/>
        </p:nvSpPr>
        <p:spPr>
          <a:xfrm>
            <a:off x="690880" y="4181094"/>
            <a:ext cx="6096000" cy="468975"/>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流的关闭与刷新</a:t>
            </a:r>
            <a:r>
              <a:rPr lang="zh-CN"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endPar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aphicFrame>
        <p:nvGraphicFramePr>
          <p:cNvPr id="8" name="表格 7">
            <a:extLst>
              <a:ext uri="{FF2B5EF4-FFF2-40B4-BE49-F238E27FC236}">
                <a16:creationId xmlns:a16="http://schemas.microsoft.com/office/drawing/2014/main" id="{53B61FBF-DA01-48AB-9DBE-2BD6229B8A24}"/>
              </a:ext>
            </a:extLst>
          </p:cNvPr>
          <p:cNvGraphicFramePr>
            <a:graphicFrameLocks noGrp="1"/>
          </p:cNvGraphicFramePr>
          <p:nvPr/>
        </p:nvGraphicFramePr>
        <p:xfrm>
          <a:off x="747776" y="4717093"/>
          <a:ext cx="10444480" cy="1538607"/>
        </p:xfrm>
        <a:graphic>
          <a:graphicData uri="http://schemas.openxmlformats.org/drawingml/2006/table">
            <a:tbl>
              <a:tblPr/>
              <a:tblGrid>
                <a:gridCol w="3155680">
                  <a:extLst>
                    <a:ext uri="{9D8B030D-6E8A-4147-A177-3AD203B41FA5}">
                      <a16:colId xmlns:a16="http://schemas.microsoft.com/office/drawing/2014/main" val="1138920238"/>
                    </a:ext>
                  </a:extLst>
                </a:gridCol>
                <a:gridCol w="7288800">
                  <a:extLst>
                    <a:ext uri="{9D8B030D-6E8A-4147-A177-3AD203B41FA5}">
                      <a16:colId xmlns:a16="http://schemas.microsoft.com/office/drawing/2014/main" val="432614512"/>
                    </a:ext>
                  </a:extLst>
                </a:gridCol>
              </a:tblGrid>
              <a:tr h="450244">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方法</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367221">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lang="en-US" altLang="zh-CN" sz="1500" dirty="0">
                          <a:solidFill>
                            <a:schemeClr val="tx1">
                              <a:lumMod val="85000"/>
                              <a:lumOff val="15000"/>
                            </a:schemeClr>
                          </a:solidFill>
                          <a:latin typeface="微软雅黑" pitchFamily="34" charset="-122"/>
                          <a:ea typeface="微软雅黑" pitchFamily="34" charset="-122"/>
                        </a:rPr>
                        <a:t>flush()</a:t>
                      </a:r>
                      <a:endParaRPr kumimoji="0" lang="zh-CN" altLang="en-US" sz="1500" b="0" i="0" u="none" strike="noStrike" cap="none" normalizeH="0" baseline="0" dirty="0">
                        <a:ln>
                          <a:noFill/>
                        </a:ln>
                        <a:solidFill>
                          <a:schemeClr val="tx1">
                            <a:lumMod val="85000"/>
                            <a:lumOff val="15000"/>
                          </a:schemeClr>
                        </a:solidFill>
                        <a:effectLst/>
                        <a:latin typeface="微软雅黑" pitchFamily="34" charset="-122"/>
                        <a:ea typeface="微软雅黑" pitchFamily="34" charset="-122"/>
                      </a:endParaRPr>
                    </a:p>
                  </a:txBody>
                  <a:tcPr marL="121883" marR="121883" marT="61009" marB="6100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500" dirty="0">
                          <a:solidFill>
                            <a:schemeClr val="tx1">
                              <a:lumMod val="85000"/>
                              <a:lumOff val="15000"/>
                            </a:schemeClr>
                          </a:solidFill>
                          <a:latin typeface="微软雅黑" pitchFamily="34" charset="-122"/>
                          <a:ea typeface="微软雅黑" pitchFamily="34" charset="-122"/>
                        </a:rPr>
                        <a:t>刷新流，还可以继续写数据</a:t>
                      </a:r>
                      <a:endParaRPr kumimoji="0" lang="zh-CN" altLang="en-US" sz="1500" b="0" i="0" u="none" strike="noStrike" cap="none" normalizeH="0" baseline="0" dirty="0">
                        <a:ln>
                          <a:noFill/>
                        </a:ln>
                        <a:solidFill>
                          <a:schemeClr val="tx1">
                            <a:lumMod val="85000"/>
                            <a:lumOff val="15000"/>
                          </a:schemeClr>
                        </a:solidFill>
                        <a:effectLst/>
                        <a:latin typeface="微软雅黑" pitchFamily="34" charset="-122"/>
                        <a:ea typeface="微软雅黑" pitchFamily="34" charset="-122"/>
                      </a:endParaRPr>
                    </a:p>
                  </a:txBody>
                  <a:tcPr marL="121883" marR="121883" marT="61009" marB="6100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92087366"/>
                  </a:ext>
                </a:extLst>
              </a:tr>
              <a:tr h="663831">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lang="en-US" altLang="zh-CN" sz="1500" dirty="0">
                          <a:solidFill>
                            <a:schemeClr val="tx1">
                              <a:lumMod val="85000"/>
                              <a:lumOff val="15000"/>
                            </a:schemeClr>
                          </a:solidFill>
                          <a:latin typeface="微软雅黑" pitchFamily="34" charset="-122"/>
                          <a:ea typeface="微软雅黑" pitchFamily="34" charset="-122"/>
                        </a:rPr>
                        <a:t>close()</a:t>
                      </a:r>
                      <a:endParaRPr kumimoji="0" lang="zh-CN" altLang="en-US" sz="1500" b="0" i="0" u="none" strike="noStrike" cap="none" normalizeH="0" baseline="0" dirty="0">
                        <a:ln>
                          <a:noFill/>
                        </a:ln>
                        <a:solidFill>
                          <a:schemeClr val="tx1">
                            <a:lumMod val="85000"/>
                            <a:lumOff val="15000"/>
                          </a:schemeClr>
                        </a:solidFill>
                        <a:effectLst/>
                        <a:latin typeface="微软雅黑" pitchFamily="34" charset="-122"/>
                        <a:ea typeface="微软雅黑" pitchFamily="34" charset="-122"/>
                      </a:endParaRPr>
                    </a:p>
                  </a:txBody>
                  <a:tcPr marL="121883" marR="121883" marT="61009" marB="6100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lang="zh-CN" altLang="en-US" sz="1500" dirty="0">
                          <a:solidFill>
                            <a:schemeClr val="tx1">
                              <a:lumMod val="85000"/>
                              <a:lumOff val="15000"/>
                            </a:schemeClr>
                          </a:solidFill>
                          <a:latin typeface="微软雅黑" pitchFamily="34" charset="-122"/>
                          <a:ea typeface="微软雅黑" pitchFamily="34" charset="-122"/>
                        </a:rPr>
                        <a:t>关闭流，释放资源，但是在关闭之前会先刷新流。一旦关闭，就不能再写数据</a:t>
                      </a:r>
                      <a:endParaRPr lang="en-US" altLang="zh-CN" sz="1500" dirty="0">
                        <a:solidFill>
                          <a:schemeClr val="tx1">
                            <a:lumMod val="85000"/>
                            <a:lumOff val="15000"/>
                          </a:schemeClr>
                        </a:solidFill>
                        <a:latin typeface="微软雅黑" pitchFamily="34" charset="-122"/>
                        <a:ea typeface="微软雅黑" pitchFamily="34" charset="-122"/>
                      </a:endParaRPr>
                    </a:p>
                  </a:txBody>
                  <a:tcPr marL="121883" marR="121883" marT="61009" marB="6100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bl>
          </a:graphicData>
        </a:graphic>
      </p:graphicFrame>
    </p:spTree>
    <p:extLst>
      <p:ext uri="{BB962C8B-B14F-4D97-AF65-F5344CB8AC3E}">
        <p14:creationId xmlns:p14="http://schemas.microsoft.com/office/powerpoint/2010/main" val="214277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427009" y="1270000"/>
            <a:ext cx="7827416" cy="4848859"/>
          </a:xfrm>
        </p:spPr>
        <p:txBody>
          <a:bodyPr/>
          <a:lstStyle/>
          <a:p>
            <a:r>
              <a:rPr lang="zh-CN" altLang="en-US" dirty="0"/>
              <a:t>字节输出流写数据的方法有哪些</a:t>
            </a:r>
            <a:endParaRPr lang="en-US" altLang="zh-CN" dirty="0"/>
          </a:p>
          <a:p>
            <a:endParaRPr lang="en-US" altLang="zh-CN" dirty="0"/>
          </a:p>
          <a:p>
            <a:endParaRPr lang="en-US" altLang="zh-CN" dirty="0"/>
          </a:p>
          <a:p>
            <a:endParaRPr lang="en-US" altLang="zh-CN" dirty="0"/>
          </a:p>
          <a:p>
            <a:pPr lvl="1"/>
            <a:endParaRPr lang="en-US" altLang="zh-CN" dirty="0"/>
          </a:p>
          <a:p>
            <a:r>
              <a:rPr lang="zh-CN" altLang="en-US" dirty="0"/>
              <a:t>字节输出流如何实现数据追加</a:t>
            </a:r>
            <a:endParaRPr lang="en-US" altLang="zh-CN" dirty="0"/>
          </a:p>
          <a:p>
            <a:endParaRPr lang="en-US" altLang="zh-CN" dirty="0"/>
          </a:p>
          <a:p>
            <a:pPr lvl="1"/>
            <a:endParaRPr lang="en-US" altLang="zh-CN" dirty="0"/>
          </a:p>
        </p:txBody>
      </p:sp>
      <p:graphicFrame>
        <p:nvGraphicFramePr>
          <p:cNvPr id="2" name="表格 1">
            <a:extLst>
              <a:ext uri="{FF2B5EF4-FFF2-40B4-BE49-F238E27FC236}">
                <a16:creationId xmlns:a16="http://schemas.microsoft.com/office/drawing/2014/main" id="{A3392B9B-4990-4FD0-A589-4F7F8EC4DAFA}"/>
              </a:ext>
            </a:extLst>
          </p:cNvPr>
          <p:cNvGraphicFramePr>
            <a:graphicFrameLocks noGrp="1"/>
          </p:cNvGraphicFramePr>
          <p:nvPr/>
        </p:nvGraphicFramePr>
        <p:xfrm>
          <a:off x="4599297" y="5034206"/>
          <a:ext cx="7482840" cy="731562"/>
        </p:xfrm>
        <a:graphic>
          <a:graphicData uri="http://schemas.openxmlformats.org/drawingml/2006/table">
            <a:tbl>
              <a:tblPr/>
              <a:tblGrid>
                <a:gridCol w="5854736">
                  <a:extLst>
                    <a:ext uri="{9D8B030D-6E8A-4147-A177-3AD203B41FA5}">
                      <a16:colId xmlns:a16="http://schemas.microsoft.com/office/drawing/2014/main" val="306267385"/>
                    </a:ext>
                  </a:extLst>
                </a:gridCol>
                <a:gridCol w="1628104">
                  <a:extLst>
                    <a:ext uri="{9D8B030D-6E8A-4147-A177-3AD203B41FA5}">
                      <a16:colId xmlns:a16="http://schemas.microsoft.com/office/drawing/2014/main" val="1790371907"/>
                    </a:ext>
                  </a:extLst>
                </a:gridCol>
              </a:tblGrid>
              <a:tr h="0">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lang="zh-CN" altLang="zh-CN" sz="1400" kern="1200" dirty="0">
                          <a:solidFill>
                            <a:schemeClr val="tx1">
                              <a:lumMod val="85000"/>
                              <a:lumOff val="15000"/>
                            </a:schemeClr>
                          </a:solidFill>
                          <a:latin typeface="Consolas" panose="020B0609020204030204" pitchFamily="49" charset="0"/>
                          <a:ea typeface="Alibaba PuHuiTi R"/>
                          <a:cs typeface="+mn-cs"/>
                        </a:rPr>
                        <a:t>public File</a:t>
                      </a:r>
                      <a:r>
                        <a:rPr lang="en-US" altLang="zh-CN" sz="1400" kern="1200" dirty="0">
                          <a:solidFill>
                            <a:schemeClr val="tx1">
                              <a:lumMod val="85000"/>
                              <a:lumOff val="15000"/>
                            </a:schemeClr>
                          </a:solidFill>
                          <a:latin typeface="Consolas" panose="020B0609020204030204" pitchFamily="49" charset="0"/>
                          <a:ea typeface="Alibaba PuHuiTi R"/>
                          <a:cs typeface="+mn-cs"/>
                        </a:rPr>
                        <a:t>Output</a:t>
                      </a:r>
                      <a:r>
                        <a:rPr lang="zh-CN" altLang="zh-CN" sz="1400" kern="1200" dirty="0">
                          <a:solidFill>
                            <a:schemeClr val="tx1">
                              <a:lumMod val="85000"/>
                              <a:lumOff val="15000"/>
                            </a:schemeClr>
                          </a:solidFill>
                          <a:latin typeface="Consolas" panose="020B0609020204030204" pitchFamily="49" charset="0"/>
                          <a:ea typeface="Alibaba PuHuiTi R"/>
                          <a:cs typeface="+mn-cs"/>
                        </a:rPr>
                        <a:t>Stream​(</a:t>
                      </a:r>
                      <a:r>
                        <a:rPr lang="en-US" altLang="zh-CN" sz="1400" kern="1200" dirty="0">
                          <a:solidFill>
                            <a:schemeClr val="tx1">
                              <a:lumMod val="85000"/>
                              <a:lumOff val="15000"/>
                            </a:schemeClr>
                          </a:solidFill>
                          <a:latin typeface="Consolas" panose="020B0609020204030204" pitchFamily="49" charset="0"/>
                          <a:ea typeface="Alibaba PuHuiTi R"/>
                          <a:cs typeface="+mn-cs"/>
                        </a:rPr>
                        <a:t>String</a:t>
                      </a:r>
                      <a:r>
                        <a:rPr lang="zh-CN" altLang="zh-CN" sz="1400" kern="1200" dirty="0">
                          <a:solidFill>
                            <a:schemeClr val="tx1">
                              <a:lumMod val="85000"/>
                              <a:lumOff val="15000"/>
                            </a:schemeClr>
                          </a:solidFill>
                          <a:latin typeface="Consolas" panose="020B0609020204030204" pitchFamily="49" charset="0"/>
                          <a:ea typeface="Alibaba PuHuiTi R"/>
                          <a:cs typeface="+mn-cs"/>
                        </a:rPr>
                        <a:t> file</a:t>
                      </a:r>
                      <a:r>
                        <a:rPr lang="en-US" altLang="zh-CN" sz="1400" kern="1200" dirty="0">
                          <a:solidFill>
                            <a:schemeClr val="tx1">
                              <a:lumMod val="85000"/>
                              <a:lumOff val="15000"/>
                            </a:schemeClr>
                          </a:solidFill>
                          <a:latin typeface="Consolas" panose="020B0609020204030204" pitchFamily="49" charset="0"/>
                          <a:ea typeface="Alibaba PuHuiTi R"/>
                          <a:cs typeface="+mn-cs"/>
                        </a:rPr>
                        <a:t>path</a:t>
                      </a:r>
                      <a:r>
                        <a:rPr lang="zh-CN" altLang="en-US" sz="1400" kern="1200" dirty="0">
                          <a:solidFill>
                            <a:schemeClr val="tx1">
                              <a:lumMod val="85000"/>
                              <a:lumOff val="15000"/>
                            </a:schemeClr>
                          </a:solidFill>
                          <a:latin typeface="Consolas" panose="020B0609020204030204" pitchFamily="49" charset="0"/>
                          <a:ea typeface="Alibaba PuHuiTi R"/>
                          <a:cs typeface="+mn-cs"/>
                        </a:rPr>
                        <a:t>，</a:t>
                      </a:r>
                      <a:r>
                        <a:rPr lang="en-US" altLang="zh-CN" sz="1400" kern="1200" dirty="0" err="1">
                          <a:solidFill>
                            <a:schemeClr val="tx1">
                              <a:lumMod val="85000"/>
                              <a:lumOff val="15000"/>
                            </a:schemeClr>
                          </a:solidFill>
                          <a:latin typeface="Consolas" panose="020B0609020204030204" pitchFamily="49" charset="0"/>
                          <a:ea typeface="Alibaba PuHuiTi R"/>
                          <a:cs typeface="+mn-cs"/>
                        </a:rPr>
                        <a:t>boolean</a:t>
                      </a:r>
                      <a:r>
                        <a:rPr lang="en-US" altLang="zh-CN" sz="1400" kern="1200" dirty="0">
                          <a:solidFill>
                            <a:schemeClr val="tx1">
                              <a:lumMod val="85000"/>
                              <a:lumOff val="15000"/>
                            </a:schemeClr>
                          </a:solidFill>
                          <a:latin typeface="Consolas" panose="020B0609020204030204" pitchFamily="49" charset="0"/>
                          <a:ea typeface="Alibaba PuHuiTi R"/>
                          <a:cs typeface="+mn-cs"/>
                        </a:rPr>
                        <a:t> append</a:t>
                      </a:r>
                      <a:r>
                        <a:rPr lang="zh-CN" altLang="zh-CN" sz="1400" kern="1200" dirty="0">
                          <a:solidFill>
                            <a:schemeClr val="tx1">
                              <a:lumMod val="85000"/>
                              <a:lumOff val="15000"/>
                            </a:schemeClr>
                          </a:solidFill>
                          <a:latin typeface="Consolas" panose="020B0609020204030204" pitchFamily="49" charset="0"/>
                          <a:ea typeface="Alibaba PuHuiTi R"/>
                          <a:cs typeface="+mn-cs"/>
                        </a:rPr>
                        <a:t>)</a:t>
                      </a:r>
                      <a:endParaRPr lang="zh-CN" altLang="en-US" sz="1400" kern="1200" dirty="0">
                        <a:solidFill>
                          <a:schemeClr val="tx1">
                            <a:lumMod val="85000"/>
                            <a:lumOff val="15000"/>
                          </a:schemeClr>
                        </a:solidFill>
                        <a:latin typeface="Consolas" panose="020B0609020204030204" pitchFamily="49" charset="0"/>
                        <a:ea typeface="Alibaba PuHuiTi R"/>
                        <a:cs typeface="+mn-cs"/>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zh-CN" sz="1400" dirty="0">
                          <a:solidFill>
                            <a:schemeClr val="tx1">
                              <a:lumMod val="85000"/>
                              <a:lumOff val="15000"/>
                            </a:schemeClr>
                          </a:solidFill>
                          <a:latin typeface="微软雅黑" pitchFamily="34" charset="-122"/>
                          <a:ea typeface="Alibaba PuHuiTi R"/>
                        </a:rPr>
                        <a:t>创建字节输</a:t>
                      </a:r>
                      <a:r>
                        <a:rPr lang="zh-CN" altLang="en-US" sz="1400" dirty="0">
                          <a:solidFill>
                            <a:schemeClr val="tx1">
                              <a:lumMod val="85000"/>
                              <a:lumOff val="15000"/>
                            </a:schemeClr>
                          </a:solidFill>
                          <a:latin typeface="微软雅黑" pitchFamily="34" charset="-122"/>
                          <a:ea typeface="Alibaba PuHuiTi R"/>
                        </a:rPr>
                        <a:t>出</a:t>
                      </a:r>
                      <a:r>
                        <a:rPr lang="zh-CN" altLang="zh-CN" sz="1400" dirty="0">
                          <a:solidFill>
                            <a:schemeClr val="tx1">
                              <a:lumMod val="85000"/>
                              <a:lumOff val="15000"/>
                            </a:schemeClr>
                          </a:solidFill>
                          <a:latin typeface="微软雅黑" pitchFamily="34" charset="-122"/>
                          <a:ea typeface="Alibaba PuHuiTi R"/>
                        </a:rPr>
                        <a:t>流管道与源文件路径接通</a:t>
                      </a:r>
                      <a:r>
                        <a:rPr lang="zh-CN" altLang="en-US" sz="1400" dirty="0">
                          <a:solidFill>
                            <a:schemeClr val="tx1">
                              <a:lumMod val="85000"/>
                              <a:lumOff val="15000"/>
                            </a:schemeClr>
                          </a:solidFill>
                          <a:latin typeface="微软雅黑" pitchFamily="34" charset="-122"/>
                          <a:ea typeface="Alibaba PuHuiTi R"/>
                        </a:rPr>
                        <a:t>，可追加数据</a:t>
                      </a:r>
                      <a:endParaRPr kumimoji="0" lang="zh-CN" altLang="en-US" sz="1400" b="0" i="0" u="none" strike="noStrike" cap="none" normalizeH="0" baseline="0" dirty="0">
                        <a:ln>
                          <a:noFill/>
                        </a:ln>
                        <a:solidFill>
                          <a:srgbClr val="262626"/>
                        </a:solidFill>
                        <a:effectLst/>
                        <a:latin typeface="Alibaba PuHuiTi R" pitchFamily="18" charset="-122"/>
                        <a:ea typeface="Alibaba PuHuiTi R"/>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3027571625"/>
                  </a:ext>
                </a:extLst>
              </a:tr>
            </a:tbl>
          </a:graphicData>
        </a:graphic>
      </p:graphicFrame>
      <p:graphicFrame>
        <p:nvGraphicFramePr>
          <p:cNvPr id="6" name="表格 5">
            <a:extLst>
              <a:ext uri="{FF2B5EF4-FFF2-40B4-BE49-F238E27FC236}">
                <a16:creationId xmlns:a16="http://schemas.microsoft.com/office/drawing/2014/main" id="{8C0DC6D6-7C26-4F5B-BEBE-3B63B8206DEE}"/>
              </a:ext>
            </a:extLst>
          </p:cNvPr>
          <p:cNvGraphicFramePr>
            <a:graphicFrameLocks noGrp="1"/>
          </p:cNvGraphicFramePr>
          <p:nvPr/>
        </p:nvGraphicFramePr>
        <p:xfrm>
          <a:off x="4599297" y="2190790"/>
          <a:ext cx="5872480" cy="2019057"/>
        </p:xfrm>
        <a:graphic>
          <a:graphicData uri="http://schemas.openxmlformats.org/drawingml/2006/table">
            <a:tbl>
              <a:tblPr/>
              <a:tblGrid>
                <a:gridCol w="3742063">
                  <a:extLst>
                    <a:ext uri="{9D8B030D-6E8A-4147-A177-3AD203B41FA5}">
                      <a16:colId xmlns:a16="http://schemas.microsoft.com/office/drawing/2014/main" val="1138920238"/>
                    </a:ext>
                  </a:extLst>
                </a:gridCol>
                <a:gridCol w="2130417">
                  <a:extLst>
                    <a:ext uri="{9D8B030D-6E8A-4147-A177-3AD203B41FA5}">
                      <a16:colId xmlns:a16="http://schemas.microsoft.com/office/drawing/2014/main" val="432614512"/>
                    </a:ext>
                  </a:extLst>
                </a:gridCol>
              </a:tblGrid>
              <a:tr h="520512">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方法名称</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a:ln>
                            <a:noFill/>
                          </a:ln>
                          <a:solidFill>
                            <a:srgbClr val="FFFFFF"/>
                          </a:solidFill>
                          <a:effectLst/>
                          <a:latin typeface="Alibaba PuHuiTi R" pitchFamily="18" charset="-122"/>
                          <a:ea typeface="Alibaba PuHuiTi R" pitchFamily="18" charset="-122"/>
                          <a:cs typeface="Alibaba PuHuiTi R" pitchFamily="18" charset="-122"/>
                        </a:rPr>
                        <a:t>说明</a:t>
                      </a:r>
                      <a:endPar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424041">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lang="en-US" altLang="zh-CN" sz="1400" kern="1200">
                          <a:solidFill>
                            <a:schemeClr val="tx1">
                              <a:lumMod val="85000"/>
                              <a:lumOff val="15000"/>
                            </a:schemeClr>
                          </a:solidFill>
                          <a:latin typeface="Consolas" panose="020B0609020204030204" pitchFamily="49" charset="0"/>
                          <a:ea typeface="Alibaba PuHuiTi R"/>
                          <a:cs typeface="+mn-cs"/>
                        </a:rPr>
                        <a:t>public void write(int a)</a:t>
                      </a:r>
                      <a:endParaRPr lang="zh-CN" altLang="en-US" sz="1400" kern="1200" dirty="0">
                        <a:solidFill>
                          <a:schemeClr val="tx1">
                            <a:lumMod val="85000"/>
                            <a:lumOff val="15000"/>
                          </a:schemeClr>
                        </a:solidFill>
                        <a:latin typeface="Consolas" panose="020B0609020204030204" pitchFamily="49" charset="0"/>
                        <a:ea typeface="Alibaba PuHuiTi R"/>
                        <a:cs typeface="+mn-cs"/>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indent="0" fontAlgn="auto">
                        <a:lnSpc>
                          <a:spcPct val="150000"/>
                        </a:lnSpc>
                        <a:spcBef>
                          <a:spcPts val="0"/>
                        </a:spcBef>
                        <a:spcAft>
                          <a:spcPts val="0"/>
                        </a:spcAft>
                        <a:buFont typeface="Wingdings" pitchFamily="2" charset="2"/>
                        <a:buNone/>
                        <a:defRPr/>
                      </a:pPr>
                      <a:r>
                        <a:rPr lang="zh-CN" altLang="en-US" sz="1400" kern="1200">
                          <a:solidFill>
                            <a:schemeClr val="tx1">
                              <a:lumMod val="85000"/>
                              <a:lumOff val="15000"/>
                            </a:schemeClr>
                          </a:solidFill>
                          <a:latin typeface="微软雅黑" pitchFamily="34" charset="-122"/>
                          <a:ea typeface="Alibaba PuHuiTi R"/>
                          <a:cs typeface="+mn-cs"/>
                        </a:rPr>
                        <a:t>写一个字节出去</a:t>
                      </a:r>
                      <a:endParaRPr lang="en-US" altLang="zh-CN" sz="1400" kern="1200" dirty="0">
                        <a:solidFill>
                          <a:schemeClr val="tx1">
                            <a:lumMod val="85000"/>
                            <a:lumOff val="15000"/>
                          </a:schemeClr>
                        </a:solidFill>
                        <a:latin typeface="微软雅黑" pitchFamily="34" charset="-122"/>
                        <a:ea typeface="Alibaba PuHuiTi R"/>
                        <a:cs typeface="+mn-cs"/>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92087366"/>
                  </a:ext>
                </a:extLst>
              </a:tr>
              <a:tr h="0">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lang="en-US" altLang="zh-CN" sz="1400" kern="1200" dirty="0">
                          <a:solidFill>
                            <a:schemeClr val="tx1">
                              <a:lumMod val="85000"/>
                              <a:lumOff val="15000"/>
                            </a:schemeClr>
                          </a:solidFill>
                          <a:latin typeface="Consolas" panose="020B0609020204030204" pitchFamily="49" charset="0"/>
                          <a:ea typeface="Alibaba PuHuiTi R"/>
                          <a:cs typeface="+mn-cs"/>
                        </a:rPr>
                        <a:t>public void write(byte[] buffer)</a:t>
                      </a:r>
                      <a:endParaRPr lang="zh-CN" altLang="en-US" sz="1400" kern="1200" dirty="0">
                        <a:solidFill>
                          <a:schemeClr val="tx1">
                            <a:lumMod val="85000"/>
                            <a:lumOff val="15000"/>
                          </a:schemeClr>
                        </a:solidFill>
                        <a:latin typeface="Consolas" panose="020B0609020204030204" pitchFamily="49" charset="0"/>
                        <a:ea typeface="Alibaba PuHuiTi R"/>
                        <a:cs typeface="+mn-cs"/>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indent="0" fontAlgn="auto">
                        <a:lnSpc>
                          <a:spcPct val="150000"/>
                        </a:lnSpc>
                        <a:spcBef>
                          <a:spcPts val="0"/>
                        </a:spcBef>
                        <a:spcAft>
                          <a:spcPts val="0"/>
                        </a:spcAft>
                        <a:buFont typeface="Wingdings" pitchFamily="2" charset="2"/>
                        <a:buNone/>
                        <a:defRPr/>
                      </a:pPr>
                      <a:r>
                        <a:rPr lang="zh-CN" altLang="en-US" sz="1400" kern="1200">
                          <a:solidFill>
                            <a:schemeClr val="tx1">
                              <a:lumMod val="85000"/>
                              <a:lumOff val="15000"/>
                            </a:schemeClr>
                          </a:solidFill>
                          <a:latin typeface="微软雅黑" pitchFamily="34" charset="-122"/>
                          <a:ea typeface="Alibaba PuHuiTi R"/>
                          <a:cs typeface="+mn-cs"/>
                        </a:rPr>
                        <a:t>写一个字节数组出去</a:t>
                      </a:r>
                      <a:endParaRPr lang="en-US" altLang="zh-CN" sz="1400" kern="1200" dirty="0">
                        <a:solidFill>
                          <a:schemeClr val="tx1">
                            <a:lumMod val="85000"/>
                            <a:lumOff val="15000"/>
                          </a:schemeClr>
                        </a:solidFill>
                        <a:latin typeface="微软雅黑" pitchFamily="34" charset="-122"/>
                        <a:ea typeface="Alibaba PuHuiTi R"/>
                        <a:cs typeface="+mn-cs"/>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r h="0">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lang="en-US" altLang="zh-CN" sz="1400" kern="1200">
                          <a:solidFill>
                            <a:schemeClr val="tx1">
                              <a:lumMod val="85000"/>
                              <a:lumOff val="15000"/>
                            </a:schemeClr>
                          </a:solidFill>
                          <a:latin typeface="Consolas" panose="020B0609020204030204" pitchFamily="49" charset="0"/>
                          <a:ea typeface="Alibaba PuHuiTi R"/>
                          <a:cs typeface="+mn-cs"/>
                        </a:rPr>
                        <a:t>public void write(byte[] buffer , int pos , int len)</a:t>
                      </a:r>
                      <a:endParaRPr lang="zh-CN" altLang="en-US" sz="1400" kern="1200" dirty="0">
                        <a:solidFill>
                          <a:schemeClr val="tx1">
                            <a:lumMod val="85000"/>
                            <a:lumOff val="15000"/>
                          </a:schemeClr>
                        </a:solidFill>
                        <a:latin typeface="Consolas" panose="020B0609020204030204" pitchFamily="49" charset="0"/>
                        <a:ea typeface="Alibaba PuHuiTi R"/>
                        <a:cs typeface="+mn-cs"/>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400" kern="1200" dirty="0">
                          <a:solidFill>
                            <a:schemeClr val="tx1">
                              <a:lumMod val="85000"/>
                              <a:lumOff val="15000"/>
                            </a:schemeClr>
                          </a:solidFill>
                          <a:latin typeface="微软雅黑" pitchFamily="34" charset="-122"/>
                          <a:ea typeface="Alibaba PuHuiTi R"/>
                          <a:cs typeface="+mn-cs"/>
                        </a:rPr>
                        <a:t>写一个字节数组的一部分出去。</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417659233"/>
                  </a:ext>
                </a:extLst>
              </a:tr>
            </a:tbl>
          </a:graphicData>
        </a:graphic>
      </p:graphicFrame>
    </p:spTree>
    <p:extLst>
      <p:ext uri="{BB962C8B-B14F-4D97-AF65-F5344CB8AC3E}">
        <p14:creationId xmlns:p14="http://schemas.microsoft.com/office/powerpoint/2010/main" val="1400262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animEffect transition="in" filter="wipe(down)">
                                      <p:cBhvr>
                                        <p:cTn id="17" dur="500"/>
                                        <p:tgtEl>
                                          <p:spTgt spid="5">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down)">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477809" y="894080"/>
            <a:ext cx="7827416" cy="4848859"/>
          </a:xfrm>
        </p:spPr>
        <p:txBody>
          <a:bodyPr/>
          <a:lstStyle/>
          <a:p>
            <a:endParaRPr lang="en-US" altLang="zh-CN" dirty="0"/>
          </a:p>
          <a:p>
            <a:pPr marL="0" indent="0">
              <a:buNone/>
            </a:pPr>
            <a:r>
              <a:rPr lang="en-US" altLang="zh-CN" dirty="0"/>
              <a:t>3. </a:t>
            </a:r>
            <a:r>
              <a:rPr lang="zh-CN" altLang="en-US" dirty="0"/>
              <a:t>字节输出流如何实现写出去的数据能换行</a:t>
            </a:r>
            <a:endParaRPr lang="en-US" altLang="zh-CN" dirty="0"/>
          </a:p>
          <a:p>
            <a:pPr marL="895335" lvl="1" indent="-285750">
              <a:buFont typeface="Wingdings" panose="05000000000000000000" pitchFamily="2" charset="2"/>
              <a:buChar char="l"/>
            </a:pPr>
            <a:r>
              <a:rPr lang="en-US" altLang="zh-CN" sz="16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os.write</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(“\r\n”.</a:t>
            </a:r>
            <a:r>
              <a:rPr lang="en-US" altLang="zh-CN" sz="16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getBytes</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pPr marL="0" indent="0">
              <a:buNone/>
            </a:pPr>
            <a:r>
              <a:rPr lang="en-US" altLang="zh-CN" dirty="0"/>
              <a:t>4. </a:t>
            </a:r>
            <a:r>
              <a:rPr lang="zh-CN" altLang="en-US" dirty="0"/>
              <a:t>如何让写出去的数据能成功生效？</a:t>
            </a:r>
            <a:endParaRPr lang="en-US" altLang="zh-CN" dirty="0"/>
          </a:p>
          <a:p>
            <a:pPr marL="895335" lvl="1" indent="-285750">
              <a:lnSpc>
                <a:spcPct val="150000"/>
              </a:lnSpc>
              <a:buFont typeface="Wingdings" panose="05000000000000000000" pitchFamily="2" charset="2"/>
              <a:buChar char="l"/>
            </a:pP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flush()</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刷新数据</a:t>
            </a:r>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150000"/>
              </a:lnSpc>
              <a:buFont typeface="Wingdings" panose="05000000000000000000" pitchFamily="2" charset="2"/>
              <a:buChar char="l"/>
            </a:pP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close()</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方法是关闭流，关闭包含刷新，关闭后流不可以继续使用了。</a:t>
            </a:r>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endParaRPr lang="en-US" altLang="zh-CN" dirty="0"/>
          </a:p>
        </p:txBody>
      </p:sp>
    </p:spTree>
    <p:extLst>
      <p:ext uri="{BB962C8B-B14F-4D97-AF65-F5344CB8AC3E}">
        <p14:creationId xmlns:p14="http://schemas.microsoft.com/office/powerpoint/2010/main" val="885955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fade">
                                      <p:cBhvr>
                                        <p:cTn id="27"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4753439" y="804882"/>
            <a:ext cx="5716639" cy="4898379"/>
          </a:xfrm>
        </p:spPr>
        <p:txBody>
          <a:bodyPr/>
          <a:lstStyle/>
          <a:p>
            <a:pPr>
              <a:buFont typeface="Wingdings" panose="05000000000000000000" pitchFamily="2" charset="2"/>
              <a:buChar char="Ø"/>
            </a:pPr>
            <a:r>
              <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kumimoji="1"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类的使用</a:t>
            </a:r>
            <a:endPar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补充知识：方法递归</a:t>
            </a:r>
            <a:endPar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补充知识：字符集</a:t>
            </a:r>
            <a:endPar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IO</a:t>
            </a:r>
            <a:r>
              <a:rPr kumimoji="1"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流：概述</a:t>
            </a:r>
            <a:endPar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IO</a:t>
            </a:r>
            <a:r>
              <a:rPr kumimoji="1"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流：字节流</a:t>
            </a:r>
            <a:endPar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字节输入流：每次读取一个字节</a:t>
            </a:r>
            <a:endPar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字节输入流：每次读取一个字节数组</a:t>
            </a:r>
            <a:endParaRPr lang="en-US" altLang="zh-CN" sz="16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字节输入流：读取文件的全部字节</a:t>
            </a:r>
            <a:endPar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字节输出流：写字节数据到文件</a:t>
            </a:r>
            <a:endPar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文件拷贝</a:t>
            </a:r>
            <a:endParaRPr kumimoji="1"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IO</a:t>
            </a: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流：资源释放的方式</a:t>
            </a:r>
          </a:p>
        </p:txBody>
      </p:sp>
    </p:spTree>
    <p:extLst>
      <p:ext uri="{BB962C8B-B14F-4D97-AF65-F5344CB8AC3E}">
        <p14:creationId xmlns:p14="http://schemas.microsoft.com/office/powerpoint/2010/main" val="97876647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4">
            <a:extLst>
              <a:ext uri="{FF2B5EF4-FFF2-40B4-BE49-F238E27FC236}">
                <a16:creationId xmlns:a16="http://schemas.microsoft.com/office/drawing/2014/main" id="{DC83CD6F-D366-4E76-AAD2-CF6673B15D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2493" y="2168001"/>
            <a:ext cx="1053296" cy="1505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矩形 17">
            <a:extLst>
              <a:ext uri="{FF2B5EF4-FFF2-40B4-BE49-F238E27FC236}">
                <a16:creationId xmlns:a16="http://schemas.microsoft.com/office/drawing/2014/main" id="{3565C23F-826A-48FF-81B9-E3F2A84293F4}"/>
              </a:ext>
            </a:extLst>
          </p:cNvPr>
          <p:cNvSpPr/>
          <p:nvPr/>
        </p:nvSpPr>
        <p:spPr>
          <a:xfrm>
            <a:off x="751520" y="1894971"/>
            <a:ext cx="2870282" cy="3276120"/>
          </a:xfrm>
          <a:prstGeom prst="rect">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三角形 5">
            <a:extLst>
              <a:ext uri="{FF2B5EF4-FFF2-40B4-BE49-F238E27FC236}">
                <a16:creationId xmlns:a16="http://schemas.microsoft.com/office/drawing/2014/main" id="{B6C92066-3496-4533-A943-4B7FCF35F3DD}"/>
              </a:ext>
            </a:extLst>
          </p:cNvPr>
          <p:cNvSpPr/>
          <p:nvPr/>
        </p:nvSpPr>
        <p:spPr>
          <a:xfrm rot="2651319">
            <a:off x="1009108" y="2027901"/>
            <a:ext cx="145648" cy="7810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矩形 19">
            <a:extLst>
              <a:ext uri="{FF2B5EF4-FFF2-40B4-BE49-F238E27FC236}">
                <a16:creationId xmlns:a16="http://schemas.microsoft.com/office/drawing/2014/main" id="{86BB66FD-DF62-48EB-AF64-231B94A219F4}"/>
              </a:ext>
            </a:extLst>
          </p:cNvPr>
          <p:cNvSpPr/>
          <p:nvPr/>
        </p:nvSpPr>
        <p:spPr>
          <a:xfrm>
            <a:off x="1002493" y="1744500"/>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磁盘</a:t>
            </a:r>
          </a:p>
        </p:txBody>
      </p:sp>
      <p:sp>
        <p:nvSpPr>
          <p:cNvPr id="21" name="矩形 20">
            <a:extLst>
              <a:ext uri="{FF2B5EF4-FFF2-40B4-BE49-F238E27FC236}">
                <a16:creationId xmlns:a16="http://schemas.microsoft.com/office/drawing/2014/main" id="{FE105782-4810-4572-A839-5E322DAA3692}"/>
              </a:ext>
            </a:extLst>
          </p:cNvPr>
          <p:cNvSpPr/>
          <p:nvPr/>
        </p:nvSpPr>
        <p:spPr>
          <a:xfrm>
            <a:off x="4449699" y="1894971"/>
            <a:ext cx="2870282" cy="3276120"/>
          </a:xfrm>
          <a:prstGeom prst="rect">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三角形 5">
            <a:extLst>
              <a:ext uri="{FF2B5EF4-FFF2-40B4-BE49-F238E27FC236}">
                <a16:creationId xmlns:a16="http://schemas.microsoft.com/office/drawing/2014/main" id="{21D8917B-7256-47EF-A377-A7ABDC24984D}"/>
              </a:ext>
            </a:extLst>
          </p:cNvPr>
          <p:cNvSpPr/>
          <p:nvPr/>
        </p:nvSpPr>
        <p:spPr>
          <a:xfrm rot="2651319">
            <a:off x="4707287" y="2027901"/>
            <a:ext cx="145648" cy="7810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矩形 22">
            <a:extLst>
              <a:ext uri="{FF2B5EF4-FFF2-40B4-BE49-F238E27FC236}">
                <a16:creationId xmlns:a16="http://schemas.microsoft.com/office/drawing/2014/main" id="{F582FA29-474D-4C92-BEF7-F3E1E3616466}"/>
              </a:ext>
            </a:extLst>
          </p:cNvPr>
          <p:cNvSpPr/>
          <p:nvPr/>
        </p:nvSpPr>
        <p:spPr>
          <a:xfrm>
            <a:off x="4700672" y="1744500"/>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内存</a:t>
            </a:r>
          </a:p>
        </p:txBody>
      </p:sp>
      <p:sp>
        <p:nvSpPr>
          <p:cNvPr id="24" name="椭圆 23">
            <a:extLst>
              <a:ext uri="{FF2B5EF4-FFF2-40B4-BE49-F238E27FC236}">
                <a16:creationId xmlns:a16="http://schemas.microsoft.com/office/drawing/2014/main" id="{F50B6245-4188-46E0-8C96-3DFF837A9891}"/>
              </a:ext>
            </a:extLst>
          </p:cNvPr>
          <p:cNvSpPr/>
          <p:nvPr/>
        </p:nvSpPr>
        <p:spPr>
          <a:xfrm>
            <a:off x="6056898" y="1988190"/>
            <a:ext cx="1167685" cy="853679"/>
          </a:xfrm>
          <a:prstGeom prst="ellipse">
            <a:avLst/>
          </a:prstGeom>
          <a:solidFill>
            <a:srgbClr val="AD2B26"/>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200" b="1" dirty="0">
                <a:solidFill>
                  <a:schemeClr val="bg1"/>
                </a:solidFill>
                <a:latin typeface="Alibaba PuHuiTi B" pitchFamily="18" charset="-122"/>
                <a:ea typeface="Alibaba PuHuiTi B" pitchFamily="18" charset="-122"/>
                <a:cs typeface="Alibaba PuHuiTi B" pitchFamily="18" charset="-122"/>
                <a:sym typeface="Bebas"/>
              </a:rPr>
              <a:t>程序进程</a:t>
            </a:r>
          </a:p>
        </p:txBody>
      </p:sp>
      <p:pic>
        <p:nvPicPr>
          <p:cNvPr id="30" name="图片 29">
            <a:extLst>
              <a:ext uri="{FF2B5EF4-FFF2-40B4-BE49-F238E27FC236}">
                <a16:creationId xmlns:a16="http://schemas.microsoft.com/office/drawing/2014/main" id="{344CECD2-F76E-4DC7-BFE3-925012421090}"/>
              </a:ext>
            </a:extLst>
          </p:cNvPr>
          <p:cNvPicPr>
            <a:picLocks noChangeAspect="1"/>
          </p:cNvPicPr>
          <p:nvPr/>
        </p:nvPicPr>
        <p:blipFill>
          <a:blip r:embed="rId4"/>
          <a:stretch>
            <a:fillRect/>
          </a:stretch>
        </p:blipFill>
        <p:spPr>
          <a:xfrm>
            <a:off x="4819650" y="4254750"/>
            <a:ext cx="419100" cy="457200"/>
          </a:xfrm>
          <a:prstGeom prst="rect">
            <a:avLst/>
          </a:prstGeom>
        </p:spPr>
      </p:pic>
      <p:sp>
        <p:nvSpPr>
          <p:cNvPr id="28" name="矩形 27">
            <a:extLst>
              <a:ext uri="{FF2B5EF4-FFF2-40B4-BE49-F238E27FC236}">
                <a16:creationId xmlns:a16="http://schemas.microsoft.com/office/drawing/2014/main" id="{68662209-2293-446C-A237-5A62868D4F96}"/>
              </a:ext>
            </a:extLst>
          </p:cNvPr>
          <p:cNvSpPr/>
          <p:nvPr/>
        </p:nvSpPr>
        <p:spPr>
          <a:xfrm>
            <a:off x="8147878" y="1894971"/>
            <a:ext cx="2870282" cy="3276120"/>
          </a:xfrm>
          <a:prstGeom prst="rect">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矩形 28">
            <a:extLst>
              <a:ext uri="{FF2B5EF4-FFF2-40B4-BE49-F238E27FC236}">
                <a16:creationId xmlns:a16="http://schemas.microsoft.com/office/drawing/2014/main" id="{0BB9B5D1-0A0E-4422-8A62-E7360F1CBA9D}"/>
              </a:ext>
            </a:extLst>
          </p:cNvPr>
          <p:cNvSpPr/>
          <p:nvPr/>
        </p:nvSpPr>
        <p:spPr>
          <a:xfrm>
            <a:off x="8398851" y="1744500"/>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磁盘</a:t>
            </a:r>
          </a:p>
        </p:txBody>
      </p:sp>
      <p:pic>
        <p:nvPicPr>
          <p:cNvPr id="34" name="Picture 4">
            <a:extLst>
              <a:ext uri="{FF2B5EF4-FFF2-40B4-BE49-F238E27FC236}">
                <a16:creationId xmlns:a16="http://schemas.microsoft.com/office/drawing/2014/main" id="{AFA411E7-AEF1-4ABA-A6F7-E0B68689A5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53396" y="2045442"/>
            <a:ext cx="1053296" cy="1505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箭头: 右 1">
            <a:extLst>
              <a:ext uri="{FF2B5EF4-FFF2-40B4-BE49-F238E27FC236}">
                <a16:creationId xmlns:a16="http://schemas.microsoft.com/office/drawing/2014/main" id="{F9656FDB-3512-413C-925F-AB6E2E620533}"/>
              </a:ext>
            </a:extLst>
          </p:cNvPr>
          <p:cNvSpPr/>
          <p:nvPr/>
        </p:nvSpPr>
        <p:spPr>
          <a:xfrm>
            <a:off x="2609770" y="4026150"/>
            <a:ext cx="2407920" cy="457200"/>
          </a:xfrm>
          <a:prstGeom prst="rightArrow">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p>
        </p:txBody>
      </p:sp>
      <p:sp>
        <p:nvSpPr>
          <p:cNvPr id="36" name="箭头: 右 35">
            <a:extLst>
              <a:ext uri="{FF2B5EF4-FFF2-40B4-BE49-F238E27FC236}">
                <a16:creationId xmlns:a16="http://schemas.microsoft.com/office/drawing/2014/main" id="{44927F24-748D-4D71-8E86-B1CE28DDC48F}"/>
              </a:ext>
            </a:extLst>
          </p:cNvPr>
          <p:cNvSpPr/>
          <p:nvPr/>
        </p:nvSpPr>
        <p:spPr>
          <a:xfrm>
            <a:off x="6846870" y="4022347"/>
            <a:ext cx="1839929" cy="457200"/>
          </a:xfrm>
          <a:prstGeom prst="rightArrow">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E543740E-2057-4A08-B718-4AF22E06229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50286" y="3855228"/>
            <a:ext cx="936375" cy="936375"/>
          </a:xfrm>
          <a:prstGeom prst="rect">
            <a:avLst/>
          </a:prstGeom>
        </p:spPr>
      </p:pic>
      <p:pic>
        <p:nvPicPr>
          <p:cNvPr id="37" name="图片 36">
            <a:extLst>
              <a:ext uri="{FF2B5EF4-FFF2-40B4-BE49-F238E27FC236}">
                <a16:creationId xmlns:a16="http://schemas.microsoft.com/office/drawing/2014/main" id="{5CF1BE42-26D9-4BF5-901C-BE119563013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42896" y="3775575"/>
            <a:ext cx="936375" cy="936375"/>
          </a:xfrm>
          <a:prstGeom prst="rect">
            <a:avLst/>
          </a:prstGeom>
        </p:spPr>
      </p:pic>
      <p:sp>
        <p:nvSpPr>
          <p:cNvPr id="8" name="矩形 7">
            <a:extLst>
              <a:ext uri="{FF2B5EF4-FFF2-40B4-BE49-F238E27FC236}">
                <a16:creationId xmlns:a16="http://schemas.microsoft.com/office/drawing/2014/main" id="{619623D8-9547-445C-9717-EF87E07DEDA6}"/>
              </a:ext>
            </a:extLst>
          </p:cNvPr>
          <p:cNvSpPr/>
          <p:nvPr/>
        </p:nvSpPr>
        <p:spPr>
          <a:xfrm>
            <a:off x="5185332" y="3946639"/>
            <a:ext cx="1383110" cy="532908"/>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zh-CN" altLang="en-US" dirty="0"/>
              <a:t>字节数组</a:t>
            </a:r>
          </a:p>
        </p:txBody>
      </p:sp>
    </p:spTree>
    <p:extLst>
      <p:ext uri="{BB962C8B-B14F-4D97-AF65-F5344CB8AC3E}">
        <p14:creationId xmlns:p14="http://schemas.microsoft.com/office/powerpoint/2010/main" val="2120651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0">
            <a:extLst>
              <a:ext uri="{FF2B5EF4-FFF2-40B4-BE49-F238E27FC236}">
                <a16:creationId xmlns:a16="http://schemas.microsoft.com/office/drawing/2014/main" id="{E2B81908-7A19-4F9A-98FA-C499090B8579}"/>
              </a:ext>
            </a:extLst>
          </p:cNvPr>
          <p:cNvSpPr txBox="1"/>
          <p:nvPr/>
        </p:nvSpPr>
        <p:spPr>
          <a:xfrm>
            <a:off x="838201" y="1128728"/>
            <a:ext cx="9465733" cy="369332"/>
          </a:xfrm>
          <a:prstGeom prst="rect">
            <a:avLst/>
          </a:prstGeom>
          <a:noFill/>
        </p:spPr>
        <p:txBody>
          <a:bodyPr>
            <a:spAutoFit/>
          </a:bodyPr>
          <a:lstStyle/>
          <a:p>
            <a:pPr>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绝对路径和相对路径</a:t>
            </a:r>
          </a:p>
        </p:txBody>
      </p:sp>
      <p:sp>
        <p:nvSpPr>
          <p:cNvPr id="2" name="矩形 1">
            <a:extLst>
              <a:ext uri="{FF2B5EF4-FFF2-40B4-BE49-F238E27FC236}">
                <a16:creationId xmlns:a16="http://schemas.microsoft.com/office/drawing/2014/main" id="{FA08DD0A-79AB-456D-A02A-35CD0C91996F}"/>
              </a:ext>
            </a:extLst>
          </p:cNvPr>
          <p:cNvSpPr/>
          <p:nvPr/>
        </p:nvSpPr>
        <p:spPr>
          <a:xfrm>
            <a:off x="838201" y="1651848"/>
            <a:ext cx="2525050" cy="338554"/>
          </a:xfrm>
          <a:prstGeom prst="rect">
            <a:avLst/>
          </a:prstGeom>
        </p:spPr>
        <p:txBody>
          <a:bodyPr wrap="none">
            <a:spAutoFit/>
          </a:bodyPr>
          <a:lstStyle/>
          <a:p>
            <a:pPr marL="285750" indent="-285750">
              <a:buFont typeface="Wingdings" panose="05000000000000000000" pitchFamily="2" charset="2"/>
              <a:buChar char="l"/>
              <a:defRPr/>
            </a:pPr>
            <a:r>
              <a:rPr lang="zh-CN" altLang="en-US" sz="1600" dirty="0">
                <a:solidFill>
                  <a:schemeClr val="tx1">
                    <a:lumMod val="85000"/>
                    <a:lumOff val="15000"/>
                  </a:schemeClr>
                </a:solidFill>
                <a:latin typeface="微软雅黑" pitchFamily="34" charset="-122"/>
                <a:ea typeface="Alibaba PuHuiTi R"/>
              </a:rPr>
              <a:t>绝对路径：从盘符开始</a:t>
            </a:r>
            <a:endParaRPr lang="zh-CN" altLang="en-US" sz="1600" dirty="0">
              <a:solidFill>
                <a:schemeClr val="tx1">
                  <a:lumMod val="85000"/>
                  <a:lumOff val="15000"/>
                </a:schemeClr>
              </a:solidFill>
              <a:latin typeface="Calibri"/>
              <a:ea typeface="Alibaba PuHuiTi R"/>
            </a:endParaRPr>
          </a:p>
        </p:txBody>
      </p:sp>
      <p:sp>
        <p:nvSpPr>
          <p:cNvPr id="3" name="矩形 2">
            <a:extLst>
              <a:ext uri="{FF2B5EF4-FFF2-40B4-BE49-F238E27FC236}">
                <a16:creationId xmlns:a16="http://schemas.microsoft.com/office/drawing/2014/main" id="{9F8AD249-5BA1-4830-84BB-688E7F0980DF}"/>
              </a:ext>
            </a:extLst>
          </p:cNvPr>
          <p:cNvSpPr/>
          <p:nvPr/>
        </p:nvSpPr>
        <p:spPr>
          <a:xfrm>
            <a:off x="838201" y="3034032"/>
            <a:ext cx="6218369" cy="338554"/>
          </a:xfrm>
          <a:prstGeom prst="rect">
            <a:avLst/>
          </a:prstGeom>
        </p:spPr>
        <p:txBody>
          <a:bodyPr wrap="none">
            <a:spAutoFit/>
          </a:bodyPr>
          <a:lstStyle/>
          <a:p>
            <a:pPr marL="285750" indent="-285750">
              <a:buFont typeface="Wingdings" panose="05000000000000000000" pitchFamily="2" charset="2"/>
              <a:buChar char="l"/>
              <a:defRPr/>
            </a:pPr>
            <a:r>
              <a:rPr lang="zh-CN" altLang="en-US" sz="1600" dirty="0">
                <a:solidFill>
                  <a:schemeClr val="tx1">
                    <a:lumMod val="85000"/>
                    <a:lumOff val="15000"/>
                  </a:schemeClr>
                </a:solidFill>
                <a:latin typeface="微软雅黑" pitchFamily="34" charset="-122"/>
                <a:ea typeface="Alibaba PuHuiTi R"/>
              </a:rPr>
              <a:t>相对路径：不带盘符，</a:t>
            </a:r>
            <a:r>
              <a:rPr lang="zh-CN" altLang="en-US" sz="1600" dirty="0">
                <a:solidFill>
                  <a:srgbClr val="C00000"/>
                </a:solidFill>
                <a:latin typeface="微软雅黑" pitchFamily="34" charset="-122"/>
                <a:ea typeface="Alibaba PuHuiTi R"/>
              </a:rPr>
              <a:t>默认直接到当前工程下的目录寻找文件。</a:t>
            </a:r>
            <a:endParaRPr lang="zh-CN" altLang="en-US" sz="1600" dirty="0">
              <a:solidFill>
                <a:srgbClr val="C00000"/>
              </a:solidFill>
              <a:latin typeface="Calibri"/>
              <a:ea typeface="Alibaba PuHuiTi R"/>
            </a:endParaRPr>
          </a:p>
        </p:txBody>
      </p:sp>
      <p:sp>
        <p:nvSpPr>
          <p:cNvPr id="19" name="TextBox 10">
            <a:extLst>
              <a:ext uri="{FF2B5EF4-FFF2-40B4-BE49-F238E27FC236}">
                <a16:creationId xmlns:a16="http://schemas.microsoft.com/office/drawing/2014/main" id="{4D5CBCE2-8165-4045-A927-36778DC8ADFE}"/>
              </a:ext>
            </a:extLst>
          </p:cNvPr>
          <p:cNvSpPr txBox="1">
            <a:spLocks noChangeArrowheads="1"/>
          </p:cNvSpPr>
          <p:nvPr/>
        </p:nvSpPr>
        <p:spPr bwMode="auto">
          <a:xfrm>
            <a:off x="1686985" y="3692033"/>
            <a:ext cx="6529916" cy="421269"/>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a:spAutoFit/>
          </a:bodyPr>
          <a:lstStyle>
            <a:lvl1pPr marL="342900" indent="-342900">
              <a:defRPr>
                <a:solidFill>
                  <a:schemeClr val="tx1"/>
                </a:solidFill>
                <a:latin typeface="Calibri" pitchFamily="34" charset="0"/>
                <a:ea typeface="宋体" pitchFamily="2" charset="-122"/>
              </a:defRPr>
            </a:lvl1pPr>
            <a:lvl2pPr>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lvl="1">
              <a:lnSpc>
                <a:spcPct val="150000"/>
              </a:lnSpc>
              <a:defRPr/>
            </a:pPr>
            <a:r>
              <a:rPr lang="en-US" altLang="zh-CN" sz="1600" b="1" dirty="0">
                <a:solidFill>
                  <a:srgbClr val="000080"/>
                </a:solidFill>
                <a:latin typeface="Consolas" panose="020B0609020204030204" pitchFamily="49" charset="0"/>
                <a:ea typeface="Alibaba PuHuiTi R"/>
                <a:cs typeface="Courier New" pitchFamily="49" charset="0"/>
              </a:rPr>
              <a:t>File file3 = new File(“</a:t>
            </a:r>
            <a:r>
              <a:rPr lang="zh-CN" altLang="en-US" sz="1600" b="1" dirty="0">
                <a:solidFill>
                  <a:srgbClr val="C00000"/>
                </a:solidFill>
                <a:latin typeface="Consolas" panose="020B0609020204030204" pitchFamily="49" charset="0"/>
                <a:ea typeface="Alibaba PuHuiTi R"/>
                <a:cs typeface="Courier New" pitchFamily="49" charset="0"/>
              </a:rPr>
              <a:t>模块名</a:t>
            </a:r>
            <a:r>
              <a:rPr lang="en-US" altLang="zh-CN" sz="1600" b="1" dirty="0">
                <a:solidFill>
                  <a:srgbClr val="C00000"/>
                </a:solidFill>
                <a:latin typeface="Consolas" panose="020B0609020204030204" pitchFamily="49" charset="0"/>
                <a:ea typeface="Alibaba PuHuiTi R"/>
                <a:cs typeface="Courier New" pitchFamily="49" charset="0"/>
              </a:rPr>
              <a:t>\\a.txt</a:t>
            </a:r>
            <a:r>
              <a:rPr lang="en-US" altLang="zh-CN" sz="1600" b="1" dirty="0">
                <a:solidFill>
                  <a:srgbClr val="000080"/>
                </a:solidFill>
                <a:latin typeface="Consolas" panose="020B0609020204030204" pitchFamily="49" charset="0"/>
                <a:ea typeface="Alibaba PuHuiTi R"/>
                <a:cs typeface="Courier New" pitchFamily="49" charset="0"/>
              </a:rPr>
              <a:t>”); </a:t>
            </a:r>
            <a:endParaRPr lang="en-US" altLang="zh-CN" sz="1600" dirty="0">
              <a:latin typeface="Consolas" panose="020B0609020204030204" pitchFamily="49" charset="0"/>
              <a:ea typeface="Alibaba PuHuiTi R"/>
            </a:endParaRPr>
          </a:p>
        </p:txBody>
      </p:sp>
      <p:sp>
        <p:nvSpPr>
          <p:cNvPr id="15" name="TextBox 10">
            <a:extLst>
              <a:ext uri="{FF2B5EF4-FFF2-40B4-BE49-F238E27FC236}">
                <a16:creationId xmlns:a16="http://schemas.microsoft.com/office/drawing/2014/main" id="{B5DCF55B-121F-491F-A0B6-AC43E8250D20}"/>
              </a:ext>
            </a:extLst>
          </p:cNvPr>
          <p:cNvSpPr txBox="1">
            <a:spLocks noChangeArrowheads="1"/>
          </p:cNvSpPr>
          <p:nvPr/>
        </p:nvSpPr>
        <p:spPr bwMode="auto">
          <a:xfrm>
            <a:off x="1686985" y="2148229"/>
            <a:ext cx="6247975" cy="430887"/>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spAutoFit/>
          </a:bodyPr>
          <a:lstStyle>
            <a:lvl1pPr marL="342900" indent="-342900">
              <a:defRPr>
                <a:solidFill>
                  <a:schemeClr val="tx1"/>
                </a:solidFill>
                <a:latin typeface="Calibri" pitchFamily="34" charset="0"/>
                <a:ea typeface="宋体" pitchFamily="2" charset="-122"/>
              </a:defRPr>
            </a:lvl1pPr>
            <a:lvl2pPr>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lvl="1">
              <a:lnSpc>
                <a:spcPct val="150000"/>
              </a:lnSpc>
              <a:defRPr/>
            </a:pPr>
            <a:r>
              <a:rPr lang="en-US" altLang="zh-CN" sz="1600" b="1" dirty="0">
                <a:solidFill>
                  <a:srgbClr val="000080"/>
                </a:solidFill>
                <a:latin typeface="Consolas" panose="020B0609020204030204" pitchFamily="49" charset="0"/>
                <a:ea typeface="Alibaba PuHuiTi R"/>
                <a:cs typeface="Courier New" pitchFamily="49" charset="0"/>
              </a:rPr>
              <a:t>File </a:t>
            </a:r>
            <a:r>
              <a:rPr lang="en-US" altLang="zh-CN" sz="1600" dirty="0">
                <a:latin typeface="Consolas" panose="020B0609020204030204" pitchFamily="49" charset="0"/>
                <a:ea typeface="Alibaba PuHuiTi R"/>
              </a:rPr>
              <a:t>file1</a:t>
            </a:r>
            <a:r>
              <a:rPr lang="en-US" altLang="zh-CN" sz="1600" b="1" dirty="0">
                <a:solidFill>
                  <a:srgbClr val="000080"/>
                </a:solidFill>
                <a:latin typeface="Consolas" panose="020B0609020204030204" pitchFamily="49" charset="0"/>
                <a:ea typeface="Alibaba PuHuiTi R"/>
                <a:cs typeface="Courier New" pitchFamily="49" charset="0"/>
              </a:rPr>
              <a:t> = new File(“</a:t>
            </a:r>
            <a:r>
              <a:rPr lang="en-US" altLang="zh-CN" sz="1600" b="1" dirty="0">
                <a:solidFill>
                  <a:srgbClr val="C00000"/>
                </a:solidFill>
                <a:latin typeface="Consolas" panose="020B0609020204030204" pitchFamily="49" charset="0"/>
                <a:ea typeface="Alibaba PuHuiTi R"/>
                <a:cs typeface="Courier New" pitchFamily="49" charset="0"/>
              </a:rPr>
              <a:t>D:\\</a:t>
            </a:r>
            <a:r>
              <a:rPr lang="en-US" altLang="zh-CN" sz="1600" b="1" dirty="0" err="1">
                <a:solidFill>
                  <a:srgbClr val="C00000"/>
                </a:solidFill>
                <a:latin typeface="Consolas" panose="020B0609020204030204" pitchFamily="49" charset="0"/>
                <a:ea typeface="Alibaba PuHuiTi R"/>
                <a:cs typeface="Courier New" pitchFamily="49" charset="0"/>
              </a:rPr>
              <a:t>itheima</a:t>
            </a:r>
            <a:r>
              <a:rPr lang="en-US" altLang="zh-CN" sz="1600" b="1" dirty="0">
                <a:solidFill>
                  <a:srgbClr val="C00000"/>
                </a:solidFill>
                <a:latin typeface="Consolas" panose="020B0609020204030204" pitchFamily="49" charset="0"/>
                <a:ea typeface="Alibaba PuHuiTi R"/>
                <a:cs typeface="Courier New" pitchFamily="49" charset="0"/>
              </a:rPr>
              <a:t>\\a.txt</a:t>
            </a:r>
            <a:r>
              <a:rPr lang="en-US" altLang="zh-CN" sz="1600" b="1" dirty="0">
                <a:solidFill>
                  <a:srgbClr val="000080"/>
                </a:solidFill>
                <a:latin typeface="Consolas" panose="020B0609020204030204" pitchFamily="49" charset="0"/>
                <a:ea typeface="Alibaba PuHuiTi R"/>
                <a:cs typeface="Courier New" pitchFamily="49" charset="0"/>
              </a:rPr>
              <a:t>”); </a:t>
            </a:r>
            <a:endParaRPr lang="en-US" altLang="zh-CN" sz="1600" dirty="0">
              <a:latin typeface="Consolas" panose="020B0609020204030204" pitchFamily="49" charset="0"/>
              <a:ea typeface="Alibaba PuHuiTi 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down)">
                                      <p:cBhvr>
                                        <p:cTn id="16" dur="500"/>
                                        <p:tgtEl>
                                          <p:spTgt spid="1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wipe(down)">
                                      <p:cBhvr>
                                        <p:cTn id="21" dur="500"/>
                                        <p:tgtEl>
                                          <p:spTgt spid="3">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wipe(down)">
                                      <p:cBhvr>
                                        <p:cTn id="2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9" grpId="0" animBg="1"/>
      <p:bldP spid="15"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21674917-1B20-2E40-8226-8EC87787CE99}"/>
              </a:ext>
            </a:extLst>
          </p:cNvPr>
          <p:cNvSpPr>
            <a:spLocks noGrp="1"/>
          </p:cNvSpPr>
          <p:nvPr>
            <p:ph type="body" sz="quarter" idx="10"/>
          </p:nvPr>
        </p:nvSpPr>
        <p:spPr/>
        <p:txBody>
          <a:bodyPr/>
          <a:lstStyle/>
          <a:p>
            <a:pPr>
              <a:lnSpc>
                <a:spcPct val="200000"/>
              </a:lnSpc>
            </a:pP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文件拷贝</a:t>
            </a:r>
          </a:p>
        </p:txBody>
      </p:sp>
      <p:sp>
        <p:nvSpPr>
          <p:cNvPr id="7" name="TextBox 18">
            <a:extLst>
              <a:ext uri="{FF2B5EF4-FFF2-40B4-BE49-F238E27FC236}">
                <a16:creationId xmlns:a16="http://schemas.microsoft.com/office/drawing/2014/main" id="{3617181C-7CA8-4932-828E-484273089195}"/>
              </a:ext>
            </a:extLst>
          </p:cNvPr>
          <p:cNvSpPr txBox="1"/>
          <p:nvPr/>
        </p:nvSpPr>
        <p:spPr>
          <a:xfrm>
            <a:off x="4572292" y="1700458"/>
            <a:ext cx="9819217" cy="1011880"/>
          </a:xfrm>
          <a:prstGeom prst="rect">
            <a:avLst/>
          </a:prstGeom>
          <a:noFill/>
        </p:spPr>
        <p:txBody>
          <a:bodyPr>
            <a:spAutoFit/>
          </a:bodyPr>
          <a:lstStyle/>
          <a:p>
            <a:pPr>
              <a:lnSpc>
                <a:spcPct val="200000"/>
              </a:lnSpc>
              <a:defRPr/>
            </a:pPr>
            <a:r>
              <a:rPr lang="zh-CN" altLang="en-US" sz="1600" b="1"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需求：</a:t>
            </a:r>
            <a:endParaRPr lang="en-US" altLang="zh-CN" sz="1600" b="1"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defRPr/>
            </a:pPr>
            <a:r>
              <a:rPr lang="zh-CN" altLang="en-US" sz="1600"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把某个视频复制到其他目录下的“</a:t>
            </a:r>
            <a:r>
              <a:rPr lang="en-US" altLang="zh-CN" sz="1600"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b.avi</a:t>
            </a:r>
            <a:r>
              <a:rPr lang="zh-CN" altLang="en-US" sz="1600"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sz="1600"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 name="TextBox 19">
            <a:extLst>
              <a:ext uri="{FF2B5EF4-FFF2-40B4-BE49-F238E27FC236}">
                <a16:creationId xmlns:a16="http://schemas.microsoft.com/office/drawing/2014/main" id="{689DF4E1-F286-4AB6-81EF-126C408F8047}"/>
              </a:ext>
            </a:extLst>
          </p:cNvPr>
          <p:cNvSpPr txBox="1"/>
          <p:nvPr/>
        </p:nvSpPr>
        <p:spPr>
          <a:xfrm>
            <a:off x="4572292" y="2741241"/>
            <a:ext cx="6638987" cy="2489208"/>
          </a:xfrm>
          <a:prstGeom prst="rect">
            <a:avLst/>
          </a:prstGeom>
          <a:noFill/>
        </p:spPr>
        <p:txBody>
          <a:bodyPr wrap="square">
            <a:spAutoFit/>
          </a:bodyPr>
          <a:lstStyle/>
          <a:p>
            <a:pPr>
              <a:lnSpc>
                <a:spcPct val="200000"/>
              </a:lnSpc>
              <a:defRPr/>
            </a:pPr>
            <a:r>
              <a:rPr lang="zh-CN" altLang="en-US" sz="1600" b="1"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思路</a:t>
            </a:r>
            <a:r>
              <a:rPr lang="zh-CN" altLang="en-US" sz="1600"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sz="1600"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04784" indent="-304784">
              <a:lnSpc>
                <a:spcPct val="200000"/>
              </a:lnSpc>
              <a:buFont typeface="+mj-ea"/>
              <a:buAutoNum type="circleNumDbPlain"/>
              <a:defRPr/>
            </a:pPr>
            <a:r>
              <a:rPr lang="zh-CN" altLang="en-US" sz="1600"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根据数据源创建字节输入流对象</a:t>
            </a:r>
            <a:endParaRPr lang="en-US" altLang="zh-CN" sz="1600"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04784" indent="-304784">
              <a:lnSpc>
                <a:spcPct val="200000"/>
              </a:lnSpc>
              <a:buFont typeface="+mj-ea"/>
              <a:buAutoNum type="circleNumDbPlain"/>
              <a:defRPr/>
            </a:pPr>
            <a:r>
              <a:rPr lang="zh-CN" altLang="en-US" sz="1600"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根据目的地创建字节输出流对象</a:t>
            </a:r>
            <a:endParaRPr lang="en-US" altLang="zh-CN" sz="1600"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04784" indent="-304784">
              <a:lnSpc>
                <a:spcPct val="200000"/>
              </a:lnSpc>
              <a:buFont typeface="+mj-ea"/>
              <a:buAutoNum type="circleNumDbPlain"/>
              <a:defRPr/>
            </a:pPr>
            <a:r>
              <a:rPr lang="zh-CN" altLang="en-US" sz="1600"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读写数据，复制视频</a:t>
            </a:r>
            <a:endParaRPr lang="en-US" altLang="zh-CN" sz="1600"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04784" indent="-304784">
              <a:lnSpc>
                <a:spcPct val="200000"/>
              </a:lnSpc>
              <a:buFont typeface="+mj-ea"/>
              <a:buAutoNum type="circleNumDbPlain"/>
              <a:defRPr/>
            </a:pPr>
            <a:r>
              <a:rPr lang="zh-CN" altLang="en-US" sz="1600"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释放资源</a:t>
            </a:r>
            <a:endParaRPr lang="en-US" altLang="zh-CN" sz="1600"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9" name="图片 8">
            <a:extLst>
              <a:ext uri="{FF2B5EF4-FFF2-40B4-BE49-F238E27FC236}">
                <a16:creationId xmlns:a16="http://schemas.microsoft.com/office/drawing/2014/main" id="{DC92B1A9-B7F1-47B1-A549-B1BDBE0306C6}"/>
              </a:ext>
            </a:extLst>
          </p:cNvPr>
          <p:cNvPicPr>
            <a:picLocks noChangeAspect="1"/>
          </p:cNvPicPr>
          <p:nvPr/>
        </p:nvPicPr>
        <p:blipFill>
          <a:blip r:embed="rId2"/>
          <a:stretch>
            <a:fillRect/>
          </a:stretch>
        </p:blipFill>
        <p:spPr>
          <a:xfrm>
            <a:off x="467802" y="1971924"/>
            <a:ext cx="3792100" cy="3645714"/>
          </a:xfrm>
          <a:prstGeom prst="rect">
            <a:avLst/>
          </a:prstGeom>
        </p:spPr>
      </p:pic>
    </p:spTree>
    <p:extLst>
      <p:ext uri="{BB962C8B-B14F-4D97-AF65-F5344CB8AC3E}">
        <p14:creationId xmlns:p14="http://schemas.microsoft.com/office/powerpoint/2010/main" val="1971820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8">
            <a:extLst>
              <a:ext uri="{FF2B5EF4-FFF2-40B4-BE49-F238E27FC236}">
                <a16:creationId xmlns:a16="http://schemas.microsoft.com/office/drawing/2014/main" id="{F7CF88F5-A3C9-464F-B8C9-400F800C0781}"/>
              </a:ext>
            </a:extLst>
          </p:cNvPr>
          <p:cNvSpPr>
            <a:spLocks noChangeArrowheads="1"/>
          </p:cNvSpPr>
          <p:nvPr/>
        </p:nvSpPr>
        <p:spPr bwMode="auto">
          <a:xfrm>
            <a:off x="6720418" y="2923530"/>
            <a:ext cx="1225549" cy="3590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sz="1733">
                <a:solidFill>
                  <a:srgbClr val="000000"/>
                </a:solidFill>
                <a:latin typeface="Consolas" panose="020B0609020204030204" pitchFamily="49" charset="0"/>
              </a:rPr>
              <a:t>write()</a:t>
            </a:r>
            <a:endParaRPr lang="zh-CN" altLang="zh-CN" sz="2400"/>
          </a:p>
        </p:txBody>
      </p:sp>
      <p:sp>
        <p:nvSpPr>
          <p:cNvPr id="7" name="矩形 6">
            <a:extLst>
              <a:ext uri="{FF2B5EF4-FFF2-40B4-BE49-F238E27FC236}">
                <a16:creationId xmlns:a16="http://schemas.microsoft.com/office/drawing/2014/main" id="{546724CD-0A8F-4248-A518-00719DBE1E24}"/>
              </a:ext>
            </a:extLst>
          </p:cNvPr>
          <p:cNvSpPr/>
          <p:nvPr/>
        </p:nvSpPr>
        <p:spPr>
          <a:xfrm>
            <a:off x="1860551" y="2948518"/>
            <a:ext cx="2123016" cy="3852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a:solidFill>
                  <a:schemeClr val="tx1"/>
                </a:solidFill>
              </a:rPr>
              <a:t>创建输入流对象</a:t>
            </a:r>
          </a:p>
        </p:txBody>
      </p:sp>
      <p:sp>
        <p:nvSpPr>
          <p:cNvPr id="16" name="矩形 15">
            <a:extLst>
              <a:ext uri="{FF2B5EF4-FFF2-40B4-BE49-F238E27FC236}">
                <a16:creationId xmlns:a16="http://schemas.microsoft.com/office/drawing/2014/main" id="{E5D3C5B8-B335-41E5-9259-61257B7599FD}"/>
              </a:ext>
            </a:extLst>
          </p:cNvPr>
          <p:cNvSpPr/>
          <p:nvPr/>
        </p:nvSpPr>
        <p:spPr>
          <a:xfrm>
            <a:off x="7704667" y="2942167"/>
            <a:ext cx="2423584" cy="3725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a:solidFill>
                  <a:schemeClr val="tx1"/>
                </a:solidFill>
              </a:rPr>
              <a:t>创建输出流对象</a:t>
            </a:r>
          </a:p>
        </p:txBody>
      </p:sp>
      <p:grpSp>
        <p:nvGrpSpPr>
          <p:cNvPr id="23" name="组合 22">
            <a:extLst>
              <a:ext uri="{FF2B5EF4-FFF2-40B4-BE49-F238E27FC236}">
                <a16:creationId xmlns:a16="http://schemas.microsoft.com/office/drawing/2014/main" id="{E33635BA-6222-486C-B83B-410C5E753FF0}"/>
              </a:ext>
            </a:extLst>
          </p:cNvPr>
          <p:cNvGrpSpPr>
            <a:grpSpLocks/>
          </p:cNvGrpSpPr>
          <p:nvPr/>
        </p:nvGrpSpPr>
        <p:grpSpPr bwMode="auto">
          <a:xfrm>
            <a:off x="806451" y="2131484"/>
            <a:ext cx="1054100" cy="1557867"/>
            <a:chOff x="605463" y="1598561"/>
            <a:chExt cx="790138" cy="1167669"/>
          </a:xfrm>
        </p:grpSpPr>
        <p:sp>
          <p:nvSpPr>
            <p:cNvPr id="2" name="矩形 1">
              <a:extLst>
                <a:ext uri="{FF2B5EF4-FFF2-40B4-BE49-F238E27FC236}">
                  <a16:creationId xmlns:a16="http://schemas.microsoft.com/office/drawing/2014/main" id="{BF6735AC-BB3C-4947-95DA-EACCBA9E3DCA}"/>
                </a:ext>
              </a:extLst>
            </p:cNvPr>
            <p:cNvSpPr/>
            <p:nvPr/>
          </p:nvSpPr>
          <p:spPr>
            <a:xfrm>
              <a:off x="605463" y="1974563"/>
              <a:ext cx="790138" cy="7916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a:solidFill>
                    <a:schemeClr val="tx1"/>
                  </a:solidFill>
                </a:rPr>
                <a:t>数据源</a:t>
              </a:r>
              <a:r>
                <a:rPr lang="en-US" altLang="zh-CN" sz="2400" dirty="0"/>
                <a:t>s</a:t>
              </a:r>
              <a:endParaRPr lang="zh-CN" altLang="en-US" sz="2400" dirty="0"/>
            </a:p>
          </p:txBody>
        </p:sp>
        <p:sp>
          <p:nvSpPr>
            <p:cNvPr id="11" name="矩形 10">
              <a:extLst>
                <a:ext uri="{FF2B5EF4-FFF2-40B4-BE49-F238E27FC236}">
                  <a16:creationId xmlns:a16="http://schemas.microsoft.com/office/drawing/2014/main" id="{DE6FECF4-0B30-4F10-819F-17DD053DC057}"/>
                </a:ext>
              </a:extLst>
            </p:cNvPr>
            <p:cNvSpPr/>
            <p:nvPr/>
          </p:nvSpPr>
          <p:spPr>
            <a:xfrm>
              <a:off x="773645" y="1598561"/>
              <a:ext cx="407579" cy="230688"/>
            </a:xfrm>
            <a:prstGeom prst="rect">
              <a:avLst/>
            </a:prstGeom>
          </p:spPr>
          <p:txBody>
            <a:bodyPr wrap="none">
              <a:spAutoFit/>
            </a:bodyPr>
            <a:lstStyle/>
            <a:p>
              <a:pPr>
                <a:defRPr/>
              </a:pPr>
              <a:r>
                <a:rPr lang="zh-CN" altLang="en-US" sz="1400" dirty="0"/>
                <a:t>硬盘</a:t>
              </a:r>
            </a:p>
          </p:txBody>
        </p:sp>
      </p:grpSp>
      <p:grpSp>
        <p:nvGrpSpPr>
          <p:cNvPr id="26" name="组合 25">
            <a:extLst>
              <a:ext uri="{FF2B5EF4-FFF2-40B4-BE49-F238E27FC236}">
                <a16:creationId xmlns:a16="http://schemas.microsoft.com/office/drawing/2014/main" id="{9DA658F7-F166-43FF-A290-6E5C6F9B3451}"/>
              </a:ext>
            </a:extLst>
          </p:cNvPr>
          <p:cNvGrpSpPr>
            <a:grpSpLocks/>
          </p:cNvGrpSpPr>
          <p:nvPr/>
        </p:nvGrpSpPr>
        <p:grpSpPr bwMode="auto">
          <a:xfrm>
            <a:off x="10128251" y="2087034"/>
            <a:ext cx="1054100" cy="1602317"/>
            <a:chOff x="7596336" y="1565526"/>
            <a:chExt cx="790138" cy="1200704"/>
          </a:xfrm>
        </p:grpSpPr>
        <p:sp>
          <p:nvSpPr>
            <p:cNvPr id="9" name="矩形 8">
              <a:extLst>
                <a:ext uri="{FF2B5EF4-FFF2-40B4-BE49-F238E27FC236}">
                  <a16:creationId xmlns:a16="http://schemas.microsoft.com/office/drawing/2014/main" id="{9DFAF0F5-D487-46DE-9901-9BC1B6EE0322}"/>
                </a:ext>
              </a:extLst>
            </p:cNvPr>
            <p:cNvSpPr/>
            <p:nvPr/>
          </p:nvSpPr>
          <p:spPr>
            <a:xfrm>
              <a:off x="7596336" y="1974749"/>
              <a:ext cx="790138" cy="79148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a:solidFill>
                    <a:schemeClr val="tx1"/>
                  </a:solidFill>
                </a:rPr>
                <a:t>目的地</a:t>
              </a:r>
              <a:r>
                <a:rPr lang="en-US" altLang="zh-CN" sz="2400" dirty="0"/>
                <a:t>s</a:t>
              </a:r>
              <a:endParaRPr lang="zh-CN" altLang="en-US" sz="2400" dirty="0"/>
            </a:p>
          </p:txBody>
        </p:sp>
        <p:sp>
          <p:nvSpPr>
            <p:cNvPr id="19" name="矩形 18">
              <a:extLst>
                <a:ext uri="{FF2B5EF4-FFF2-40B4-BE49-F238E27FC236}">
                  <a16:creationId xmlns:a16="http://schemas.microsoft.com/office/drawing/2014/main" id="{5D3836D6-5990-4C54-88C4-5ED3C8884157}"/>
                </a:ext>
              </a:extLst>
            </p:cNvPr>
            <p:cNvSpPr/>
            <p:nvPr/>
          </p:nvSpPr>
          <p:spPr>
            <a:xfrm>
              <a:off x="7689946" y="1565526"/>
              <a:ext cx="407579" cy="230634"/>
            </a:xfrm>
            <a:prstGeom prst="rect">
              <a:avLst/>
            </a:prstGeom>
          </p:spPr>
          <p:txBody>
            <a:bodyPr wrap="none">
              <a:spAutoFit/>
            </a:bodyPr>
            <a:lstStyle/>
            <a:p>
              <a:pPr>
                <a:defRPr/>
              </a:pPr>
              <a:r>
                <a:rPr lang="zh-CN" altLang="en-US" sz="1400" dirty="0"/>
                <a:t>硬盘</a:t>
              </a:r>
            </a:p>
          </p:txBody>
        </p:sp>
      </p:grpSp>
      <p:sp>
        <p:nvSpPr>
          <p:cNvPr id="15" name="Rectangle 6">
            <a:extLst>
              <a:ext uri="{FF2B5EF4-FFF2-40B4-BE49-F238E27FC236}">
                <a16:creationId xmlns:a16="http://schemas.microsoft.com/office/drawing/2014/main" id="{4382F2B9-4031-4F4B-A811-9A1B04213BEB}"/>
              </a:ext>
            </a:extLst>
          </p:cNvPr>
          <p:cNvSpPr>
            <a:spLocks noChangeArrowheads="1"/>
          </p:cNvSpPr>
          <p:nvPr/>
        </p:nvSpPr>
        <p:spPr bwMode="auto">
          <a:xfrm>
            <a:off x="4017434" y="2974545"/>
            <a:ext cx="850900" cy="307777"/>
          </a:xfrm>
          <a:prstGeom prst="rect">
            <a:avLst/>
          </a:prstGeom>
          <a:solidFill>
            <a:srgbClr val="FFFFFF"/>
          </a:solidFill>
          <a:ln>
            <a:noFill/>
          </a:ln>
          <a:effectLst/>
        </p:spPr>
        <p:txBody>
          <a:bodyPr anchor="ctr">
            <a:spAutoFit/>
          </a:bodyPr>
          <a:lstStyle/>
          <a:p>
            <a:pPr>
              <a:defRPr/>
            </a:pPr>
            <a:r>
              <a:rPr lang="zh-CN" altLang="zh-CN" sz="1400" dirty="0">
                <a:solidFill>
                  <a:srgbClr val="000000"/>
                </a:solidFill>
                <a:latin typeface="Consolas" pitchFamily="49" charset="0"/>
                <a:cs typeface="Consolas" pitchFamily="49" charset="0"/>
              </a:rPr>
              <a:t>read()</a:t>
            </a:r>
            <a:endParaRPr lang="zh-CN" altLang="zh-CN" sz="1400" dirty="0"/>
          </a:p>
        </p:txBody>
      </p:sp>
      <p:sp>
        <p:nvSpPr>
          <p:cNvPr id="21" name="Rectangle 7">
            <a:extLst>
              <a:ext uri="{FF2B5EF4-FFF2-40B4-BE49-F238E27FC236}">
                <a16:creationId xmlns:a16="http://schemas.microsoft.com/office/drawing/2014/main" id="{700104E5-AAC2-44A6-A6F5-DCC363964709}"/>
              </a:ext>
            </a:extLst>
          </p:cNvPr>
          <p:cNvSpPr>
            <a:spLocks noChangeArrowheads="1"/>
          </p:cNvSpPr>
          <p:nvPr/>
        </p:nvSpPr>
        <p:spPr bwMode="auto">
          <a:xfrm>
            <a:off x="5291667" y="3010530"/>
            <a:ext cx="804333" cy="307777"/>
          </a:xfrm>
          <a:prstGeom prst="rect">
            <a:avLst/>
          </a:prstGeom>
          <a:solidFill>
            <a:srgbClr val="FFFFFF"/>
          </a:solidFill>
          <a:ln>
            <a:noFill/>
          </a:ln>
          <a:effectLst/>
        </p:spPr>
        <p:txBody>
          <a:bodyPr anchor="ctr">
            <a:spAutoFit/>
          </a:bodyPr>
          <a:lstStyle/>
          <a:p>
            <a:pPr>
              <a:defRPr/>
            </a:pPr>
            <a:endParaRPr lang="zh-CN" altLang="zh-CN" sz="1400" dirty="0"/>
          </a:p>
        </p:txBody>
      </p:sp>
      <p:cxnSp>
        <p:nvCxnSpPr>
          <p:cNvPr id="18" name="直接箭头连接符 17">
            <a:extLst>
              <a:ext uri="{FF2B5EF4-FFF2-40B4-BE49-F238E27FC236}">
                <a16:creationId xmlns:a16="http://schemas.microsoft.com/office/drawing/2014/main" id="{5919DD6F-3278-45FB-A99C-14CB05182C8C}"/>
              </a:ext>
            </a:extLst>
          </p:cNvPr>
          <p:cNvCxnSpPr/>
          <p:nvPr/>
        </p:nvCxnSpPr>
        <p:spPr>
          <a:xfrm>
            <a:off x="4868334" y="3128433"/>
            <a:ext cx="438151"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864A08B3-074C-4B5D-8EC7-FFFAE8752C25}"/>
              </a:ext>
            </a:extLst>
          </p:cNvPr>
          <p:cNvCxnSpPr/>
          <p:nvPr/>
        </p:nvCxnSpPr>
        <p:spPr>
          <a:xfrm>
            <a:off x="6096000" y="3128433"/>
            <a:ext cx="527051"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 name="矩形 2">
            <a:extLst>
              <a:ext uri="{FF2B5EF4-FFF2-40B4-BE49-F238E27FC236}">
                <a16:creationId xmlns:a16="http://schemas.microsoft.com/office/drawing/2014/main" id="{1563AF6C-5C2E-44D1-B551-C42B43AC71C5}"/>
              </a:ext>
            </a:extLst>
          </p:cNvPr>
          <p:cNvSpPr/>
          <p:nvPr/>
        </p:nvSpPr>
        <p:spPr>
          <a:xfrm>
            <a:off x="5357285" y="2870201"/>
            <a:ext cx="673100" cy="5820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a:solidFill>
                  <a:schemeClr val="tx1"/>
                </a:solidFill>
              </a:rPr>
              <a:t>字节数组</a:t>
            </a:r>
          </a:p>
        </p:txBody>
      </p:sp>
      <p:grpSp>
        <p:nvGrpSpPr>
          <p:cNvPr id="8" name="组合 7">
            <a:extLst>
              <a:ext uri="{FF2B5EF4-FFF2-40B4-BE49-F238E27FC236}">
                <a16:creationId xmlns:a16="http://schemas.microsoft.com/office/drawing/2014/main" id="{9A5E98AB-614A-48EF-97F9-0BD6BC02E23F}"/>
              </a:ext>
            </a:extLst>
          </p:cNvPr>
          <p:cNvGrpSpPr>
            <a:grpSpLocks/>
          </p:cNvGrpSpPr>
          <p:nvPr/>
        </p:nvGrpSpPr>
        <p:grpSpPr bwMode="auto">
          <a:xfrm>
            <a:off x="3983567" y="2087033"/>
            <a:ext cx="3721100" cy="1701800"/>
            <a:chOff x="2987675" y="1565275"/>
            <a:chExt cx="2790825" cy="1276350"/>
          </a:xfrm>
        </p:grpSpPr>
        <p:sp>
          <p:nvSpPr>
            <p:cNvPr id="20" name="矩形 19">
              <a:extLst>
                <a:ext uri="{FF2B5EF4-FFF2-40B4-BE49-F238E27FC236}">
                  <a16:creationId xmlns:a16="http://schemas.microsoft.com/office/drawing/2014/main" id="{925146CF-B4C3-403E-AA12-47CE42542E27}"/>
                </a:ext>
              </a:extLst>
            </p:cNvPr>
            <p:cNvSpPr/>
            <p:nvPr/>
          </p:nvSpPr>
          <p:spPr bwMode="auto">
            <a:xfrm>
              <a:off x="4156075" y="1565275"/>
              <a:ext cx="407804" cy="230833"/>
            </a:xfrm>
            <a:prstGeom prst="rect">
              <a:avLst/>
            </a:prstGeom>
          </p:spPr>
          <p:txBody>
            <a:bodyPr wrap="none">
              <a:spAutoFit/>
            </a:bodyPr>
            <a:lstStyle/>
            <a:p>
              <a:pPr>
                <a:defRPr/>
              </a:pPr>
              <a:r>
                <a:rPr lang="zh-CN" altLang="en-US" sz="1400" dirty="0"/>
                <a:t>内存</a:t>
              </a:r>
            </a:p>
          </p:txBody>
        </p:sp>
        <p:sp>
          <p:nvSpPr>
            <p:cNvPr id="4" name="矩形 3">
              <a:extLst>
                <a:ext uri="{FF2B5EF4-FFF2-40B4-BE49-F238E27FC236}">
                  <a16:creationId xmlns:a16="http://schemas.microsoft.com/office/drawing/2014/main" id="{7EA9D956-7D75-423E-AECB-3A7BEA4A77CC}"/>
                </a:ext>
              </a:extLst>
            </p:cNvPr>
            <p:cNvSpPr/>
            <p:nvPr/>
          </p:nvSpPr>
          <p:spPr bwMode="auto">
            <a:xfrm>
              <a:off x="2987675" y="1851025"/>
              <a:ext cx="2790825" cy="9906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left)">
                                      <p:cBhvr>
                                        <p:cTn id="35" dur="500"/>
                                        <p:tgtEl>
                                          <p:spTgt spid="18"/>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1"/>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nodeType="click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wipe(left)">
                                      <p:cBhvr>
                                        <p:cTn id="44" dur="500"/>
                                        <p:tgtEl>
                                          <p:spTgt spid="25"/>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7" grpId="0" animBg="1"/>
      <p:bldP spid="16" grpId="0" animBg="1"/>
      <p:bldP spid="15" grpId="0" animBg="1"/>
      <p:bldP spid="21" grpId="0" animBg="1"/>
      <p:bldP spid="3"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427009" y="1054101"/>
            <a:ext cx="6987493" cy="4511040"/>
          </a:xfrm>
        </p:spPr>
        <p:txBody>
          <a:bodyPr/>
          <a:lstStyle/>
          <a:p>
            <a:r>
              <a:rPr lang="zh-CN" altLang="en-US" sz="1600" dirty="0"/>
              <a:t>字节流适合做一切文件数据的拷贝吗？</a:t>
            </a:r>
            <a:endParaRPr lang="en-US" altLang="zh-CN" sz="1600" dirty="0"/>
          </a:p>
          <a:p>
            <a:pPr marL="895335" lvl="1" indent="-285750">
              <a:lnSpc>
                <a:spcPct val="200000"/>
              </a:lnSpc>
              <a:buFont typeface="Wingdings" panose="05000000000000000000" pitchFamily="2" charset="2"/>
              <a:buChar char="l"/>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任何文件的底层都是字节，拷贝是一字不漏的转移字节，只要前后文件格式、编码一致没有任何问题。</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4159376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4753439" y="804882"/>
            <a:ext cx="5716639" cy="4898379"/>
          </a:xfrm>
        </p:spPr>
        <p:txBody>
          <a:bodyPr/>
          <a:lstStyle/>
          <a:p>
            <a:pPr>
              <a:buFont typeface="Wingdings" panose="05000000000000000000" pitchFamily="2" charset="2"/>
              <a:buChar char="Ø"/>
            </a:pPr>
            <a:r>
              <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kumimoji="1"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类的使用</a:t>
            </a:r>
            <a:endPar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补充知识：方法递归</a:t>
            </a:r>
            <a:endPar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补充知识：字符集</a:t>
            </a:r>
            <a:endPar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IO</a:t>
            </a:r>
            <a:r>
              <a:rPr kumimoji="1"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流：概述</a:t>
            </a:r>
            <a:endPar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IO</a:t>
            </a:r>
            <a:r>
              <a:rPr kumimoji="1"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流：字节流</a:t>
            </a:r>
            <a:endPar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IO</a:t>
            </a: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流：资源释放的方式</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en-US" altLang="zh-CN" sz="1600" b="0" dirty="0">
                <a:solidFill>
                  <a:srgbClr val="C00000"/>
                </a:solidFill>
                <a:latin typeface="Consolas" panose="020B0609020204030204" pitchFamily="49" charset="0"/>
              </a:rPr>
              <a:t>try-catch-finally</a:t>
            </a:r>
          </a:p>
          <a:p>
            <a:pPr marL="895335" lvl="1" indent="-285750">
              <a:lnSpc>
                <a:spcPct val="200000"/>
              </a:lnSpc>
              <a:buFont typeface="Wingdings" panose="05000000000000000000" pitchFamily="2" charset="2"/>
              <a:buChar char="u"/>
            </a:pPr>
            <a:r>
              <a:rPr lang="en-US" altLang="zh-CN" sz="1600" b="0" dirty="0">
                <a:latin typeface="Consolas" panose="020B0609020204030204" pitchFamily="49" charset="0"/>
              </a:rPr>
              <a:t>try-with-resource</a:t>
            </a:r>
            <a:endParaRPr kumimoji="1" lang="zh-CN" altLang="en-US" b="0" dirty="0">
              <a:latin typeface="Consolas" panose="020B0609020204030204" pitchFamily="49" charset="0"/>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68324976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0">
            <a:extLst>
              <a:ext uri="{FF2B5EF4-FFF2-40B4-BE49-F238E27FC236}">
                <a16:creationId xmlns:a16="http://schemas.microsoft.com/office/drawing/2014/main" id="{29D14D3B-B2D4-4ACA-B61F-A1955EEDB18D}"/>
              </a:ext>
            </a:extLst>
          </p:cNvPr>
          <p:cNvSpPr txBox="1"/>
          <p:nvPr/>
        </p:nvSpPr>
        <p:spPr>
          <a:xfrm>
            <a:off x="930956" y="1568027"/>
            <a:ext cx="10079567" cy="1011880"/>
          </a:xfrm>
          <a:prstGeom prst="rect">
            <a:avLst/>
          </a:prstGeom>
          <a:noFill/>
        </p:spPr>
        <p:txBody>
          <a:bodyPr wrap="square">
            <a:spAutoFit/>
          </a:bodyPr>
          <a:lstStyle/>
          <a:p>
            <a:pPr marL="285750" indent="-285750">
              <a:lnSpc>
                <a:spcPct val="200000"/>
              </a:lnSpc>
              <a:buFont typeface="Wingdings" panose="05000000000000000000" pitchFamily="2" charset="2"/>
              <a:buChar char="l"/>
              <a:defRPr/>
            </a:pPr>
            <a:r>
              <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finally</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：放在</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try-catch</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后面的，无论是正常执行还是异常执行代码，最后一定要执行，</a:t>
            </a:r>
            <a:r>
              <a:rPr lang="zh-CN" altLang="en-US"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除非</a:t>
            </a:r>
            <a:r>
              <a:rPr lang="en-US" altLang="zh-CN"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JVM</a:t>
            </a:r>
            <a:r>
              <a:rPr lang="zh-CN" altLang="en-US"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退出。</a:t>
            </a:r>
            <a:endParaRPr lang="en-US" altLang="zh-CN"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defRPr/>
            </a:pPr>
            <a:r>
              <a:rPr lang="zh-CN" altLang="en-US"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作用：一般用于进行最后的资源释放操作（专业级做法）</a:t>
            </a:r>
          </a:p>
        </p:txBody>
      </p:sp>
      <p:sp>
        <p:nvSpPr>
          <p:cNvPr id="5" name="文本框 4">
            <a:extLst>
              <a:ext uri="{FF2B5EF4-FFF2-40B4-BE49-F238E27FC236}">
                <a16:creationId xmlns:a16="http://schemas.microsoft.com/office/drawing/2014/main" id="{7031B99A-A9BD-4B80-BCFD-C190F29CFAC4}"/>
              </a:ext>
            </a:extLst>
          </p:cNvPr>
          <p:cNvSpPr txBox="1"/>
          <p:nvPr/>
        </p:nvSpPr>
        <p:spPr>
          <a:xfrm>
            <a:off x="838201" y="1126398"/>
            <a:ext cx="6093912" cy="369332"/>
          </a:xfrm>
          <a:prstGeom prst="rect">
            <a:avLst/>
          </a:prstGeom>
          <a:noFill/>
        </p:spPr>
        <p:txBody>
          <a:bodyPr wrap="square">
            <a:spAutoFit/>
          </a:bodyPr>
          <a:lstStyle/>
          <a:p>
            <a:r>
              <a:rPr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try-catch-finally</a:t>
            </a:r>
          </a:p>
        </p:txBody>
      </p:sp>
      <p:sp>
        <p:nvSpPr>
          <p:cNvPr id="13" name="矩形 12">
            <a:extLst>
              <a:ext uri="{FF2B5EF4-FFF2-40B4-BE49-F238E27FC236}">
                <a16:creationId xmlns:a16="http://schemas.microsoft.com/office/drawing/2014/main" id="{E9E9045D-F940-4C7F-A07B-07570BEE3E9F}"/>
              </a:ext>
            </a:extLst>
          </p:cNvPr>
          <p:cNvSpPr/>
          <p:nvPr/>
        </p:nvSpPr>
        <p:spPr>
          <a:xfrm>
            <a:off x="930957" y="3978243"/>
            <a:ext cx="6657852" cy="2400418"/>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14" name="Rectangle 1">
            <a:extLst>
              <a:ext uri="{FF2B5EF4-FFF2-40B4-BE49-F238E27FC236}">
                <a16:creationId xmlns:a16="http://schemas.microsoft.com/office/drawing/2014/main" id="{FB3B2B11-7357-482D-AD94-387364D252E7}"/>
              </a:ext>
            </a:extLst>
          </p:cNvPr>
          <p:cNvSpPr>
            <a:spLocks noChangeArrowheads="1"/>
          </p:cNvSpPr>
          <p:nvPr/>
        </p:nvSpPr>
        <p:spPr bwMode="auto">
          <a:xfrm>
            <a:off x="1127040" y="4206471"/>
            <a:ext cx="6203791" cy="1600438"/>
          </a:xfrm>
          <a:prstGeom prst="rect">
            <a:avLst/>
          </a:prstGeom>
          <a:solidFill>
            <a:srgbClr val="FFFFE4"/>
          </a:solidFill>
          <a:ln>
            <a:noFill/>
          </a:ln>
          <a:effectLst/>
        </p:spPr>
        <p:txBody>
          <a:bodyPr wrap="square" anchor="ctr">
            <a:spAutoFit/>
          </a:bodyPr>
          <a:lstStyle/>
          <a:p>
            <a:pPr>
              <a:defRPr/>
            </a:pPr>
            <a:r>
              <a:rPr lang="zh-CN" altLang="zh-CN" sz="1400" b="1" dirty="0">
                <a:solidFill>
                  <a:srgbClr val="000080"/>
                </a:solidFill>
                <a:latin typeface="Consolas" panose="020B0609020204030204" pitchFamily="49" charset="0"/>
              </a:rPr>
              <a:t>try </a:t>
            </a:r>
            <a:r>
              <a:rPr lang="zh-CN" altLang="zh-CN" sz="1400" dirty="0">
                <a:solidFill>
                  <a:srgbClr val="000000"/>
                </a:solidFill>
                <a:latin typeface="Consolas" panose="020B0609020204030204" pitchFamily="49" charset="0"/>
              </a:rPr>
              <a:t>{</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FileOutputStream fos = </a:t>
            </a:r>
            <a:r>
              <a:rPr lang="zh-CN" altLang="zh-CN" sz="1400" b="1" dirty="0">
                <a:solidFill>
                  <a:srgbClr val="000080"/>
                </a:solidFill>
                <a:latin typeface="Consolas" panose="020B0609020204030204" pitchFamily="49" charset="0"/>
              </a:rPr>
              <a:t>new </a:t>
            </a:r>
            <a:r>
              <a:rPr lang="zh-CN" altLang="zh-CN" sz="1400" dirty="0">
                <a:solidFill>
                  <a:srgbClr val="000000"/>
                </a:solidFill>
                <a:latin typeface="Consolas" panose="020B0609020204030204" pitchFamily="49" charset="0"/>
              </a:rPr>
              <a:t>FileOutputStream(</a:t>
            </a:r>
            <a:r>
              <a:rPr lang="zh-CN" altLang="zh-CN" sz="1400" b="1" dirty="0">
                <a:solidFill>
                  <a:srgbClr val="008000"/>
                </a:solidFill>
                <a:latin typeface="Consolas" panose="020B0609020204030204" pitchFamily="49" charset="0"/>
              </a:rPr>
              <a:t>"a.txt"</a:t>
            </a:r>
            <a:r>
              <a:rPr lang="zh-CN" altLang="zh-CN" sz="1400" dirty="0">
                <a:solidFill>
                  <a:srgbClr val="000000"/>
                </a:solidFill>
                <a:latin typeface="Consolas" panose="020B0609020204030204" pitchFamily="49" charset="0"/>
              </a:rPr>
              <a:t>);</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fos.write(</a:t>
            </a:r>
            <a:r>
              <a:rPr lang="zh-CN" altLang="zh-CN" sz="1400" dirty="0">
                <a:solidFill>
                  <a:srgbClr val="0000FF"/>
                </a:solidFill>
                <a:latin typeface="Consolas" panose="020B0609020204030204" pitchFamily="49" charset="0"/>
              </a:rPr>
              <a:t>97</a:t>
            </a:r>
            <a:r>
              <a:rPr lang="zh-CN" altLang="zh-CN" sz="1400" dirty="0">
                <a:solidFill>
                  <a:srgbClr val="000000"/>
                </a:solidFill>
                <a:latin typeface="Consolas" panose="020B0609020204030204" pitchFamily="49" charset="0"/>
              </a:rPr>
              <a:t>);</a:t>
            </a:r>
            <a:r>
              <a:rPr lang="en-US" altLang="zh-CN" sz="1400" dirty="0">
                <a:solidFill>
                  <a:srgbClr val="000000"/>
                </a:solidFill>
                <a:latin typeface="Consolas" panose="020B0609020204030204" pitchFamily="49" charset="0"/>
              </a:rPr>
              <a:t> </a:t>
            </a:r>
          </a:p>
          <a:p>
            <a:pPr>
              <a:defRPr/>
            </a:pPr>
            <a:r>
              <a:rPr lang="en-US" altLang="zh-CN" sz="1400" dirty="0">
                <a:solidFill>
                  <a:srgbClr val="000000"/>
                </a:solidFill>
                <a:latin typeface="Consolas" panose="020B0609020204030204" pitchFamily="49" charset="0"/>
              </a:rPr>
              <a:t>	</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r>
              <a:rPr lang="zh-CN" altLang="zh-CN" sz="1400" b="1" dirty="0">
                <a:solidFill>
                  <a:srgbClr val="000080"/>
                </a:solidFill>
                <a:latin typeface="Consolas" panose="020B0609020204030204" pitchFamily="49" charset="0"/>
              </a:rPr>
              <a:t>catch </a:t>
            </a:r>
            <a:r>
              <a:rPr lang="zh-CN" altLang="zh-CN" sz="1400" dirty="0">
                <a:solidFill>
                  <a:srgbClr val="000000"/>
                </a:solidFill>
                <a:latin typeface="Consolas" panose="020B0609020204030204" pitchFamily="49" charset="0"/>
              </a:rPr>
              <a:t>(IOException e) {</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e.printStackTrace();</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a:t>
            </a:r>
            <a:endParaRPr lang="zh-CN" altLang="zh-CN" sz="1400" dirty="0"/>
          </a:p>
        </p:txBody>
      </p:sp>
      <p:sp>
        <p:nvSpPr>
          <p:cNvPr id="15" name="Rectangle 1">
            <a:extLst>
              <a:ext uri="{FF2B5EF4-FFF2-40B4-BE49-F238E27FC236}">
                <a16:creationId xmlns:a16="http://schemas.microsoft.com/office/drawing/2014/main" id="{82B816AE-1A6F-424D-A832-1EB9FDE2B2CC}"/>
              </a:ext>
            </a:extLst>
          </p:cNvPr>
          <p:cNvSpPr>
            <a:spLocks noChangeArrowheads="1"/>
          </p:cNvSpPr>
          <p:nvPr/>
        </p:nvSpPr>
        <p:spPr bwMode="auto">
          <a:xfrm>
            <a:off x="1411092" y="5545299"/>
            <a:ext cx="2664883" cy="523220"/>
          </a:xfrm>
          <a:prstGeom prst="rect">
            <a:avLst/>
          </a:prstGeom>
          <a:solidFill>
            <a:srgbClr val="FFFFE4"/>
          </a:solidFill>
          <a:ln>
            <a:noFill/>
          </a:ln>
          <a:effectLst/>
        </p:spPr>
        <p:txBody>
          <a:bodyPr anchor="ctr">
            <a:spAutoFit/>
          </a:bodyPr>
          <a:lstStyle/>
          <a:p>
            <a:pPr>
              <a:defRPr/>
            </a:pPr>
            <a:r>
              <a:rPr lang="zh-CN" altLang="zh-CN" sz="1400" b="1" dirty="0">
                <a:solidFill>
                  <a:srgbClr val="C00000"/>
                </a:solidFill>
                <a:latin typeface="Consolas" panose="020B0609020204030204" pitchFamily="49" charset="0"/>
              </a:rPr>
              <a:t>finally</a:t>
            </a:r>
            <a:r>
              <a:rPr lang="zh-CN" altLang="zh-CN" sz="1400" dirty="0">
                <a:solidFill>
                  <a:srgbClr val="C00000"/>
                </a:solidFill>
                <a:latin typeface="Consolas" panose="020B0609020204030204" pitchFamily="49" charset="0"/>
              </a:rPr>
              <a:t>{</a:t>
            </a:r>
            <a:endParaRPr lang="en-US" altLang="zh-CN" sz="1400" dirty="0">
              <a:solidFill>
                <a:srgbClr val="C00000"/>
              </a:solidFill>
              <a:latin typeface="Consolas" panose="020B0609020204030204" pitchFamily="49" charset="0"/>
            </a:endParaRPr>
          </a:p>
          <a:p>
            <a:pPr>
              <a:defRPr/>
            </a:pPr>
            <a:r>
              <a:rPr lang="en-US" altLang="zh-CN" sz="1400" dirty="0">
                <a:solidFill>
                  <a:srgbClr val="C00000"/>
                </a:solidFill>
                <a:latin typeface="Consolas" panose="020B0609020204030204" pitchFamily="49" charset="0"/>
              </a:rPr>
              <a:t>  </a:t>
            </a:r>
            <a:endParaRPr lang="zh-CN" altLang="zh-CN" sz="1400" dirty="0">
              <a:solidFill>
                <a:srgbClr val="C00000"/>
              </a:solidFill>
            </a:endParaRPr>
          </a:p>
        </p:txBody>
      </p:sp>
      <p:sp>
        <p:nvSpPr>
          <p:cNvPr id="16" name="矩形 15">
            <a:extLst>
              <a:ext uri="{FF2B5EF4-FFF2-40B4-BE49-F238E27FC236}">
                <a16:creationId xmlns:a16="http://schemas.microsoft.com/office/drawing/2014/main" id="{7C0583ED-17B3-4FD0-8877-84F37FC522D3}"/>
              </a:ext>
            </a:extLst>
          </p:cNvPr>
          <p:cNvSpPr/>
          <p:nvPr/>
        </p:nvSpPr>
        <p:spPr>
          <a:xfrm>
            <a:off x="1127040" y="6035137"/>
            <a:ext cx="284052" cy="307777"/>
          </a:xfrm>
          <a:prstGeom prst="rect">
            <a:avLst/>
          </a:prstGeom>
        </p:spPr>
        <p:txBody>
          <a:bodyPr wrap="none">
            <a:spAutoFit/>
          </a:bodyPr>
          <a:lstStyle/>
          <a:p>
            <a:pPr>
              <a:defRPr/>
            </a:pPr>
            <a:r>
              <a:rPr lang="zh-CN" altLang="zh-CN" sz="1400" dirty="0">
                <a:solidFill>
                  <a:srgbClr val="C00000"/>
                </a:solidFill>
                <a:latin typeface="Consolas" panose="020B0609020204030204" pitchFamily="49" charset="0"/>
              </a:rPr>
              <a:t>}</a:t>
            </a:r>
            <a:endParaRPr lang="zh-CN" altLang="zh-CN" sz="1400" dirty="0">
              <a:solidFill>
                <a:srgbClr val="C00000"/>
              </a:solidFill>
            </a:endParaRPr>
          </a:p>
        </p:txBody>
      </p:sp>
      <p:sp>
        <p:nvSpPr>
          <p:cNvPr id="20" name="文本框 19">
            <a:extLst>
              <a:ext uri="{FF2B5EF4-FFF2-40B4-BE49-F238E27FC236}">
                <a16:creationId xmlns:a16="http://schemas.microsoft.com/office/drawing/2014/main" id="{490D8281-D16C-4CC7-AF2E-2E8F0DC71033}"/>
              </a:ext>
            </a:extLst>
          </p:cNvPr>
          <p:cNvSpPr txBox="1"/>
          <p:nvPr/>
        </p:nvSpPr>
        <p:spPr>
          <a:xfrm>
            <a:off x="1494897" y="4852801"/>
            <a:ext cx="6093912" cy="307777"/>
          </a:xfrm>
          <a:prstGeom prst="rect">
            <a:avLst/>
          </a:prstGeom>
          <a:noFill/>
        </p:spPr>
        <p:txBody>
          <a:bodyPr wrap="square">
            <a:spAutoFit/>
          </a:bodyPr>
          <a:lstStyle/>
          <a:p>
            <a:r>
              <a:rPr lang="en-US" altLang="zh-CN" sz="1400" dirty="0" err="1">
                <a:solidFill>
                  <a:srgbClr val="000000"/>
                </a:solidFill>
                <a:latin typeface="Consolas" panose="020B0609020204030204" pitchFamily="49" charset="0"/>
              </a:rPr>
              <a:t>fos.close</a:t>
            </a:r>
            <a:r>
              <a:rPr lang="en-US" altLang="zh-CN" sz="1400" dirty="0">
                <a:solidFill>
                  <a:srgbClr val="000000"/>
                </a:solidFill>
                <a:latin typeface="Consolas" panose="020B0609020204030204" pitchFamily="49" charset="0"/>
              </a:rPr>
              <a:t>(); </a:t>
            </a:r>
            <a:endParaRPr lang="zh-CN" altLang="en-US" sz="1400" dirty="0"/>
          </a:p>
        </p:txBody>
      </p:sp>
      <p:sp>
        <p:nvSpPr>
          <p:cNvPr id="21" name="文本框 20">
            <a:extLst>
              <a:ext uri="{FF2B5EF4-FFF2-40B4-BE49-F238E27FC236}">
                <a16:creationId xmlns:a16="http://schemas.microsoft.com/office/drawing/2014/main" id="{EE99989A-C834-4796-B0AB-A180FB43BD80}"/>
              </a:ext>
            </a:extLst>
          </p:cNvPr>
          <p:cNvSpPr txBox="1"/>
          <p:nvPr/>
        </p:nvSpPr>
        <p:spPr>
          <a:xfrm>
            <a:off x="838201" y="3352391"/>
            <a:ext cx="6093912" cy="369332"/>
          </a:xfrm>
          <a:prstGeom prst="rect">
            <a:avLst/>
          </a:prstGeom>
          <a:noFill/>
        </p:spPr>
        <p:txBody>
          <a:bodyPr wrap="square">
            <a:spAutoFit/>
          </a:bodyPr>
          <a:lstStyle/>
          <a:p>
            <a:r>
              <a:rPr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try-catch-finally</a:t>
            </a:r>
            <a:r>
              <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格式</a:t>
            </a:r>
            <a:endParaRPr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39979914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618893" y="1078523"/>
            <a:ext cx="6197600" cy="3845756"/>
          </a:xfrm>
        </p:spPr>
        <p:txBody>
          <a:bodyPr/>
          <a:lstStyle/>
          <a:p>
            <a:pPr>
              <a:lnSpc>
                <a:spcPct val="250000"/>
              </a:lnSpc>
            </a:pPr>
            <a:r>
              <a:rPr lang="en-US" altLang="zh-CN" dirty="0"/>
              <a:t>try-catch-finally</a:t>
            </a:r>
            <a:r>
              <a:rPr lang="zh-CN" altLang="en-US" dirty="0"/>
              <a:t>的作用</a:t>
            </a:r>
            <a:endParaRPr lang="en-US" altLang="zh-CN" dirty="0"/>
          </a:p>
          <a:p>
            <a:pPr marL="895335" lvl="1" indent="-285750">
              <a:lnSpc>
                <a:spcPct val="250000"/>
              </a:lnSpc>
              <a:buFont typeface="Wingdings" panose="05000000000000000000" pitchFamily="2" charset="2"/>
              <a:buChar char="l"/>
            </a:pP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finally</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代码块是最终一定要执行的，可以在代码执行完毕的最后用于释放资源。</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900645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4753439" y="804882"/>
            <a:ext cx="5716639" cy="4898379"/>
          </a:xfrm>
        </p:spPr>
        <p:txBody>
          <a:bodyPr/>
          <a:lstStyle/>
          <a:p>
            <a:pPr>
              <a:buFont typeface="Wingdings" panose="05000000000000000000" pitchFamily="2" charset="2"/>
              <a:buChar char="Ø"/>
            </a:pPr>
            <a:r>
              <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kumimoji="1"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类的使用</a:t>
            </a:r>
            <a:endPar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补充知识：方法递归</a:t>
            </a:r>
            <a:endPar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补充知识：字符集</a:t>
            </a:r>
            <a:endPar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IO</a:t>
            </a:r>
            <a:r>
              <a:rPr kumimoji="1"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流：概述</a:t>
            </a:r>
            <a:endPar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IO</a:t>
            </a:r>
            <a:r>
              <a:rPr kumimoji="1"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流：字节流</a:t>
            </a:r>
            <a:endPar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IO</a:t>
            </a: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流：资源释放的方式</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en-US" altLang="zh-CN" sz="1600" b="0" dirty="0">
                <a:solidFill>
                  <a:schemeClr val="tx1">
                    <a:lumMod val="85000"/>
                    <a:lumOff val="15000"/>
                  </a:schemeClr>
                </a:solidFill>
                <a:latin typeface="Consolas" panose="020B0609020204030204" pitchFamily="49" charset="0"/>
              </a:rPr>
              <a:t>try-catch-finally</a:t>
            </a:r>
          </a:p>
          <a:p>
            <a:pPr marL="895335" lvl="1" indent="-285750">
              <a:lnSpc>
                <a:spcPct val="200000"/>
              </a:lnSpc>
              <a:buFont typeface="Wingdings" panose="05000000000000000000" pitchFamily="2" charset="2"/>
              <a:buChar char="u"/>
            </a:pPr>
            <a:r>
              <a:rPr lang="en-US" altLang="zh-CN" sz="1600" b="0" dirty="0">
                <a:solidFill>
                  <a:srgbClr val="C00000"/>
                </a:solidFill>
                <a:latin typeface="Consolas" panose="020B0609020204030204" pitchFamily="49" charset="0"/>
              </a:rPr>
              <a:t>try-with-resource</a:t>
            </a:r>
            <a:endParaRPr kumimoji="1" lang="zh-CN" altLang="en-US" b="0" dirty="0">
              <a:solidFill>
                <a:srgbClr val="C00000"/>
              </a:solidFill>
              <a:latin typeface="Consolas" panose="020B0609020204030204" pitchFamily="49" charset="0"/>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90998592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A9320ED3-5B89-487C-B4D1-ECC67515B608}"/>
              </a:ext>
            </a:extLst>
          </p:cNvPr>
          <p:cNvSpPr>
            <a:spLocks noChangeArrowheads="1"/>
          </p:cNvSpPr>
          <p:nvPr/>
        </p:nvSpPr>
        <p:spPr bwMode="auto">
          <a:xfrm>
            <a:off x="993972" y="956426"/>
            <a:ext cx="6816290" cy="1299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1. finally</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虽然可以用于释放资源，但是释放资源的代码过于繁琐？</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eaLnBrk="1" hangingPunct="1">
              <a:lnSpc>
                <a:spcPct val="150000"/>
              </a:lnSpc>
            </a:pP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2. </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有没有办法简化？</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eaLnBrk="1" hangingPunct="1">
              <a:lnSpc>
                <a:spcPct val="150000"/>
              </a:lnSpc>
            </a:pPr>
            <a:r>
              <a:rPr lang="en-US" altLang="zh-CN"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p>
        </p:txBody>
      </p:sp>
      <p:sp>
        <p:nvSpPr>
          <p:cNvPr id="10" name="文本框 9">
            <a:extLst>
              <a:ext uri="{FF2B5EF4-FFF2-40B4-BE49-F238E27FC236}">
                <a16:creationId xmlns:a16="http://schemas.microsoft.com/office/drawing/2014/main" id="{2741E178-E62D-44EF-B2E7-57822A5F8D4B}"/>
              </a:ext>
            </a:extLst>
          </p:cNvPr>
          <p:cNvSpPr txBox="1"/>
          <p:nvPr/>
        </p:nvSpPr>
        <p:spPr>
          <a:xfrm>
            <a:off x="1119232" y="2012325"/>
            <a:ext cx="6093912" cy="4185761"/>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000000"/>
                </a:solidFill>
                <a:effectLst/>
                <a:latin typeface="Consolas" panose="020B0609020204030204" pitchFamily="49" charset="0"/>
                <a:ea typeface="JetBrains Mono"/>
              </a:rPr>
              <a:t>InputStream is </a:t>
            </a:r>
            <a: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400" b="0" i="0" u="none" strike="noStrike" cap="none" normalizeH="0" baseline="0" dirty="0">
                <a:ln>
                  <a:noFill/>
                </a:ln>
                <a:solidFill>
                  <a:srgbClr val="0033B3"/>
                </a:solidFill>
                <a:effectLst/>
                <a:latin typeface="Consolas" panose="020B0609020204030204" pitchFamily="49" charset="0"/>
                <a:ea typeface="JetBrains Mono"/>
              </a:rPr>
              <a:t>null </a:t>
            </a:r>
            <a: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t>;</a:t>
            </a:r>
            <a:b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1400" b="0" i="0" u="none" strike="noStrike" cap="none" normalizeH="0" baseline="0" dirty="0">
                <a:ln>
                  <a:noFill/>
                </a:ln>
                <a:solidFill>
                  <a:srgbClr val="000000"/>
                </a:solidFill>
                <a:effectLst/>
                <a:latin typeface="Consolas" panose="020B0609020204030204" pitchFamily="49" charset="0"/>
                <a:ea typeface="JetBrains Mono"/>
              </a:rPr>
              <a:t>OutputStream os </a:t>
            </a:r>
            <a: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400" b="0" i="0" u="none" strike="noStrike" cap="none" normalizeH="0" baseline="0" dirty="0">
                <a:ln>
                  <a:noFill/>
                </a:ln>
                <a:solidFill>
                  <a:srgbClr val="0033B3"/>
                </a:solidFill>
                <a:effectLst/>
                <a:latin typeface="Consolas" panose="020B0609020204030204" pitchFamily="49" charset="0"/>
                <a:ea typeface="JetBrains Mono"/>
              </a:rPr>
              <a:t>null</a:t>
            </a:r>
            <a: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t>;</a:t>
            </a:r>
            <a:b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1400" b="0" i="0" u="none" strike="noStrike" cap="none" normalizeH="0" baseline="0" dirty="0">
                <a:ln>
                  <a:noFill/>
                </a:ln>
                <a:solidFill>
                  <a:srgbClr val="0033B3"/>
                </a:solidFill>
                <a:effectLst/>
                <a:latin typeface="Consolas" panose="020B0609020204030204" pitchFamily="49" charset="0"/>
                <a:ea typeface="JetBrains Mono"/>
              </a:rPr>
              <a:t>try</a:t>
            </a:r>
            <a: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t>{</a:t>
            </a:r>
            <a:b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t>    ...</a:t>
            </a:r>
            <a:b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t>}</a:t>
            </a:r>
            <a:r>
              <a:rPr kumimoji="0" lang="zh-CN" altLang="zh-CN" sz="1400" b="0" i="0" u="none" strike="noStrike" cap="none" normalizeH="0" baseline="0" dirty="0">
                <a:ln>
                  <a:noFill/>
                </a:ln>
                <a:solidFill>
                  <a:srgbClr val="0033B3"/>
                </a:solidFill>
                <a:effectLst/>
                <a:latin typeface="Consolas" panose="020B0609020204030204" pitchFamily="49" charset="0"/>
                <a:ea typeface="JetBrains Mono"/>
              </a:rPr>
              <a:t>catch </a:t>
            </a:r>
            <a: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t>(</a:t>
            </a:r>
            <a:r>
              <a:rPr kumimoji="0" lang="zh-CN" altLang="zh-CN" sz="1400" b="0" i="0" u="none" strike="noStrike" cap="none" normalizeH="0" baseline="0" dirty="0">
                <a:ln>
                  <a:noFill/>
                </a:ln>
                <a:solidFill>
                  <a:srgbClr val="000000"/>
                </a:solidFill>
                <a:effectLst/>
                <a:latin typeface="Consolas" panose="020B0609020204030204" pitchFamily="49" charset="0"/>
                <a:ea typeface="JetBrains Mono"/>
              </a:rPr>
              <a:t>Exception </a:t>
            </a:r>
            <a: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t>e){</a:t>
            </a:r>
            <a:b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t>    e.printStackTrace();</a:t>
            </a:r>
            <a:b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400" b="0" i="0" u="none" strike="noStrike" cap="none" normalizeH="0" baseline="0" dirty="0">
                <a:ln>
                  <a:noFill/>
                </a:ln>
                <a:solidFill>
                  <a:srgbClr val="0033B3"/>
                </a:solidFill>
                <a:effectLst/>
                <a:latin typeface="Consolas" panose="020B0609020204030204" pitchFamily="49" charset="0"/>
                <a:ea typeface="JetBrains Mono"/>
              </a:rPr>
              <a:t>finally </a:t>
            </a:r>
            <a: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t>{</a:t>
            </a:r>
            <a:b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400" b="0" i="1" u="none" strike="noStrike" cap="none" normalizeH="0" baseline="0" dirty="0">
                <a:ln>
                  <a:noFill/>
                </a:ln>
                <a:solidFill>
                  <a:srgbClr val="8C8C8C"/>
                </a:solidFill>
                <a:effectLst/>
                <a:latin typeface="Consolas" panose="020B0609020204030204" pitchFamily="49" charset="0"/>
                <a:ea typeface="JetBrains Mono"/>
              </a:rPr>
              <a:t>// </a:t>
            </a:r>
            <a:r>
              <a:rPr kumimoji="0" lang="zh-CN" altLang="zh-CN" sz="1400" b="0" i="1" u="none" strike="noStrike" cap="none" normalizeH="0" baseline="0" dirty="0">
                <a:ln>
                  <a:noFill/>
                </a:ln>
                <a:solidFill>
                  <a:srgbClr val="8C8C8C"/>
                </a:solidFill>
                <a:effectLst/>
                <a:latin typeface="Consolas" panose="020B0609020204030204" pitchFamily="49" charset="0"/>
                <a:ea typeface="宋体" panose="02010600030101010101" pitchFamily="2" charset="-122"/>
              </a:rPr>
              <a:t>关闭资源！</a:t>
            </a:r>
            <a:br>
              <a:rPr kumimoji="0" lang="zh-CN" altLang="zh-CN" sz="1400" b="0" i="1" u="none" strike="noStrike" cap="none" normalizeH="0" baseline="0" dirty="0">
                <a:ln>
                  <a:noFill/>
                </a:ln>
                <a:solidFill>
                  <a:srgbClr val="8C8C8C"/>
                </a:solidFill>
                <a:effectLst/>
                <a:latin typeface="Consolas" panose="020B0609020204030204" pitchFamily="49" charset="0"/>
                <a:ea typeface="宋体" panose="02010600030101010101" pitchFamily="2" charset="-122"/>
              </a:rPr>
            </a:br>
            <a:r>
              <a:rPr kumimoji="0" lang="zh-CN" altLang="zh-CN" sz="1400" b="0" i="1" u="none" strike="noStrike" cap="none" normalizeH="0" baseline="0" dirty="0">
                <a:ln>
                  <a:noFill/>
                </a:ln>
                <a:solidFill>
                  <a:srgbClr val="8C8C8C"/>
                </a:solidFill>
                <a:effectLst/>
                <a:latin typeface="Consolas" panose="020B0609020204030204" pitchFamily="49" charset="0"/>
                <a:ea typeface="宋体" panose="02010600030101010101" pitchFamily="2" charset="-122"/>
              </a:rPr>
              <a:t>    </a:t>
            </a:r>
            <a:r>
              <a:rPr kumimoji="0" lang="zh-CN" altLang="zh-CN" sz="1400" b="0" i="0" u="none" strike="noStrike" cap="none" normalizeH="0" baseline="0" dirty="0">
                <a:ln>
                  <a:noFill/>
                </a:ln>
                <a:solidFill>
                  <a:srgbClr val="0033B3"/>
                </a:solidFill>
                <a:effectLst/>
                <a:latin typeface="Consolas" panose="020B0609020204030204" pitchFamily="49" charset="0"/>
                <a:ea typeface="JetBrains Mono"/>
              </a:rPr>
              <a:t>try </a:t>
            </a:r>
            <a: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t>{</a:t>
            </a:r>
            <a:b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400" b="0" i="0" u="none" strike="noStrike" cap="none" normalizeH="0" baseline="0" dirty="0">
                <a:ln>
                  <a:noFill/>
                </a:ln>
                <a:solidFill>
                  <a:srgbClr val="0033B3"/>
                </a:solidFill>
                <a:effectLst/>
                <a:latin typeface="Consolas" panose="020B0609020204030204" pitchFamily="49" charset="0"/>
                <a:ea typeface="JetBrains Mono"/>
              </a:rPr>
              <a:t>if</a:t>
            </a:r>
            <a: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t>(</a:t>
            </a:r>
            <a:r>
              <a:rPr kumimoji="0" lang="zh-CN" altLang="zh-CN" sz="1400" b="0" i="0" u="none" strike="noStrike" cap="none" normalizeH="0" baseline="0" dirty="0">
                <a:ln>
                  <a:noFill/>
                </a:ln>
                <a:solidFill>
                  <a:srgbClr val="000000"/>
                </a:solidFill>
                <a:effectLst/>
                <a:latin typeface="Consolas" panose="020B0609020204030204" pitchFamily="49" charset="0"/>
                <a:ea typeface="JetBrains Mono"/>
              </a:rPr>
              <a:t>os </a:t>
            </a:r>
            <a: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400" b="0" i="0" u="none" strike="noStrike" cap="none" normalizeH="0" baseline="0" dirty="0">
                <a:ln>
                  <a:noFill/>
                </a:ln>
                <a:solidFill>
                  <a:srgbClr val="0033B3"/>
                </a:solidFill>
                <a:effectLst/>
                <a:latin typeface="Consolas" panose="020B0609020204030204" pitchFamily="49" charset="0"/>
                <a:ea typeface="JetBrains Mono"/>
              </a:rPr>
              <a:t>null</a:t>
            </a:r>
            <a: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400" b="0" i="0" u="none" strike="noStrike" cap="none" normalizeH="0" baseline="0" dirty="0">
                <a:ln>
                  <a:noFill/>
                </a:ln>
                <a:solidFill>
                  <a:srgbClr val="000000"/>
                </a:solidFill>
                <a:effectLst/>
                <a:latin typeface="Consolas" panose="020B0609020204030204" pitchFamily="49" charset="0"/>
                <a:ea typeface="JetBrains Mono"/>
              </a:rPr>
              <a:t>os</a:t>
            </a:r>
            <a: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t>.close();</a:t>
            </a:r>
            <a:b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t>    } </a:t>
            </a:r>
            <a:r>
              <a:rPr kumimoji="0" lang="zh-CN" altLang="zh-CN" sz="1400" b="0" i="0" u="none" strike="noStrike" cap="none" normalizeH="0" baseline="0" dirty="0">
                <a:ln>
                  <a:noFill/>
                </a:ln>
                <a:solidFill>
                  <a:srgbClr val="0033B3"/>
                </a:solidFill>
                <a:effectLst/>
                <a:latin typeface="Consolas" panose="020B0609020204030204" pitchFamily="49" charset="0"/>
                <a:ea typeface="JetBrains Mono"/>
              </a:rPr>
              <a:t>catch </a:t>
            </a:r>
            <a: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t>(</a:t>
            </a:r>
            <a:r>
              <a:rPr kumimoji="0" lang="zh-CN" altLang="zh-CN" sz="1400" b="0" i="0" u="none" strike="noStrike" cap="none" normalizeH="0" baseline="0" dirty="0">
                <a:ln>
                  <a:noFill/>
                </a:ln>
                <a:solidFill>
                  <a:srgbClr val="000000"/>
                </a:solidFill>
                <a:effectLst/>
                <a:latin typeface="Consolas" panose="020B0609020204030204" pitchFamily="49" charset="0"/>
                <a:ea typeface="JetBrains Mono"/>
              </a:rPr>
              <a:t>Exception </a:t>
            </a:r>
            <a: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t>e) {</a:t>
            </a:r>
            <a:b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t>        e.printStackTrace();</a:t>
            </a:r>
            <a:b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t>    }</a:t>
            </a:r>
            <a:b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400" b="0" i="0" u="none" strike="noStrike" cap="none" normalizeH="0" baseline="0" dirty="0">
                <a:ln>
                  <a:noFill/>
                </a:ln>
                <a:solidFill>
                  <a:srgbClr val="0033B3"/>
                </a:solidFill>
                <a:effectLst/>
                <a:latin typeface="Consolas" panose="020B0609020204030204" pitchFamily="49" charset="0"/>
                <a:ea typeface="JetBrains Mono"/>
              </a:rPr>
              <a:t>try </a:t>
            </a:r>
            <a: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t>{</a:t>
            </a:r>
            <a:b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400" b="0" i="0" u="none" strike="noStrike" cap="none" normalizeH="0" baseline="0" dirty="0">
                <a:ln>
                  <a:noFill/>
                </a:ln>
                <a:solidFill>
                  <a:srgbClr val="0033B3"/>
                </a:solidFill>
                <a:effectLst/>
                <a:latin typeface="Consolas" panose="020B0609020204030204" pitchFamily="49" charset="0"/>
                <a:ea typeface="JetBrains Mono"/>
              </a:rPr>
              <a:t>if</a:t>
            </a:r>
            <a: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t>(</a:t>
            </a:r>
            <a:r>
              <a:rPr kumimoji="0" lang="zh-CN" altLang="zh-CN" sz="1400" b="0" i="0" u="none" strike="noStrike" cap="none" normalizeH="0" baseline="0" dirty="0">
                <a:ln>
                  <a:noFill/>
                </a:ln>
                <a:solidFill>
                  <a:srgbClr val="000000"/>
                </a:solidFill>
                <a:effectLst/>
                <a:latin typeface="Consolas" panose="020B0609020204030204" pitchFamily="49" charset="0"/>
                <a:ea typeface="JetBrains Mono"/>
              </a:rPr>
              <a:t>is </a:t>
            </a:r>
            <a: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400" b="0" i="0" u="none" strike="noStrike" cap="none" normalizeH="0" baseline="0" dirty="0">
                <a:ln>
                  <a:noFill/>
                </a:ln>
                <a:solidFill>
                  <a:srgbClr val="0033B3"/>
                </a:solidFill>
                <a:effectLst/>
                <a:latin typeface="Consolas" panose="020B0609020204030204" pitchFamily="49" charset="0"/>
                <a:ea typeface="JetBrains Mono"/>
              </a:rPr>
              <a:t>null</a:t>
            </a:r>
            <a: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400" b="0" i="0" u="none" strike="noStrike" cap="none" normalizeH="0" baseline="0" dirty="0">
                <a:ln>
                  <a:noFill/>
                </a:ln>
                <a:solidFill>
                  <a:srgbClr val="000000"/>
                </a:solidFill>
                <a:effectLst/>
                <a:latin typeface="Consolas" panose="020B0609020204030204" pitchFamily="49" charset="0"/>
                <a:ea typeface="JetBrains Mono"/>
              </a:rPr>
              <a:t>is</a:t>
            </a:r>
            <a: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t>.close();</a:t>
            </a:r>
            <a:b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t>    } </a:t>
            </a:r>
            <a:r>
              <a:rPr kumimoji="0" lang="zh-CN" altLang="zh-CN" sz="1400" b="0" i="0" u="none" strike="noStrike" cap="none" normalizeH="0" baseline="0" dirty="0">
                <a:ln>
                  <a:noFill/>
                </a:ln>
                <a:solidFill>
                  <a:srgbClr val="0033B3"/>
                </a:solidFill>
                <a:effectLst/>
                <a:latin typeface="Consolas" panose="020B0609020204030204" pitchFamily="49" charset="0"/>
                <a:ea typeface="JetBrains Mono"/>
              </a:rPr>
              <a:t>catch </a:t>
            </a:r>
            <a: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t>(</a:t>
            </a:r>
            <a:r>
              <a:rPr kumimoji="0" lang="zh-CN" altLang="zh-CN" sz="1400" b="0" i="0" u="none" strike="noStrike" cap="none" normalizeH="0" baseline="0" dirty="0">
                <a:ln>
                  <a:noFill/>
                </a:ln>
                <a:solidFill>
                  <a:srgbClr val="000000"/>
                </a:solidFill>
                <a:effectLst/>
                <a:latin typeface="Consolas" panose="020B0609020204030204" pitchFamily="49" charset="0"/>
                <a:ea typeface="JetBrains Mono"/>
              </a:rPr>
              <a:t>Exception </a:t>
            </a:r>
            <a: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t>e) {</a:t>
            </a:r>
            <a:b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t>        e.printStackTrace();</a:t>
            </a:r>
            <a:b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t>    }</a:t>
            </a:r>
            <a:b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t>}</a:t>
            </a:r>
            <a:endParaRPr kumimoji="0" lang="zh-CN" altLang="zh-CN" sz="1400" b="0" i="0" u="none" strike="noStrike" cap="none" normalizeH="0" baseline="0" dirty="0">
              <a:ln>
                <a:noFill/>
              </a:ln>
              <a:solidFill>
                <a:schemeClr val="tx1"/>
              </a:solidFill>
              <a:effectLst/>
              <a:latin typeface="Consolas" panose="020B0609020204030204" pitchFamily="49" charset="0"/>
            </a:endParaRPr>
          </a:p>
        </p:txBody>
      </p:sp>
      <p:sp>
        <p:nvSpPr>
          <p:cNvPr id="4" name="矩形 3">
            <a:extLst>
              <a:ext uri="{FF2B5EF4-FFF2-40B4-BE49-F238E27FC236}">
                <a16:creationId xmlns:a16="http://schemas.microsoft.com/office/drawing/2014/main" id="{E152F836-751F-499F-80E8-B1019E842617}"/>
              </a:ext>
            </a:extLst>
          </p:cNvPr>
          <p:cNvSpPr/>
          <p:nvPr/>
        </p:nvSpPr>
        <p:spPr>
          <a:xfrm>
            <a:off x="1404200" y="3544866"/>
            <a:ext cx="4885150" cy="2505205"/>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p>
        </p:txBody>
      </p:sp>
    </p:spTree>
    <p:extLst>
      <p:ext uri="{BB962C8B-B14F-4D97-AF65-F5344CB8AC3E}">
        <p14:creationId xmlns:p14="http://schemas.microsoft.com/office/powerpoint/2010/main" val="850740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fade">
                                      <p:cBhvr>
                                        <p:cTn id="17"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P spid="4"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7981F69-9E6F-4567-B195-02FF81EBB7D3}"/>
              </a:ext>
            </a:extLst>
          </p:cNvPr>
          <p:cNvSpPr txBox="1"/>
          <p:nvPr/>
        </p:nvSpPr>
        <p:spPr>
          <a:xfrm>
            <a:off x="1072831" y="1593651"/>
            <a:ext cx="3225800" cy="427105"/>
          </a:xfrm>
          <a:prstGeom prst="rect">
            <a:avLst/>
          </a:prstGeom>
          <a:noFill/>
        </p:spPr>
        <p:txBody>
          <a:bodyPr>
            <a:spAutoFit/>
          </a:bodyPr>
          <a:lstStyle/>
          <a:p>
            <a:pPr>
              <a:lnSpc>
                <a:spcPct val="150000"/>
              </a:lnSpc>
              <a:defRPr/>
            </a:pPr>
            <a:r>
              <a:rPr lang="zh-CN" altLang="en-US" sz="1600" b="1"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基本做法：</a:t>
            </a:r>
            <a:endParaRPr lang="en-US" altLang="zh-CN" sz="1600" b="1" dirty="0">
              <a:solidFill>
                <a:prstClr val="black"/>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 name="TextBox 6">
            <a:extLst>
              <a:ext uri="{FF2B5EF4-FFF2-40B4-BE49-F238E27FC236}">
                <a16:creationId xmlns:a16="http://schemas.microsoft.com/office/drawing/2014/main" id="{45963999-86B9-4DA3-AB4E-B24B6037E862}"/>
              </a:ext>
            </a:extLst>
          </p:cNvPr>
          <p:cNvSpPr txBox="1"/>
          <p:nvPr/>
        </p:nvSpPr>
        <p:spPr>
          <a:xfrm>
            <a:off x="4330381" y="1593650"/>
            <a:ext cx="1733551" cy="427105"/>
          </a:xfrm>
          <a:prstGeom prst="rect">
            <a:avLst/>
          </a:prstGeom>
          <a:noFill/>
        </p:spPr>
        <p:txBody>
          <a:bodyPr>
            <a:spAutoFit/>
          </a:bodyPr>
          <a:lstStyle/>
          <a:p>
            <a:pPr>
              <a:lnSpc>
                <a:spcPct val="150000"/>
              </a:lnSpc>
              <a:defRPr/>
            </a:pPr>
            <a:r>
              <a:rPr lang="en-US" altLang="zh-CN" sz="1600" b="1"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JDK7</a:t>
            </a:r>
            <a:r>
              <a:rPr lang="zh-CN" altLang="en-US" sz="1600" b="1"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改进方</a:t>
            </a:r>
            <a:r>
              <a:rPr lang="zh-CN" altLang="en-US" sz="1600" b="1">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案：</a:t>
            </a:r>
            <a:endParaRPr lang="zh-CN" altLang="en-US" sz="1600" b="1"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 name="TextBox 7">
            <a:extLst>
              <a:ext uri="{FF2B5EF4-FFF2-40B4-BE49-F238E27FC236}">
                <a16:creationId xmlns:a16="http://schemas.microsoft.com/office/drawing/2014/main" id="{CCC0B8B9-E6AF-4776-8245-1D906DD9A7E8}"/>
              </a:ext>
            </a:extLst>
          </p:cNvPr>
          <p:cNvSpPr txBox="1"/>
          <p:nvPr/>
        </p:nvSpPr>
        <p:spPr>
          <a:xfrm>
            <a:off x="7793247" y="1593650"/>
            <a:ext cx="1727200" cy="427105"/>
          </a:xfrm>
          <a:prstGeom prst="rect">
            <a:avLst/>
          </a:prstGeom>
          <a:noFill/>
        </p:spPr>
        <p:txBody>
          <a:bodyPr>
            <a:spAutoFit/>
          </a:bodyPr>
          <a:lstStyle/>
          <a:p>
            <a:pPr>
              <a:lnSpc>
                <a:spcPct val="150000"/>
              </a:lnSpc>
              <a:defRPr/>
            </a:pPr>
            <a:r>
              <a:rPr lang="en-US" altLang="zh-CN" sz="1600" b="1"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JDK9</a:t>
            </a:r>
            <a:r>
              <a:rPr lang="zh-CN" altLang="en-US" sz="1600" b="1"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改进方</a:t>
            </a:r>
            <a:r>
              <a:rPr lang="zh-CN" altLang="en-US" sz="1600" b="1">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案：</a:t>
            </a:r>
            <a:endParaRPr lang="zh-CN" altLang="en-US" sz="1600" b="1"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a:extLst>
              <a:ext uri="{FF2B5EF4-FFF2-40B4-BE49-F238E27FC236}">
                <a16:creationId xmlns:a16="http://schemas.microsoft.com/office/drawing/2014/main" id="{213B3FC9-E091-4C47-A028-07203E44D212}"/>
              </a:ext>
            </a:extLst>
          </p:cNvPr>
          <p:cNvGrpSpPr>
            <a:grpSpLocks/>
          </p:cNvGrpSpPr>
          <p:nvPr/>
        </p:nvGrpSpPr>
        <p:grpSpPr bwMode="auto">
          <a:xfrm>
            <a:off x="710880" y="2207484"/>
            <a:ext cx="2971800" cy="3064933"/>
            <a:chOff x="971548" y="2627308"/>
            <a:chExt cx="4873558" cy="2297667"/>
          </a:xfrm>
        </p:grpSpPr>
        <p:sp>
          <p:nvSpPr>
            <p:cNvPr id="10" name="矩形 9">
              <a:extLst>
                <a:ext uri="{FF2B5EF4-FFF2-40B4-BE49-F238E27FC236}">
                  <a16:creationId xmlns:a16="http://schemas.microsoft.com/office/drawing/2014/main" id="{B3ECE05F-033C-4E37-B83C-DB47A3C5A603}"/>
                </a:ext>
              </a:extLst>
            </p:cNvPr>
            <p:cNvSpPr/>
            <p:nvPr/>
          </p:nvSpPr>
          <p:spPr bwMode="auto">
            <a:xfrm>
              <a:off x="971548" y="2627308"/>
              <a:ext cx="4564623" cy="2297667"/>
            </a:xfrm>
            <a:prstGeom prst="rect">
              <a:avLst/>
            </a:prstGeom>
            <a:solidFill>
              <a:srgbClr val="FFFF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2400">
                <a:solidFill>
                  <a:prstClr val="black"/>
                </a:solidFill>
                <a:latin typeface="Courier New" pitchFamily="49" charset="0"/>
              </a:endParaRPr>
            </a:p>
          </p:txBody>
        </p:sp>
        <p:sp>
          <p:nvSpPr>
            <p:cNvPr id="146447" name="矩形 10">
              <a:extLst>
                <a:ext uri="{FF2B5EF4-FFF2-40B4-BE49-F238E27FC236}">
                  <a16:creationId xmlns:a16="http://schemas.microsoft.com/office/drawing/2014/main" id="{98129ACF-8CB7-4BF3-96DE-41323CFA66BD}"/>
                </a:ext>
              </a:extLst>
            </p:cNvPr>
            <p:cNvSpPr>
              <a:spLocks noChangeArrowheads="1"/>
            </p:cNvSpPr>
            <p:nvPr/>
          </p:nvSpPr>
          <p:spPr bwMode="auto">
            <a:xfrm>
              <a:off x="1273544" y="2630482"/>
              <a:ext cx="4571562" cy="2189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zh-CN" altLang="zh-CN" sz="1333" b="1" dirty="0">
                  <a:solidFill>
                    <a:srgbClr val="000080"/>
                  </a:solidFill>
                  <a:latin typeface="Times New Roman" panose="02020603050405020304" pitchFamily="18" charset="0"/>
                  <a:ea typeface="微软雅黑" panose="020B0503020204020204" pitchFamily="34" charset="-122"/>
                </a:rPr>
                <a:t>try</a:t>
              </a:r>
              <a:r>
                <a:rPr lang="zh-CN" altLang="zh-CN" sz="1333" dirty="0">
                  <a:solidFill>
                    <a:srgbClr val="000000"/>
                  </a:solidFill>
                  <a:latin typeface="Times New Roman" panose="02020603050405020304" pitchFamily="18" charset="0"/>
                  <a:ea typeface="微软雅黑" panose="020B0503020204020204" pitchFamily="34" charset="-122"/>
                </a:rPr>
                <a:t>{</a:t>
              </a:r>
              <a:br>
                <a:rPr lang="zh-CN" altLang="zh-CN" sz="1333" dirty="0">
                  <a:solidFill>
                    <a:srgbClr val="000000"/>
                  </a:solidFill>
                  <a:latin typeface="Times New Roman" panose="02020603050405020304" pitchFamily="18" charset="0"/>
                  <a:ea typeface="微软雅黑" panose="020B0503020204020204" pitchFamily="34" charset="-122"/>
                </a:rPr>
              </a:br>
              <a:r>
                <a:rPr lang="zh-CN" altLang="zh-CN" sz="1400" dirty="0">
                  <a:solidFill>
                    <a:srgbClr val="000000"/>
                  </a:solidFill>
                  <a:latin typeface="Alibaba PuHuiTi R"/>
                  <a:ea typeface="微软雅黑" panose="020B0503020204020204" pitchFamily="34"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可能出现异常的代码;</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333" dirty="0">
                  <a:solidFill>
                    <a:srgbClr val="000000"/>
                  </a:solidFill>
                  <a:latin typeface="Times New Roman" panose="02020603050405020304" pitchFamily="18" charset="0"/>
                  <a:ea typeface="微软雅黑" panose="020B0503020204020204" pitchFamily="34" charset="-122"/>
                </a:rPr>
                <a:t>}</a:t>
              </a:r>
              <a:r>
                <a:rPr lang="zh-CN" altLang="zh-CN" sz="1333" b="1" dirty="0">
                  <a:solidFill>
                    <a:srgbClr val="000080"/>
                  </a:solidFill>
                  <a:latin typeface="Times New Roman" panose="02020603050405020304" pitchFamily="18" charset="0"/>
                  <a:ea typeface="微软雅黑" panose="020B0503020204020204" pitchFamily="34" charset="-122"/>
                </a:rPr>
                <a:t>catch</a:t>
              </a:r>
              <a:r>
                <a:rPr lang="zh-CN" altLang="zh-CN" sz="1333" dirty="0">
                  <a:solidFill>
                    <a:srgbClr val="000000"/>
                  </a:solidFill>
                  <a:latin typeface="Times New Roman" panose="02020603050405020304" pitchFamily="18" charset="0"/>
                  <a:ea typeface="微软雅黑" panose="020B0503020204020204" pitchFamily="34" charset="-122"/>
                </a:rPr>
                <a: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异常类名 变量名</a:t>
              </a:r>
              <a:r>
                <a:rPr lang="zh-CN" altLang="zh-CN" sz="1333" dirty="0">
                  <a:solidFill>
                    <a:srgbClr val="000000"/>
                  </a:solidFill>
                  <a:latin typeface="Times New Roman" panose="02020603050405020304" pitchFamily="18" charset="0"/>
                  <a:ea typeface="微软雅黑" panose="020B0503020204020204" pitchFamily="34" charset="-122"/>
                </a:rPr>
                <a:t>){</a:t>
              </a:r>
              <a:br>
                <a:rPr lang="zh-CN" altLang="zh-CN" sz="1333" dirty="0">
                  <a:solidFill>
                    <a:srgbClr val="000000"/>
                  </a:solidFill>
                  <a:latin typeface="Times New Roman" panose="02020603050405020304" pitchFamily="18" charset="0"/>
                  <a:ea typeface="微软雅黑" panose="020B0503020204020204" pitchFamily="34" charset="-122"/>
                </a:rPr>
              </a:br>
              <a:r>
                <a:rPr lang="zh-CN" altLang="zh-CN" sz="1333" dirty="0">
                  <a:solidFill>
                    <a:srgbClr val="000000"/>
                  </a:solidFill>
                  <a:latin typeface="Times New Roman" panose="02020603050405020304" pitchFamily="18" charset="0"/>
                  <a:ea typeface="微软雅黑" panose="020B0503020204020204" pitchFamily="34"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异常的处理代码;</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333" dirty="0">
                  <a:solidFill>
                    <a:srgbClr val="000000"/>
                  </a:solidFill>
                  <a:latin typeface="Times New Roman" panose="02020603050405020304" pitchFamily="18" charset="0"/>
                  <a:ea typeface="微软雅黑" panose="020B0503020204020204" pitchFamily="34" charset="-122"/>
                </a:rPr>
                <a:t>}</a:t>
              </a:r>
              <a:r>
                <a:rPr lang="zh-CN" altLang="zh-CN" sz="1333" b="1" dirty="0">
                  <a:solidFill>
                    <a:srgbClr val="000080"/>
                  </a:solidFill>
                  <a:latin typeface="Times New Roman" panose="02020603050405020304" pitchFamily="18" charset="0"/>
                  <a:ea typeface="微软雅黑" panose="020B0503020204020204" pitchFamily="34" charset="-122"/>
                </a:rPr>
                <a:t>finally</a:t>
              </a:r>
              <a:r>
                <a:rPr lang="zh-CN" altLang="zh-CN" sz="1333" dirty="0">
                  <a:solidFill>
                    <a:srgbClr val="000000"/>
                  </a:solidFill>
                  <a:latin typeface="Times New Roman" panose="02020603050405020304" pitchFamily="18" charset="0"/>
                  <a:ea typeface="微软雅黑" panose="020B0503020204020204" pitchFamily="34" charset="-122"/>
                </a:rPr>
                <a:t>{</a:t>
              </a:r>
              <a:br>
                <a:rPr lang="zh-CN" altLang="zh-CN" sz="1333" dirty="0">
                  <a:solidFill>
                    <a:srgbClr val="000000"/>
                  </a:solidFill>
                  <a:latin typeface="Times New Roman" panose="02020603050405020304" pitchFamily="18" charset="0"/>
                  <a:ea typeface="微软雅黑" panose="020B0503020204020204" pitchFamily="34" charset="-122"/>
                </a:rPr>
              </a:br>
              <a:r>
                <a:rPr lang="zh-CN" altLang="zh-CN" sz="1333" dirty="0">
                  <a:solidFill>
                    <a:srgbClr val="000000"/>
                  </a:solidFill>
                  <a:latin typeface="Times New Roman" panose="02020603050405020304" pitchFamily="18" charset="0"/>
                  <a:ea typeface="微软雅黑" panose="020B0503020204020204" pitchFamily="34"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执行所有</a:t>
              </a:r>
              <a:r>
                <a:rPr lang="zh-CN" altLang="en-US"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资源释放</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操作;</a:t>
              </a:r>
              <a:br>
                <a:rPr lang="zh-CN" altLang="zh-CN" sz="1400" dirty="0">
                  <a:solidFill>
                    <a:srgbClr val="000000"/>
                  </a:solidFill>
                  <a:latin typeface="Alibaba PuHuiTi R"/>
                  <a:ea typeface="微软雅黑" panose="020B0503020204020204" pitchFamily="34" charset="-122"/>
                </a:rPr>
              </a:br>
              <a:r>
                <a:rPr lang="zh-CN" altLang="zh-CN" sz="1400" dirty="0">
                  <a:solidFill>
                    <a:srgbClr val="000000"/>
                  </a:solidFill>
                  <a:latin typeface="Alibaba PuHuiTi R"/>
                  <a:ea typeface="微软雅黑" panose="020B0503020204020204" pitchFamily="34" charset="-122"/>
                </a:rPr>
                <a:t>}</a:t>
              </a:r>
              <a:endParaRPr lang="en-US" altLang="zh-CN" sz="1400" dirty="0">
                <a:solidFill>
                  <a:srgbClr val="000000"/>
                </a:solidFill>
                <a:latin typeface="Alibaba PuHuiTi R"/>
                <a:ea typeface="微软雅黑" panose="020B0503020204020204" pitchFamily="34" charset="-122"/>
              </a:endParaRPr>
            </a:p>
            <a:p>
              <a:pPr eaLnBrk="1" hangingPunct="1">
                <a:lnSpc>
                  <a:spcPct val="150000"/>
                </a:lnSpc>
              </a:pPr>
              <a:endParaRPr lang="en-US" altLang="zh-CN" sz="1333" dirty="0">
                <a:solidFill>
                  <a:srgbClr val="000000"/>
                </a:solidFill>
                <a:latin typeface="Times New Roman" panose="02020603050405020304" pitchFamily="18" charset="0"/>
                <a:ea typeface="微软雅黑" panose="020B0503020204020204" pitchFamily="34" charset="-122"/>
              </a:endParaRPr>
            </a:p>
            <a:p>
              <a:pPr marL="0" lvl="1">
                <a:lnSpc>
                  <a:spcPct val="150000"/>
                </a:lnSpc>
              </a:pPr>
              <a:r>
                <a:rPr lang="zh-CN" altLang="en-US" sz="1333" b="1" dirty="0">
                  <a:solidFill>
                    <a:srgbClr val="FF0000"/>
                  </a:solidFill>
                  <a:latin typeface="微软雅黑" panose="020B0503020204020204" pitchFamily="34" charset="-122"/>
                  <a:ea typeface="微软雅黑" panose="020B0503020204020204" pitchFamily="34" charset="-122"/>
                </a:rPr>
                <a:t>          </a:t>
              </a:r>
              <a:r>
                <a:rPr lang="zh-CN" altLang="en-US" sz="1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手动释放资源</a:t>
              </a:r>
              <a:endParaRPr lang="en-US" altLang="zh-CN" sz="1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grpSp>
        <p:nvGrpSpPr>
          <p:cNvPr id="12" name="组合 11">
            <a:extLst>
              <a:ext uri="{FF2B5EF4-FFF2-40B4-BE49-F238E27FC236}">
                <a16:creationId xmlns:a16="http://schemas.microsoft.com/office/drawing/2014/main" id="{23412E95-07DB-45C9-9051-8D9130172F88}"/>
              </a:ext>
            </a:extLst>
          </p:cNvPr>
          <p:cNvGrpSpPr>
            <a:grpSpLocks/>
          </p:cNvGrpSpPr>
          <p:nvPr/>
        </p:nvGrpSpPr>
        <p:grpSpPr bwMode="auto">
          <a:xfrm>
            <a:off x="3953613" y="2207484"/>
            <a:ext cx="2971800" cy="3067051"/>
            <a:chOff x="971548" y="2625374"/>
            <a:chExt cx="4873558" cy="2299601"/>
          </a:xfrm>
          <a:solidFill>
            <a:srgbClr val="FFFFE4"/>
          </a:solidFill>
        </p:grpSpPr>
        <p:sp>
          <p:nvSpPr>
            <p:cNvPr id="13" name="矩形 12">
              <a:extLst>
                <a:ext uri="{FF2B5EF4-FFF2-40B4-BE49-F238E27FC236}">
                  <a16:creationId xmlns:a16="http://schemas.microsoft.com/office/drawing/2014/main" id="{F7834AB4-6237-4A0A-B12C-CBD4551973EE}"/>
                </a:ext>
              </a:extLst>
            </p:cNvPr>
            <p:cNvSpPr/>
            <p:nvPr/>
          </p:nvSpPr>
          <p:spPr bwMode="auto">
            <a:xfrm>
              <a:off x="971548" y="2626962"/>
              <a:ext cx="4564623" cy="22980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2400">
                <a:solidFill>
                  <a:prstClr val="black"/>
                </a:solidFill>
                <a:latin typeface="Courier New" pitchFamily="49" charset="0"/>
              </a:endParaRPr>
            </a:p>
          </p:txBody>
        </p:sp>
        <p:sp>
          <p:nvSpPr>
            <p:cNvPr id="146445" name="矩形 13">
              <a:extLst>
                <a:ext uri="{FF2B5EF4-FFF2-40B4-BE49-F238E27FC236}">
                  <a16:creationId xmlns:a16="http://schemas.microsoft.com/office/drawing/2014/main" id="{4B4047F7-2054-4012-9A02-A30ECF7BC8C8}"/>
                </a:ext>
              </a:extLst>
            </p:cNvPr>
            <p:cNvSpPr>
              <a:spLocks noChangeArrowheads="1"/>
            </p:cNvSpPr>
            <p:nvPr/>
          </p:nvSpPr>
          <p:spPr bwMode="auto">
            <a:xfrm>
              <a:off x="1273544" y="2625374"/>
              <a:ext cx="4571562" cy="216936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zh-CN" altLang="zh-CN" sz="1333" b="1" dirty="0">
                  <a:solidFill>
                    <a:srgbClr val="000080"/>
                  </a:solidFill>
                  <a:latin typeface="Times New Roman" panose="02020603050405020304" pitchFamily="18" charset="0"/>
                  <a:ea typeface="微软雅黑" panose="020B0503020204020204" pitchFamily="34" charset="-122"/>
                </a:rPr>
                <a:t>try</a:t>
              </a:r>
              <a:r>
                <a:rPr lang="en-US" altLang="zh-CN" sz="1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定义流对象</a:t>
              </a:r>
              <a:r>
                <a:rPr lang="en-US" altLang="zh-CN" sz="1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zh-CN" sz="1333" dirty="0">
                  <a:solidFill>
                    <a:srgbClr val="000000"/>
                  </a:solidFill>
                  <a:latin typeface="Times New Roman" panose="02020603050405020304" pitchFamily="18" charset="0"/>
                  <a:ea typeface="微软雅黑" panose="020B0503020204020204" pitchFamily="34" charset="-122"/>
                </a:rPr>
                <a:t>{</a:t>
              </a:r>
              <a:br>
                <a:rPr lang="zh-CN" altLang="zh-CN" sz="1333" dirty="0">
                  <a:solidFill>
                    <a:srgbClr val="000000"/>
                  </a:solidFill>
                  <a:latin typeface="Times New Roman" panose="02020603050405020304" pitchFamily="18" charset="0"/>
                  <a:ea typeface="微软雅黑" panose="020B0503020204020204" pitchFamily="34"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可能出现异常的代码;</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333" dirty="0">
                  <a:solidFill>
                    <a:srgbClr val="000000"/>
                  </a:solidFill>
                  <a:latin typeface="Times New Roman" panose="02020603050405020304" pitchFamily="18" charset="0"/>
                  <a:ea typeface="微软雅黑" panose="020B0503020204020204" pitchFamily="34" charset="-122"/>
                </a:rPr>
                <a:t>}</a:t>
              </a:r>
              <a:r>
                <a:rPr lang="zh-CN" altLang="zh-CN" sz="1333" b="1" dirty="0">
                  <a:solidFill>
                    <a:srgbClr val="000080"/>
                  </a:solidFill>
                  <a:latin typeface="Times New Roman" panose="02020603050405020304" pitchFamily="18" charset="0"/>
                  <a:ea typeface="微软雅黑" panose="020B0503020204020204" pitchFamily="34" charset="-122"/>
                </a:rPr>
                <a:t>catch</a:t>
              </a:r>
              <a:r>
                <a:rPr lang="zh-CN" altLang="zh-CN" sz="1333" dirty="0">
                  <a:solidFill>
                    <a:srgbClr val="000000"/>
                  </a:solidFill>
                  <a:latin typeface="Times New Roman" panose="02020603050405020304" pitchFamily="18" charset="0"/>
                  <a:ea typeface="微软雅黑" panose="020B0503020204020204" pitchFamily="34" charset="-122"/>
                </a:rPr>
                <a: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异常类名 变量名){</a:t>
              </a:r>
              <a:br>
                <a:rPr lang="zh-CN" altLang="zh-CN" sz="1333" dirty="0">
                  <a:solidFill>
                    <a:srgbClr val="000000"/>
                  </a:solidFill>
                  <a:latin typeface="Times New Roman" panose="02020603050405020304" pitchFamily="18" charset="0"/>
                  <a:ea typeface="微软雅黑" panose="020B0503020204020204" pitchFamily="34" charset="-122"/>
                </a:rPr>
              </a:br>
              <a:r>
                <a:rPr lang="zh-CN" altLang="zh-CN" sz="1333" dirty="0">
                  <a:solidFill>
                    <a:srgbClr val="000000"/>
                  </a:solidFill>
                  <a:latin typeface="Times New Roman" panose="02020603050405020304" pitchFamily="18" charset="0"/>
                  <a:ea typeface="微软雅黑" panose="020B0503020204020204" pitchFamily="34"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异常的处理代码;</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333" dirty="0">
                  <a:solidFill>
                    <a:srgbClr val="000000"/>
                  </a:solidFill>
                  <a:latin typeface="Times New Roman" panose="02020603050405020304" pitchFamily="18" charset="0"/>
                  <a:ea typeface="微软雅黑" panose="020B0503020204020204" pitchFamily="34" charset="-122"/>
                </a:rPr>
                <a:t>}</a:t>
              </a:r>
              <a:r>
                <a:rPr lang="en-US" altLang="zh-CN" sz="1333" b="1" dirty="0">
                  <a:solidFill>
                    <a:srgbClr val="000080"/>
                  </a:solidFill>
                  <a:latin typeface="Times New Roman" panose="02020603050405020304" pitchFamily="18" charset="0"/>
                  <a:ea typeface="微软雅黑" panose="020B0503020204020204" pitchFamily="34" charset="-122"/>
                </a:rPr>
                <a:t> </a:t>
              </a:r>
              <a:endParaRPr lang="en-US" altLang="zh-CN" sz="1333" dirty="0">
                <a:solidFill>
                  <a:srgbClr val="000000"/>
                </a:solidFill>
                <a:latin typeface="Times New Roman" panose="02020603050405020304" pitchFamily="18" charset="0"/>
                <a:ea typeface="微软雅黑" panose="020B0503020204020204" pitchFamily="34" charset="-122"/>
              </a:endParaRPr>
            </a:p>
            <a:p>
              <a:pPr eaLnBrk="1" hangingPunct="1">
                <a:lnSpc>
                  <a:spcPct val="150000"/>
                </a:lnSpc>
              </a:pPr>
              <a:endParaRPr lang="en-US" altLang="zh-CN" sz="1333" dirty="0">
                <a:solidFill>
                  <a:srgbClr val="000000"/>
                </a:solidFill>
                <a:latin typeface="Times New Roman" panose="02020603050405020304" pitchFamily="18" charset="0"/>
                <a:ea typeface="微软雅黑" panose="020B0503020204020204" pitchFamily="34" charset="-122"/>
              </a:endParaRPr>
            </a:p>
            <a:p>
              <a:pPr eaLnBrk="1" hangingPunct="1">
                <a:lnSpc>
                  <a:spcPct val="150000"/>
                </a:lnSpc>
              </a:pPr>
              <a:endParaRPr lang="en-US" altLang="zh-CN" sz="1333" dirty="0">
                <a:solidFill>
                  <a:srgbClr val="000000"/>
                </a:solidFill>
                <a:latin typeface="Times New Roman" panose="02020603050405020304" pitchFamily="18" charset="0"/>
                <a:ea typeface="微软雅黑" panose="020B0503020204020204" pitchFamily="34" charset="-122"/>
              </a:endParaRPr>
            </a:p>
            <a:p>
              <a:pPr eaLnBrk="1" hangingPunct="1">
                <a:lnSpc>
                  <a:spcPct val="150000"/>
                </a:lnSpc>
              </a:pPr>
              <a:endParaRPr lang="en-US" altLang="zh-CN" sz="1333" dirty="0">
                <a:solidFill>
                  <a:srgbClr val="000000"/>
                </a:solidFill>
                <a:latin typeface="Times New Roman" panose="02020603050405020304" pitchFamily="18" charset="0"/>
                <a:ea typeface="微软雅黑" panose="020B0503020204020204" pitchFamily="34" charset="-122"/>
              </a:endParaRPr>
            </a:p>
            <a:p>
              <a:pPr marL="0" lvl="1">
                <a:lnSpc>
                  <a:spcPct val="150000"/>
                </a:lnSpc>
              </a:pPr>
              <a:r>
                <a:rPr lang="zh-CN" altLang="en-US" sz="1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资源用完最终自动释放</a:t>
              </a:r>
              <a:endParaRPr lang="en-US" altLang="zh-CN" sz="1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grpSp>
        <p:nvGrpSpPr>
          <p:cNvPr id="15" name="组合 14">
            <a:extLst>
              <a:ext uri="{FF2B5EF4-FFF2-40B4-BE49-F238E27FC236}">
                <a16:creationId xmlns:a16="http://schemas.microsoft.com/office/drawing/2014/main" id="{6A98BE32-4091-4651-B5D7-26BE330EEAC5}"/>
              </a:ext>
            </a:extLst>
          </p:cNvPr>
          <p:cNvGrpSpPr>
            <a:grpSpLocks/>
          </p:cNvGrpSpPr>
          <p:nvPr/>
        </p:nvGrpSpPr>
        <p:grpSpPr bwMode="auto">
          <a:xfrm>
            <a:off x="7221748" y="2207484"/>
            <a:ext cx="3164417" cy="3067051"/>
            <a:chOff x="971548" y="2625374"/>
            <a:chExt cx="5188533" cy="2299601"/>
          </a:xfrm>
          <a:solidFill>
            <a:srgbClr val="FFFFE4"/>
          </a:solidFill>
        </p:grpSpPr>
        <p:sp>
          <p:nvSpPr>
            <p:cNvPr id="16" name="矩形 15">
              <a:extLst>
                <a:ext uri="{FF2B5EF4-FFF2-40B4-BE49-F238E27FC236}">
                  <a16:creationId xmlns:a16="http://schemas.microsoft.com/office/drawing/2014/main" id="{49D708B6-7403-48CA-84E4-643FA43E7CC1}"/>
                </a:ext>
              </a:extLst>
            </p:cNvPr>
            <p:cNvSpPr/>
            <p:nvPr/>
          </p:nvSpPr>
          <p:spPr bwMode="auto">
            <a:xfrm>
              <a:off x="971548" y="2626962"/>
              <a:ext cx="5032355" cy="22980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2400">
                <a:solidFill>
                  <a:prstClr val="black"/>
                </a:solidFill>
                <a:latin typeface="Courier New" pitchFamily="49" charset="0"/>
              </a:endParaRPr>
            </a:p>
          </p:txBody>
        </p:sp>
        <p:sp>
          <p:nvSpPr>
            <p:cNvPr id="146443" name="矩形 16">
              <a:extLst>
                <a:ext uri="{FF2B5EF4-FFF2-40B4-BE49-F238E27FC236}">
                  <a16:creationId xmlns:a16="http://schemas.microsoft.com/office/drawing/2014/main" id="{CBBCEE37-8AEF-4BA2-A120-A1E19252F9A5}"/>
                </a:ext>
              </a:extLst>
            </p:cNvPr>
            <p:cNvSpPr>
              <a:spLocks noChangeArrowheads="1"/>
            </p:cNvSpPr>
            <p:nvPr/>
          </p:nvSpPr>
          <p:spPr bwMode="auto">
            <a:xfrm>
              <a:off x="1273489" y="2625374"/>
              <a:ext cx="4886592" cy="219254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indent="-455613">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a:lnSpc>
                  <a:spcPct val="150000"/>
                </a:lnSpc>
              </a:pPr>
              <a:r>
                <a:rPr lang="zh-CN" altLang="en-US" sz="1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定义输入流对象</a:t>
              </a:r>
              <a:r>
                <a:rPr lang="en-US" altLang="zh-CN" sz="1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pPr marL="0" lvl="1">
                <a:lnSpc>
                  <a:spcPct val="150000"/>
                </a:lnSpc>
              </a:pPr>
              <a:r>
                <a:rPr lang="zh-CN" altLang="en-US" sz="1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定义输出流对象</a:t>
              </a:r>
              <a:r>
                <a:rPr lang="en-US" altLang="zh-CN" sz="1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pPr eaLnBrk="1" hangingPunct="1">
                <a:lnSpc>
                  <a:spcPct val="150000"/>
                </a:lnSpc>
              </a:pPr>
              <a:r>
                <a:rPr lang="zh-CN" altLang="zh-CN" sz="1333" b="1" dirty="0">
                  <a:solidFill>
                    <a:srgbClr val="000080"/>
                  </a:solidFill>
                  <a:latin typeface="Times New Roman" panose="02020603050405020304" pitchFamily="18" charset="0"/>
                  <a:ea typeface="微软雅黑" panose="020B0503020204020204" pitchFamily="34" charset="-122"/>
                </a:rPr>
                <a:t>try</a:t>
              </a:r>
              <a:r>
                <a:rPr lang="en-US" altLang="zh-CN" sz="1333" b="1" dirty="0">
                  <a:solidFill>
                    <a:srgbClr val="FF0000"/>
                  </a:solidFill>
                  <a:latin typeface="宋体" panose="02010600030101010101" pitchFamily="2" charset="-122"/>
                  <a:ea typeface="黑体" panose="02010609060101010101" pitchFamily="49" charset="-122"/>
                </a:rPr>
                <a:t>(</a:t>
              </a:r>
              <a:r>
                <a:rPr lang="zh-CN" altLang="en-US" sz="1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输入流对象；输出流对象</a:t>
              </a:r>
              <a:r>
                <a:rPr lang="en-US" altLang="zh-CN" sz="1333" b="1" dirty="0">
                  <a:solidFill>
                    <a:srgbClr val="FF0000"/>
                  </a:solidFill>
                  <a:latin typeface="宋体" panose="02010600030101010101" pitchFamily="2" charset="-122"/>
                  <a:ea typeface="黑体" panose="02010609060101010101" pitchFamily="49" charset="-122"/>
                </a:rPr>
                <a:t>)</a:t>
              </a:r>
              <a:r>
                <a:rPr lang="zh-CN" altLang="zh-CN" sz="1333" dirty="0">
                  <a:solidFill>
                    <a:srgbClr val="000000"/>
                  </a:solidFill>
                  <a:latin typeface="Times New Roman" panose="02020603050405020304" pitchFamily="18" charset="0"/>
                  <a:ea typeface="微软雅黑" panose="020B0503020204020204" pitchFamily="34" charset="-122"/>
                </a:rPr>
                <a:t>{</a:t>
              </a:r>
              <a:br>
                <a:rPr lang="zh-CN" altLang="zh-CN" sz="1333" dirty="0">
                  <a:solidFill>
                    <a:srgbClr val="000000"/>
                  </a:solidFill>
                  <a:latin typeface="Times New Roman" panose="02020603050405020304" pitchFamily="18" charset="0"/>
                  <a:ea typeface="微软雅黑" panose="020B0503020204020204" pitchFamily="34" charset="-122"/>
                </a:rPr>
              </a:br>
              <a:r>
                <a:rPr lang="zh-CN" altLang="zh-CN" sz="1333" dirty="0">
                  <a:solidFill>
                    <a:srgbClr val="000000"/>
                  </a:solidFill>
                  <a:latin typeface="Times New Roman" panose="02020603050405020304" pitchFamily="18" charset="0"/>
                  <a:ea typeface="微软雅黑" panose="020B0503020204020204" pitchFamily="34"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可能出现异常的代码;</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333" dirty="0">
                  <a:solidFill>
                    <a:srgbClr val="000000"/>
                  </a:solidFill>
                  <a:latin typeface="Times New Roman" panose="02020603050405020304" pitchFamily="18" charset="0"/>
                  <a:ea typeface="微软雅黑" panose="020B0503020204020204" pitchFamily="34" charset="-122"/>
                </a:rPr>
                <a:t>}</a:t>
              </a:r>
              <a:r>
                <a:rPr lang="zh-CN" altLang="zh-CN" sz="1333" b="1" dirty="0">
                  <a:solidFill>
                    <a:srgbClr val="000080"/>
                  </a:solidFill>
                  <a:latin typeface="Times New Roman" panose="02020603050405020304" pitchFamily="18" charset="0"/>
                  <a:ea typeface="微软雅黑" panose="020B0503020204020204" pitchFamily="34" charset="-122"/>
                </a:rPr>
                <a:t>catch</a:t>
              </a:r>
              <a:r>
                <a:rPr lang="zh-CN" altLang="zh-CN" sz="1333" dirty="0">
                  <a:solidFill>
                    <a:srgbClr val="000000"/>
                  </a:solidFill>
                  <a:latin typeface="Times New Roman" panose="02020603050405020304" pitchFamily="18" charset="0"/>
                  <a:ea typeface="微软雅黑" panose="020B0503020204020204" pitchFamily="34" charset="-122"/>
                </a:rPr>
                <a: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异常类名 变量名</a:t>
              </a:r>
              <a:r>
                <a:rPr lang="zh-CN" altLang="zh-CN" sz="1333" dirty="0">
                  <a:solidFill>
                    <a:srgbClr val="000000"/>
                  </a:solidFill>
                  <a:latin typeface="Times New Roman" panose="02020603050405020304" pitchFamily="18" charset="0"/>
                  <a:ea typeface="微软雅黑" panose="020B0503020204020204" pitchFamily="34" charset="-122"/>
                </a:rPr>
                <a:t>){</a:t>
              </a:r>
              <a:br>
                <a:rPr lang="zh-CN" altLang="zh-CN" sz="1333" dirty="0">
                  <a:solidFill>
                    <a:srgbClr val="000000"/>
                  </a:solidFill>
                  <a:latin typeface="Times New Roman" panose="02020603050405020304" pitchFamily="18" charset="0"/>
                  <a:ea typeface="微软雅黑" panose="020B0503020204020204" pitchFamily="34" charset="-122"/>
                </a:rPr>
              </a:br>
              <a:r>
                <a:rPr lang="zh-CN" altLang="zh-CN" sz="1333" dirty="0">
                  <a:solidFill>
                    <a:srgbClr val="000000"/>
                  </a:solidFill>
                  <a:latin typeface="Times New Roman" panose="02020603050405020304" pitchFamily="18" charset="0"/>
                  <a:ea typeface="微软雅黑" panose="020B0503020204020204" pitchFamily="34"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异常的处理代码;</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333" dirty="0">
                  <a:solidFill>
                    <a:srgbClr val="000000"/>
                  </a:solidFill>
                  <a:latin typeface="Times New Roman" panose="02020603050405020304" pitchFamily="18" charset="0"/>
                  <a:ea typeface="微软雅黑" panose="020B0503020204020204" pitchFamily="34" charset="-122"/>
                </a:rPr>
                <a:t>}</a:t>
              </a:r>
              <a:r>
                <a:rPr lang="en-US" altLang="zh-CN" sz="1333" b="1" dirty="0">
                  <a:solidFill>
                    <a:srgbClr val="000080"/>
                  </a:solidFill>
                  <a:latin typeface="Times New Roman" panose="02020603050405020304" pitchFamily="18" charset="0"/>
                  <a:ea typeface="微软雅黑" panose="020B0503020204020204" pitchFamily="34" charset="-122"/>
                </a:rPr>
                <a:t> </a:t>
              </a:r>
              <a:endParaRPr lang="en-US" altLang="zh-CN" sz="1333" dirty="0">
                <a:solidFill>
                  <a:srgbClr val="000000"/>
                </a:solidFill>
                <a:latin typeface="Times New Roman" panose="02020603050405020304" pitchFamily="18" charset="0"/>
                <a:ea typeface="微软雅黑" panose="020B0503020204020204" pitchFamily="34" charset="-122"/>
              </a:endParaRPr>
            </a:p>
            <a:p>
              <a:pPr eaLnBrk="1" hangingPunct="1">
                <a:lnSpc>
                  <a:spcPct val="150000"/>
                </a:lnSpc>
              </a:pPr>
              <a:endParaRPr lang="en-US" altLang="zh-CN" sz="1333" dirty="0">
                <a:solidFill>
                  <a:srgbClr val="000000"/>
                </a:solidFill>
                <a:latin typeface="Times New Roman" panose="02020603050405020304" pitchFamily="18" charset="0"/>
                <a:ea typeface="微软雅黑" panose="020B0503020204020204" pitchFamily="34" charset="-122"/>
              </a:endParaRPr>
            </a:p>
            <a:p>
              <a:pPr lvl="1" eaLnBrk="1" hangingPunct="1">
                <a:lnSpc>
                  <a:spcPct val="150000"/>
                </a:lnSpc>
              </a:pPr>
              <a:r>
                <a:rPr lang="zh-CN" altLang="en-US" sz="12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资源用完最终自动释放</a:t>
              </a:r>
              <a:endParaRPr lang="en-US" altLang="zh-CN" sz="1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sp>
        <p:nvSpPr>
          <p:cNvPr id="146441" name="TextBox 2">
            <a:extLst>
              <a:ext uri="{FF2B5EF4-FFF2-40B4-BE49-F238E27FC236}">
                <a16:creationId xmlns:a16="http://schemas.microsoft.com/office/drawing/2014/main" id="{E574D8DF-002C-4AC3-92F7-B742D337ADFC}"/>
              </a:ext>
            </a:extLst>
          </p:cNvPr>
          <p:cNvSpPr txBox="1">
            <a:spLocks noChangeArrowheads="1"/>
          </p:cNvSpPr>
          <p:nvPr/>
        </p:nvSpPr>
        <p:spPr bwMode="auto">
          <a:xfrm>
            <a:off x="710880" y="937947"/>
            <a:ext cx="5652342" cy="46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en-US" altLang="zh-CN" b="1" dirty="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JDK 7</a:t>
            </a:r>
            <a:r>
              <a:rPr lang="zh-CN" altLang="en-US" b="1" dirty="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和</a:t>
            </a:r>
            <a:r>
              <a:rPr lang="en-US" altLang="zh-CN" b="1" dirty="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JDK9</a:t>
            </a:r>
            <a:r>
              <a:rPr lang="zh-CN" altLang="en-US" b="1" dirty="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中都简化了资源释放操作</a:t>
            </a:r>
          </a:p>
        </p:txBody>
      </p:sp>
    </p:spTree>
    <p:extLst>
      <p:ext uri="{BB962C8B-B14F-4D97-AF65-F5344CB8AC3E}">
        <p14:creationId xmlns:p14="http://schemas.microsoft.com/office/powerpoint/2010/main" val="7734237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41" name="TextBox 2">
            <a:extLst>
              <a:ext uri="{FF2B5EF4-FFF2-40B4-BE49-F238E27FC236}">
                <a16:creationId xmlns:a16="http://schemas.microsoft.com/office/drawing/2014/main" id="{E574D8DF-002C-4AC3-92F7-B742D337ADFC}"/>
              </a:ext>
            </a:extLst>
          </p:cNvPr>
          <p:cNvSpPr txBox="1">
            <a:spLocks noChangeArrowheads="1"/>
          </p:cNvSpPr>
          <p:nvPr/>
        </p:nvSpPr>
        <p:spPr bwMode="auto">
          <a:xfrm>
            <a:off x="710879" y="937947"/>
            <a:ext cx="7756715" cy="46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注意</a:t>
            </a:r>
            <a:endParaRPr lang="en-US" altLang="zh-CN"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9" name="文本框 18">
            <a:extLst>
              <a:ext uri="{FF2B5EF4-FFF2-40B4-BE49-F238E27FC236}">
                <a16:creationId xmlns:a16="http://schemas.microsoft.com/office/drawing/2014/main" id="{9C53D8D9-E715-4B35-9C00-B353BB4B77FB}"/>
              </a:ext>
            </a:extLst>
          </p:cNvPr>
          <p:cNvSpPr txBox="1"/>
          <p:nvPr/>
        </p:nvSpPr>
        <p:spPr>
          <a:xfrm>
            <a:off x="710879" y="1593650"/>
            <a:ext cx="9153394" cy="1156855"/>
          </a:xfrm>
          <a:prstGeom prst="rect">
            <a:avLst/>
          </a:prstGeom>
          <a:noFill/>
        </p:spPr>
        <p:txBody>
          <a:bodyPr wrap="square">
            <a:spAutoFit/>
          </a:bodyPr>
          <a:lstStyle/>
          <a:p>
            <a:pPr marL="285750" indent="-285750" eaLnBrk="1" hangingPunct="1">
              <a:lnSpc>
                <a:spcPct val="150000"/>
              </a:lnSpc>
              <a:buFont typeface="Wingdings" panose="05000000000000000000" pitchFamily="2" charset="2"/>
              <a:buChar char="l"/>
            </a:pPr>
            <a:r>
              <a:rPr lang="en-US" altLang="zh-CN" sz="1600" dirty="0">
                <a:solidFill>
                  <a:schemeClr val="tx1">
                    <a:lumMod val="85000"/>
                    <a:lumOff val="15000"/>
                  </a:schemeClr>
                </a:solidFill>
                <a:latin typeface="微软雅黑" pitchFamily="34" charset="-122"/>
                <a:ea typeface="Alibaba PuHuiTi R"/>
              </a:rPr>
              <a:t>JDK 7 </a:t>
            </a:r>
            <a:r>
              <a:rPr lang="zh-CN" altLang="en-US" sz="1600" dirty="0">
                <a:solidFill>
                  <a:schemeClr val="tx1">
                    <a:lumMod val="85000"/>
                    <a:lumOff val="15000"/>
                  </a:schemeClr>
                </a:solidFill>
                <a:latin typeface="微软雅黑" pitchFamily="34" charset="-122"/>
                <a:ea typeface="Alibaba PuHuiTi R"/>
              </a:rPr>
              <a:t>以及 </a:t>
            </a:r>
            <a:r>
              <a:rPr lang="en-US" altLang="zh-CN" sz="1600" dirty="0">
                <a:solidFill>
                  <a:schemeClr val="tx1">
                    <a:lumMod val="85000"/>
                    <a:lumOff val="15000"/>
                  </a:schemeClr>
                </a:solidFill>
                <a:latin typeface="微软雅黑" pitchFamily="34" charset="-122"/>
                <a:ea typeface="Alibaba PuHuiTi R"/>
              </a:rPr>
              <a:t>JDK 9</a:t>
            </a:r>
            <a:r>
              <a:rPr lang="zh-CN" altLang="en-US" sz="1600" dirty="0">
                <a:solidFill>
                  <a:schemeClr val="tx1">
                    <a:lumMod val="85000"/>
                    <a:lumOff val="15000"/>
                  </a:schemeClr>
                </a:solidFill>
                <a:latin typeface="微软雅黑" pitchFamily="34" charset="-122"/>
                <a:ea typeface="Alibaba PuHuiTi R"/>
              </a:rPr>
              <a:t>的</a:t>
            </a:r>
            <a:r>
              <a:rPr lang="en-US" altLang="zh-CN" sz="1600" dirty="0">
                <a:solidFill>
                  <a:schemeClr val="tx1">
                    <a:lumMod val="85000"/>
                    <a:lumOff val="15000"/>
                  </a:schemeClr>
                </a:solidFill>
                <a:latin typeface="微软雅黑" pitchFamily="34" charset="-122"/>
                <a:ea typeface="Alibaba PuHuiTi R"/>
              </a:rPr>
              <a:t>()</a:t>
            </a:r>
            <a:r>
              <a:rPr lang="zh-CN" altLang="en-US" sz="1600" dirty="0">
                <a:solidFill>
                  <a:schemeClr val="tx1">
                    <a:lumMod val="85000"/>
                    <a:lumOff val="15000"/>
                  </a:schemeClr>
                </a:solidFill>
                <a:latin typeface="微软雅黑" pitchFamily="34" charset="-122"/>
                <a:ea typeface="Alibaba PuHuiTi R"/>
              </a:rPr>
              <a:t>中只能放置资源对象，否则报错</a:t>
            </a:r>
            <a:endParaRPr lang="en-US" altLang="zh-CN" sz="1600" dirty="0">
              <a:solidFill>
                <a:schemeClr val="tx1">
                  <a:lumMod val="85000"/>
                  <a:lumOff val="15000"/>
                </a:schemeClr>
              </a:solidFill>
              <a:latin typeface="微软雅黑" pitchFamily="34" charset="-122"/>
              <a:ea typeface="Alibaba PuHuiTi R"/>
            </a:endParaRPr>
          </a:p>
          <a:p>
            <a:pPr marL="285750" indent="-285750" eaLnBrk="1" hangingPunct="1">
              <a:lnSpc>
                <a:spcPct val="150000"/>
              </a:lnSpc>
              <a:buFont typeface="Wingdings" panose="05000000000000000000" pitchFamily="2" charset="2"/>
              <a:buChar char="l"/>
            </a:pPr>
            <a:r>
              <a:rPr lang="zh-CN" altLang="en-US" sz="1600" dirty="0">
                <a:solidFill>
                  <a:schemeClr val="tx1">
                    <a:lumMod val="85000"/>
                    <a:lumOff val="15000"/>
                  </a:schemeClr>
                </a:solidFill>
                <a:latin typeface="微软雅黑" pitchFamily="34" charset="-122"/>
                <a:ea typeface="Alibaba PuHuiTi R"/>
              </a:rPr>
              <a:t>什么是资源呢？</a:t>
            </a:r>
            <a:endParaRPr lang="en-US" altLang="zh-CN" sz="1600" dirty="0">
              <a:solidFill>
                <a:schemeClr val="tx1">
                  <a:lumMod val="85000"/>
                  <a:lumOff val="15000"/>
                </a:schemeClr>
              </a:solidFill>
              <a:latin typeface="微软雅黑" pitchFamily="34" charset="-122"/>
              <a:ea typeface="Alibaba PuHuiTi R"/>
            </a:endParaRPr>
          </a:p>
          <a:p>
            <a:pPr marL="285750" indent="-285750" eaLnBrk="1" hangingPunct="1">
              <a:lnSpc>
                <a:spcPct val="150000"/>
              </a:lnSpc>
              <a:buFont typeface="Wingdings" panose="05000000000000000000" pitchFamily="2" charset="2"/>
              <a:buChar char="l"/>
            </a:pPr>
            <a:r>
              <a:rPr lang="zh-CN" altLang="en-US" sz="1600" dirty="0">
                <a:solidFill>
                  <a:schemeClr val="tx1">
                    <a:lumMod val="85000"/>
                    <a:lumOff val="15000"/>
                  </a:schemeClr>
                </a:solidFill>
                <a:latin typeface="微软雅黑" pitchFamily="34" charset="-122"/>
                <a:ea typeface="Alibaba PuHuiTi R"/>
              </a:rPr>
              <a:t>资源都是实现了</a:t>
            </a:r>
            <a:r>
              <a:rPr lang="en-US" altLang="zh-CN" sz="1600" dirty="0">
                <a:solidFill>
                  <a:schemeClr val="tx1">
                    <a:lumMod val="85000"/>
                    <a:lumOff val="15000"/>
                  </a:schemeClr>
                </a:solidFill>
                <a:latin typeface="微软雅黑" pitchFamily="34" charset="-122"/>
                <a:ea typeface="Alibaba PuHuiTi R"/>
              </a:rPr>
              <a:t>Closeable/</a:t>
            </a:r>
            <a:r>
              <a:rPr lang="en-US" altLang="zh-CN" sz="1600" dirty="0" err="1">
                <a:solidFill>
                  <a:schemeClr val="tx1">
                    <a:lumMod val="85000"/>
                    <a:lumOff val="15000"/>
                  </a:schemeClr>
                </a:solidFill>
                <a:latin typeface="微软雅黑" pitchFamily="34" charset="-122"/>
                <a:ea typeface="Alibaba PuHuiTi R"/>
              </a:rPr>
              <a:t>AutoCloseable</a:t>
            </a:r>
            <a:r>
              <a:rPr lang="zh-CN" altLang="en-US" sz="1600" dirty="0">
                <a:solidFill>
                  <a:schemeClr val="tx1">
                    <a:lumMod val="85000"/>
                    <a:lumOff val="15000"/>
                  </a:schemeClr>
                </a:solidFill>
                <a:latin typeface="微软雅黑" pitchFamily="34" charset="-122"/>
                <a:ea typeface="Alibaba PuHuiTi R"/>
              </a:rPr>
              <a:t>接口的类对象</a:t>
            </a:r>
          </a:p>
        </p:txBody>
      </p:sp>
      <p:sp>
        <p:nvSpPr>
          <p:cNvPr id="22" name="文本框 21">
            <a:extLst>
              <a:ext uri="{FF2B5EF4-FFF2-40B4-BE49-F238E27FC236}">
                <a16:creationId xmlns:a16="http://schemas.microsoft.com/office/drawing/2014/main" id="{72E1FCCB-D8B5-4595-8297-0B8370BEA5C0}"/>
              </a:ext>
            </a:extLst>
          </p:cNvPr>
          <p:cNvSpPr txBox="1"/>
          <p:nvPr/>
        </p:nvSpPr>
        <p:spPr>
          <a:xfrm>
            <a:off x="879953" y="2998814"/>
            <a:ext cx="6093912" cy="369332"/>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rgbClr val="0033B3"/>
                </a:solidFill>
                <a:effectLst/>
                <a:latin typeface="Arial Unicode MS"/>
                <a:ea typeface="JetBrains Mono"/>
              </a:rPr>
              <a:t>public abstract class </a:t>
            </a:r>
            <a:r>
              <a:rPr kumimoji="0" lang="zh-CN" altLang="zh-CN" sz="1800" b="0" i="0" u="none" strike="noStrike" cap="none" normalizeH="0" baseline="0" dirty="0">
                <a:ln>
                  <a:noFill/>
                </a:ln>
                <a:solidFill>
                  <a:srgbClr val="000000"/>
                </a:solidFill>
                <a:effectLst/>
                <a:latin typeface="Arial Unicode MS"/>
                <a:ea typeface="JetBrains Mono"/>
              </a:rPr>
              <a:t>InputStream </a:t>
            </a:r>
            <a:r>
              <a:rPr kumimoji="0" lang="zh-CN" altLang="zh-CN" sz="1800" b="0" i="0" u="none" strike="noStrike" cap="none" normalizeH="0" baseline="0" dirty="0">
                <a:ln>
                  <a:noFill/>
                </a:ln>
                <a:solidFill>
                  <a:srgbClr val="0033B3"/>
                </a:solidFill>
                <a:effectLst/>
                <a:latin typeface="Arial Unicode MS"/>
                <a:ea typeface="JetBrains Mono"/>
              </a:rPr>
              <a:t>implements </a:t>
            </a:r>
            <a:r>
              <a:rPr kumimoji="0" lang="zh-CN" altLang="zh-CN" sz="1800" b="0" i="0" u="none" strike="noStrike" cap="none" normalizeH="0" baseline="0" dirty="0">
                <a:ln>
                  <a:noFill/>
                </a:ln>
                <a:solidFill>
                  <a:srgbClr val="000000"/>
                </a:solidFill>
                <a:effectLst/>
                <a:latin typeface="Arial Unicode MS"/>
                <a:ea typeface="JetBrains Mono"/>
              </a:rPr>
              <a:t>Closeable</a:t>
            </a:r>
            <a:r>
              <a:rPr kumimoji="0" lang="en-US" altLang="zh-CN" sz="1800" b="0" i="0" u="none" strike="noStrike" cap="none" normalizeH="0" baseline="0" dirty="0">
                <a:ln>
                  <a:noFill/>
                </a:ln>
                <a:solidFill>
                  <a:srgbClr val="000000"/>
                </a:solidFill>
                <a:effectLst/>
                <a:latin typeface="Arial Unicode MS"/>
                <a:ea typeface="JetBrains Mono"/>
              </a:rPr>
              <a:t> {}</a:t>
            </a:r>
            <a:endParaRPr kumimoji="0" lang="zh-CN" altLang="zh-CN" sz="4400" b="0" i="0" u="none" strike="noStrike" cap="none" normalizeH="0" baseline="0" dirty="0">
              <a:ln>
                <a:noFill/>
              </a:ln>
              <a:solidFill>
                <a:schemeClr val="tx1"/>
              </a:solidFill>
              <a:effectLst/>
              <a:latin typeface="Arial" panose="020B0604020202020204" pitchFamily="34" charset="0"/>
            </a:endParaRPr>
          </a:p>
        </p:txBody>
      </p:sp>
      <p:sp>
        <p:nvSpPr>
          <p:cNvPr id="25" name="文本框 24">
            <a:extLst>
              <a:ext uri="{FF2B5EF4-FFF2-40B4-BE49-F238E27FC236}">
                <a16:creationId xmlns:a16="http://schemas.microsoft.com/office/drawing/2014/main" id="{CDD1D4BA-F7BC-413B-AE0F-75AA71663D84}"/>
              </a:ext>
            </a:extLst>
          </p:cNvPr>
          <p:cNvSpPr txBox="1"/>
          <p:nvPr/>
        </p:nvSpPr>
        <p:spPr>
          <a:xfrm>
            <a:off x="879953" y="3738164"/>
            <a:ext cx="7838162" cy="369332"/>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spAutoFit/>
          </a:bodyPr>
          <a:lstStyle>
            <a:defPPr>
              <a:defRPr lang="zh-CN"/>
            </a:defPPr>
            <a:lvl1pPr marR="0" lvl="0" indent="0" eaLnBrk="0" fontAlgn="base" hangingPunct="0">
              <a:lnSpc>
                <a:spcPct val="100000"/>
              </a:lnSpc>
              <a:spcBef>
                <a:spcPct val="0"/>
              </a:spcBef>
              <a:spcAft>
                <a:spcPct val="0"/>
              </a:spcAft>
              <a:buClrTx/>
              <a:buSzTx/>
              <a:buFontTx/>
              <a:buNone/>
              <a:tabLst/>
              <a:defRPr kumimoji="0" b="0" i="0" u="none" strike="noStrike" cap="none" normalizeH="0" baseline="0">
                <a:ln>
                  <a:noFill/>
                </a:ln>
                <a:solidFill>
                  <a:srgbClr val="0033B3"/>
                </a:solidFill>
                <a:effectLst/>
                <a:latin typeface="Arial Unicode MS"/>
                <a:ea typeface="JetBrains Mono"/>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zh-CN" altLang="zh-CN" dirty="0"/>
              <a:t>public abstract class OutputStream implements Closeable, Flushable</a:t>
            </a:r>
            <a:r>
              <a:rPr lang="en-US" altLang="zh-CN" dirty="0"/>
              <a:t>{}</a:t>
            </a:r>
            <a:r>
              <a:rPr lang="zh-CN" altLang="zh-CN" dirty="0"/>
              <a:t> </a:t>
            </a:r>
          </a:p>
        </p:txBody>
      </p:sp>
    </p:spTree>
    <p:extLst>
      <p:ext uri="{BB962C8B-B14F-4D97-AF65-F5344CB8AC3E}">
        <p14:creationId xmlns:p14="http://schemas.microsoft.com/office/powerpoint/2010/main" val="3844155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DA47DB9F-0242-4307-AAFA-9536CEF0F23A}"/>
              </a:ext>
            </a:extLst>
          </p:cNvPr>
          <p:cNvSpPr txBox="1"/>
          <p:nvPr/>
        </p:nvSpPr>
        <p:spPr>
          <a:xfrm>
            <a:off x="4387959" y="1276455"/>
            <a:ext cx="7540570" cy="4305089"/>
          </a:xfrm>
          <a:prstGeom prst="rect">
            <a:avLst/>
          </a:prstGeom>
          <a:noFill/>
        </p:spPr>
        <p:txBody>
          <a:bodyPr wrap="square">
            <a:spAutoFit/>
          </a:bodyPr>
          <a:lstStyle/>
          <a:p>
            <a:pPr>
              <a:lnSpc>
                <a:spcPct val="250000"/>
              </a:lnSpc>
            </a:pP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1</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、File类的作用？</a:t>
            </a:r>
          </a:p>
          <a:p>
            <a:pPr marL="742950" lvl="1" indent="-285750">
              <a:lnSpc>
                <a:spcPct val="250000"/>
              </a:lnSpc>
              <a:buFont typeface="Wingdings" panose="05000000000000000000" pitchFamily="2" charset="2"/>
              <a:buChar char="l"/>
            </a:pP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创建对象定位文件，可以删除、获取文件信息等。但是不能读写文件内容。</a:t>
            </a:r>
          </a:p>
          <a:p>
            <a:pPr>
              <a:lnSpc>
                <a:spcPct val="250000"/>
              </a:lnSpc>
            </a:pP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2</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、File类构建对象的方式 ？</a:t>
            </a:r>
          </a:p>
          <a:p>
            <a:pPr marL="742950" lvl="1" indent="-285750">
              <a:lnSpc>
                <a:spcPct val="250000"/>
              </a:lnSpc>
              <a:buFont typeface="Wingdings" panose="05000000000000000000" pitchFamily="2" charset="2"/>
              <a:buChar char="l"/>
            </a:pP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File file = new File(“文件/文件夹/绝对路径/相对路径”);</a:t>
            </a:r>
          </a:p>
          <a:p>
            <a:pPr>
              <a:lnSpc>
                <a:spcPct val="250000"/>
              </a:lnSpc>
            </a:pP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3</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、绝对路径和相对路径是什么样的？</a:t>
            </a:r>
          </a:p>
          <a:p>
            <a:pPr marL="742950" lvl="1" indent="-285750">
              <a:lnSpc>
                <a:spcPct val="250000"/>
              </a:lnSpc>
              <a:buFont typeface="Wingdings" panose="05000000000000000000" pitchFamily="2" charset="2"/>
              <a:buChar char="l"/>
            </a:pP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绝对路径是带盘符的。</a:t>
            </a:r>
          </a:p>
          <a:p>
            <a:pPr marL="742950" lvl="1" indent="-285750">
              <a:lnSpc>
                <a:spcPct val="250000"/>
              </a:lnSpc>
              <a:buFont typeface="Wingdings" panose="05000000000000000000" pitchFamily="2" charset="2"/>
              <a:buChar char="l"/>
            </a:pP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相对路径是不带盘符的，默认到当前工程下寻找文件。</a:t>
            </a:r>
          </a:p>
        </p:txBody>
      </p:sp>
    </p:spTree>
    <p:extLst>
      <p:ext uri="{BB962C8B-B14F-4D97-AF65-F5344CB8AC3E}">
        <p14:creationId xmlns:p14="http://schemas.microsoft.com/office/powerpoint/2010/main" val="2696338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fade">
                                      <p:cBhvr>
                                        <p:cTn id="7" dur="500"/>
                                        <p:tgtEl>
                                          <p:spTgt spid="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fade">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animEffect transition="in" filter="fade">
                                      <p:cBhvr>
                                        <p:cTn id="17" dur="500"/>
                                        <p:tgtEl>
                                          <p:spTgt spid="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4" end="4"/>
                                            </p:txEl>
                                          </p:spTgt>
                                        </p:tgtEl>
                                        <p:attrNameLst>
                                          <p:attrName>style.visibility</p:attrName>
                                        </p:attrNameLst>
                                      </p:cBhvr>
                                      <p:to>
                                        <p:strVal val="visible"/>
                                      </p:to>
                                    </p:set>
                                    <p:animEffect transition="in" filter="fade">
                                      <p:cBhvr>
                                        <p:cTn id="22" dur="500"/>
                                        <p:tgtEl>
                                          <p:spTgt spid="8">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animEffect transition="in" filter="fade">
                                      <p:cBhvr>
                                        <p:cTn id="27" dur="500"/>
                                        <p:tgtEl>
                                          <p:spTgt spid="8">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
                                            <p:txEl>
                                              <p:pRg st="6" end="6"/>
                                            </p:txEl>
                                          </p:spTgt>
                                        </p:tgtEl>
                                        <p:attrNameLst>
                                          <p:attrName>style.visibility</p:attrName>
                                        </p:attrNameLst>
                                      </p:cBhvr>
                                      <p:to>
                                        <p:strVal val="visible"/>
                                      </p:to>
                                    </p:set>
                                    <p:animEffect transition="in" filter="fade">
                                      <p:cBhvr>
                                        <p:cTn id="32"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950640" y="530470"/>
            <a:ext cx="4716991" cy="4511040"/>
          </a:xfrm>
        </p:spPr>
        <p:txBody>
          <a:bodyPr/>
          <a:lstStyle/>
          <a:p>
            <a:r>
              <a:rPr lang="en-US" altLang="zh-CN" dirty="0"/>
              <a:t>try-catch-resource</a:t>
            </a:r>
            <a:r>
              <a:rPr lang="zh-CN" altLang="en-US" dirty="0"/>
              <a:t>的作用</a:t>
            </a:r>
            <a:endParaRPr lang="en-US" altLang="zh-CN" dirty="0"/>
          </a:p>
          <a:p>
            <a:pPr marL="895335" lvl="1" indent="-285750">
              <a:lnSpc>
                <a:spcPct val="200000"/>
              </a:lnSpc>
              <a:buFont typeface="Wingdings" panose="05000000000000000000" pitchFamily="2" charset="2"/>
              <a:buChar char="l"/>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自动释放资源、代码简洁</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781095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a:extLst>
              <a:ext uri="{FF2B5EF4-FFF2-40B4-BE49-F238E27FC236}">
                <a16:creationId xmlns:a16="http://schemas.microsoft.com/office/drawing/2014/main" id="{9968495A-3E7D-644A-9FE8-5D1024F23EB3}"/>
              </a:ext>
            </a:extLst>
          </p:cNvPr>
          <p:cNvSpPr>
            <a:spLocks noGrp="1"/>
          </p:cNvSpPr>
          <p:nvPr>
            <p:ph type="body" sz="quarter" idx="10"/>
          </p:nvPr>
        </p:nvSpPr>
        <p:spPr/>
        <p:txBody>
          <a:bodyPr/>
          <a:lstStyle/>
          <a:p>
            <a:r>
              <a:rPr lang="zh-CN" altLang="en-US" dirty="0"/>
              <a:t>拷贝文件夹</a:t>
            </a:r>
          </a:p>
        </p:txBody>
      </p:sp>
      <p:sp>
        <p:nvSpPr>
          <p:cNvPr id="7" name="文本占位符 6">
            <a:extLst>
              <a:ext uri="{FF2B5EF4-FFF2-40B4-BE49-F238E27FC236}">
                <a16:creationId xmlns:a16="http://schemas.microsoft.com/office/drawing/2014/main" id="{8AB3EF58-A97F-D44C-8815-7D77AAB0C729}"/>
              </a:ext>
            </a:extLst>
          </p:cNvPr>
          <p:cNvSpPr>
            <a:spLocks noGrp="1"/>
          </p:cNvSpPr>
          <p:nvPr>
            <p:ph type="body" sz="quarter" idx="11"/>
          </p:nvPr>
        </p:nvSpPr>
        <p:spPr>
          <a:xfrm>
            <a:off x="2195450" y="1656000"/>
            <a:ext cx="9269719" cy="4219575"/>
          </a:xfrm>
        </p:spPr>
        <p:txBody>
          <a:bodyPr/>
          <a:lstStyle/>
          <a:p>
            <a:pPr>
              <a:lnSpc>
                <a:spcPct val="250000"/>
              </a:lnSpc>
            </a:pPr>
            <a:r>
              <a:rPr lang="zh-CN" altLang="en-US" dirty="0"/>
              <a:t>需求：将某个磁盘的文件夹拷贝到另一个文件夹下去，包括文件夹中的全部信息</a:t>
            </a:r>
            <a:endParaRPr lang="en-US" altLang="zh-CN" dirty="0"/>
          </a:p>
          <a:p>
            <a:pPr>
              <a:lnSpc>
                <a:spcPct val="250000"/>
              </a:lnSpc>
            </a:pPr>
            <a:r>
              <a:rPr lang="zh-CN" altLang="en-US" dirty="0"/>
              <a:t>分析：</a:t>
            </a:r>
            <a:endParaRPr lang="en-US" altLang="zh-CN" dirty="0"/>
          </a:p>
          <a:p>
            <a:pPr>
              <a:lnSpc>
                <a:spcPct val="250000"/>
              </a:lnSpc>
            </a:pPr>
            <a:r>
              <a:rPr lang="zh-CN" altLang="en-US" dirty="0"/>
              <a:t>①：</a:t>
            </a:r>
            <a:r>
              <a:rPr lang="en-US" altLang="zh-CN" dirty="0"/>
              <a:t>IO</a:t>
            </a:r>
            <a:r>
              <a:rPr lang="zh-CN" altLang="en-US" dirty="0"/>
              <a:t>默认不可以拷贝文件夹</a:t>
            </a:r>
            <a:endParaRPr lang="en-US" altLang="zh-CN" dirty="0"/>
          </a:p>
          <a:p>
            <a:pPr>
              <a:lnSpc>
                <a:spcPct val="250000"/>
              </a:lnSpc>
            </a:pPr>
            <a:r>
              <a:rPr lang="zh-CN" altLang="en-US" dirty="0"/>
              <a:t>②：我们需要遍历文件夹，如果是文件则拷贝过去，如果是文件夹则要进行</a:t>
            </a:r>
            <a:r>
              <a:rPr lang="en-US" altLang="zh-CN" dirty="0"/>
              <a:t>1-1</a:t>
            </a:r>
            <a:r>
              <a:rPr lang="zh-CN" altLang="en-US" dirty="0"/>
              <a:t>创建，继续复制内容。</a:t>
            </a:r>
          </a:p>
          <a:p>
            <a:pPr>
              <a:lnSpc>
                <a:spcPct val="250000"/>
              </a:lnSpc>
            </a:pPr>
            <a:endParaRPr lang="zh-CN" altLang="en-US" dirty="0"/>
          </a:p>
        </p:txBody>
      </p:sp>
    </p:spTree>
    <p:extLst>
      <p:ext uri="{BB962C8B-B14F-4D97-AF65-F5344CB8AC3E}">
        <p14:creationId xmlns:p14="http://schemas.microsoft.com/office/powerpoint/2010/main" val="345974633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282" name="图片 1">
            <a:extLst>
              <a:ext uri="{FF2B5EF4-FFF2-40B4-BE49-F238E27FC236}">
                <a16:creationId xmlns:a16="http://schemas.microsoft.com/office/drawing/2014/main" id="{DA2F3ADD-BD86-45B1-8996-C05C82318A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5645788"/>
      </p:ext>
    </p:extLst>
  </p:cSld>
  <p:clrMapOvr>
    <a:masterClrMapping/>
  </p:clrMapOvr>
</p:sld>
</file>

<file path=ppt/theme/theme1.xml><?xml version="1.0" encoding="utf-8"?>
<a:theme xmlns:a="http://schemas.openxmlformats.org/drawingml/2006/main" name="封面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目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3.xml><?xml version="1.0" encoding="utf-8"?>
<a:theme xmlns:a="http://schemas.openxmlformats.org/drawingml/2006/main" name="学习目标">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4.xml><?xml version="1.0" encoding="utf-8"?>
<a:theme xmlns:a="http://schemas.openxmlformats.org/drawingml/2006/main" name="章节页版式（一级+二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章节页版式（一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正文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7.xml><?xml version="1.0" encoding="utf-8"?>
<a:theme xmlns:a="http://schemas.openxmlformats.org/drawingml/2006/main" name="5_结束页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24575</TotalTime>
  <Words>8545</Words>
  <Application>Microsoft Office PowerPoint</Application>
  <PresentationFormat>宽屏</PresentationFormat>
  <Paragraphs>1010</Paragraphs>
  <Slides>93</Slides>
  <Notes>36</Notes>
  <HiddenSlides>0</HiddenSlides>
  <MMClips>0</MMClips>
  <ScaleCrop>false</ScaleCrop>
  <HeadingPairs>
    <vt:vector size="6" baseType="variant">
      <vt:variant>
        <vt:lpstr>已用的字体</vt:lpstr>
      </vt:variant>
      <vt:variant>
        <vt:i4>20</vt:i4>
      </vt:variant>
      <vt:variant>
        <vt:lpstr>主题</vt:lpstr>
      </vt:variant>
      <vt:variant>
        <vt:i4>7</vt:i4>
      </vt:variant>
      <vt:variant>
        <vt:lpstr>幻灯片标题</vt:lpstr>
      </vt:variant>
      <vt:variant>
        <vt:i4>93</vt:i4>
      </vt:variant>
    </vt:vector>
  </HeadingPairs>
  <TitlesOfParts>
    <vt:vector size="120" baseType="lpstr">
      <vt:lpstr>Alibaba PuHuiTi B</vt:lpstr>
      <vt:lpstr>Alibaba PuHuiTi M</vt:lpstr>
      <vt:lpstr>Alibaba PuHuiTi Medium</vt:lpstr>
      <vt:lpstr>Alibaba PuHuiTi R</vt:lpstr>
      <vt:lpstr>Arial Unicode MS</vt:lpstr>
      <vt:lpstr>阿里巴巴普惠体</vt:lpstr>
      <vt:lpstr>等线</vt:lpstr>
      <vt:lpstr>黑体</vt:lpstr>
      <vt:lpstr>STKaiti</vt:lpstr>
      <vt:lpstr>STKaiti</vt:lpstr>
      <vt:lpstr>宋体</vt:lpstr>
      <vt:lpstr>微软雅黑</vt:lpstr>
      <vt:lpstr>Arial</vt:lpstr>
      <vt:lpstr>Calibri</vt:lpstr>
      <vt:lpstr>Consolas</vt:lpstr>
      <vt:lpstr>Courier New</vt:lpstr>
      <vt:lpstr>Segoe UI</vt:lpstr>
      <vt:lpstr>Times New Roman</vt:lpstr>
      <vt:lpstr>Verdana</vt:lpstr>
      <vt:lpstr>Wingdings</vt:lpstr>
      <vt:lpstr>封面2</vt:lpstr>
      <vt:lpstr>目录</vt:lpstr>
      <vt:lpstr>学习目标</vt:lpstr>
      <vt:lpstr>章节页版式（一级+二级标题）</vt:lpstr>
      <vt:lpstr>章节页版式（一级标题）</vt:lpstr>
      <vt:lpstr>正文设计方案</vt:lpstr>
      <vt:lpstr>5_结束页设计方案</vt:lpstr>
      <vt:lpstr>File类、IO流</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8802</dc:creator>
  <cp:lastModifiedBy>itheima</cp:lastModifiedBy>
  <cp:revision>5550</cp:revision>
  <dcterms:created xsi:type="dcterms:W3CDTF">2020-03-31T02:23:27Z</dcterms:created>
  <dcterms:modified xsi:type="dcterms:W3CDTF">2022-03-20T01:06:31Z</dcterms:modified>
</cp:coreProperties>
</file>