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92"/>
  </p:notesMasterIdLst>
  <p:handoutMasterIdLst>
    <p:handoutMasterId r:id="rId93"/>
  </p:handoutMasterIdLst>
  <p:sldIdLst>
    <p:sldId id="1105" r:id="rId8"/>
    <p:sldId id="690" r:id="rId9"/>
    <p:sldId id="691" r:id="rId10"/>
    <p:sldId id="694" r:id="rId11"/>
    <p:sldId id="1302" r:id="rId12"/>
    <p:sldId id="849" r:id="rId13"/>
    <p:sldId id="609" r:id="rId14"/>
    <p:sldId id="608" r:id="rId15"/>
    <p:sldId id="683" r:id="rId16"/>
    <p:sldId id="682" r:id="rId17"/>
    <p:sldId id="636" r:id="rId18"/>
    <p:sldId id="612" r:id="rId19"/>
    <p:sldId id="712" r:id="rId20"/>
    <p:sldId id="1303" r:id="rId21"/>
    <p:sldId id="613" r:id="rId22"/>
    <p:sldId id="859" r:id="rId23"/>
    <p:sldId id="1304" r:id="rId24"/>
    <p:sldId id="860" r:id="rId25"/>
    <p:sldId id="611" r:id="rId26"/>
    <p:sldId id="713" r:id="rId27"/>
    <p:sldId id="1305" r:id="rId28"/>
    <p:sldId id="603" r:id="rId29"/>
    <p:sldId id="836" r:id="rId30"/>
    <p:sldId id="861" r:id="rId31"/>
    <p:sldId id="707" r:id="rId32"/>
    <p:sldId id="708" r:id="rId33"/>
    <p:sldId id="709" r:id="rId34"/>
    <p:sldId id="710" r:id="rId35"/>
    <p:sldId id="705" r:id="rId36"/>
    <p:sldId id="862" r:id="rId37"/>
    <p:sldId id="714" r:id="rId38"/>
    <p:sldId id="1306" r:id="rId39"/>
    <p:sldId id="725" r:id="rId40"/>
    <p:sldId id="598" r:id="rId41"/>
    <p:sldId id="728" r:id="rId42"/>
    <p:sldId id="726" r:id="rId43"/>
    <p:sldId id="897" r:id="rId44"/>
    <p:sldId id="898" r:id="rId45"/>
    <p:sldId id="729" r:id="rId46"/>
    <p:sldId id="1316" r:id="rId47"/>
    <p:sldId id="905" r:id="rId48"/>
    <p:sldId id="902" r:id="rId49"/>
    <p:sldId id="903" r:id="rId50"/>
    <p:sldId id="907" r:id="rId51"/>
    <p:sldId id="1308" r:id="rId52"/>
    <p:sldId id="649" r:id="rId53"/>
    <p:sldId id="909" r:id="rId54"/>
    <p:sldId id="910" r:id="rId55"/>
    <p:sldId id="908" r:id="rId56"/>
    <p:sldId id="1309" r:id="rId57"/>
    <p:sldId id="814" r:id="rId58"/>
    <p:sldId id="812" r:id="rId59"/>
    <p:sldId id="815" r:id="rId60"/>
    <p:sldId id="911" r:id="rId61"/>
    <p:sldId id="912" r:id="rId62"/>
    <p:sldId id="1317" r:id="rId63"/>
    <p:sldId id="915" r:id="rId64"/>
    <p:sldId id="816" r:id="rId65"/>
    <p:sldId id="916" r:id="rId66"/>
    <p:sldId id="817" r:id="rId67"/>
    <p:sldId id="1311" r:id="rId68"/>
    <p:sldId id="819" r:id="rId69"/>
    <p:sldId id="923" r:id="rId70"/>
    <p:sldId id="820" r:id="rId71"/>
    <p:sldId id="1318" r:id="rId72"/>
    <p:sldId id="821" r:id="rId73"/>
    <p:sldId id="822" r:id="rId74"/>
    <p:sldId id="823" r:id="rId75"/>
    <p:sldId id="1319" r:id="rId76"/>
    <p:sldId id="924" r:id="rId77"/>
    <p:sldId id="824" r:id="rId78"/>
    <p:sldId id="830" r:id="rId79"/>
    <p:sldId id="826" r:id="rId80"/>
    <p:sldId id="1320" r:id="rId81"/>
    <p:sldId id="827" r:id="rId82"/>
    <p:sldId id="925" r:id="rId83"/>
    <p:sldId id="828" r:id="rId84"/>
    <p:sldId id="1321" r:id="rId85"/>
    <p:sldId id="831" r:id="rId86"/>
    <p:sldId id="840" r:id="rId87"/>
    <p:sldId id="1322" r:id="rId88"/>
    <p:sldId id="841" r:id="rId89"/>
    <p:sldId id="355" r:id="rId90"/>
    <p:sldId id="264" r:id="rId9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852" autoAdjust="0"/>
  </p:normalViewPr>
  <p:slideViewPr>
    <p:cSldViewPr snapToGrid="0">
      <p:cViewPr varScale="1">
        <p:scale>
          <a:sx n="96" d="100"/>
          <a:sy n="96" d="100"/>
        </p:scale>
        <p:origin x="326" y="62"/>
      </p:cViewPr>
      <p:guideLst/>
    </p:cSldViewPr>
  </p:slideViewPr>
  <p:outlineViewPr>
    <p:cViewPr>
      <p:scale>
        <a:sx n="33" d="100"/>
        <a:sy n="33" d="100"/>
      </p:scale>
      <p:origin x="0" y="-29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viewProps" Target="viewProps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5%B3%E4%BA%8E%E5%BC%80%E5%B1%952020%E5%B9%B4IPv6%E7%AB%AF%E5%88%B0%E7%AB%AF%E8%B4%AF%E9%80%9A%E8%83%BD%E5%8A%9B%E6%8F%90%E5%8D%87%E4%B8%93%E9%A1%B9%E8%A1%8C%E5%8A%A8%E7%9A%84%E9%80%9A%E7%9F%A5/24670803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A5A223FA-5CB5-4DE5-A395-2BD061A6FE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8327726B-1FD4-442C-928C-02778499A6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端口是应用程序在计算机上运行时跟外接数据交流的出口，每一款软件发送数据和接收数据都需要依赖端口。</a:t>
            </a:r>
            <a:endParaRPr lang="en-US" altLang="zh-CN"/>
          </a:p>
          <a:p>
            <a:r>
              <a:rPr lang="zh-CN" altLang="en-US"/>
              <a:t>协议是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数据在网络中传输的规则，这个规则包含了传输格式、传输速率、传输步骤等</a:t>
            </a:r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4183845D-1F91-40DF-B456-5714E36F6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631C4D6-5B4E-44D2-A69F-D5488EBA9BE4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AE3FB98-D91E-4850-A7E7-6F17CB3696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64145D0E-C61C-4165-8C69-5073D79299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数据在互联网传输的时候需要遵守一定的规则，不能自己想怎么传就怎么传，所以协议就是数据在互联网传输的规则</a:t>
            </a:r>
            <a:endParaRPr lang="en-US" altLang="zh-CN"/>
          </a:p>
          <a:p>
            <a:r>
              <a:rPr lang="zh-CN" altLang="en-US"/>
              <a:t>面向无连接的意思：发送端在发送的时候，不管与接收端的连接是否建立。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69345E97-5C19-4822-97E1-60CF41D9E4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7E5575E-6169-402D-83D1-596F9BA6170C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AE3FB98-D91E-4850-A7E7-6F17CB3696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64145D0E-C61C-4165-8C69-5073D79299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数据在互联网传输的时候需要遵守一定的规则，不能自己想怎么传就怎么传，所以协议就是数据在互联网传输的规则</a:t>
            </a:r>
            <a:endParaRPr lang="en-US" altLang="zh-CN"/>
          </a:p>
          <a:p>
            <a:r>
              <a:rPr lang="zh-CN" altLang="en-US"/>
              <a:t>面向无连接的意思：发送端在发送的时候，不管与接收端的连接是否建立。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69345E97-5C19-4822-97E1-60CF41D9E4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7E5575E-6169-402D-83D1-596F9BA6170C}" type="slidenum">
              <a:rPr lang="zh-CN" altLang="en-US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237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>
            <a:extLst>
              <a:ext uri="{FF2B5EF4-FFF2-40B4-BE49-F238E27FC236}">
                <a16:creationId xmlns:a16="http://schemas.microsoft.com/office/drawing/2014/main" id="{3DABA20D-98F1-4A2F-8D86-6C90775AA9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备注占位符 2">
            <a:extLst>
              <a:ext uri="{FF2B5EF4-FFF2-40B4-BE49-F238E27FC236}">
                <a16:creationId xmlns:a16="http://schemas.microsoft.com/office/drawing/2014/main" id="{09847F98-04F7-4CDF-B7E4-D753FCC430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用</a:t>
            </a:r>
            <a:r>
              <a:rPr lang="en-US" altLang="zh-CN"/>
              <a:t>chrom</a:t>
            </a:r>
            <a:r>
              <a:rPr lang="zh-CN" altLang="en-US"/>
              <a:t>浏览器的抓包工具看一下三次握手</a:t>
            </a:r>
          </a:p>
        </p:txBody>
      </p:sp>
      <p:sp>
        <p:nvSpPr>
          <p:cNvPr id="118788" name="灯片编号占位符 3">
            <a:extLst>
              <a:ext uri="{FF2B5EF4-FFF2-40B4-BE49-F238E27FC236}">
                <a16:creationId xmlns:a16="http://schemas.microsoft.com/office/drawing/2014/main" id="{7F7CA433-3F0B-4B27-862D-10F8FFF49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1715AFA-E75E-4E8F-82CD-D0224D251B59}" type="slidenum">
              <a:rPr lang="zh-CN" altLang="en-US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96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>
            <a:extLst>
              <a:ext uri="{FF2B5EF4-FFF2-40B4-BE49-F238E27FC236}">
                <a16:creationId xmlns:a16="http://schemas.microsoft.com/office/drawing/2014/main" id="{A32A1C2D-4E07-4E36-BEAB-E2CD0F7487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备注占位符 2">
            <a:extLst>
              <a:ext uri="{FF2B5EF4-FFF2-40B4-BE49-F238E27FC236}">
                <a16:creationId xmlns:a16="http://schemas.microsoft.com/office/drawing/2014/main" id="{203ACBAE-586D-4B53-BCE9-9C2D482FEC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836" name="灯片编号占位符 3">
            <a:extLst>
              <a:ext uri="{FF2B5EF4-FFF2-40B4-BE49-F238E27FC236}">
                <a16:creationId xmlns:a16="http://schemas.microsoft.com/office/drawing/2014/main" id="{34E84A88-0155-4959-B39A-1CDC034E1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7757242-CA7B-481A-ACC4-19F841FD1A66}" type="slidenum">
              <a:rPr lang="zh-CN" altLang="en-US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91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>
            <a:extLst>
              <a:ext uri="{FF2B5EF4-FFF2-40B4-BE49-F238E27FC236}">
                <a16:creationId xmlns:a16="http://schemas.microsoft.com/office/drawing/2014/main" id="{B502489A-06EC-4FC3-B425-34D590E547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>
            <a:extLst>
              <a:ext uri="{FF2B5EF4-FFF2-40B4-BE49-F238E27FC236}">
                <a16:creationId xmlns:a16="http://schemas.microsoft.com/office/drawing/2014/main" id="{7E4533A4-CCAA-4D1E-9E53-17B9F7FC21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用</a:t>
            </a:r>
            <a:r>
              <a:rPr lang="en-US" altLang="zh-CN"/>
              <a:t>chrom</a:t>
            </a:r>
            <a:r>
              <a:rPr lang="zh-CN" altLang="en-US"/>
              <a:t>浏览器的抓包工具看一下四次挥手</a:t>
            </a:r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4D54FCFB-6C71-4390-926D-32925A729B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3A4AD17-4276-47E7-9DAA-D9496D429B6F}" type="slidenum">
              <a:rPr lang="zh-CN" altLang="en-US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9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>
            <a:extLst>
              <a:ext uri="{FF2B5EF4-FFF2-40B4-BE49-F238E27FC236}">
                <a16:creationId xmlns:a16="http://schemas.microsoft.com/office/drawing/2014/main" id="{8046079C-1E5E-40C9-82D0-BC10F80B61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备注占位符 2">
            <a:extLst>
              <a:ext uri="{FF2B5EF4-FFF2-40B4-BE49-F238E27FC236}">
                <a16:creationId xmlns:a16="http://schemas.microsoft.com/office/drawing/2014/main" id="{A075668F-271E-4CA4-9C77-C3C8DB040F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>
            <a:extLst>
              <a:ext uri="{FF2B5EF4-FFF2-40B4-BE49-F238E27FC236}">
                <a16:creationId xmlns:a16="http://schemas.microsoft.com/office/drawing/2014/main" id="{1155AD3A-BF4E-4459-BA58-11001435E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1351669-76E2-469D-A0D8-3C7AE5DCB8DD}" type="slidenum">
              <a:rPr lang="zh-CN" altLang="en-US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668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9B21F9D7-2DA0-4572-A28A-E5C7B53F93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5F290B68-E98C-4EEE-AF20-FE4B920233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B039FED4-CB50-41B8-AC5E-8B3B1A3C3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BED5030-D366-465E-896B-F9F70A458407}" type="slidenum">
              <a:rPr lang="zh-CN" altLang="en-US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47C7C0BE-D170-43AB-86B5-908FDA71AE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CA38C5A3-8337-476E-A0A3-AA243D94AD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0E77902F-D125-42C7-A4A3-9156C37B8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1CB452B-808F-43EC-A91F-F739CDB6E22F}" type="slidenum">
              <a:rPr lang="zh-CN" altLang="en-US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25D3EF0B-2519-4E3D-BAFC-88E2D95AD0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>
            <a:extLst>
              <a:ext uri="{FF2B5EF4-FFF2-40B4-BE49-F238E27FC236}">
                <a16:creationId xmlns:a16="http://schemas.microsoft.com/office/drawing/2014/main" id="{061ED63F-4B19-4E5E-9907-56494E2C56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94212" name="灯片编号占位符 3">
            <a:extLst>
              <a:ext uri="{FF2B5EF4-FFF2-40B4-BE49-F238E27FC236}">
                <a16:creationId xmlns:a16="http://schemas.microsoft.com/office/drawing/2014/main" id="{17E80868-B93E-44CD-AF02-CFE4A6958E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B353BEA-B0FF-44B7-96A2-9AAE7A75565C}" type="slidenum">
              <a:rPr lang="zh-CN" altLang="en-US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21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25D3EF0B-2519-4E3D-BAFC-88E2D95AD0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>
            <a:extLst>
              <a:ext uri="{FF2B5EF4-FFF2-40B4-BE49-F238E27FC236}">
                <a16:creationId xmlns:a16="http://schemas.microsoft.com/office/drawing/2014/main" id="{061ED63F-4B19-4E5E-9907-56494E2C56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94212" name="灯片编号占位符 3">
            <a:extLst>
              <a:ext uri="{FF2B5EF4-FFF2-40B4-BE49-F238E27FC236}">
                <a16:creationId xmlns:a16="http://schemas.microsoft.com/office/drawing/2014/main" id="{17E80868-B93E-44CD-AF02-CFE4A6958E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B353BEA-B0FF-44B7-96A2-9AAE7A75565C}" type="slidenum">
              <a:rPr lang="zh-CN" altLang="en-US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49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59FC6B9-2099-4D56-8CCA-F396AC3DDC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AF5D7BE6-31D7-4EC1-BA37-07C18B9D51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左右有两台电脑，左边的叫发送端，右边的叫接收端</a:t>
            </a:r>
            <a:endParaRPr lang="en-US" altLang="zh-CN"/>
          </a:p>
          <a:p>
            <a:r>
              <a:rPr lang="zh-CN" altLang="en-US"/>
              <a:t>左边电脑中的飞秋发送你愁啥，右边电脑中的飞秋接收你愁啥？</a:t>
            </a:r>
            <a:endParaRPr lang="en-US" altLang="zh-CN"/>
          </a:p>
          <a:p>
            <a:r>
              <a:rPr lang="zh-CN" altLang="en-US"/>
              <a:t>教室中有很多电脑，每一台电脑上又有很多的软件，所以你怎么就能确定一定是发送给右边中间电脑上的飞秋呢？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71E6E5C1-140B-401A-A23B-10D7DB65A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C2AEE1F-4CBE-48AF-926D-3F212CA197F5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05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24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58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09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52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41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6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2FFA12D0-FFCF-44B4-950B-04CBBFCCA7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50D8802-2D24-4931-9AB9-3800F417D2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IP</a:t>
            </a:r>
            <a:r>
              <a:rPr lang="zh-CN" altLang="en-US"/>
              <a:t>这里简单提及一下域名，比如：我们要访问百度的服务器电脑，就是访问百度的</a:t>
            </a:r>
            <a:r>
              <a:rPr lang="en-US" altLang="zh-CN"/>
              <a:t>IP</a:t>
            </a:r>
            <a:r>
              <a:rPr lang="zh-CN" altLang="en-US"/>
              <a:t>。有的同学说，不对，我们用的是域名，就是</a:t>
            </a:r>
            <a:r>
              <a:rPr lang="en-US" altLang="zh-CN"/>
              <a:t>www.baidu.com</a:t>
            </a:r>
          </a:p>
          <a:p>
            <a:r>
              <a:rPr lang="zh-CN" altLang="en-US"/>
              <a:t>大家说的是对的，因为，</a:t>
            </a:r>
            <a:r>
              <a:rPr lang="en-US" altLang="zh-CN"/>
              <a:t>IP</a:t>
            </a:r>
            <a:r>
              <a:rPr lang="zh-CN" altLang="en-US"/>
              <a:t>是很多数字组成的，不方便记忆，那么域名其中一个功能就是让我们方便记忆。我们可以试一下，打开</a:t>
            </a:r>
            <a:r>
              <a:rPr lang="en-US" altLang="zh-CN"/>
              <a:t>cmd-</a:t>
            </a:r>
            <a:r>
              <a:rPr lang="en-US" altLang="zh-CN">
                <a:sym typeface="Wingdings" panose="05000000000000000000" pitchFamily="2" charset="2"/>
              </a:rPr>
              <a:t> ping </a:t>
            </a:r>
            <a:r>
              <a:rPr lang="en-US" altLang="zh-CN"/>
              <a:t>www.baidu.com</a:t>
            </a:r>
          </a:p>
          <a:p>
            <a:r>
              <a:rPr lang="zh-CN" altLang="en-US"/>
              <a:t>你看，</a:t>
            </a:r>
            <a:r>
              <a:rPr lang="en-US" altLang="zh-CN"/>
              <a:t>IP</a:t>
            </a:r>
            <a:r>
              <a:rPr lang="zh-CN" altLang="en-US"/>
              <a:t>出现了吧，所以当我们访问一个域名的时候，</a:t>
            </a:r>
            <a:r>
              <a:rPr lang="en-US" altLang="zh-CN"/>
              <a:t>DNS</a:t>
            </a:r>
            <a:r>
              <a:rPr lang="zh-CN" altLang="en-US"/>
              <a:t>就会把这个域名解析成</a:t>
            </a:r>
            <a:r>
              <a:rPr lang="en-US" altLang="zh-CN"/>
              <a:t>ip</a:t>
            </a:r>
            <a:r>
              <a:rPr lang="zh-CN" altLang="en-US"/>
              <a:t>再进行访问。域名我们先了解一下，后面还会再次学习。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435E0819-BE54-48A5-9B91-94C30ED09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4EC055-ECF9-4877-BDE0-5D2E7074D3FB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033956B9-5AFC-49B2-A0B2-93908A84DA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BA715DFF-8F98-40D0-8AB9-1F8C6ED069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Ipv4</a:t>
            </a:r>
            <a:r>
              <a:rPr lang="zh-CN" altLang="en-US"/>
              <a:t>一共是</a:t>
            </a:r>
            <a:r>
              <a:rPr lang="en-US" altLang="zh-CN"/>
              <a:t>32</a:t>
            </a:r>
            <a:r>
              <a:rPr lang="zh-CN" altLang="en-US"/>
              <a:t>位，那么全世界一</a:t>
            </a:r>
            <a:endParaRPr lang="en-US" altLang="zh-CN"/>
          </a:p>
          <a:p>
            <a:r>
              <a:rPr lang="zh-CN" altLang="en-US"/>
              <a:t>共有</a:t>
            </a:r>
            <a:r>
              <a:rPr lang="en-US" altLang="zh-CN"/>
              <a:t>42</a:t>
            </a:r>
            <a:r>
              <a:rPr lang="zh-CN" altLang="en-US"/>
              <a:t>亿多个，逐渐的已经不能满足现在得使用要求了，所以出现了</a:t>
            </a:r>
            <a:r>
              <a:rPr lang="en-US" altLang="zh-CN"/>
              <a:t>ipv6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2020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年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3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月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23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日，工业和信息化部发布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《</a:t>
            </a:r>
            <a:r>
              <a:rPr lang="zh-CN" altLang="en-US" sz="1200" b="0" i="0" u="none" strike="noStrike">
                <a:solidFill>
                  <a:srgbClr val="136EC2"/>
                </a:solidFill>
                <a:effectLst/>
                <a:latin typeface="arial" panose="020B0604020202020204" pitchFamily="34" charset="0"/>
                <a:ea typeface="Alibaba PuHuiTi R"/>
                <a:hlinkClick r:id="rId3"/>
              </a:rPr>
              <a:t>关于开展</a:t>
            </a:r>
            <a:r>
              <a:rPr lang="en-US" altLang="zh-CN" sz="1200" b="0" i="0" u="none" strike="noStrike">
                <a:solidFill>
                  <a:srgbClr val="136EC2"/>
                </a:solidFill>
                <a:effectLst/>
                <a:latin typeface="arial" panose="020B0604020202020204" pitchFamily="34" charset="0"/>
                <a:ea typeface="Alibaba PuHuiTi R"/>
                <a:hlinkClick r:id="rId3"/>
              </a:rPr>
              <a:t>2020</a:t>
            </a:r>
            <a:r>
              <a:rPr lang="zh-CN" altLang="en-US" sz="1200" b="0" i="0" u="none" strike="noStrike">
                <a:solidFill>
                  <a:srgbClr val="136EC2"/>
                </a:solidFill>
                <a:effectLst/>
                <a:latin typeface="arial" panose="020B0604020202020204" pitchFamily="34" charset="0"/>
                <a:ea typeface="Alibaba PuHuiTi R"/>
                <a:hlinkClick r:id="rId3"/>
              </a:rPr>
              <a:t>年</a:t>
            </a:r>
            <a:r>
              <a:rPr lang="en-US" altLang="zh-CN" sz="1200" b="0" i="0" u="none" strike="noStrike">
                <a:solidFill>
                  <a:srgbClr val="136EC2"/>
                </a:solidFill>
                <a:effectLst/>
                <a:latin typeface="arial" panose="020B0604020202020204" pitchFamily="34" charset="0"/>
                <a:ea typeface="Alibaba PuHuiTi R"/>
                <a:hlinkClick r:id="rId3"/>
              </a:rPr>
              <a:t>IPv6</a:t>
            </a:r>
            <a:r>
              <a:rPr lang="zh-CN" altLang="en-US" sz="1200" b="0" i="0" u="none" strike="noStrike">
                <a:solidFill>
                  <a:srgbClr val="136EC2"/>
                </a:solidFill>
                <a:effectLst/>
                <a:latin typeface="arial" panose="020B0604020202020204" pitchFamily="34" charset="0"/>
                <a:ea typeface="Alibaba PuHuiTi R"/>
                <a:hlinkClick r:id="rId3"/>
              </a:rPr>
              <a:t>端到端贯通能力提升专项行动的通知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》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，要求到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2020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年末，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IPv6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活跃连接数达到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11.5 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亿，较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2019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年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8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亿连接数的目标提高了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43%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。</a:t>
            </a:r>
            <a:endParaRPr lang="zh-CN" altLang="en-US" sz="1200">
              <a:ea typeface="Alibaba PuHuiTi R"/>
            </a:endParaRPr>
          </a:p>
          <a:p>
            <a:endParaRPr lang="en-US" altLang="zh-CN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9AA32B1A-4CCE-4442-8A43-FBD7949D4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23FBCC3-70B9-4DED-BA21-920973870223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EC53B49A-39AA-48ED-A3C3-29DDBF2C3A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BD94C81B-873F-43A7-B929-2454CD564A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IP</a:t>
            </a:r>
            <a:r>
              <a:rPr lang="zh-CN" altLang="en-US"/>
              <a:t>这里简单提及一下域名，比如：我们要访问百度的服务器电脑，就是访问百度的</a:t>
            </a:r>
            <a:r>
              <a:rPr lang="en-US" altLang="zh-CN"/>
              <a:t>IP</a:t>
            </a:r>
            <a:r>
              <a:rPr lang="zh-CN" altLang="en-US"/>
              <a:t>。有的同学说，不对，我们用的是域名，就是</a:t>
            </a:r>
            <a:r>
              <a:rPr lang="en-US" altLang="zh-CN"/>
              <a:t>www.baidu.com</a:t>
            </a:r>
          </a:p>
          <a:p>
            <a:r>
              <a:rPr lang="zh-CN" altLang="en-US"/>
              <a:t>大家说的是对的，因为，</a:t>
            </a:r>
            <a:r>
              <a:rPr lang="en-US" altLang="zh-CN"/>
              <a:t>IP</a:t>
            </a:r>
            <a:r>
              <a:rPr lang="zh-CN" altLang="en-US"/>
              <a:t>是很多数字组成的，不方便记忆，那么域名其中一个功能就是让我们方便记忆。我们可以试一下，打开</a:t>
            </a:r>
            <a:r>
              <a:rPr lang="en-US" altLang="zh-CN"/>
              <a:t>cmd-</a:t>
            </a:r>
            <a:r>
              <a:rPr lang="en-US" altLang="zh-CN">
                <a:sym typeface="Wingdings" panose="05000000000000000000" pitchFamily="2" charset="2"/>
              </a:rPr>
              <a:t> ping </a:t>
            </a:r>
            <a:r>
              <a:rPr lang="en-US" altLang="zh-CN"/>
              <a:t>www.baidu.com</a:t>
            </a:r>
          </a:p>
          <a:p>
            <a:r>
              <a:rPr lang="zh-CN" altLang="en-US"/>
              <a:t>你看，</a:t>
            </a:r>
            <a:r>
              <a:rPr lang="en-US" altLang="zh-CN"/>
              <a:t>IP</a:t>
            </a:r>
            <a:r>
              <a:rPr lang="zh-CN" altLang="en-US"/>
              <a:t>出现了吧，所以当我们访问一个域名的时候，</a:t>
            </a:r>
            <a:r>
              <a:rPr lang="en-US" altLang="zh-CN"/>
              <a:t>DNS</a:t>
            </a:r>
            <a:r>
              <a:rPr lang="zh-CN" altLang="en-US"/>
              <a:t>就会把这个域名解析成</a:t>
            </a:r>
            <a:r>
              <a:rPr lang="en-US" altLang="zh-CN"/>
              <a:t>ip</a:t>
            </a:r>
            <a:r>
              <a:rPr lang="zh-CN" altLang="en-US"/>
              <a:t>再进行访问。域名我们先了解一下，后面还会再次学习。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2B6FDF87-FF11-42B6-913E-1F3B340D0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AE8B531-D4A8-4286-B889-9EB15CE51E4B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6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97BF2256-E1B4-469C-8710-CE078701B2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8CF6F461-6790-44A9-B853-297B0DF244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F16F99CF-D7EE-4646-9E6D-D32EE7C29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1164362-7E71-4310-AE47-E2D609FF8627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30A83CA1-7FCF-4625-B20B-1EB74278F1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2C937617-9B0B-4647-B50F-4C63357D01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54BDD096-00BC-4DE0-8288-B72446374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86E604F-E5C9-4E93-8C04-BCF23AFE1D49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90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59FC6B9-2099-4D56-8CCA-F396AC3DDC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AF5D7BE6-31D7-4EC1-BA37-07C18B9D51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左右有两台电脑，左边的叫发送端，右边的叫接收端</a:t>
            </a:r>
            <a:endParaRPr lang="en-US" altLang="zh-CN"/>
          </a:p>
          <a:p>
            <a:r>
              <a:rPr lang="zh-CN" altLang="en-US"/>
              <a:t>左边电脑中的飞秋发送你愁啥，右边电脑中的飞秋接收你愁啥？</a:t>
            </a:r>
            <a:endParaRPr lang="en-US" altLang="zh-CN"/>
          </a:p>
          <a:p>
            <a:r>
              <a:rPr lang="zh-CN" altLang="en-US"/>
              <a:t>教室中有很多电脑，每一台电脑上又有很多的软件，所以你怎么就能确定一定是发送给右边中间电脑上的飞秋呢？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71E6E5C1-140B-401A-A23B-10D7DB65A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C2AEE1F-4CBE-48AF-926D-3F212CA197F5}" type="slidenum">
              <a:rPr lang="zh-CN" altLang="en-US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0041544-C05D-43C2-A5D8-A5FA5EB6DE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16FC28B3-9662-4148-A30E-39DC1D5AE8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简单来说，公认端口系统在用，注册端口，是知名的网络服务和应用在使用，但是不是每一个端口都在被使用。动态端口一般没有人使用。</a:t>
            </a:r>
            <a:endParaRPr lang="en-US" altLang="zh-CN"/>
          </a:p>
          <a:p>
            <a:r>
              <a:rPr lang="zh-CN" altLang="en-US"/>
              <a:t>所以我们自己写程序绑定端口可以从注册端口和动态端口中选择，最好从动态端口中选择，但是公认端口绝对不能使用。</a:t>
            </a: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753C391A-1FA6-4EBB-831F-941657DD1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3256325-2E2E-4C84-B196-18E37CA5CA78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015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21003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5773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33657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2438524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3" r:id="rId16"/>
    <p:sldLayoutId id="2147483725" r:id="rId17"/>
    <p:sldLayoutId id="2147483727" r:id="rId18"/>
    <p:sldLayoutId id="2147483734" r:id="rId19"/>
    <p:sldLayoutId id="2147483737" r:id="rId20"/>
    <p:sldLayoutId id="2147483742" r:id="rId21"/>
    <p:sldLayoutId id="2147483743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course\jdk-11&#20013;&#25991;api&#20462;&#35746;&#29256;.CHM::/java.base/java/net/InetAddres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09" y="2244725"/>
            <a:ext cx="11352612" cy="1158875"/>
          </a:xfrm>
        </p:spPr>
        <p:txBody>
          <a:bodyPr/>
          <a:lstStyle/>
          <a:p>
            <a:r>
              <a:rPr kumimoji="1" lang="zh-CN" altLang="en-US" sz="6000" dirty="0"/>
              <a:t>网络编程</a:t>
            </a:r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BA4407-46F8-439F-8EA3-F484763A72DF}"/>
              </a:ext>
            </a:extLst>
          </p:cNvPr>
          <p:cNvSpPr/>
          <p:nvPr/>
        </p:nvSpPr>
        <p:spPr>
          <a:xfrm>
            <a:off x="805666" y="1554736"/>
            <a:ext cx="545662" cy="427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7708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F3EC81B-0DC5-4CC5-BF72-68AD0ECA105F}"/>
              </a:ext>
            </a:extLst>
          </p:cNvPr>
          <p:cNvGrpSpPr>
            <a:grpSpLocks/>
          </p:cNvGrpSpPr>
          <p:nvPr/>
        </p:nvGrpSpPr>
        <p:grpSpPr bwMode="auto">
          <a:xfrm>
            <a:off x="984937" y="3138497"/>
            <a:ext cx="8333316" cy="1248833"/>
            <a:chOff x="633077" y="2261651"/>
            <a:chExt cx="6250636" cy="936624"/>
          </a:xfrm>
        </p:grpSpPr>
        <p:sp>
          <p:nvSpPr>
            <p:cNvPr id="7" name="圆角矩形 11">
              <a:extLst>
                <a:ext uri="{FF2B5EF4-FFF2-40B4-BE49-F238E27FC236}">
                  <a16:creationId xmlns:a16="http://schemas.microsoft.com/office/drawing/2014/main" id="{F652DF4D-D34B-4805-BA6D-E57EAEB27B84}"/>
                </a:ext>
              </a:extLst>
            </p:cNvPr>
            <p:cNvSpPr/>
            <p:nvPr/>
          </p:nvSpPr>
          <p:spPr>
            <a:xfrm>
              <a:off x="633077" y="2261651"/>
              <a:ext cx="1562262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00100000 00000001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圆角矩形 20">
              <a:extLst>
                <a:ext uri="{FF2B5EF4-FFF2-40B4-BE49-F238E27FC236}">
                  <a16:creationId xmlns:a16="http://schemas.microsoft.com/office/drawing/2014/main" id="{BEC65A83-81E8-46D2-A63B-35658D81EABD}"/>
                </a:ext>
              </a:extLst>
            </p:cNvPr>
            <p:cNvSpPr/>
            <p:nvPr/>
          </p:nvSpPr>
          <p:spPr>
            <a:xfrm>
              <a:off x="2195339" y="2261651"/>
              <a:ext cx="1563849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00001101 10111000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26F4244D-417B-4228-910D-B299BDDC0F3B}"/>
                </a:ext>
              </a:extLst>
            </p:cNvPr>
            <p:cNvSpPr/>
            <p:nvPr/>
          </p:nvSpPr>
          <p:spPr>
            <a:xfrm>
              <a:off x="3759189" y="2261651"/>
              <a:ext cx="1562262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00000000 00000000‬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5F3B23D8-2AE2-449B-A17A-E9614A307712}"/>
                </a:ext>
              </a:extLst>
            </p:cNvPr>
            <p:cNvSpPr/>
            <p:nvPr/>
          </p:nvSpPr>
          <p:spPr>
            <a:xfrm>
              <a:off x="5321451" y="2261651"/>
              <a:ext cx="1562262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00000000 00100011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圆角矩形 25">
              <a:extLst>
                <a:ext uri="{FF2B5EF4-FFF2-40B4-BE49-F238E27FC236}">
                  <a16:creationId xmlns:a16="http://schemas.microsoft.com/office/drawing/2014/main" id="{71772352-FC90-400A-BB84-9A7563DC50D6}"/>
                </a:ext>
              </a:extLst>
            </p:cNvPr>
            <p:cNvSpPr/>
            <p:nvPr/>
          </p:nvSpPr>
          <p:spPr>
            <a:xfrm>
              <a:off x="633077" y="2729963"/>
              <a:ext cx="1562262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00000000 00001000 ‬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圆角矩形 26">
              <a:extLst>
                <a:ext uri="{FF2B5EF4-FFF2-40B4-BE49-F238E27FC236}">
                  <a16:creationId xmlns:a16="http://schemas.microsoft.com/office/drawing/2014/main" id="{8E0EAA61-F7E9-4CF9-A04D-F5026E3BAEA9}"/>
                </a:ext>
              </a:extLst>
            </p:cNvPr>
            <p:cNvSpPr/>
            <p:nvPr/>
          </p:nvSpPr>
          <p:spPr>
            <a:xfrm>
              <a:off x="2195339" y="2729963"/>
              <a:ext cx="1563849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00001000 00000000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圆角矩形 27">
              <a:extLst>
                <a:ext uri="{FF2B5EF4-FFF2-40B4-BE49-F238E27FC236}">
                  <a16:creationId xmlns:a16="http://schemas.microsoft.com/office/drawing/2014/main" id="{DE19781C-6EF2-46F1-8D49-1645325ADD8D}"/>
                </a:ext>
              </a:extLst>
            </p:cNvPr>
            <p:cNvSpPr/>
            <p:nvPr/>
          </p:nvSpPr>
          <p:spPr>
            <a:xfrm>
              <a:off x="3759189" y="2729963"/>
              <a:ext cx="1562262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00100000 00001100‬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" name="圆角矩形 28">
              <a:extLst>
                <a:ext uri="{FF2B5EF4-FFF2-40B4-BE49-F238E27FC236}">
                  <a16:creationId xmlns:a16="http://schemas.microsoft.com/office/drawing/2014/main" id="{2C32F980-83DF-4AB4-A322-1EE1EBB902B2}"/>
                </a:ext>
              </a:extLst>
            </p:cNvPr>
            <p:cNvSpPr/>
            <p:nvPr/>
          </p:nvSpPr>
          <p:spPr>
            <a:xfrm>
              <a:off x="5321451" y="2729963"/>
              <a:ext cx="1562262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01000001 01111010‬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916263E-379E-4B83-8562-E23DB6C155F5}"/>
              </a:ext>
            </a:extLst>
          </p:cNvPr>
          <p:cNvCxnSpPr>
            <a:stCxn id="11" idx="2"/>
          </p:cNvCxnSpPr>
          <p:nvPr/>
        </p:nvCxnSpPr>
        <p:spPr>
          <a:xfrm flipH="1">
            <a:off x="2026336" y="4387330"/>
            <a:ext cx="0" cy="9503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31">
            <a:extLst>
              <a:ext uri="{FF2B5EF4-FFF2-40B4-BE49-F238E27FC236}">
                <a16:creationId xmlns:a16="http://schemas.microsoft.com/office/drawing/2014/main" id="{9F59B348-4AB1-4E35-A169-27545626DDCE}"/>
              </a:ext>
            </a:extLst>
          </p:cNvPr>
          <p:cNvSpPr/>
          <p:nvPr/>
        </p:nvSpPr>
        <p:spPr>
          <a:xfrm>
            <a:off x="2094070" y="4548196"/>
            <a:ext cx="1380067" cy="6244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冒分十六进制</a:t>
            </a:r>
            <a:endParaRPr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defRPr/>
            </a:pP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表示法</a:t>
            </a: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A27B9F20-8C8F-4951-81EB-E0451CA3E884}"/>
              </a:ext>
            </a:extLst>
          </p:cNvPr>
          <p:cNvSpPr txBox="1"/>
          <p:nvPr/>
        </p:nvSpPr>
        <p:spPr>
          <a:xfrm>
            <a:off x="984937" y="950587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0DB7C4C-CE38-4327-A154-BABE1455CDCF}"/>
              </a:ext>
            </a:extLst>
          </p:cNvPr>
          <p:cNvSpPr txBox="1"/>
          <p:nvPr/>
        </p:nvSpPr>
        <p:spPr>
          <a:xfrm>
            <a:off x="984937" y="1506007"/>
            <a:ext cx="11064240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IPv6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128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位（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个字节），号称可以为地球每一粒沙子编号。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IPv6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分成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个整数，每个整数用四个十六进制位表示， 数之间用冒号（：）分开。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2BF152-130C-4EEF-8AF5-EAB8A8F9C450}"/>
              </a:ext>
            </a:extLst>
          </p:cNvPr>
          <p:cNvSpPr txBox="1"/>
          <p:nvPr/>
        </p:nvSpPr>
        <p:spPr>
          <a:xfrm>
            <a:off x="1310640" y="549857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ABCD:EF01:2345:6789:ABCD:EF01:2345:6789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EF93F0-14AE-479D-AF3E-6548A6DA7830}"/>
              </a:ext>
            </a:extLst>
          </p:cNvPr>
          <p:cNvSpPr txBox="1"/>
          <p:nvPr/>
        </p:nvSpPr>
        <p:spPr>
          <a:xfrm>
            <a:off x="710880" y="1294693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地址基本寻路</a:t>
            </a:r>
          </a:p>
        </p:txBody>
      </p:sp>
      <p:pic>
        <p:nvPicPr>
          <p:cNvPr id="15371" name="Picture 11">
            <a:extLst>
              <a:ext uri="{FF2B5EF4-FFF2-40B4-BE49-F238E27FC236}">
                <a16:creationId xmlns:a16="http://schemas.microsoft.com/office/drawing/2014/main" id="{CBF7CC24-093C-45DE-BC24-8F2589191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97" y="3093298"/>
            <a:ext cx="11049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4CC352-11C6-4679-B5DF-76F833716F7D}"/>
              </a:ext>
            </a:extLst>
          </p:cNvPr>
          <p:cNvCxnSpPr/>
          <p:nvPr/>
        </p:nvCxnSpPr>
        <p:spPr>
          <a:xfrm flipV="1">
            <a:off x="2804264" y="2708064"/>
            <a:ext cx="2976033" cy="5757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2" name="Picture 12">
            <a:extLst>
              <a:ext uri="{FF2B5EF4-FFF2-40B4-BE49-F238E27FC236}">
                <a16:creationId xmlns:a16="http://schemas.microsoft.com/office/drawing/2014/main" id="{EC551EA0-FEC3-449B-8B75-994B43FB7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280" y="2051898"/>
            <a:ext cx="11811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A108BC4-D947-4B97-B71D-1D4D166D464E}"/>
              </a:ext>
            </a:extLst>
          </p:cNvPr>
          <p:cNvSpPr/>
          <p:nvPr/>
        </p:nvSpPr>
        <p:spPr>
          <a:xfrm>
            <a:off x="1513097" y="398441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计算机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02D0D14-3FC2-4924-ADF1-C812E5F6E0A9}"/>
              </a:ext>
            </a:extLst>
          </p:cNvPr>
          <p:cNvSpPr/>
          <p:nvPr/>
        </p:nvSpPr>
        <p:spPr>
          <a:xfrm>
            <a:off x="6121080" y="3362114"/>
            <a:ext cx="1032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dns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A7E4016-20F2-445E-8A97-ABCAC72F02F3}"/>
              </a:ext>
            </a:extLst>
          </p:cNvPr>
          <p:cNvCxnSpPr/>
          <p:nvPr/>
        </p:nvCxnSpPr>
        <p:spPr>
          <a:xfrm rot="21540000" flipH="1">
            <a:off x="2804264" y="2995931"/>
            <a:ext cx="2976033" cy="5355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FD0D8BF-1864-457F-A731-0632DF478BC5}"/>
              </a:ext>
            </a:extLst>
          </p:cNvPr>
          <p:cNvCxnSpPr/>
          <p:nvPr/>
        </p:nvCxnSpPr>
        <p:spPr>
          <a:xfrm>
            <a:off x="2800031" y="4153747"/>
            <a:ext cx="2984500" cy="3788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2">
            <a:extLst>
              <a:ext uri="{FF2B5EF4-FFF2-40B4-BE49-F238E27FC236}">
                <a16:creationId xmlns:a16="http://schemas.microsoft.com/office/drawing/2014/main" id="{57834217-D8D6-4F0E-A199-F8F4163C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31" y="3984414"/>
            <a:ext cx="11811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D14DBC8-0A05-4B93-945A-2DB2CA68C6A2}"/>
              </a:ext>
            </a:extLst>
          </p:cNvPr>
          <p:cNvSpPr/>
          <p:nvPr/>
        </p:nvSpPr>
        <p:spPr>
          <a:xfrm>
            <a:off x="6070280" y="5368714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黑马程序员服务器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75837E9-0B71-42BE-881C-1CBE23DFD359}"/>
              </a:ext>
            </a:extLst>
          </p:cNvPr>
          <p:cNvSpPr/>
          <p:nvPr/>
        </p:nvSpPr>
        <p:spPr>
          <a:xfrm rot="20741933">
            <a:off x="2810441" y="2683293"/>
            <a:ext cx="2411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域名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:http://www.itcast.cn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C7DD1EE-266D-4AD3-9248-3EDCB6F3362C}"/>
              </a:ext>
            </a:extLst>
          </p:cNvPr>
          <p:cNvSpPr/>
          <p:nvPr/>
        </p:nvSpPr>
        <p:spPr>
          <a:xfrm rot="20741933">
            <a:off x="3865633" y="3282310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F5A294C-FA93-494F-9960-27F377E77CE4}"/>
              </a:ext>
            </a:extLst>
          </p:cNvPr>
          <p:cNvCxnSpPr/>
          <p:nvPr/>
        </p:nvCxnSpPr>
        <p:spPr>
          <a:xfrm flipH="1" flipV="1">
            <a:off x="2736531" y="4424680"/>
            <a:ext cx="2965449" cy="3915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C00BA60-37B8-4AC7-9E2F-41827F4256EE}"/>
              </a:ext>
            </a:extLst>
          </p:cNvPr>
          <p:cNvSpPr/>
          <p:nvPr/>
        </p:nvSpPr>
        <p:spPr>
          <a:xfrm rot="412512">
            <a:off x="3361533" y="3980810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访问黑马程序员服务器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41224F-5CEC-4DB7-AD01-4C6A8C3227FE}"/>
              </a:ext>
            </a:extLst>
          </p:cNvPr>
          <p:cNvSpPr/>
          <p:nvPr/>
        </p:nvSpPr>
        <p:spPr>
          <a:xfrm rot="412512">
            <a:off x="3181805" y="4687777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返回数据展示在浏览器上</a:t>
            </a:r>
          </a:p>
        </p:txBody>
      </p:sp>
    </p:spTree>
    <p:extLst>
      <p:ext uri="{BB962C8B-B14F-4D97-AF65-F5344CB8AC3E}">
        <p14:creationId xmlns:p14="http://schemas.microsoft.com/office/powerpoint/2010/main" val="28838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6" grpId="0"/>
      <p:bldP spid="28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798D79-A613-465E-9CAC-87E8D1659714}"/>
              </a:ext>
            </a:extLst>
          </p:cNvPr>
          <p:cNvSpPr txBox="1"/>
          <p:nvPr/>
        </p:nvSpPr>
        <p:spPr>
          <a:xfrm>
            <a:off x="655319" y="2942867"/>
            <a:ext cx="9984316" cy="310476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常用命令：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indent="-357708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ipconfig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：查看本机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indent="-357708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ping IP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地址：检查网络是否连通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indent="-357708">
              <a:lnSpc>
                <a:spcPct val="200000"/>
              </a:lnSpc>
              <a:buFont typeface="Wingdings" pitchFamily="2" charset="2"/>
              <a:buChar char="l"/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特殊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indent="-357708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IP: 127.0.0.1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：称为回送地址也可称本地回环地址，只会寻找当前所在本机。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4F4D84-198E-47C6-864F-1F5C70D726AB}"/>
              </a:ext>
            </a:extLst>
          </p:cNvPr>
          <p:cNvSpPr txBox="1"/>
          <p:nvPr/>
        </p:nvSpPr>
        <p:spPr>
          <a:xfrm>
            <a:off x="655319" y="1153581"/>
            <a:ext cx="11038151" cy="156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地址形式：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公网地址、和私有地址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局域网使用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192.168.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开头的就是常见的局域网地址，范围即为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192.168.0.0--192.168.255.255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，专门为组织机构内部使用。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5626" y="1173480"/>
            <a:ext cx="7065416" cy="4511040"/>
          </a:xfrm>
        </p:spPr>
        <p:txBody>
          <a:bodyPr/>
          <a:lstStyle/>
          <a:p>
            <a:r>
              <a:rPr lang="zh-CN" altLang="en-US"/>
              <a:t>说说网络通信至少需要几个要素</a:t>
            </a:r>
            <a:endParaRPr lang="en-US" altLang="zh-CN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、端口、协议。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/>
              <a:t>IP</a:t>
            </a:r>
            <a:r>
              <a:rPr lang="zh-CN" altLang="en-US"/>
              <a:t>地址是做什么的，具体有几种</a:t>
            </a:r>
            <a:endParaRPr lang="en-US" altLang="zh-CN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定位网络上的设备的，有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IPv4 , IPv6.</a:t>
            </a:r>
          </a:p>
          <a:p>
            <a:r>
              <a:rPr lang="zh-CN" altLang="en-US"/>
              <a:t>如何查看本机</a:t>
            </a:r>
            <a:r>
              <a:rPr lang="en-US" altLang="zh-CN"/>
              <a:t>IP</a:t>
            </a:r>
            <a:r>
              <a:rPr lang="zh-CN" altLang="en-US"/>
              <a:t>地址，如何看是否与对方互通</a:t>
            </a:r>
            <a:endParaRPr lang="en-US" altLang="zh-CN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ipcofig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ping 192.168.10.23</a:t>
            </a:r>
          </a:p>
          <a:p>
            <a:r>
              <a:rPr lang="zh-CN" altLang="en-US"/>
              <a:t>本机</a:t>
            </a:r>
            <a:r>
              <a:rPr lang="en-US" altLang="zh-CN"/>
              <a:t>IP</a:t>
            </a:r>
            <a:r>
              <a:rPr lang="zh-CN" altLang="en-US"/>
              <a:t>是谁？</a:t>
            </a:r>
            <a:endParaRPr lang="en-US" altLang="zh-CN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127.0.0.1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或者是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</a:t>
            </a:r>
          </a:p>
        </p:txBody>
      </p:sp>
    </p:spTree>
    <p:extLst>
      <p:ext uri="{BB962C8B-B14F-4D97-AF65-F5344CB8AC3E}">
        <p14:creationId xmlns:p14="http://schemas.microsoft.com/office/powerpoint/2010/main" val="31740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三要素概述、要素一：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地址操作类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en-US" altLang="zh-CN" sz="14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InetAddress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要素二：端口号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要素三：协议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74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4C3FF1-59AE-446F-B23D-D87BCAE2402D}"/>
              </a:ext>
            </a:extLst>
          </p:cNvPr>
          <p:cNvSpPr txBox="1"/>
          <p:nvPr/>
        </p:nvSpPr>
        <p:spPr>
          <a:xfrm>
            <a:off x="627753" y="1166890"/>
            <a:ext cx="5166784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InetAddress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的使用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CD13C-5A86-47CB-B565-F34E4ADFAFC7}"/>
              </a:ext>
            </a:extLst>
          </p:cNvPr>
          <p:cNvSpPr txBox="1"/>
          <p:nvPr/>
        </p:nvSpPr>
        <p:spPr>
          <a:xfrm>
            <a:off x="627753" y="1625798"/>
            <a:ext cx="10657416" cy="1116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微软雅黑" pitchFamily="34" charset="-122"/>
                <a:ea typeface="Alibaba PuHuiTi R"/>
              </a:rPr>
              <a:t>此类表示</a:t>
            </a:r>
            <a:r>
              <a:rPr lang="en-US" altLang="zh-CN" sz="1600" dirty="0">
                <a:latin typeface="微软雅黑" pitchFamily="34" charset="-122"/>
                <a:ea typeface="Alibaba PuHuiTi R"/>
              </a:rPr>
              <a:t>Internet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协议（</a:t>
            </a:r>
            <a:r>
              <a:rPr lang="en-US" altLang="zh-CN" sz="1600" dirty="0">
                <a:latin typeface="微软雅黑" pitchFamily="34" charset="-122"/>
                <a:ea typeface="Alibaba PuHuiTi R"/>
              </a:rPr>
              <a:t>IP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）地址。</a:t>
            </a:r>
            <a:endParaRPr lang="en-US" altLang="zh-CN" sz="1600" dirty="0">
              <a:latin typeface="微软雅黑" pitchFamily="34" charset="-122"/>
              <a:ea typeface="Alibaba PuHuiTi R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微软雅黑" pitchFamily="34" charset="-122"/>
              <a:ea typeface="Alibaba PuHuiTi R"/>
            </a:endParaRPr>
          </a:p>
          <a:p>
            <a:pPr marL="357708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14071BA-EB01-40F4-B06A-BE24B15D23C5}"/>
              </a:ext>
            </a:extLst>
          </p:cNvPr>
          <p:cNvGraphicFramePr>
            <a:graphicFrameLocks noGrp="1"/>
          </p:cNvGraphicFramePr>
          <p:nvPr/>
        </p:nvGraphicFramePr>
        <p:xfrm>
          <a:off x="705245" y="2898107"/>
          <a:ext cx="10988227" cy="2870495"/>
        </p:xfrm>
        <a:graphic>
          <a:graphicData uri="http://schemas.openxmlformats.org/drawingml/2006/table">
            <a:tbl>
              <a:tblPr/>
              <a:tblGrid>
                <a:gridCol w="6189446">
                  <a:extLst>
                    <a:ext uri="{9D8B030D-6E8A-4147-A177-3AD203B41FA5}">
                      <a16:colId xmlns:a16="http://schemas.microsoft.com/office/drawing/2014/main" val="3104843445"/>
                    </a:ext>
                  </a:extLst>
                </a:gridCol>
                <a:gridCol w="4798781">
                  <a:extLst>
                    <a:ext uri="{9D8B030D-6E8A-4147-A177-3AD203B41FA5}">
                      <a16:colId xmlns:a16="http://schemas.microsoft.com/office/drawing/2014/main" val="1616802852"/>
                    </a:ext>
                  </a:extLst>
                </a:gridCol>
              </a:tblGrid>
              <a:tr h="492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88081"/>
                  </a:ext>
                </a:extLst>
              </a:tr>
              <a:tr h="480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static 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  <a:hlinkClick r:id="rId3" action="ppaction://hlinkfile" tooltip="class in java.ne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InetAddress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 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getLocalHost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latin typeface="微软雅黑" pitchFamily="34" charset="-122"/>
                          <a:ea typeface="Alibaba PuHuiTi R"/>
                        </a:rPr>
                        <a:t>返回本主机的地址对象</a:t>
                      </a:r>
                      <a:endParaRPr lang="en-US" altLang="zh-CN" sz="1400">
                        <a:latin typeface="微软雅黑" pitchFamily="34" charset="-122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259530"/>
                  </a:ext>
                </a:extLst>
              </a:tr>
              <a:tr h="495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400">
                          <a:latin typeface="Consolas" panose="020B0609020204030204" pitchFamily="49" charset="0"/>
                          <a:ea typeface="Alibaba PuHuiTi R"/>
                        </a:rPr>
                        <a:t>static </a:t>
                      </a:r>
                      <a:r>
                        <a:rPr lang="en-US" altLang="zh-CN" sz="1400" err="1">
                          <a:latin typeface="Consolas" panose="020B0609020204030204" pitchFamily="49" charset="0"/>
                          <a:ea typeface="Alibaba PuHuiTi R"/>
                        </a:rPr>
                        <a:t>InetAddress</a:t>
                      </a:r>
                      <a:r>
                        <a:rPr lang="en-US" altLang="zh-CN" sz="1400">
                          <a:latin typeface="Consolas" panose="020B0609020204030204" pitchFamily="49" charset="0"/>
                          <a:ea typeface="Alibaba PuHuiTi R"/>
                        </a:rPr>
                        <a:t> </a:t>
                      </a:r>
                      <a:r>
                        <a:rPr lang="en-US" altLang="zh-CN" sz="1400" err="1">
                          <a:latin typeface="Consolas" panose="020B0609020204030204" pitchFamily="49" charset="0"/>
                          <a:ea typeface="Alibaba PuHuiTi R"/>
                        </a:rPr>
                        <a:t>getByName</a:t>
                      </a:r>
                      <a:r>
                        <a:rPr lang="en-US" altLang="zh-CN" sz="1400">
                          <a:latin typeface="Consolas" panose="020B0609020204030204" pitchFamily="49" charset="0"/>
                          <a:ea typeface="Alibaba PuHuiTi R"/>
                        </a:rPr>
                        <a:t>​(String host)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latin typeface="微软雅黑" pitchFamily="34" charset="-122"/>
                          <a:ea typeface="Alibaba PuHuiTi R"/>
                        </a:rPr>
                        <a:t>得到指定主机的</a:t>
                      </a:r>
                      <a:r>
                        <a:rPr lang="en-US" altLang="zh-CN" sz="1400">
                          <a:latin typeface="微软雅黑" pitchFamily="34" charset="-122"/>
                          <a:ea typeface="Alibaba PuHuiTi R"/>
                        </a:rPr>
                        <a:t>IP</a:t>
                      </a:r>
                      <a:r>
                        <a:rPr lang="zh-CN" altLang="en-US" sz="1400">
                          <a:latin typeface="微软雅黑" pitchFamily="34" charset="-122"/>
                          <a:ea typeface="Alibaba PuHuiTi R"/>
                        </a:rPr>
                        <a:t>地址对象，参数是域名或者</a:t>
                      </a:r>
                      <a:r>
                        <a:rPr lang="en-US" altLang="zh-CN" sz="1400">
                          <a:latin typeface="微软雅黑" pitchFamily="34" charset="-122"/>
                          <a:ea typeface="Alibaba PuHuiTi R"/>
                        </a:rPr>
                        <a:t>IP</a:t>
                      </a:r>
                      <a:r>
                        <a:rPr lang="zh-CN" altLang="en-US" sz="1400">
                          <a:latin typeface="微软雅黑" pitchFamily="34" charset="-122"/>
                          <a:ea typeface="Alibaba PuHuiTi R"/>
                        </a:rPr>
                        <a:t>地址</a:t>
                      </a:r>
                      <a:endParaRPr lang="en-US" altLang="zh-CN" sz="1400">
                        <a:latin typeface="微软雅黑" pitchFamily="34" charset="-122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9824"/>
                  </a:ext>
                </a:extLst>
              </a:tr>
              <a:tr h="467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400">
                          <a:latin typeface="Consolas" panose="020B0609020204030204" pitchFamily="49" charset="0"/>
                          <a:ea typeface="Alibaba PuHuiTi R"/>
                        </a:rPr>
                        <a:t>String </a:t>
                      </a:r>
                      <a:r>
                        <a:rPr lang="en-US" altLang="zh-CN" sz="1400" err="1">
                          <a:latin typeface="Consolas" panose="020B0609020204030204" pitchFamily="49" charset="0"/>
                          <a:ea typeface="Alibaba PuHuiTi R"/>
                        </a:rPr>
                        <a:t>getHostName</a:t>
                      </a:r>
                      <a:r>
                        <a:rPr lang="en-US" altLang="zh-CN" sz="1400">
                          <a:latin typeface="Consolas" panose="020B0609020204030204" pitchFamily="49" charset="0"/>
                          <a:ea typeface="Alibaba PuHuiTi R"/>
                        </a:rPr>
                        <a:t>​()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latin typeface="微软雅黑" pitchFamily="34" charset="-122"/>
                          <a:ea typeface="Alibaba PuHuiTi R"/>
                        </a:rPr>
                        <a:t>获取此</a:t>
                      </a:r>
                      <a:r>
                        <a:rPr lang="en-US" altLang="zh-CN" sz="1400">
                          <a:latin typeface="微软雅黑" pitchFamily="34" charset="-122"/>
                          <a:ea typeface="Alibaba PuHuiTi R"/>
                        </a:rPr>
                        <a:t>IP</a:t>
                      </a:r>
                      <a:r>
                        <a:rPr lang="zh-CN" altLang="en-US" sz="1400">
                          <a:latin typeface="微软雅黑" pitchFamily="34" charset="-122"/>
                          <a:ea typeface="Alibaba PuHuiTi R"/>
                        </a:rPr>
                        <a:t>地址的主机名</a:t>
                      </a:r>
                      <a:endParaRPr lang="en-US" altLang="zh-CN" sz="1400">
                        <a:latin typeface="微软雅黑" pitchFamily="34" charset="-122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99976"/>
                  </a:ext>
                </a:extLst>
              </a:tr>
              <a:tr h="467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400">
                          <a:latin typeface="Consolas" panose="020B0609020204030204" pitchFamily="49" charset="0"/>
                          <a:ea typeface="Alibaba PuHuiTi R"/>
                        </a:rPr>
                        <a:t>String </a:t>
                      </a:r>
                      <a:r>
                        <a:rPr lang="en-US" altLang="zh-CN" sz="1400" err="1">
                          <a:latin typeface="Consolas" panose="020B0609020204030204" pitchFamily="49" charset="0"/>
                          <a:ea typeface="Alibaba PuHuiTi R"/>
                        </a:rPr>
                        <a:t>getHostAddress</a:t>
                      </a:r>
                      <a:r>
                        <a:rPr lang="en-US" altLang="zh-CN" sz="1400">
                          <a:latin typeface="Consolas" panose="020B0609020204030204" pitchFamily="49" charset="0"/>
                          <a:ea typeface="Alibaba PuHuiTi R"/>
                        </a:rPr>
                        <a:t>​()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latin typeface="微软雅黑" pitchFamily="34" charset="-122"/>
                          <a:ea typeface="Alibaba PuHuiTi R"/>
                        </a:rPr>
                        <a:t>返回</a:t>
                      </a:r>
                      <a:r>
                        <a:rPr lang="en-US" altLang="zh-CN" sz="1400">
                          <a:latin typeface="微软雅黑" pitchFamily="34" charset="-122"/>
                          <a:ea typeface="Alibaba PuHuiTi R"/>
                        </a:rPr>
                        <a:t>IP</a:t>
                      </a:r>
                      <a:r>
                        <a:rPr lang="zh-CN" altLang="en-US" sz="1400">
                          <a:latin typeface="微软雅黑" pitchFamily="34" charset="-122"/>
                          <a:ea typeface="Alibaba PuHuiTi R"/>
                        </a:rPr>
                        <a:t>地址字符串</a:t>
                      </a:r>
                      <a:endParaRPr lang="en-US" altLang="zh-CN" sz="1400">
                        <a:latin typeface="微软雅黑" pitchFamily="34" charset="-122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44026"/>
                  </a:ext>
                </a:extLst>
              </a:tr>
              <a:tr h="467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40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boolean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</a:t>
                      </a:r>
                      <a:r>
                        <a:rPr lang="en-US" altLang="zh-CN" sz="140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isReachable</a:t>
                      </a:r>
                      <a:r>
                        <a:rPr lang="en-US" altLang="zh-CN" sz="1400">
                          <a:latin typeface="Consolas" panose="020B0609020204030204" pitchFamily="49" charset="0"/>
                          <a:ea typeface="Alibaba PuHuiTi R"/>
                        </a:rPr>
                        <a:t>(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int </a:t>
                      </a:r>
                      <a:r>
                        <a:rPr lang="en-US" altLang="zh-CN" sz="1400">
                          <a:latin typeface="Consolas" panose="020B0609020204030204" pitchFamily="49" charset="0"/>
                          <a:ea typeface="Alibaba PuHuiTi R"/>
                        </a:rPr>
                        <a:t>timeout)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在指定毫秒内连通该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Alibaba PuHuiTi R"/>
                        </a:rPr>
                        <a:t>IP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地址对应的主机，连通返回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Alibaba PuHuiTi R"/>
                        </a:rPr>
                        <a:t>true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73819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DFD009A-0A8B-4EAD-9DC2-372D0D1FB791}"/>
              </a:ext>
            </a:extLst>
          </p:cNvPr>
          <p:cNvSpPr txBox="1"/>
          <p:nvPr/>
        </p:nvSpPr>
        <p:spPr>
          <a:xfrm>
            <a:off x="627753" y="2340013"/>
            <a:ext cx="609600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InetAddress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如下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59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7944" y="1173480"/>
            <a:ext cx="7065416" cy="4511040"/>
          </a:xfrm>
        </p:spPr>
        <p:txBody>
          <a:bodyPr/>
          <a:lstStyle/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地址的代表类是谁？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InetAddress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如何获取本机</a:t>
            </a:r>
            <a:r>
              <a:rPr lang="en-US" altLang="zh-CN" dirty="0"/>
              <a:t>IP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static 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InetAddress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getLocalHost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如何判断与该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地址对象是否互通？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isReachable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(int timeout)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83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三要素概述、要素一：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地址操作类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en-US" altLang="zh-CN" sz="14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InetAddress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要素二：端口号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要素三：协议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F22E6CD6-4DBF-4203-8347-0B2C35877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407" y="3386667"/>
            <a:ext cx="1398131" cy="1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35E4BF-7CA3-40DC-A848-7CBD271BE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56" y="1886314"/>
            <a:ext cx="1953683" cy="162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121636-3F08-49C2-A2D1-8F80C7DFA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735" y="1467961"/>
            <a:ext cx="1398131" cy="1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F77A0C2-3373-4B3D-994D-D96D2898CF4E}"/>
              </a:ext>
            </a:extLst>
          </p:cNvPr>
          <p:cNvSpPr/>
          <p:nvPr/>
        </p:nvSpPr>
        <p:spPr>
          <a:xfrm>
            <a:off x="1395803" y="1437368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EA92672-9B62-44E7-A3DD-677B15A7D2C0}"/>
              </a:ext>
            </a:extLst>
          </p:cNvPr>
          <p:cNvGrpSpPr>
            <a:grpSpLocks/>
          </p:cNvGrpSpPr>
          <p:nvPr/>
        </p:nvGrpSpPr>
        <p:grpSpPr bwMode="auto">
          <a:xfrm>
            <a:off x="9296326" y="1164086"/>
            <a:ext cx="493184" cy="1369907"/>
            <a:chOff x="7177003" y="617821"/>
            <a:chExt cx="442800" cy="1224671"/>
          </a:xfrm>
        </p:grpSpPr>
        <p:pic>
          <p:nvPicPr>
            <p:cNvPr id="23575" name="图片 21">
              <a:extLst>
                <a:ext uri="{FF2B5EF4-FFF2-40B4-BE49-F238E27FC236}">
                  <a16:creationId xmlns:a16="http://schemas.microsoft.com/office/drawing/2014/main" id="{E3FE0A91-300B-447D-906D-74B74EFEB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03" y="1013460"/>
              <a:ext cx="442800" cy="44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6" name="图片 23">
              <a:extLst>
                <a:ext uri="{FF2B5EF4-FFF2-40B4-BE49-F238E27FC236}">
                  <a16:creationId xmlns:a16="http://schemas.microsoft.com/office/drawing/2014/main" id="{FFA393E3-0FE3-4659-9396-C2A33956C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62" y="617821"/>
              <a:ext cx="369407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7" name="图片 22">
              <a:extLst>
                <a:ext uri="{FF2B5EF4-FFF2-40B4-BE49-F238E27FC236}">
                  <a16:creationId xmlns:a16="http://schemas.microsoft.com/office/drawing/2014/main" id="{2D1157FA-714C-4559-9EAC-C8E60BF7B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403" y="148249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218" name="直接箭头连接符 9217">
            <a:extLst>
              <a:ext uri="{FF2B5EF4-FFF2-40B4-BE49-F238E27FC236}">
                <a16:creationId xmlns:a16="http://schemas.microsoft.com/office/drawing/2014/main" id="{2F821778-D86C-45A9-990A-9C8185E8A96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89639" y="2700173"/>
            <a:ext cx="5290761" cy="8347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1" name="直接箭头连接符 9220">
            <a:extLst>
              <a:ext uri="{FF2B5EF4-FFF2-40B4-BE49-F238E27FC236}">
                <a16:creationId xmlns:a16="http://schemas.microsoft.com/office/drawing/2014/main" id="{CAF69C77-E379-48E6-B959-AADED5AF8350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280400" y="3564298"/>
            <a:ext cx="1162653" cy="7260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AEDCF39F-D4DD-4689-9D3B-04FA531C6D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35" y="1426998"/>
            <a:ext cx="478367" cy="48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BEFA65DD-7136-4196-B464-AE11AF1E3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339" y="5226646"/>
            <a:ext cx="1398131" cy="1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F5BCE091-2D37-4A62-ABB0-2ABC194AB3BC}"/>
              </a:ext>
            </a:extLst>
          </p:cNvPr>
          <p:cNvGrpSpPr>
            <a:grpSpLocks/>
          </p:cNvGrpSpPr>
          <p:nvPr/>
        </p:nvGrpSpPr>
        <p:grpSpPr bwMode="auto">
          <a:xfrm>
            <a:off x="9396942" y="3121739"/>
            <a:ext cx="493184" cy="1369907"/>
            <a:chOff x="7177003" y="617821"/>
            <a:chExt cx="442800" cy="1224671"/>
          </a:xfrm>
        </p:grpSpPr>
        <p:pic>
          <p:nvPicPr>
            <p:cNvPr id="42" name="图片 21">
              <a:extLst>
                <a:ext uri="{FF2B5EF4-FFF2-40B4-BE49-F238E27FC236}">
                  <a16:creationId xmlns:a16="http://schemas.microsoft.com/office/drawing/2014/main" id="{AF98170F-36FB-41C7-B67A-D7A3EF59C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03" y="1013460"/>
              <a:ext cx="442800" cy="44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图片 23">
              <a:extLst>
                <a:ext uri="{FF2B5EF4-FFF2-40B4-BE49-F238E27FC236}">
                  <a16:creationId xmlns:a16="http://schemas.microsoft.com/office/drawing/2014/main" id="{70210B8C-C818-4DB4-B843-3F3498FF7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62" y="617821"/>
              <a:ext cx="369407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22">
              <a:extLst>
                <a:ext uri="{FF2B5EF4-FFF2-40B4-BE49-F238E27FC236}">
                  <a16:creationId xmlns:a16="http://schemas.microsoft.com/office/drawing/2014/main" id="{54F1A48C-5250-4B97-81CD-59870B1A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403" y="148249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A5B90C1-8314-4E64-8652-CB729863B95E}"/>
              </a:ext>
            </a:extLst>
          </p:cNvPr>
          <p:cNvGrpSpPr>
            <a:grpSpLocks/>
          </p:cNvGrpSpPr>
          <p:nvPr/>
        </p:nvGrpSpPr>
        <p:grpSpPr bwMode="auto">
          <a:xfrm>
            <a:off x="9379300" y="5008960"/>
            <a:ext cx="493184" cy="1369907"/>
            <a:chOff x="7177003" y="617821"/>
            <a:chExt cx="442800" cy="1224671"/>
          </a:xfrm>
        </p:grpSpPr>
        <p:pic>
          <p:nvPicPr>
            <p:cNvPr id="47" name="图片 21">
              <a:extLst>
                <a:ext uri="{FF2B5EF4-FFF2-40B4-BE49-F238E27FC236}">
                  <a16:creationId xmlns:a16="http://schemas.microsoft.com/office/drawing/2014/main" id="{72D70901-E045-438C-B0B6-A0CB55409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03" y="1013460"/>
              <a:ext cx="442800" cy="44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图片 23">
              <a:extLst>
                <a:ext uri="{FF2B5EF4-FFF2-40B4-BE49-F238E27FC236}">
                  <a16:creationId xmlns:a16="http://schemas.microsoft.com/office/drawing/2014/main" id="{CBD4B06C-BBCF-46DC-AB98-A9100C12B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62" y="617821"/>
              <a:ext cx="369407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22">
              <a:extLst>
                <a:ext uri="{FF2B5EF4-FFF2-40B4-BE49-F238E27FC236}">
                  <a16:creationId xmlns:a16="http://schemas.microsoft.com/office/drawing/2014/main" id="{0E61F685-F8D4-4FA5-AE5E-A0B37EE8A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403" y="148249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E90097B3-EDF2-4D34-9B9B-AAED66BC4545}"/>
              </a:ext>
            </a:extLst>
          </p:cNvPr>
          <p:cNvSpPr txBox="1"/>
          <p:nvPr/>
        </p:nvSpPr>
        <p:spPr>
          <a:xfrm>
            <a:off x="6976955" y="1740065"/>
            <a:ext cx="1398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118F4CD-9A19-47F6-9B3A-FB40BB8CD059}"/>
              </a:ext>
            </a:extLst>
          </p:cNvPr>
          <p:cNvSpPr txBox="1"/>
          <p:nvPr/>
        </p:nvSpPr>
        <p:spPr>
          <a:xfrm>
            <a:off x="6976955" y="3752403"/>
            <a:ext cx="1398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423427E-E816-47CD-B745-47D9FF2AF45F}"/>
              </a:ext>
            </a:extLst>
          </p:cNvPr>
          <p:cNvSpPr txBox="1"/>
          <p:nvPr/>
        </p:nvSpPr>
        <p:spPr>
          <a:xfrm>
            <a:off x="6976955" y="5542618"/>
            <a:ext cx="1398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FAB2537-594D-486A-8C96-355A1C77C2FB}"/>
              </a:ext>
            </a:extLst>
          </p:cNvPr>
          <p:cNvSpPr txBox="1"/>
          <p:nvPr/>
        </p:nvSpPr>
        <p:spPr>
          <a:xfrm>
            <a:off x="9952627" y="1164086"/>
            <a:ext cx="1398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6666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7777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F2DC0DF-C612-480F-84DB-4D54AF9A6CF6}"/>
              </a:ext>
            </a:extLst>
          </p:cNvPr>
          <p:cNvSpPr txBox="1"/>
          <p:nvPr/>
        </p:nvSpPr>
        <p:spPr>
          <a:xfrm>
            <a:off x="9952627" y="3106072"/>
            <a:ext cx="1398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6666</a:t>
            </a:r>
          </a:p>
          <a:p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7777</a:t>
            </a:r>
          </a:p>
          <a:p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</a:p>
          <a:p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01C56B-94D9-4E4B-B384-DD410DB02D95}"/>
              </a:ext>
            </a:extLst>
          </p:cNvPr>
          <p:cNvSpPr txBox="1"/>
          <p:nvPr/>
        </p:nvSpPr>
        <p:spPr>
          <a:xfrm>
            <a:off x="9952627" y="4960511"/>
            <a:ext cx="1398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6666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7777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154B8F-F8D8-4FBF-BECD-46380CC097E6}"/>
              </a:ext>
            </a:extLst>
          </p:cNvPr>
          <p:cNvSpPr txBox="1"/>
          <p:nvPr/>
        </p:nvSpPr>
        <p:spPr>
          <a:xfrm>
            <a:off x="3008028" y="1667240"/>
            <a:ext cx="193529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8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端口：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66D2F0F-84C4-4787-97B9-E41143C851DA}"/>
              </a:ext>
            </a:extLst>
          </p:cNvPr>
          <p:cNvSpPr txBox="1"/>
          <p:nvPr/>
        </p:nvSpPr>
        <p:spPr>
          <a:xfrm>
            <a:off x="1953419" y="1450890"/>
            <a:ext cx="878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你瞅啥？</a:t>
            </a:r>
          </a:p>
        </p:txBody>
      </p:sp>
    </p:spTree>
    <p:extLst>
      <p:ext uri="{BB962C8B-B14F-4D97-AF65-F5344CB8AC3E}">
        <p14:creationId xmlns:p14="http://schemas.microsoft.com/office/powerpoint/2010/main" val="2872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0.71875 0.3988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2" grpId="0"/>
      <p:bldP spid="33" grpId="0"/>
      <p:bldP spid="34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10D8C1-BFBF-44D4-BF16-FA6E5A9B45A0}"/>
              </a:ext>
            </a:extLst>
          </p:cNvPr>
          <p:cNvSpPr txBox="1"/>
          <p:nvPr/>
        </p:nvSpPr>
        <p:spPr>
          <a:xfrm>
            <a:off x="710880" y="980956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0CDA6-C90D-4219-AA64-39F4AB14FDB8}"/>
              </a:ext>
            </a:extLst>
          </p:cNvPr>
          <p:cNvSpPr txBox="1"/>
          <p:nvPr/>
        </p:nvSpPr>
        <p:spPr>
          <a:xfrm>
            <a:off x="710880" y="1449931"/>
            <a:ext cx="9835200" cy="3181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端口号：标识正在计算机设备上运行的进程（程序），被规定为一个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位的二进制，范围是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0~65535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端口类型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周知端口：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0~1023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，被预先定义的知名应用占用（如：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占用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FTP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占用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注册端口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1024~49151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，分配给用户进程或某些应用程序。（如：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Tomcat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占 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占用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3306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动态端口：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49152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65535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，之所以称为动态端口，是因为它 一般不固定分配某种进程，而是动态分配。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注意：我们自己开发的程序选择注册端口，且一个设备中不能出现两个程序的端口号一样，否则出错。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FBEE0F-B378-4E3E-A0BC-BB9769FFB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13" y="5275122"/>
            <a:ext cx="1398131" cy="1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9D1FB9D-D5AB-4A9F-82D1-073F826A0AA0}"/>
              </a:ext>
            </a:extLst>
          </p:cNvPr>
          <p:cNvGrpSpPr>
            <a:grpSpLocks/>
          </p:cNvGrpSpPr>
          <p:nvPr/>
        </p:nvGrpSpPr>
        <p:grpSpPr bwMode="auto">
          <a:xfrm>
            <a:off x="4618248" y="5010194"/>
            <a:ext cx="493184" cy="1369907"/>
            <a:chOff x="7177003" y="617821"/>
            <a:chExt cx="442800" cy="1224671"/>
          </a:xfrm>
        </p:grpSpPr>
        <p:pic>
          <p:nvPicPr>
            <p:cNvPr id="9" name="图片 21">
              <a:extLst>
                <a:ext uri="{FF2B5EF4-FFF2-40B4-BE49-F238E27FC236}">
                  <a16:creationId xmlns:a16="http://schemas.microsoft.com/office/drawing/2014/main" id="{4182FEA8-F6C5-4A62-B63F-712FE2A6C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03" y="1013460"/>
              <a:ext cx="442800" cy="44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23">
              <a:extLst>
                <a:ext uri="{FF2B5EF4-FFF2-40B4-BE49-F238E27FC236}">
                  <a16:creationId xmlns:a16="http://schemas.microsoft.com/office/drawing/2014/main" id="{CA782858-E7F5-4952-A9B4-E72C499C4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62" y="617821"/>
              <a:ext cx="369407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22">
              <a:extLst>
                <a:ext uri="{FF2B5EF4-FFF2-40B4-BE49-F238E27FC236}">
                  <a16:creationId xmlns:a16="http://schemas.microsoft.com/office/drawing/2014/main" id="{29406A25-5E76-4410-AA2F-E9A436A16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403" y="148249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34A265D-A5CB-4477-9A7E-7CEB186348C4}"/>
              </a:ext>
            </a:extLst>
          </p:cNvPr>
          <p:cNvSpPr txBox="1"/>
          <p:nvPr/>
        </p:nvSpPr>
        <p:spPr>
          <a:xfrm>
            <a:off x="5173933" y="4994527"/>
            <a:ext cx="1398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</a:p>
          <a:p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7777</a:t>
            </a:r>
          </a:p>
          <a:p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</a:p>
          <a:p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E061048-4A11-4DDF-A72D-F39C8D86893F}"/>
              </a:ext>
            </a:extLst>
          </p:cNvPr>
          <p:cNvCxnSpPr>
            <a:cxnSpLocks/>
          </p:cNvCxnSpPr>
          <p:nvPr/>
        </p:nvCxnSpPr>
        <p:spPr>
          <a:xfrm flipH="1">
            <a:off x="5146017" y="5094672"/>
            <a:ext cx="796455" cy="9756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B5DDF7C-1715-444B-8623-384F06334752}"/>
              </a:ext>
            </a:extLst>
          </p:cNvPr>
          <p:cNvCxnSpPr>
            <a:cxnSpLocks/>
          </p:cNvCxnSpPr>
          <p:nvPr/>
        </p:nvCxnSpPr>
        <p:spPr>
          <a:xfrm>
            <a:off x="5325124" y="5068451"/>
            <a:ext cx="519192" cy="9619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DDF869F-6996-4FE3-A373-2B70CE8926DA}"/>
              </a:ext>
            </a:extLst>
          </p:cNvPr>
          <p:cNvSpPr txBox="1"/>
          <p:nvPr/>
        </p:nvSpPr>
        <p:spPr>
          <a:xfrm>
            <a:off x="710880" y="1682659"/>
            <a:ext cx="746306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网络编程可以让程序与网络上的其他设备中的程序进行数据交互。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74CBEDDD-1CA9-4874-B847-216457B5ED4A}"/>
              </a:ext>
            </a:extLst>
          </p:cNvPr>
          <p:cNvSpPr txBox="1">
            <a:spLocks/>
          </p:cNvSpPr>
          <p:nvPr/>
        </p:nvSpPr>
        <p:spPr>
          <a:xfrm>
            <a:off x="710880" y="116546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什么是网络编程？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CA4C0EE-B098-4C1E-9ECF-E38BCEA42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26" y="2438893"/>
            <a:ext cx="5951720" cy="281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61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7944" y="1173480"/>
            <a:ext cx="7065416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端口号的作用是什么？</a:t>
            </a:r>
            <a:endParaRPr lang="en-US" altLang="zh-CN" dirty="0"/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唯一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标识正在计算机设备上运行的进程（程序）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zh-CN" altLang="en-US" dirty="0"/>
              <a:t>一个设备中，能否出现</a:t>
            </a:r>
            <a:r>
              <a:rPr lang="en-US" altLang="zh-CN" dirty="0"/>
              <a:t>2</a:t>
            </a:r>
            <a:r>
              <a:rPr lang="zh-CN" altLang="en-US" dirty="0"/>
              <a:t>个应用程序的端口号一样，为什么？</a:t>
            </a:r>
            <a:endParaRPr lang="en-US" altLang="zh-CN" dirty="0"/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不可以，如果一样会出现端口冲突错误。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32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三要素概述、要素一：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地址操作类</a:t>
            </a:r>
            <a:r>
              <a:rPr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en-US" altLang="zh-CN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InetAddress</a:t>
            </a:r>
            <a:endParaRPr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要素二：端口号</a:t>
            </a:r>
            <a:endParaRPr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要素三：协议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45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F3FA6E-0959-4F4A-A252-7C216E88C9B9}"/>
              </a:ext>
            </a:extLst>
          </p:cNvPr>
          <p:cNvSpPr txBox="1"/>
          <p:nvPr/>
        </p:nvSpPr>
        <p:spPr>
          <a:xfrm>
            <a:off x="710880" y="862724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通信协议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8B0E8-06CA-4D7E-88A8-55AAE83181F2}"/>
              </a:ext>
            </a:extLst>
          </p:cNvPr>
          <p:cNvSpPr txBox="1"/>
          <p:nvPr/>
        </p:nvSpPr>
        <p:spPr>
          <a:xfrm>
            <a:off x="710880" y="1373390"/>
            <a:ext cx="8832849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连接和通信数据的规则被称为网络通信协议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2C16132-A31B-4021-BA21-01DE95DE0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27" y="2309341"/>
            <a:ext cx="2521444" cy="222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005A8DB-0D22-4C0C-B067-D83C90508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646" y="2091920"/>
            <a:ext cx="2441336" cy="244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744F6E4-4434-4D1D-A48C-9F2333B968D4}"/>
              </a:ext>
            </a:extLst>
          </p:cNvPr>
          <p:cNvCxnSpPr>
            <a:cxnSpLocks/>
          </p:cNvCxnSpPr>
          <p:nvPr/>
        </p:nvCxnSpPr>
        <p:spPr>
          <a:xfrm>
            <a:off x="3699903" y="2827486"/>
            <a:ext cx="3394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362F3C-37F8-4776-BB66-BB6A73D56958}"/>
              </a:ext>
            </a:extLst>
          </p:cNvPr>
          <p:cNvCxnSpPr>
            <a:cxnSpLocks/>
          </p:cNvCxnSpPr>
          <p:nvPr/>
        </p:nvCxnSpPr>
        <p:spPr>
          <a:xfrm flipH="1">
            <a:off x="3642102" y="3545556"/>
            <a:ext cx="34523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10BC39F-D0A3-48C5-A8E9-97A5586CB85C}"/>
              </a:ext>
            </a:extLst>
          </p:cNvPr>
          <p:cNvCxnSpPr/>
          <p:nvPr/>
        </p:nvCxnSpPr>
        <p:spPr>
          <a:xfrm>
            <a:off x="3699903" y="4287404"/>
            <a:ext cx="3394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7819044-279F-4CF8-9DCE-42A3664AC1B6}"/>
              </a:ext>
            </a:extLst>
          </p:cNvPr>
          <p:cNvSpPr txBox="1"/>
          <p:nvPr/>
        </p:nvSpPr>
        <p:spPr>
          <a:xfrm>
            <a:off x="710880" y="1002580"/>
            <a:ext cx="9995117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itchFamily="34" charset="-122"/>
                <a:ea typeface="Alibaba PuHuiTi R"/>
              </a:rPr>
              <a:t>OSI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参考模型：世界互联协议标准，全球通信规范，由于此模型过于理想化，未能在因特网上进行广泛推广。 </a:t>
            </a:r>
            <a:endParaRPr lang="en-US" altLang="zh-CN" sz="1600" dirty="0">
              <a:latin typeface="微软雅黑" pitchFamily="34" charset="-122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itchFamily="34" charset="-122"/>
                <a:ea typeface="Alibaba PuHuiTi R"/>
              </a:rPr>
              <a:t>TCP/IP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参考模型</a:t>
            </a:r>
            <a:r>
              <a:rPr lang="en-US" altLang="zh-CN" sz="1600" dirty="0">
                <a:latin typeface="微软雅黑" pitchFamily="34" charset="-122"/>
                <a:ea typeface="Alibaba PuHuiTi R"/>
              </a:rPr>
              <a:t>(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或</a:t>
            </a:r>
            <a:r>
              <a:rPr lang="en-US" altLang="zh-CN" sz="1600" dirty="0">
                <a:latin typeface="微软雅黑" pitchFamily="34" charset="-122"/>
                <a:ea typeface="Alibaba PuHuiTi R"/>
              </a:rPr>
              <a:t>TCP/IP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协议</a:t>
            </a:r>
            <a:r>
              <a:rPr lang="en-US" altLang="zh-CN" sz="1600" dirty="0">
                <a:latin typeface="微软雅黑" pitchFamily="34" charset="-122"/>
                <a:ea typeface="Alibaba PuHuiTi R"/>
              </a:rPr>
              <a:t>)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：事实上的国际标准。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065922F-82C8-4E11-9483-A1F901A52045}"/>
              </a:ext>
            </a:extLst>
          </p:cNvPr>
          <p:cNvGraphicFramePr>
            <a:graphicFrameLocks noGrp="1"/>
          </p:cNvGraphicFramePr>
          <p:nvPr/>
        </p:nvGraphicFramePr>
        <p:xfrm>
          <a:off x="710880" y="2340222"/>
          <a:ext cx="10719120" cy="4006347"/>
        </p:xfrm>
        <a:graphic>
          <a:graphicData uri="http://schemas.openxmlformats.org/drawingml/2006/table">
            <a:tbl>
              <a:tblPr/>
              <a:tblGrid>
                <a:gridCol w="1935502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248885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344311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  <a:gridCol w="3091614">
                  <a:extLst>
                    <a:ext uri="{9D8B030D-6E8A-4147-A177-3AD203B41FA5}">
                      <a16:colId xmlns:a16="http://schemas.microsoft.com/office/drawing/2014/main" val="1642142268"/>
                    </a:ext>
                  </a:extLst>
                </a:gridCol>
              </a:tblGrid>
              <a:tr h="466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Alibaba PuHuiTi R" pitchFamily="18" charset="-122"/>
                          <a:cs typeface="+mn-cs"/>
                        </a:rPr>
                        <a:t>OSI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Alibaba PuHuiTi R" pitchFamily="18" charset="-122"/>
                          <a:cs typeface="+mn-cs"/>
                        </a:rPr>
                        <a:t>参考模型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Alibaba PuHuiTi R" pitchFamily="18" charset="-122"/>
                          <a:cs typeface="+mn-cs"/>
                        </a:rPr>
                        <a:t>TCP/IP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Alibaba PuHuiTi R" pitchFamily="18" charset="-122"/>
                          <a:cs typeface="+mn-cs"/>
                        </a:rPr>
                        <a:t>参考模型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</a:rPr>
                        <a:t>各层对应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Alibaba PuHuiTi R" pitchFamily="18" charset="-122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Alibaba PuHuiTi R" pitchFamily="18" charset="-122"/>
                          <a:cs typeface="+mn-cs"/>
                        </a:rPr>
                        <a:t>面向操作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729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应用层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应用层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HTTP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、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FTP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、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DNS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、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SMTP…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应用程序需要关注的：浏览器，邮箱。程序员一般在这一层开发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3729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表示层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参看小学一年级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3729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会话层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参看小学二年级，与“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×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”相同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3729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传输层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传输层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TCP</a:t>
                      </a:r>
                      <a:r>
                        <a:rPr lang="zh-CN" altLang="en-US" sz="1600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、</a:t>
                      </a:r>
                      <a:r>
                        <a:rPr lang="en-US" altLang="zh-CN" sz="1600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UDP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…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选择使用的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TCP , UDP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协议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3729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网络层</a:t>
                      </a:r>
                      <a:endParaRPr lang="en-US" altLang="zh-CN" sz="1600" kern="1200">
                        <a:solidFill>
                          <a:schemeClr val="tx1"/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网络层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IP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、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ICMP…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封装源和目标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IP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，进行路径选择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  <a:tr h="372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数据链路层</a:t>
                      </a:r>
                      <a:endParaRPr lang="en-US" altLang="zh-CN" sz="1600" kern="1200">
                        <a:solidFill>
                          <a:schemeClr val="tx1"/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数据链路层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+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物理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物理寻址、比特流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…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物理设备中传输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598763"/>
                  </a:ext>
                </a:extLst>
              </a:tr>
              <a:tr h="372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物理层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9361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2A9E038D-EE11-4B5E-8971-B53DFFD008BC}"/>
              </a:ext>
            </a:extLst>
          </p:cNvPr>
          <p:cNvSpPr txBox="1"/>
          <p:nvPr/>
        </p:nvSpPr>
        <p:spPr>
          <a:xfrm>
            <a:off x="710880" y="10025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网络通信协议有两套参考模型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434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D16A1D-A885-49C7-AFF8-20AF1B95777A}"/>
              </a:ext>
            </a:extLst>
          </p:cNvPr>
          <p:cNvSpPr txBox="1"/>
          <p:nvPr/>
        </p:nvSpPr>
        <p:spPr>
          <a:xfrm>
            <a:off x="742000" y="2920624"/>
            <a:ext cx="10922000" cy="3516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使用</a:t>
            </a:r>
            <a:r>
              <a:rPr lang="en-US" altLang="zh-CN" sz="1600" dirty="0">
                <a:ea typeface="Alibaba PuHuiTi R"/>
              </a:rPr>
              <a:t>TCP</a:t>
            </a:r>
            <a:r>
              <a:rPr lang="zh-CN" altLang="en-US" sz="1600" dirty="0">
                <a:ea typeface="Alibaba PuHuiTi R"/>
              </a:rPr>
              <a:t>协议，必须双方先建立连接，它是一种</a:t>
            </a:r>
            <a:r>
              <a:rPr lang="zh-CN" altLang="en-US" sz="1600" dirty="0">
                <a:solidFill>
                  <a:srgbClr val="C00000"/>
                </a:solidFill>
                <a:ea typeface="Alibaba PuHuiTi R"/>
              </a:rPr>
              <a:t>面向连接</a:t>
            </a:r>
            <a:r>
              <a:rPr lang="zh-CN" altLang="en-US" sz="1600" dirty="0">
                <a:ea typeface="Alibaba PuHuiTi R"/>
              </a:rPr>
              <a:t>的</a:t>
            </a:r>
            <a:r>
              <a:rPr lang="zh-CN" altLang="en-US" sz="1600" dirty="0">
                <a:solidFill>
                  <a:srgbClr val="C00000"/>
                </a:solidFill>
                <a:ea typeface="Alibaba PuHuiTi R"/>
              </a:rPr>
              <a:t>可靠通信</a:t>
            </a:r>
            <a:r>
              <a:rPr lang="zh-CN" altLang="en-US" sz="1600" dirty="0">
                <a:ea typeface="Alibaba PuHuiTi R"/>
              </a:rPr>
              <a:t>协议。</a:t>
            </a:r>
            <a:endParaRPr lang="en-US" altLang="zh-CN" sz="1600" dirty="0"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传输前，采用“</a:t>
            </a:r>
            <a:r>
              <a:rPr lang="zh-CN" altLang="en-US" sz="1600" dirty="0">
                <a:solidFill>
                  <a:srgbClr val="C00000"/>
                </a:solidFill>
                <a:ea typeface="Alibaba PuHuiTi R"/>
              </a:rPr>
              <a:t>三次握手</a:t>
            </a:r>
            <a:r>
              <a:rPr lang="zh-CN" altLang="en-US" sz="1600" dirty="0">
                <a:ea typeface="Alibaba PuHuiTi R"/>
              </a:rPr>
              <a:t>”方式建立连接，所以是可靠的 。</a:t>
            </a:r>
            <a:endParaRPr lang="en-US" altLang="zh-CN" sz="1600" dirty="0"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 在连接中可进行大数据量的传输 。</a:t>
            </a:r>
            <a:endParaRPr lang="en-US" altLang="zh-CN" sz="1600" dirty="0"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 连接、发送数据都需要确认，且传输完毕后，还需释放已建立的连接，通信效率较低。 </a:t>
            </a:r>
            <a:endParaRPr lang="en-US" altLang="zh-CN" sz="1600" dirty="0"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协议通信场景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对信息安全要求较高的场景，例如：文件下载、金融等数据通信。</a:t>
            </a:r>
            <a:endParaRPr lang="en-US" altLang="zh-CN" sz="1600" dirty="0">
              <a:ea typeface="Alibaba PuHuiTi R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ea typeface="Alibaba PuHuiTi R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ea typeface="Alibaba PuHuiTi R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C0BE2E-3118-4952-B6C7-40B6956A934F}"/>
              </a:ext>
            </a:extLst>
          </p:cNvPr>
          <p:cNvSpPr txBox="1"/>
          <p:nvPr/>
        </p:nvSpPr>
        <p:spPr>
          <a:xfrm>
            <a:off x="742000" y="1503257"/>
            <a:ext cx="6096000" cy="79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Consolas" panose="020B0609020204030204" pitchFamily="49" charset="0"/>
                <a:ea typeface="Alibaba PuHuiTi R"/>
              </a:rPr>
              <a:t>TCP(Transmission Control Protocol) </a:t>
            </a:r>
            <a:r>
              <a:rPr lang="zh-CN" altLang="en-US" sz="1600" dirty="0">
                <a:latin typeface="Consolas" panose="020B0609020204030204" pitchFamily="49" charset="0"/>
                <a:ea typeface="Alibaba PuHuiTi R"/>
              </a:rPr>
              <a:t>：传输控制协议</a:t>
            </a:r>
            <a:endParaRPr lang="en-US" altLang="zh-CN" sz="1600" dirty="0">
              <a:latin typeface="Consolas" panose="020B0609020204030204" pitchFamily="49" charset="0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Consolas" panose="020B0609020204030204" pitchFamily="49" charset="0"/>
                <a:ea typeface="Alibaba PuHuiTi R"/>
              </a:rPr>
              <a:t>UDP(User Datagram Protocol)</a:t>
            </a:r>
            <a:r>
              <a:rPr lang="zh-CN" altLang="en-US" sz="1600" dirty="0">
                <a:latin typeface="Consolas" panose="020B0609020204030204" pitchFamily="49" charset="0"/>
                <a:ea typeface="Alibaba PuHuiTi R"/>
              </a:rPr>
              <a:t>：用户数据报协议</a:t>
            </a:r>
            <a:endParaRPr lang="en-US" altLang="zh-CN" sz="1600" dirty="0"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7BF91E-DA51-4AC8-AAE1-CA95A5EE720C}"/>
              </a:ext>
            </a:extLst>
          </p:cNvPr>
          <p:cNvSpPr txBox="1"/>
          <p:nvPr/>
        </p:nvSpPr>
        <p:spPr>
          <a:xfrm>
            <a:off x="742000" y="2451649"/>
            <a:ext cx="609600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协议特点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565F6481-62B3-4632-8D2F-A5A33FB3783D}"/>
              </a:ext>
            </a:extLst>
          </p:cNvPr>
          <p:cNvSpPr txBox="1"/>
          <p:nvPr/>
        </p:nvSpPr>
        <p:spPr>
          <a:xfrm>
            <a:off x="710880" y="1095691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传输层的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个常见协议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0283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F334A2FB-1D45-4401-8785-3D57AA52EF3C}"/>
              </a:ext>
            </a:extLst>
          </p:cNvPr>
          <p:cNvGrpSpPr>
            <a:grpSpLocks/>
          </p:cNvGrpSpPr>
          <p:nvPr/>
        </p:nvGrpSpPr>
        <p:grpSpPr bwMode="auto">
          <a:xfrm>
            <a:off x="4085167" y="2010192"/>
            <a:ext cx="3754966" cy="789378"/>
            <a:chOff x="3063653" y="1873122"/>
            <a:chExt cx="2816280" cy="591831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648BBC5-ED97-445A-BE11-5A1BA073FDA6}"/>
                </a:ext>
              </a:extLst>
            </p:cNvPr>
            <p:cNvCxnSpPr>
              <a:stCxn id="2" idx="3"/>
              <a:endCxn id="4" idx="1"/>
            </p:cNvCxnSpPr>
            <p:nvPr/>
          </p:nvCxnSpPr>
          <p:spPr>
            <a:xfrm>
              <a:off x="3063653" y="2188773"/>
              <a:ext cx="28162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29ACC8C-45A3-4C3F-81CC-BC3A6D2A02E1}"/>
                </a:ext>
              </a:extLst>
            </p:cNvPr>
            <p:cNvSpPr/>
            <p:nvPr/>
          </p:nvSpPr>
          <p:spPr>
            <a:xfrm>
              <a:off x="3568444" y="1873122"/>
              <a:ext cx="1857757" cy="288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客户端向服务器发出连接请求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B6287C9-59A5-412F-84CE-3367AC04DB3D}"/>
                </a:ext>
              </a:extLst>
            </p:cNvPr>
            <p:cNvSpPr/>
            <p:nvPr/>
          </p:nvSpPr>
          <p:spPr>
            <a:xfrm>
              <a:off x="3908218" y="2176078"/>
              <a:ext cx="1064254" cy="288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等待服务器确认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3E87952-6600-4683-9DEE-29AF1F487302}"/>
              </a:ext>
            </a:extLst>
          </p:cNvPr>
          <p:cNvGrpSpPr>
            <a:grpSpLocks/>
          </p:cNvGrpSpPr>
          <p:nvPr/>
        </p:nvGrpSpPr>
        <p:grpSpPr bwMode="auto">
          <a:xfrm>
            <a:off x="4085167" y="3322258"/>
            <a:ext cx="3754966" cy="728258"/>
            <a:chOff x="3063653" y="2858158"/>
            <a:chExt cx="2816280" cy="545021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47927F2-C5E9-4317-A769-EBA5294C19A2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flipH="1">
              <a:off x="3063653" y="3146511"/>
              <a:ext cx="28162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5398DA-49C9-4674-994C-447C167F27A3}"/>
                </a:ext>
              </a:extLst>
            </p:cNvPr>
            <p:cNvSpPr/>
            <p:nvPr/>
          </p:nvSpPr>
          <p:spPr>
            <a:xfrm>
              <a:off x="3533201" y="2858158"/>
              <a:ext cx="1857757" cy="2883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服务器向客户端返回一个响应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B4B4B19-865E-4434-8349-9571B256C364}"/>
                </a:ext>
              </a:extLst>
            </p:cNvPr>
            <p:cNvSpPr/>
            <p:nvPr/>
          </p:nvSpPr>
          <p:spPr>
            <a:xfrm>
              <a:off x="3706603" y="3114826"/>
              <a:ext cx="1461006" cy="2883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告诉客户端收到了请求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D4DAF5-2C23-4B87-919F-8CA35EFEA9B5}"/>
              </a:ext>
            </a:extLst>
          </p:cNvPr>
          <p:cNvSpPr txBox="1"/>
          <p:nvPr/>
        </p:nvSpPr>
        <p:spPr>
          <a:xfrm>
            <a:off x="710880" y="1095691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三次握手确立连接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43CD3B-5EB4-4D5C-87A8-5BE304E59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67" y="1853354"/>
            <a:ext cx="965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85264C-5CF0-46B0-AC9B-A732BB5D8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33" y="1789854"/>
            <a:ext cx="838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E9272F-A551-4AC6-9D61-3DBF88278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67" y="3129705"/>
            <a:ext cx="965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8FCD75-644E-4992-AD55-9055DAE93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33" y="3066205"/>
            <a:ext cx="838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BEF000-38C4-44BA-AC1F-8B29C1D17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67" y="4530938"/>
            <a:ext cx="965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C4F9463-20EC-4B23-9E8D-8F3D51AEB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33" y="4467438"/>
            <a:ext cx="838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97D617A6-D862-470B-A9D3-239F5C483C36}"/>
              </a:ext>
            </a:extLst>
          </p:cNvPr>
          <p:cNvGrpSpPr>
            <a:grpSpLocks/>
          </p:cNvGrpSpPr>
          <p:nvPr/>
        </p:nvGrpSpPr>
        <p:grpSpPr bwMode="auto">
          <a:xfrm>
            <a:off x="4085168" y="4645367"/>
            <a:ext cx="3754966" cy="838560"/>
            <a:chOff x="3063653" y="3850468"/>
            <a:chExt cx="2816280" cy="628753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9D9C9A3-8E44-4F67-9B20-4664024075FF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3063652" y="4190325"/>
              <a:ext cx="28162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6F991C0-287D-4942-9C5F-6A933C4CFDEF}"/>
                </a:ext>
              </a:extLst>
            </p:cNvPr>
            <p:cNvSpPr/>
            <p:nvPr/>
          </p:nvSpPr>
          <p:spPr>
            <a:xfrm>
              <a:off x="3375976" y="3850468"/>
              <a:ext cx="2122258" cy="2888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客户端向服务器再次发出确认信息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1EF68FB-8A02-488E-A1E3-6F8F9E9427C6}"/>
                </a:ext>
              </a:extLst>
            </p:cNvPr>
            <p:cNvSpPr/>
            <p:nvPr/>
          </p:nvSpPr>
          <p:spPr>
            <a:xfrm>
              <a:off x="4047681" y="4190324"/>
              <a:ext cx="667503" cy="2888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连接建立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A4BF8C03-352B-4EE0-87A9-BECAD93D78F9}"/>
              </a:ext>
            </a:extLst>
          </p:cNvPr>
          <p:cNvSpPr txBox="1"/>
          <p:nvPr/>
        </p:nvSpPr>
        <p:spPr>
          <a:xfrm>
            <a:off x="8813399" y="349391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我好着呢！</a:t>
            </a:r>
          </a:p>
        </p:txBody>
      </p:sp>
    </p:spTree>
    <p:extLst>
      <p:ext uri="{BB962C8B-B14F-4D97-AF65-F5344CB8AC3E}">
        <p14:creationId xmlns:p14="http://schemas.microsoft.com/office/powerpoint/2010/main" val="411065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654EF98-4DF7-4720-A0F9-513B5A5A8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34" y="2277534"/>
            <a:ext cx="282151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7A23D83-7133-49FA-88D2-BBCA58506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567" y="2283885"/>
            <a:ext cx="282151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12FE2DD-9B61-47E4-A904-0192AE26479B}"/>
              </a:ext>
            </a:extLst>
          </p:cNvPr>
          <p:cNvCxnSpPr/>
          <p:nvPr/>
        </p:nvCxnSpPr>
        <p:spPr>
          <a:xfrm>
            <a:off x="4559300" y="2755900"/>
            <a:ext cx="27855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4A51670-AC00-4597-9D73-4F4D5AD3F4EB}"/>
              </a:ext>
            </a:extLst>
          </p:cNvPr>
          <p:cNvCxnSpPr/>
          <p:nvPr/>
        </p:nvCxnSpPr>
        <p:spPr>
          <a:xfrm flipH="1" flipV="1">
            <a:off x="4529666" y="3367617"/>
            <a:ext cx="2815167" cy="127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EECF244-0170-4E7F-8719-5226F7941780}"/>
              </a:ext>
            </a:extLst>
          </p:cNvPr>
          <p:cNvCxnSpPr/>
          <p:nvPr/>
        </p:nvCxnSpPr>
        <p:spPr>
          <a:xfrm>
            <a:off x="4544484" y="4004733"/>
            <a:ext cx="280034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2529F06-87A7-4550-BA78-B93CEAEF5808}"/>
              </a:ext>
            </a:extLst>
          </p:cNvPr>
          <p:cNvSpPr/>
          <p:nvPr/>
        </p:nvSpPr>
        <p:spPr>
          <a:xfrm>
            <a:off x="5310718" y="2360085"/>
            <a:ext cx="12827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你瞅啥？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5DCE631-7986-44AE-91EB-0E391F12D54C}"/>
              </a:ext>
            </a:extLst>
          </p:cNvPr>
          <p:cNvSpPr/>
          <p:nvPr/>
        </p:nvSpPr>
        <p:spPr>
          <a:xfrm>
            <a:off x="5310718" y="2937934"/>
            <a:ext cx="12827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瞅你咋地？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CCFABC-E8B5-430C-98AE-6D7C621A9D76}"/>
              </a:ext>
            </a:extLst>
          </p:cNvPr>
          <p:cNvSpPr/>
          <p:nvPr/>
        </p:nvSpPr>
        <p:spPr>
          <a:xfrm>
            <a:off x="5207000" y="3639358"/>
            <a:ext cx="1553633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走，咱俩唠唠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D062596-126E-4538-99C5-08DCB6642CFC}"/>
              </a:ext>
            </a:extLst>
          </p:cNvPr>
          <p:cNvSpPr/>
          <p:nvPr/>
        </p:nvSpPr>
        <p:spPr>
          <a:xfrm>
            <a:off x="5096934" y="4339167"/>
            <a:ext cx="177376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于是两人关系确立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53D16F3E-3DDE-4C54-AB52-0C93D3F20134}"/>
              </a:ext>
            </a:extLst>
          </p:cNvPr>
          <p:cNvSpPr txBox="1"/>
          <p:nvPr/>
        </p:nvSpPr>
        <p:spPr>
          <a:xfrm>
            <a:off x="710880" y="1095691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三次握手确立连接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3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1C5CA6-F9D4-4A70-AD4A-A58E90EE08AF}"/>
              </a:ext>
            </a:extLst>
          </p:cNvPr>
          <p:cNvSpPr txBox="1"/>
          <p:nvPr/>
        </p:nvSpPr>
        <p:spPr>
          <a:xfrm>
            <a:off x="734485" y="1013288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四次挥手断开连接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1EFA1B-3527-4E2D-BC44-0D1EB00F1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1879601"/>
            <a:ext cx="965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962719E-0663-40BE-92C1-775388543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867" y="1816101"/>
            <a:ext cx="838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2EEC36-A7A3-4E80-9A7E-1FEF681F0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3098801"/>
            <a:ext cx="965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C574F4-7DE4-4A19-900E-60B2ABB2F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867" y="3035301"/>
            <a:ext cx="838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0D408E-131F-4698-BA44-46E5EBFDB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4320118"/>
            <a:ext cx="965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2E1FBE0-6ECF-42D4-8792-50F258770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867" y="4256618"/>
            <a:ext cx="838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F0A516-C839-4594-9645-0A1EFDD945C5}"/>
              </a:ext>
            </a:extLst>
          </p:cNvPr>
          <p:cNvGrpSpPr>
            <a:grpSpLocks/>
          </p:cNvGrpSpPr>
          <p:nvPr/>
        </p:nvGrpSpPr>
        <p:grpSpPr bwMode="auto">
          <a:xfrm>
            <a:off x="4025901" y="2051759"/>
            <a:ext cx="3754967" cy="403570"/>
            <a:chOff x="3063652" y="1886198"/>
            <a:chExt cx="2816280" cy="302578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88450A6-6179-42F2-A4D4-700CD36A8034}"/>
                </a:ext>
              </a:extLst>
            </p:cNvPr>
            <p:cNvCxnSpPr>
              <a:stCxn id="2" idx="3"/>
              <a:endCxn id="4" idx="1"/>
            </p:cNvCxnSpPr>
            <p:nvPr/>
          </p:nvCxnSpPr>
          <p:spPr>
            <a:xfrm>
              <a:off x="3063652" y="2188776"/>
              <a:ext cx="28162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5997D8D-1EAE-4CBA-9EA5-C51F61E6822D}"/>
                </a:ext>
              </a:extLst>
            </p:cNvPr>
            <p:cNvSpPr/>
            <p:nvPr/>
          </p:nvSpPr>
          <p:spPr>
            <a:xfrm>
              <a:off x="3328967" y="1886198"/>
              <a:ext cx="2446872" cy="253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客户端向服务器发出取消连接请求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53268A0-1332-4658-80AE-804718BEF8E4}"/>
              </a:ext>
            </a:extLst>
          </p:cNvPr>
          <p:cNvGrpSpPr>
            <a:grpSpLocks/>
          </p:cNvGrpSpPr>
          <p:nvPr/>
        </p:nvGrpSpPr>
        <p:grpSpPr bwMode="auto">
          <a:xfrm>
            <a:off x="3939766" y="3141290"/>
            <a:ext cx="3754967" cy="389365"/>
            <a:chOff x="3063652" y="2854987"/>
            <a:chExt cx="2816280" cy="291928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2E39627-D4E7-4E8B-848C-49D5CC579190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flipH="1" flipV="1">
              <a:off x="3063652" y="3146915"/>
              <a:ext cx="28162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51A11A-C762-4959-A3E3-9ACE1693386B}"/>
                </a:ext>
              </a:extLst>
            </p:cNvPr>
            <p:cNvSpPr/>
            <p:nvPr/>
          </p:nvSpPr>
          <p:spPr>
            <a:xfrm>
              <a:off x="3547460" y="2854987"/>
              <a:ext cx="2139089" cy="253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服务器向客户端返回一个响应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DF37633B-7C07-4939-B6B7-789E1E39C172}"/>
              </a:ext>
            </a:extLst>
          </p:cNvPr>
          <p:cNvSpPr/>
          <p:nvPr/>
        </p:nvSpPr>
        <p:spPr>
          <a:xfrm>
            <a:off x="4432301" y="4485311"/>
            <a:ext cx="3262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服务器向客户端发出确认取消信息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6C1F89D-C7C7-4A09-968F-379AFA2D8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84" y="5494867"/>
            <a:ext cx="965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DFAD6AD-016C-4005-8F1B-6AF941F53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1" y="5431367"/>
            <a:ext cx="838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689DC65C-1C94-4F4D-BACD-05F65C4FCAF3}"/>
              </a:ext>
            </a:extLst>
          </p:cNvPr>
          <p:cNvGrpSpPr>
            <a:grpSpLocks/>
          </p:cNvGrpSpPr>
          <p:nvPr/>
        </p:nvGrpSpPr>
        <p:grpSpPr bwMode="auto">
          <a:xfrm>
            <a:off x="4023785" y="5592294"/>
            <a:ext cx="3754967" cy="480418"/>
            <a:chOff x="3063652" y="3838021"/>
            <a:chExt cx="2816280" cy="360195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60A46FD-36B3-4937-8DBF-1E3F4FE84338}"/>
                </a:ext>
              </a:extLst>
            </p:cNvPr>
            <p:cNvCxnSpPr>
              <a:stCxn id="36" idx="3"/>
              <a:endCxn id="37" idx="1"/>
            </p:cNvCxnSpPr>
            <p:nvPr/>
          </p:nvCxnSpPr>
          <p:spPr>
            <a:xfrm>
              <a:off x="3063652" y="4198216"/>
              <a:ext cx="28162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DD19225-6416-42EE-8579-975896C5CE3D}"/>
                </a:ext>
              </a:extLst>
            </p:cNvPr>
            <p:cNvSpPr/>
            <p:nvPr/>
          </p:nvSpPr>
          <p:spPr>
            <a:xfrm>
              <a:off x="3556139" y="3838021"/>
              <a:ext cx="1831306" cy="253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客户端再次发送确认消息</a:t>
              </a:r>
              <a:endPara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AF0DDA7-3495-4208-A91F-B31CA49C16AF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 flipV="1">
            <a:off x="4025901" y="4897967"/>
            <a:ext cx="37549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环形箭头 52">
            <a:extLst>
              <a:ext uri="{FF2B5EF4-FFF2-40B4-BE49-F238E27FC236}">
                <a16:creationId xmlns:a16="http://schemas.microsoft.com/office/drawing/2014/main" id="{6994743C-C9DC-4F6E-B783-B5E649899A5C}"/>
              </a:ext>
            </a:extLst>
          </p:cNvPr>
          <p:cNvSpPr/>
          <p:nvPr/>
        </p:nvSpPr>
        <p:spPr>
          <a:xfrm rot="5400000">
            <a:off x="7880351" y="3371851"/>
            <a:ext cx="1676400" cy="1405467"/>
          </a:xfrm>
          <a:prstGeom prst="circular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7769FB9-DD06-4B43-A492-34343186994E}"/>
              </a:ext>
            </a:extLst>
          </p:cNvPr>
          <p:cNvSpPr/>
          <p:nvPr/>
        </p:nvSpPr>
        <p:spPr>
          <a:xfrm>
            <a:off x="4790015" y="3666181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表示收到客户端取消请求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5B960D6-EC32-4D97-9FE9-F4CC8B4BAF0C}"/>
              </a:ext>
            </a:extLst>
          </p:cNvPr>
          <p:cNvSpPr/>
          <p:nvPr/>
        </p:nvSpPr>
        <p:spPr>
          <a:xfrm>
            <a:off x="9264652" y="3797300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服务器将最后的数据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处理完毕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DCC42B5-40C9-46D8-BB05-C9C711429380}"/>
              </a:ext>
            </a:extLst>
          </p:cNvPr>
          <p:cNvSpPr/>
          <p:nvPr/>
        </p:nvSpPr>
        <p:spPr>
          <a:xfrm>
            <a:off x="5161768" y="6125688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连接取消</a:t>
            </a:r>
          </a:p>
        </p:txBody>
      </p:sp>
    </p:spTree>
    <p:extLst>
      <p:ext uri="{BB962C8B-B14F-4D97-AF65-F5344CB8AC3E}">
        <p14:creationId xmlns:p14="http://schemas.microsoft.com/office/powerpoint/2010/main" val="425139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5" grpId="0"/>
      <p:bldP spid="56" grpId="0"/>
      <p:bldP spid="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13D177A-FB2F-4A17-9DF2-8284A42BB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34" y="2277534"/>
            <a:ext cx="282151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26DF53C-470A-42B0-8B9D-0363632CA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567" y="2283885"/>
            <a:ext cx="282151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42D4246-0DD2-416C-B618-AE37A58CD900}"/>
              </a:ext>
            </a:extLst>
          </p:cNvPr>
          <p:cNvCxnSpPr/>
          <p:nvPr/>
        </p:nvCxnSpPr>
        <p:spPr>
          <a:xfrm>
            <a:off x="4559300" y="2169584"/>
            <a:ext cx="27855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C5D65F3-DF33-4B55-B2B1-FDEB6656E1AE}"/>
              </a:ext>
            </a:extLst>
          </p:cNvPr>
          <p:cNvCxnSpPr/>
          <p:nvPr/>
        </p:nvCxnSpPr>
        <p:spPr>
          <a:xfrm flipH="1" flipV="1">
            <a:off x="4529667" y="2662767"/>
            <a:ext cx="2815167" cy="127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24A3C68-6A1E-4C0E-A2CF-61AB670F3C48}"/>
              </a:ext>
            </a:extLst>
          </p:cNvPr>
          <p:cNvCxnSpPr/>
          <p:nvPr/>
        </p:nvCxnSpPr>
        <p:spPr>
          <a:xfrm>
            <a:off x="4607984" y="4485217"/>
            <a:ext cx="280034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6785A09-8DD0-4BD5-9B35-53F1BEDF313F}"/>
              </a:ext>
            </a:extLst>
          </p:cNvPr>
          <p:cNvSpPr/>
          <p:nvPr/>
        </p:nvSpPr>
        <p:spPr>
          <a:xfrm>
            <a:off x="5310718" y="1852085"/>
            <a:ext cx="12827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我要走啦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8DD00F-3A62-4320-9510-5C4F7B304806}"/>
              </a:ext>
            </a:extLst>
          </p:cNvPr>
          <p:cNvSpPr/>
          <p:nvPr/>
        </p:nvSpPr>
        <p:spPr>
          <a:xfrm>
            <a:off x="5310718" y="2349500"/>
            <a:ext cx="12827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好的，稍等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F121388-26BD-41B8-9A06-4427B34A1DD3}"/>
              </a:ext>
            </a:extLst>
          </p:cNvPr>
          <p:cNvSpPr/>
          <p:nvPr/>
        </p:nvSpPr>
        <p:spPr>
          <a:xfrm>
            <a:off x="5149852" y="3365500"/>
            <a:ext cx="2077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拿着苹果路上吃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899C86D-AED1-4289-A218-925D8423F33F}"/>
              </a:ext>
            </a:extLst>
          </p:cNvPr>
          <p:cNvSpPr/>
          <p:nvPr/>
        </p:nvSpPr>
        <p:spPr>
          <a:xfrm>
            <a:off x="5039785" y="4186768"/>
            <a:ext cx="177376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爱过，溜啦！</a:t>
            </a:r>
          </a:p>
        </p:txBody>
      </p:sp>
      <p:sp>
        <p:nvSpPr>
          <p:cNvPr id="2" name="下箭头 1">
            <a:extLst>
              <a:ext uri="{FF2B5EF4-FFF2-40B4-BE49-F238E27FC236}">
                <a16:creationId xmlns:a16="http://schemas.microsoft.com/office/drawing/2014/main" id="{E89511D6-3CDD-4497-8D4F-077013756C5E}"/>
              </a:ext>
            </a:extLst>
          </p:cNvPr>
          <p:cNvSpPr/>
          <p:nvPr/>
        </p:nvSpPr>
        <p:spPr>
          <a:xfrm>
            <a:off x="5623985" y="2781301"/>
            <a:ext cx="383116" cy="480484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98D1F2-FD3A-4155-AFBB-F0B15E910482}"/>
              </a:ext>
            </a:extLst>
          </p:cNvPr>
          <p:cNvSpPr/>
          <p:nvPr/>
        </p:nvSpPr>
        <p:spPr>
          <a:xfrm>
            <a:off x="6427530" y="2926281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给你塞了两个苹果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DD805D6-7961-4ACF-844C-8BEC925F408C}"/>
              </a:ext>
            </a:extLst>
          </p:cNvPr>
          <p:cNvCxnSpPr/>
          <p:nvPr/>
        </p:nvCxnSpPr>
        <p:spPr>
          <a:xfrm flipH="1" flipV="1">
            <a:off x="4525434" y="3649134"/>
            <a:ext cx="2815167" cy="127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">
            <a:extLst>
              <a:ext uri="{FF2B5EF4-FFF2-40B4-BE49-F238E27FC236}">
                <a16:creationId xmlns:a16="http://schemas.microsoft.com/office/drawing/2014/main" id="{6F1C24BC-68EA-4B2F-B4A9-C6DA3ABC22D6}"/>
              </a:ext>
            </a:extLst>
          </p:cNvPr>
          <p:cNvSpPr txBox="1"/>
          <p:nvPr/>
        </p:nvSpPr>
        <p:spPr>
          <a:xfrm>
            <a:off x="734485" y="1114391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四次挥手断开连接</a:t>
            </a:r>
          </a:p>
        </p:txBody>
      </p:sp>
    </p:spTree>
    <p:extLst>
      <p:ext uri="{BB962C8B-B14F-4D97-AF65-F5344CB8AC3E}">
        <p14:creationId xmlns:p14="http://schemas.microsoft.com/office/powerpoint/2010/main" val="89339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2" grpId="0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D16A1D-A885-49C7-AFF8-20AF1B95777A}"/>
              </a:ext>
            </a:extLst>
          </p:cNvPr>
          <p:cNvSpPr txBox="1"/>
          <p:nvPr/>
        </p:nvSpPr>
        <p:spPr>
          <a:xfrm>
            <a:off x="710880" y="751219"/>
            <a:ext cx="10922000" cy="3788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协议： 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Alibaba PuHuiTi R"/>
                <a:ea typeface="Alibaba PuHuiTi R"/>
              </a:rPr>
              <a:t>UDP</a:t>
            </a:r>
            <a:r>
              <a:rPr lang="zh-CN" altLang="en-US" sz="1600" dirty="0">
                <a:latin typeface="Alibaba PuHuiTi R"/>
                <a:ea typeface="Alibaba PuHuiTi R"/>
              </a:rPr>
              <a:t>是一种</a:t>
            </a:r>
            <a:r>
              <a:rPr lang="zh-CN" altLang="en-US" sz="1600" dirty="0">
                <a:solidFill>
                  <a:srgbClr val="C00000"/>
                </a:solidFill>
                <a:latin typeface="Alibaba PuHuiTi R"/>
                <a:ea typeface="Alibaba PuHuiTi R"/>
              </a:rPr>
              <a:t>无连接</a:t>
            </a:r>
            <a:r>
              <a:rPr lang="zh-CN" altLang="en-US" sz="1600" dirty="0">
                <a:latin typeface="Alibaba PuHuiTi R"/>
                <a:ea typeface="Alibaba PuHuiTi R"/>
              </a:rPr>
              <a:t>、</a:t>
            </a:r>
            <a:r>
              <a:rPr lang="zh-CN" altLang="en-US" sz="1600" dirty="0">
                <a:solidFill>
                  <a:srgbClr val="C00000"/>
                </a:solidFill>
                <a:latin typeface="Alibaba PuHuiTi R"/>
                <a:ea typeface="Alibaba PuHuiTi R"/>
              </a:rPr>
              <a:t>不可靠传输</a:t>
            </a:r>
            <a:r>
              <a:rPr lang="zh-CN" altLang="en-US" sz="1600" dirty="0">
                <a:latin typeface="Alibaba PuHuiTi R"/>
                <a:ea typeface="Alibaba PuHuiTi R"/>
              </a:rPr>
              <a:t>的协议。</a:t>
            </a:r>
            <a:endParaRPr lang="en-US" altLang="zh-CN" sz="1600" dirty="0">
              <a:latin typeface="Alibaba PuHuiTi R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libaba PuHuiTi R"/>
                <a:ea typeface="Alibaba PuHuiTi R"/>
              </a:rPr>
              <a:t>将数据源</a:t>
            </a:r>
            <a:r>
              <a:rPr lang="en-US" altLang="zh-CN" sz="1600" dirty="0">
                <a:latin typeface="Alibaba PuHuiTi R"/>
                <a:ea typeface="Alibaba PuHuiTi R"/>
              </a:rPr>
              <a:t>IP</a:t>
            </a:r>
            <a:r>
              <a:rPr lang="zh-CN" altLang="en-US" sz="1600" dirty="0">
                <a:latin typeface="Alibaba PuHuiTi R"/>
                <a:ea typeface="Alibaba PuHuiTi R"/>
              </a:rPr>
              <a:t>、目的地</a:t>
            </a:r>
            <a:r>
              <a:rPr lang="en-US" altLang="zh-CN" sz="1600" dirty="0">
                <a:latin typeface="Alibaba PuHuiTi R"/>
                <a:ea typeface="Alibaba PuHuiTi R"/>
              </a:rPr>
              <a:t>IP</a:t>
            </a:r>
            <a:r>
              <a:rPr lang="zh-CN" altLang="en-US" sz="1600" dirty="0">
                <a:latin typeface="Alibaba PuHuiTi R"/>
                <a:ea typeface="Alibaba PuHuiTi R"/>
              </a:rPr>
              <a:t>和端口封装成数据包，不需要建立连接 </a:t>
            </a:r>
            <a:endParaRPr lang="en-US" altLang="zh-CN" sz="1600" dirty="0">
              <a:latin typeface="Alibaba PuHuiTi R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libaba PuHuiTi R"/>
                <a:ea typeface="Alibaba PuHuiTi R"/>
              </a:rPr>
              <a:t>每个数据包的大小限制在</a:t>
            </a:r>
            <a:r>
              <a:rPr lang="en-US" altLang="zh-CN" sz="1600" dirty="0">
                <a:latin typeface="Alibaba PuHuiTi R"/>
                <a:ea typeface="Alibaba PuHuiTi R"/>
              </a:rPr>
              <a:t>64KB</a:t>
            </a:r>
            <a:r>
              <a:rPr lang="zh-CN" altLang="en-US" sz="1600" dirty="0">
                <a:latin typeface="Alibaba PuHuiTi R"/>
                <a:ea typeface="Alibaba PuHuiTi R"/>
              </a:rPr>
              <a:t>内 </a:t>
            </a:r>
            <a:endParaRPr lang="en-US" altLang="zh-CN" sz="1600" dirty="0">
              <a:latin typeface="Alibaba PuHuiTi R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libaba PuHuiTi R"/>
                <a:ea typeface="Alibaba PuHuiTi R"/>
              </a:rPr>
              <a:t>发送不管对方是否准备好，接收方收到也不确认，故是不可靠的 </a:t>
            </a:r>
            <a:endParaRPr lang="en-US" altLang="zh-CN" sz="1600" dirty="0">
              <a:latin typeface="Alibaba PuHuiTi R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libaba PuHuiTi R"/>
                <a:ea typeface="Alibaba PuHuiTi R"/>
              </a:rPr>
              <a:t> 可以广播发送 ，发送数据结束时无需释放资源，开销小，速度快。</a:t>
            </a:r>
            <a:endParaRPr lang="en-US" altLang="zh-CN" sz="1600" dirty="0">
              <a:latin typeface="Alibaba PuHuiTi R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Alibaba PuHuiTi R"/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协议通信场景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libaba PuHuiTi R"/>
                <a:ea typeface="Alibaba PuHuiTi R"/>
              </a:rPr>
              <a:t>语音通话，视频会话等。</a:t>
            </a:r>
          </a:p>
        </p:txBody>
      </p:sp>
    </p:spTree>
    <p:extLst>
      <p:ext uri="{BB962C8B-B14F-4D97-AF65-F5344CB8AC3E}">
        <p14:creationId xmlns:p14="http://schemas.microsoft.com/office/powerpoint/2010/main" val="33208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5A9832F1-A615-4195-9003-35C5FAF6D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kumimoji="1" lang="zh-CN" altLang="en-US"/>
              <a:t>网络通信基本模式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6641BA-1456-4DA3-B8BA-CBD85EB9EC5E}"/>
              </a:ext>
            </a:extLst>
          </p:cNvPr>
          <p:cNvSpPr txBox="1"/>
          <p:nvPr/>
        </p:nvSpPr>
        <p:spPr>
          <a:xfrm>
            <a:off x="710880" y="1510134"/>
            <a:ext cx="8083263" cy="61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常见的通信模式有如下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种形式：</a:t>
            </a:r>
            <a:r>
              <a:rPr lang="en-US" altLang="zh-CN" sz="1600" b="0" i="0" dirty="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Client-Server(CS) </a:t>
            </a:r>
            <a:r>
              <a:rPr lang="zh-CN" altLang="en-US" sz="1600" b="0" i="0" dirty="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i="0" dirty="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Browser/Server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(BS)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6E3A7C49-02D2-44F5-938A-BDB56CE2A716}"/>
              </a:ext>
            </a:extLst>
          </p:cNvPr>
          <p:cNvSpPr>
            <a:spLocks/>
          </p:cNvSpPr>
          <p:nvPr/>
        </p:nvSpPr>
        <p:spPr bwMode="auto">
          <a:xfrm>
            <a:off x="1975692" y="2327377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250000"/>
              </a:lnSpc>
              <a:defRPr/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07D962C8-5180-4656-B4ED-53B6D648310D}"/>
              </a:ext>
            </a:extLst>
          </p:cNvPr>
          <p:cNvSpPr>
            <a:spLocks/>
          </p:cNvSpPr>
          <p:nvPr/>
        </p:nvSpPr>
        <p:spPr bwMode="auto">
          <a:xfrm>
            <a:off x="5860900" y="2327377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250000"/>
              </a:lnSpc>
              <a:defRPr/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B57015-0527-429D-B93D-73BA651CDB2F}"/>
              </a:ext>
            </a:extLst>
          </p:cNvPr>
          <p:cNvSpPr>
            <a:spLocks/>
          </p:cNvSpPr>
          <p:nvPr/>
        </p:nvSpPr>
        <p:spPr bwMode="auto">
          <a:xfrm>
            <a:off x="610141" y="3327649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Client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客户端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230279A-17EE-4A6E-9231-0A6FE34F631B}"/>
              </a:ext>
            </a:extLst>
          </p:cNvPr>
          <p:cNvSpPr>
            <a:spLocks/>
          </p:cNvSpPr>
          <p:nvPr/>
        </p:nvSpPr>
        <p:spPr bwMode="auto">
          <a:xfrm>
            <a:off x="8558024" y="3340391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Server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服务端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4B101788-FEB6-4352-A481-D08117B49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170" y="3326091"/>
            <a:ext cx="2650714" cy="122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需要程序员开发实现。</a:t>
            </a:r>
            <a:endParaRPr lang="en-US" altLang="zh-CN" sz="160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用户需要安装客户端。</a:t>
            </a:r>
            <a:endParaRPr lang="zh-CN" altLang="en-US" sz="320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ACCC6F89-6C6B-4653-8F08-84BB96EFF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037" y="3580899"/>
            <a:ext cx="2517987" cy="61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需要程序员开发实现。</a:t>
            </a:r>
            <a:endParaRPr lang="zh-CN" altLang="en-US" sz="320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BD6E4F2-3A80-4AD6-A5FC-ECA0E7267D82}"/>
              </a:ext>
            </a:extLst>
          </p:cNvPr>
          <p:cNvSpPr/>
          <p:nvPr/>
        </p:nvSpPr>
        <p:spPr>
          <a:xfrm>
            <a:off x="4968014" y="3340391"/>
            <a:ext cx="1317036" cy="2978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1394FFA2-456C-4857-922D-99210DC504A7}"/>
              </a:ext>
            </a:extLst>
          </p:cNvPr>
          <p:cNvSpPr/>
          <p:nvPr/>
        </p:nvSpPr>
        <p:spPr>
          <a:xfrm flipH="1">
            <a:off x="4888672" y="4582072"/>
            <a:ext cx="1317036" cy="3132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219EFA-4084-49EE-AC00-33EABEF7279B}"/>
              </a:ext>
            </a:extLst>
          </p:cNvPr>
          <p:cNvSpPr txBox="1"/>
          <p:nvPr/>
        </p:nvSpPr>
        <p:spPr>
          <a:xfrm>
            <a:off x="4429021" y="5542516"/>
            <a:ext cx="6320900" cy="67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Client-Server(CS)</a:t>
            </a:r>
            <a:endParaRPr kumimoji="1"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49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9" grpId="0" animBg="1"/>
      <p:bldP spid="20" grpId="0" animBg="1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4911" y="1478280"/>
            <a:ext cx="7065416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、通信协议是什么？</a:t>
            </a:r>
            <a:endParaRPr lang="en-US" altLang="zh-CN" dirty="0"/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计算机网络中，连接和通信数据的规则被称为网络通信协议。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6685" lvl="1">
              <a:lnSpc>
                <a:spcPct val="200000"/>
              </a:lnSpc>
            </a:pP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通信协议的特点是什么样的</a:t>
            </a:r>
            <a:r>
              <a:rPr lang="en-US" altLang="zh-CN" dirty="0"/>
              <a:t>?</a:t>
            </a:r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它是一种面向连接的可靠通信协议。</a:t>
            </a:r>
            <a:endParaRPr lang="en-US" altLang="zh-CN" sz="1600" dirty="0">
              <a:ea typeface="Alibaba PuHuiTi R"/>
            </a:endParaRPr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传输前，采用“三次握手”方式建立连接，点对点的通信，所以可靠。</a:t>
            </a:r>
            <a:endParaRPr lang="en-US" altLang="zh-CN" sz="1600" dirty="0">
              <a:ea typeface="Alibaba PuHuiTi R"/>
            </a:endParaRPr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在连接中可进行大数据量的传输。</a:t>
            </a:r>
            <a:endParaRPr lang="en-US" altLang="zh-CN" sz="1600" dirty="0">
              <a:ea typeface="Alibaba PuHuiTi R"/>
            </a:endParaRPr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通信效率较低。 </a:t>
            </a:r>
            <a:endParaRPr lang="en-US" altLang="zh-CN" sz="1600" dirty="0">
              <a:ea typeface="Alibaba PuHuiTi 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ea typeface="Alibaba PuHuiTi R"/>
            </a:endParaRPr>
          </a:p>
          <a:p>
            <a:pPr marL="266685"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541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2325" y="1173480"/>
            <a:ext cx="7065416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UDP</a:t>
            </a:r>
            <a:r>
              <a:rPr lang="zh-CN" altLang="en-US" dirty="0"/>
              <a:t>协议的特点是什么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4973" lvl="1" indent="-26828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用户数据报协议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(User Datagram Protocol)</a:t>
            </a:r>
          </a:p>
          <a:p>
            <a:pPr marL="534973" lvl="1" indent="-26828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面向无连接，不可靠传输的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通信协议。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4973" lvl="1" indent="-26828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速度快，有大小限制一次最多发送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，数据不安全，易丢失数据。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040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通信：快速入门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通信：多发多收</a:t>
            </a:r>
            <a:endParaRPr lang="en-US" altLang="zh-CN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571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AABA2C8-5CBD-44AF-9DAD-716AC0B15258}"/>
              </a:ext>
            </a:extLst>
          </p:cNvPr>
          <p:cNvSpPr txBox="1"/>
          <p:nvPr/>
        </p:nvSpPr>
        <p:spPr>
          <a:xfrm>
            <a:off x="710880" y="1360483"/>
            <a:ext cx="10099188" cy="1002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Alibaba PuHuiTi R"/>
                <a:ea typeface="Alibaba PuHuiTi R"/>
              </a:rPr>
              <a:t>UDP</a:t>
            </a:r>
            <a:r>
              <a:rPr lang="zh-CN" altLang="en-US" sz="1600" dirty="0">
                <a:latin typeface="Alibaba PuHuiTi R"/>
                <a:ea typeface="Alibaba PuHuiTi R"/>
              </a:rPr>
              <a:t>是一种</a:t>
            </a:r>
            <a:r>
              <a:rPr lang="zh-CN" altLang="en-US" sz="1600" dirty="0">
                <a:solidFill>
                  <a:srgbClr val="C00000"/>
                </a:solidFill>
                <a:latin typeface="Alibaba PuHuiTi R"/>
                <a:ea typeface="Alibaba PuHuiTi R"/>
              </a:rPr>
              <a:t>无连接</a:t>
            </a:r>
            <a:r>
              <a:rPr lang="zh-CN" altLang="en-US" sz="1600" dirty="0">
                <a:latin typeface="Alibaba PuHuiTi R"/>
                <a:ea typeface="Alibaba PuHuiTi R"/>
              </a:rPr>
              <a:t>、</a:t>
            </a:r>
            <a:r>
              <a:rPr lang="zh-CN" altLang="en-US" sz="1600" dirty="0">
                <a:solidFill>
                  <a:srgbClr val="C00000"/>
                </a:solidFill>
                <a:latin typeface="Alibaba PuHuiTi R"/>
                <a:ea typeface="Alibaba PuHuiTi R"/>
              </a:rPr>
              <a:t>不可靠传输</a:t>
            </a:r>
            <a:r>
              <a:rPr lang="zh-CN" altLang="en-US" sz="1600" dirty="0">
                <a:latin typeface="Alibaba PuHuiTi R"/>
                <a:ea typeface="Alibaba PuHuiTi R"/>
              </a:rPr>
              <a:t>的协议。</a:t>
            </a:r>
            <a:endParaRPr lang="en-US" altLang="zh-CN" sz="1600" dirty="0">
              <a:latin typeface="Alibaba PuHuiTi R"/>
              <a:ea typeface="Alibaba PuHuiTi R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libaba PuHuiTi R"/>
                <a:ea typeface="Alibaba PuHuiTi R"/>
              </a:rPr>
              <a:t>将数据源</a:t>
            </a:r>
            <a:r>
              <a:rPr lang="en-US" altLang="zh-CN" sz="1600" dirty="0">
                <a:latin typeface="Alibaba PuHuiTi R"/>
                <a:ea typeface="Alibaba PuHuiTi R"/>
              </a:rPr>
              <a:t>IP</a:t>
            </a:r>
            <a:r>
              <a:rPr lang="zh-CN" altLang="en-US" sz="1600" dirty="0">
                <a:latin typeface="Alibaba PuHuiTi R"/>
                <a:ea typeface="Alibaba PuHuiTi R"/>
              </a:rPr>
              <a:t>、目的地</a:t>
            </a:r>
            <a:r>
              <a:rPr lang="en-US" altLang="zh-CN" sz="1600" dirty="0">
                <a:latin typeface="Alibaba PuHuiTi R"/>
                <a:ea typeface="Alibaba PuHuiTi R"/>
              </a:rPr>
              <a:t>IP</a:t>
            </a:r>
            <a:r>
              <a:rPr lang="zh-CN" altLang="en-US" sz="1600" dirty="0">
                <a:latin typeface="Alibaba PuHuiTi R"/>
                <a:ea typeface="Alibaba PuHuiTi R"/>
              </a:rPr>
              <a:t>和端口以及数据封装成数据包，大小限制在</a:t>
            </a:r>
            <a:r>
              <a:rPr lang="en-US" altLang="zh-CN" sz="1600" dirty="0">
                <a:latin typeface="Alibaba PuHuiTi R"/>
                <a:ea typeface="Alibaba PuHuiTi R"/>
              </a:rPr>
              <a:t>64KB</a:t>
            </a:r>
            <a:r>
              <a:rPr lang="zh-CN" altLang="en-US" sz="1600" dirty="0">
                <a:latin typeface="Alibaba PuHuiTi R"/>
                <a:ea typeface="Alibaba PuHuiTi R"/>
              </a:rPr>
              <a:t>内，直接发送出去即可。</a:t>
            </a:r>
            <a:endParaRPr lang="en-US" altLang="zh-CN" sz="1600" dirty="0">
              <a:latin typeface="Alibaba PuHuiTi R"/>
              <a:ea typeface="Alibaba PuHuiTi R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80D308-594E-423E-97DF-2DCF822D745C}"/>
              </a:ext>
            </a:extLst>
          </p:cNvPr>
          <p:cNvSpPr txBox="1"/>
          <p:nvPr/>
        </p:nvSpPr>
        <p:spPr>
          <a:xfrm>
            <a:off x="710880" y="9911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UDP协议的特点</a:t>
            </a:r>
            <a:endParaRPr lang="zh-CN" altLang="en-US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024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F625C446-E2E9-4516-9DEA-2A4838C1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16379" y="2126713"/>
            <a:ext cx="2650198" cy="2601166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A9EEDF6-D0FD-46AB-8AC4-F5518809A6B1}"/>
              </a:ext>
            </a:extLst>
          </p:cNvPr>
          <p:cNvCxnSpPr/>
          <p:nvPr/>
        </p:nvCxnSpPr>
        <p:spPr>
          <a:xfrm>
            <a:off x="7749225" y="1635932"/>
            <a:ext cx="0" cy="4895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EC22914-D86A-4F5C-937E-8BAF3B987279}"/>
              </a:ext>
            </a:extLst>
          </p:cNvPr>
          <p:cNvSpPr/>
          <p:nvPr/>
        </p:nvSpPr>
        <p:spPr>
          <a:xfrm>
            <a:off x="7851097" y="535412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ea typeface="阿里巴巴普惠体" panose="00020600040101010101"/>
              </a:rPr>
              <a:t>接收端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B771B3F-B1B3-48BB-B385-94D95C12C25D}"/>
              </a:ext>
            </a:extLst>
          </p:cNvPr>
          <p:cNvCxnSpPr/>
          <p:nvPr/>
        </p:nvCxnSpPr>
        <p:spPr>
          <a:xfrm>
            <a:off x="3181371" y="1665048"/>
            <a:ext cx="0" cy="4895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56E7FA0-C3E7-4AA1-B50D-8E8DFA15EFF4}"/>
              </a:ext>
            </a:extLst>
          </p:cNvPr>
          <p:cNvSpPr txBox="1"/>
          <p:nvPr/>
        </p:nvSpPr>
        <p:spPr>
          <a:xfrm>
            <a:off x="710880" y="9911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UDP协议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通信模型演示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7E636D-B24D-4022-935E-47473F90C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27" y="2126713"/>
            <a:ext cx="2662371" cy="26011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41523D-A61E-455D-AABD-A0A701547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84" y="2142427"/>
            <a:ext cx="465566" cy="334943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F81FD68B-CD83-4935-8621-1E7E50A12137}"/>
              </a:ext>
            </a:extLst>
          </p:cNvPr>
          <p:cNvSpPr/>
          <p:nvPr/>
        </p:nvSpPr>
        <p:spPr>
          <a:xfrm>
            <a:off x="1916902" y="535412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ea typeface="阿里巴巴普惠体" panose="00020600040101010101"/>
              </a:rPr>
              <a:t>发送端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BCB7B2B-7882-4E3B-90EC-18E41F85F69A}"/>
              </a:ext>
            </a:extLst>
          </p:cNvPr>
          <p:cNvSpPr/>
          <p:nvPr/>
        </p:nvSpPr>
        <p:spPr>
          <a:xfrm>
            <a:off x="3179742" y="152175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ea typeface="阿里巴巴普惠体" panose="00020600040101010101"/>
              </a:rPr>
              <a:t>街道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20078 -0.08218 C 0.24271 -0.10047 0.3056 -0.11019 0.37135 -0.11019 C 0.44635 -0.11019 0.50651 -0.10047 0.54844 -0.08218 L 0.74961 4.44444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74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18DCC5F-07E5-415A-9112-2279BBFA2A84}"/>
              </a:ext>
            </a:extLst>
          </p:cNvPr>
          <p:cNvSpPr txBox="1"/>
          <p:nvPr/>
        </p:nvSpPr>
        <p:spPr>
          <a:xfrm>
            <a:off x="710880" y="997734"/>
            <a:ext cx="975464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DatagramPacket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：数据包对象（韭菜盘子）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86A58E-5DC7-48B9-94D8-B06E1BACDA07}"/>
              </a:ext>
            </a:extLst>
          </p:cNvPr>
          <p:cNvGraphicFramePr>
            <a:graphicFrameLocks noGrp="1"/>
          </p:cNvGraphicFramePr>
          <p:nvPr/>
        </p:nvGraphicFramePr>
        <p:xfrm>
          <a:off x="710880" y="1528648"/>
          <a:ext cx="10666307" cy="2691956"/>
        </p:xfrm>
        <a:graphic>
          <a:graphicData uri="http://schemas.openxmlformats.org/drawingml/2006/table">
            <a:tbl>
              <a:tblPr/>
              <a:tblGrid>
                <a:gridCol w="7218919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44738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417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9154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DatagramPacket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(byte[]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buf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, int length,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InetAddress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address, int port)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创建发送端数据包对象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buf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：要发送的内容，字节数组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length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：要发送内容的字节长度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address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：接收端的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IP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地址对象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port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：接收端的端口号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61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DatagramPacket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(byte[]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buf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, int length)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创建接收端的数据包对象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buf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：用来存储接收的内容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length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：能够接收内容的长度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9066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C4AEB0D-2287-4B00-9BFE-98AB37F8C2A9}"/>
              </a:ext>
            </a:extLst>
          </p:cNvPr>
          <p:cNvSpPr txBox="1"/>
          <p:nvPr/>
        </p:nvSpPr>
        <p:spPr>
          <a:xfrm>
            <a:off x="710880" y="45693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DatagramPacket常用方法</a:t>
            </a:r>
            <a:br>
              <a:rPr kumimoji="0" lang="zh-CN" altLang="zh-CN" sz="1800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800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endParaRPr kumimoji="0" lang="zh-CN" altLang="zh-CN" sz="4400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745A4EE-B732-4A32-91C0-104E549602E8}"/>
              </a:ext>
            </a:extLst>
          </p:cNvPr>
          <p:cNvGraphicFramePr>
            <a:graphicFrameLocks noGrp="1"/>
          </p:cNvGraphicFramePr>
          <p:nvPr/>
        </p:nvGraphicFramePr>
        <p:xfrm>
          <a:off x="710880" y="4972833"/>
          <a:ext cx="7566962" cy="887433"/>
        </p:xfrm>
        <a:graphic>
          <a:graphicData uri="http://schemas.openxmlformats.org/drawingml/2006/table">
            <a:tbl>
              <a:tblPr/>
              <a:tblGrid>
                <a:gridCol w="226688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300075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792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81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int </a:t>
                      </a:r>
                      <a:r>
                        <a:rPr lang="en-US" altLang="zh-CN" sz="12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getLength</a:t>
                      </a:r>
                      <a:r>
                        <a:rPr lang="en-US" altLang="zh-CN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()</a:t>
                      </a:r>
                      <a:endParaRPr lang="zh-CN" altLang="en-US" sz="12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获得实际接收到的字节个数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55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18DCC5F-07E5-415A-9112-2279BBFA2A84}"/>
              </a:ext>
            </a:extLst>
          </p:cNvPr>
          <p:cNvSpPr txBox="1"/>
          <p:nvPr/>
        </p:nvSpPr>
        <p:spPr>
          <a:xfrm>
            <a:off x="710880" y="1047129"/>
            <a:ext cx="975464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DatagramSocket</a:t>
            </a:r>
            <a:r>
              <a:rPr kumimoji="0" lang="zh-CN" altLang="en-US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发送端和接收端对象（人）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86A58E-5DC7-48B9-94D8-B06E1BACDA07}"/>
              </a:ext>
            </a:extLst>
          </p:cNvPr>
          <p:cNvGraphicFramePr>
            <a:graphicFrameLocks noGrp="1"/>
          </p:cNvGraphicFramePr>
          <p:nvPr/>
        </p:nvGraphicFramePr>
        <p:xfrm>
          <a:off x="710880" y="1668922"/>
          <a:ext cx="8771021" cy="1265464"/>
        </p:xfrm>
        <a:graphic>
          <a:graphicData uri="http://schemas.openxmlformats.org/drawingml/2006/table">
            <a:tbl>
              <a:tblPr/>
              <a:tblGrid>
                <a:gridCol w="346334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307681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429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454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DatagramSocket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()</a:t>
                      </a:r>
                      <a:r>
                        <a:rPr lang="zh-CN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​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创建发送端的</a:t>
                      </a:r>
                      <a:r>
                        <a:rPr lang="en-US" altLang="zh-CN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Socket</a:t>
                      </a:r>
                      <a:r>
                        <a:rPr lang="zh-CN" altLang="en-US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对象，系统会随机分配一个端口号。</a:t>
                      </a:r>
                      <a:endParaRPr lang="en-US" altLang="zh-CN" sz="12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45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2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DatagramSocket</a:t>
                      </a:r>
                      <a:r>
                        <a:rPr lang="en-US" altLang="zh-CN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(int port)</a:t>
                      </a:r>
                      <a:endParaRPr lang="zh-CN" altLang="en-US" sz="12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创建接收端的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Socket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对象并指定端口号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906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DB5E31E-0A56-4845-8394-E3E39F88E064}"/>
              </a:ext>
            </a:extLst>
          </p:cNvPr>
          <p:cNvSpPr txBox="1"/>
          <p:nvPr/>
        </p:nvSpPr>
        <p:spPr>
          <a:xfrm>
            <a:off x="710880" y="36183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DatagramSocket类成员方法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31FF92D-C569-470F-B83E-7E7F6E537EBA}"/>
              </a:ext>
            </a:extLst>
          </p:cNvPr>
          <p:cNvGraphicFramePr>
            <a:graphicFrameLocks noGrp="1"/>
          </p:cNvGraphicFramePr>
          <p:nvPr/>
        </p:nvGraphicFramePr>
        <p:xfrm>
          <a:off x="710880" y="4119334"/>
          <a:ext cx="7264475" cy="1233890"/>
        </p:xfrm>
        <a:graphic>
          <a:graphicData uri="http://schemas.openxmlformats.org/drawingml/2006/table">
            <a:tbl>
              <a:tblPr/>
              <a:tblGrid>
                <a:gridCol w="429580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96866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44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296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void send(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DatagramPacket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dp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)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发送数据包</a:t>
                      </a:r>
                      <a:endParaRPr lang="en-US" altLang="zh-CN" sz="12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296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void receive(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DatagramPacket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p) 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接收数据包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34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E5CDAE64-5CA1-4B7A-A1A8-368233BC7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UDP</a:t>
            </a:r>
            <a:r>
              <a:rPr lang="zh-CN" altLang="en-US" dirty="0"/>
              <a:t>通信实现：发送消息、接收消息</a:t>
            </a: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2A124A82-C708-4595-AB72-3A110FF53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ea typeface="Alibaba PuHuiTi R" pitchFamily="18" charset="-122"/>
              </a:rPr>
              <a:t>需求：客户端实现步骤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创建</a:t>
            </a:r>
            <a:r>
              <a:rPr lang="en-US" altLang="zh-CN" dirty="0" err="1">
                <a:ea typeface="Alibaba PuHuiTi R" pitchFamily="18" charset="-122"/>
              </a:rPr>
              <a:t>DatagramSocket</a:t>
            </a:r>
            <a:r>
              <a:rPr lang="zh-CN" altLang="en-US" dirty="0">
                <a:ea typeface="Alibaba PuHuiTi R" pitchFamily="18" charset="-122"/>
              </a:rPr>
              <a:t>对象（发送端对象）                      扔韭菜的人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创建</a:t>
            </a:r>
            <a:r>
              <a:rPr lang="en-US" altLang="zh-CN" dirty="0" err="1">
                <a:ea typeface="Alibaba PuHuiTi R" pitchFamily="18" charset="-122"/>
              </a:rPr>
              <a:t>DatagramPacket</a:t>
            </a:r>
            <a:r>
              <a:rPr lang="zh-CN" altLang="en-US" dirty="0">
                <a:ea typeface="Alibaba PuHuiTi R" pitchFamily="18" charset="-122"/>
              </a:rPr>
              <a:t>对象封装需要发送的数据（数据包对象）                 韭菜盘子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使用</a:t>
            </a:r>
            <a:r>
              <a:rPr lang="en-US" altLang="zh-CN" dirty="0" err="1">
                <a:ea typeface="Alibaba PuHuiTi R" pitchFamily="18" charset="-122"/>
              </a:rPr>
              <a:t>DatagramSocket</a:t>
            </a:r>
            <a:r>
              <a:rPr lang="zh-CN" altLang="en-US" dirty="0">
                <a:ea typeface="Alibaba PuHuiTi R" pitchFamily="18" charset="-122"/>
              </a:rPr>
              <a:t>对象的</a:t>
            </a:r>
            <a:r>
              <a:rPr lang="en-US" altLang="zh-CN" dirty="0">
                <a:ea typeface="Alibaba PuHuiTi R" pitchFamily="18" charset="-122"/>
              </a:rPr>
              <a:t>send</a:t>
            </a:r>
            <a:r>
              <a:rPr lang="zh-CN" altLang="en-US" dirty="0">
                <a:ea typeface="Alibaba PuHuiTi R" pitchFamily="18" charset="-122"/>
              </a:rPr>
              <a:t>方法传入</a:t>
            </a:r>
            <a:r>
              <a:rPr lang="en-US" altLang="zh-CN" dirty="0" err="1">
                <a:ea typeface="Alibaba PuHuiTi R" pitchFamily="18" charset="-122"/>
              </a:rPr>
              <a:t>DatagramPacket</a:t>
            </a:r>
            <a:r>
              <a:rPr lang="zh-CN" altLang="en-US" dirty="0">
                <a:ea typeface="Alibaba PuHuiTi R" pitchFamily="18" charset="-122"/>
              </a:rPr>
              <a:t>对象                 开始抛出韭菜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释放资源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dirty="0">
              <a:ea typeface="Alibaba PuHuiTi R" pitchFamily="18" charset="-122"/>
            </a:endParaRP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5FEF9EC-B5E9-44E7-8F6D-2B5E9E22A796}"/>
              </a:ext>
            </a:extLst>
          </p:cNvPr>
          <p:cNvCxnSpPr/>
          <p:nvPr/>
        </p:nvCxnSpPr>
        <p:spPr>
          <a:xfrm>
            <a:off x="6666154" y="2535831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85463A9-D33D-4A2F-9613-F79506B82E54}"/>
              </a:ext>
            </a:extLst>
          </p:cNvPr>
          <p:cNvCxnSpPr/>
          <p:nvPr/>
        </p:nvCxnSpPr>
        <p:spPr>
          <a:xfrm>
            <a:off x="8400624" y="3067939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ABCD0A5-7C67-4E3E-AAF0-FCCB6E374F0B}"/>
              </a:ext>
            </a:extLst>
          </p:cNvPr>
          <p:cNvCxnSpPr/>
          <p:nvPr/>
        </p:nvCxnSpPr>
        <p:spPr>
          <a:xfrm>
            <a:off x="8618301" y="3623294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E5CDAE64-5CA1-4B7A-A1A8-368233BC7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UDP</a:t>
            </a:r>
            <a:r>
              <a:rPr lang="zh-CN" altLang="en-US" dirty="0"/>
              <a:t>通信实现：发送消息、接收消息</a:t>
            </a: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2A124A82-C708-4595-AB72-3A110FF53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ea typeface="Alibaba PuHuiTi R" pitchFamily="18" charset="-122"/>
              </a:rPr>
              <a:t>需求：接收端实现步骤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创建</a:t>
            </a:r>
            <a:r>
              <a:rPr lang="en-US" altLang="zh-CN" dirty="0" err="1">
                <a:ea typeface="Alibaba PuHuiTi R" pitchFamily="18" charset="-122"/>
              </a:rPr>
              <a:t>DatagramSocket</a:t>
            </a:r>
            <a:r>
              <a:rPr lang="zh-CN" altLang="en-US" dirty="0">
                <a:ea typeface="Alibaba PuHuiTi R" pitchFamily="18" charset="-122"/>
              </a:rPr>
              <a:t>对象并指定端口（接收端对象）                      接韭菜的人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创建</a:t>
            </a:r>
            <a:r>
              <a:rPr lang="en-US" altLang="zh-CN" dirty="0" err="1">
                <a:ea typeface="Alibaba PuHuiTi R" pitchFamily="18" charset="-122"/>
              </a:rPr>
              <a:t>DatagramPacket</a:t>
            </a:r>
            <a:r>
              <a:rPr lang="zh-CN" altLang="en-US" dirty="0">
                <a:ea typeface="Alibaba PuHuiTi R" pitchFamily="18" charset="-122"/>
              </a:rPr>
              <a:t>对象接收数据（数据包对象）                 韭菜盘子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使用</a:t>
            </a:r>
            <a:r>
              <a:rPr lang="en-US" altLang="zh-CN" dirty="0" err="1">
                <a:ea typeface="Alibaba PuHuiTi R" pitchFamily="18" charset="-122"/>
              </a:rPr>
              <a:t>DatagramSocket</a:t>
            </a:r>
            <a:r>
              <a:rPr lang="zh-CN" altLang="en-US" dirty="0">
                <a:ea typeface="Alibaba PuHuiTi R" pitchFamily="18" charset="-122"/>
              </a:rPr>
              <a:t>对象的</a:t>
            </a:r>
            <a:r>
              <a:rPr lang="en-US" altLang="zh-CN" dirty="0">
                <a:ea typeface="Alibaba PuHuiTi R" pitchFamily="18" charset="-122"/>
              </a:rPr>
              <a:t>receive</a:t>
            </a:r>
            <a:r>
              <a:rPr lang="zh-CN" altLang="en-US" dirty="0">
                <a:ea typeface="Alibaba PuHuiTi R" pitchFamily="18" charset="-122"/>
              </a:rPr>
              <a:t>方法传入</a:t>
            </a:r>
            <a:r>
              <a:rPr lang="en-US" altLang="zh-CN" dirty="0" err="1">
                <a:ea typeface="Alibaba PuHuiTi R" pitchFamily="18" charset="-122"/>
              </a:rPr>
              <a:t>DatagramPacket</a:t>
            </a:r>
            <a:r>
              <a:rPr lang="zh-CN" altLang="en-US" dirty="0">
                <a:ea typeface="Alibaba PuHuiTi R" pitchFamily="18" charset="-122"/>
              </a:rPr>
              <a:t>对象                 开始接收韭菜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释放资源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dirty="0">
              <a:ea typeface="Alibaba PuHuiTi R" pitchFamily="18" charset="-122"/>
            </a:endParaRP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5FEF9EC-B5E9-44E7-8F6D-2B5E9E22A796}"/>
              </a:ext>
            </a:extLst>
          </p:cNvPr>
          <p:cNvCxnSpPr/>
          <p:nvPr/>
        </p:nvCxnSpPr>
        <p:spPr>
          <a:xfrm>
            <a:off x="7611551" y="2543580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85463A9-D33D-4A2F-9613-F79506B82E54}"/>
              </a:ext>
            </a:extLst>
          </p:cNvPr>
          <p:cNvCxnSpPr/>
          <p:nvPr/>
        </p:nvCxnSpPr>
        <p:spPr>
          <a:xfrm>
            <a:off x="7307993" y="3067939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ABCD0A5-7C67-4E3E-AAF0-FCCB6E374F0B}"/>
              </a:ext>
            </a:extLst>
          </p:cNvPr>
          <p:cNvCxnSpPr/>
          <p:nvPr/>
        </p:nvCxnSpPr>
        <p:spPr>
          <a:xfrm>
            <a:off x="8850776" y="3623294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6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110" y="1173480"/>
            <a:ext cx="7065416" cy="4511040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UDP</a:t>
            </a:r>
            <a:r>
              <a:rPr lang="zh-CN" altLang="en-US" dirty="0">
                <a:latin typeface="Consolas" panose="020B0609020204030204" pitchFamily="49" charset="0"/>
              </a:rPr>
              <a:t>发送端和接收端的对象是哪个？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95335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/>
              </a:rPr>
              <a:t>DatagramSocket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()</a:t>
            </a: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/>
              </a:rPr>
              <a:t>​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/>
              </a:rPr>
              <a:t>：</a:t>
            </a: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/>
              </a:rPr>
              <a:t>创建发送端的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Socket</a:t>
            </a: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/>
              </a:rPr>
              <a:t>对象</a:t>
            </a:r>
          </a:p>
          <a:p>
            <a:pPr marL="895335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/>
              </a:rPr>
              <a:t>DatagramSocket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(int port)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/>
              </a:rPr>
              <a:t>：</a:t>
            </a: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/>
              </a:rPr>
              <a:t>创建接收端的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Socket</a:t>
            </a: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/>
              </a:rPr>
              <a:t>对象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数据包对象是哪个？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DatagramPacket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如何发送、接收数据包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/>
              </a:rPr>
              <a:t>DatagramSocket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/>
              </a:rPr>
              <a:t>的如下方法：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public void send(</a:t>
            </a: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/>
              </a:rPr>
              <a:t>DatagramPacket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/>
              </a:rPr>
              <a:t>dp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)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/>
              </a:rPr>
              <a:t>：</a:t>
            </a: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/>
              </a:rPr>
              <a:t>发送数据包</a:t>
            </a:r>
          </a:p>
          <a:p>
            <a:pPr marL="895335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public void receive(</a:t>
            </a: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/>
              </a:rPr>
              <a:t>DatagramPacket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/>
              </a:rPr>
              <a:t>dp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)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/>
              </a:rPr>
              <a:t>：</a:t>
            </a: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/>
              </a:rPr>
              <a:t>接收数据包</a:t>
            </a:r>
          </a:p>
          <a:p>
            <a:pPr marL="895335" lvl="1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zh-CN" altLang="en-US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8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46">
            <a:extLst>
              <a:ext uri="{FF2B5EF4-FFF2-40B4-BE49-F238E27FC236}">
                <a16:creationId xmlns:a16="http://schemas.microsoft.com/office/drawing/2014/main" id="{6E3A7C49-02D2-44F5-938A-BDB56CE2A716}"/>
              </a:ext>
            </a:extLst>
          </p:cNvPr>
          <p:cNvSpPr>
            <a:spLocks/>
          </p:cNvSpPr>
          <p:nvPr/>
        </p:nvSpPr>
        <p:spPr bwMode="auto">
          <a:xfrm>
            <a:off x="2076431" y="2118150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250000"/>
              </a:lnSpc>
              <a:defRPr/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07D962C8-5180-4656-B4ED-53B6D648310D}"/>
              </a:ext>
            </a:extLst>
          </p:cNvPr>
          <p:cNvSpPr>
            <a:spLocks/>
          </p:cNvSpPr>
          <p:nvPr/>
        </p:nvSpPr>
        <p:spPr bwMode="auto">
          <a:xfrm>
            <a:off x="5961639" y="2118150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250000"/>
              </a:lnSpc>
              <a:defRPr/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B57015-0527-429D-B93D-73BA651CDB2F}"/>
              </a:ext>
            </a:extLst>
          </p:cNvPr>
          <p:cNvSpPr>
            <a:spLocks/>
          </p:cNvSpPr>
          <p:nvPr/>
        </p:nvSpPr>
        <p:spPr bwMode="auto">
          <a:xfrm>
            <a:off x="710880" y="3118422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Browser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浏览器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230279A-17EE-4A6E-9231-0A6FE34F631B}"/>
              </a:ext>
            </a:extLst>
          </p:cNvPr>
          <p:cNvSpPr>
            <a:spLocks/>
          </p:cNvSpPr>
          <p:nvPr/>
        </p:nvSpPr>
        <p:spPr bwMode="auto">
          <a:xfrm>
            <a:off x="8658763" y="3131164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Server</a:t>
            </a:r>
          </a:p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服务端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4B101788-FEB6-4352-A481-D08117B49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281" y="3259048"/>
            <a:ext cx="3054238" cy="122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不需要程序员开发实现。</a:t>
            </a:r>
            <a:endParaRPr lang="en-US" altLang="zh-CN" sz="160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用户需要安装浏览器。</a:t>
            </a:r>
            <a:endParaRPr lang="zh-CN" altLang="en-US" sz="320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ACCC6F89-6C6B-4653-8F08-84BB96EFF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540" y="3521839"/>
            <a:ext cx="2657472" cy="61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需要程序员开发实现。</a:t>
            </a:r>
            <a:endParaRPr lang="zh-CN" altLang="en-US" sz="320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BD6E4F2-3A80-4AD6-A5FC-ECA0E7267D82}"/>
              </a:ext>
            </a:extLst>
          </p:cNvPr>
          <p:cNvSpPr/>
          <p:nvPr/>
        </p:nvSpPr>
        <p:spPr>
          <a:xfrm>
            <a:off x="5068753" y="3131164"/>
            <a:ext cx="1317036" cy="2978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1394FFA2-456C-4857-922D-99210DC504A7}"/>
              </a:ext>
            </a:extLst>
          </p:cNvPr>
          <p:cNvSpPr/>
          <p:nvPr/>
        </p:nvSpPr>
        <p:spPr>
          <a:xfrm flipH="1">
            <a:off x="4989411" y="4372845"/>
            <a:ext cx="1317036" cy="3132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8BA806-87EC-4781-BA99-37CFB6E5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42" y="2596169"/>
            <a:ext cx="1317036" cy="8328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618C3-0A72-4B75-A858-2768E34875FA}"/>
              </a:ext>
            </a:extLst>
          </p:cNvPr>
          <p:cNvSpPr txBox="1"/>
          <p:nvPr/>
        </p:nvSpPr>
        <p:spPr>
          <a:xfrm>
            <a:off x="4477343" y="5491749"/>
            <a:ext cx="2657472" cy="67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Browser-Server(CS)</a:t>
            </a:r>
            <a:endParaRPr kumimoji="1"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A0AC8CB4-A671-419C-BEF9-270F64C1F10C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kumimoji="1" lang="zh-CN" altLang="en-US"/>
              <a:t>网络通信基本模式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E38B988-F442-4B11-8C7E-01C24D70DEDA}"/>
              </a:ext>
            </a:extLst>
          </p:cNvPr>
          <p:cNvSpPr txBox="1"/>
          <p:nvPr/>
        </p:nvSpPr>
        <p:spPr>
          <a:xfrm>
            <a:off x="710880" y="1510134"/>
            <a:ext cx="8083263" cy="61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常见的通信模式有如下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种形式：</a:t>
            </a:r>
            <a:r>
              <a:rPr lang="en-US" altLang="zh-CN" sz="1600" b="0" i="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Client-Server(CS) </a:t>
            </a:r>
            <a:r>
              <a:rPr lang="zh-CN" altLang="en-US" sz="1600" b="0" i="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i="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Browser/Server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(BS)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1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通信：快速入门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通信：多发多收</a:t>
            </a:r>
            <a:endParaRPr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718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958" y="814682"/>
            <a:ext cx="9214230" cy="51719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UDP</a:t>
            </a:r>
            <a:r>
              <a:rPr lang="zh-CN" altLang="en-US" dirty="0"/>
              <a:t>通信实现：多发多收消息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9654" y="1687561"/>
            <a:ext cx="5937172" cy="421957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b="1" dirty="0">
                <a:ea typeface="Alibaba PuHuiTi R" pitchFamily="18" charset="-122"/>
              </a:rPr>
              <a:t>需求</a:t>
            </a:r>
            <a:endParaRPr lang="en-US" altLang="zh-CN" b="1" dirty="0">
              <a:ea typeface="Alibaba PuHuiTi R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Alibaba PuHuiTi R" pitchFamily="18" charset="-122"/>
              </a:rPr>
              <a:t>使用</a:t>
            </a:r>
            <a:r>
              <a:rPr lang="en-US" altLang="zh-CN" dirty="0">
                <a:ea typeface="Alibaba PuHuiTi R" pitchFamily="18" charset="-122"/>
              </a:rPr>
              <a:t>UDP</a:t>
            </a:r>
            <a:r>
              <a:rPr lang="zh-CN" altLang="en-US" dirty="0">
                <a:ea typeface="Alibaba PuHuiTi R" pitchFamily="18" charset="-122"/>
              </a:rPr>
              <a:t>通信方式开发接收端和发送端。</a:t>
            </a:r>
            <a:endParaRPr lang="en-US" altLang="zh-CN" dirty="0">
              <a:ea typeface="Alibaba PuHuiTi R" pitchFamily="18" charset="-122"/>
            </a:endParaRPr>
          </a:p>
          <a:p>
            <a:pPr>
              <a:lnSpc>
                <a:spcPct val="250000"/>
              </a:lnSpc>
            </a:pPr>
            <a:r>
              <a:rPr lang="zh-CN" altLang="en-US" b="1" dirty="0">
                <a:ea typeface="Alibaba PuHuiTi R" pitchFamily="18" charset="-122"/>
              </a:rPr>
              <a:t>分析</a:t>
            </a:r>
            <a:endParaRPr lang="en-US" altLang="zh-CN" b="1" dirty="0">
              <a:ea typeface="Alibaba PuHuiTi R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发送端可以一直发送消息。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接收端可以不断的接收多个发送端的消息展示。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发送端输入了</a:t>
            </a:r>
            <a:r>
              <a:rPr lang="en-US" altLang="zh-CN" dirty="0">
                <a:ea typeface="Alibaba PuHuiTi R" pitchFamily="18" charset="-122"/>
              </a:rPr>
              <a:t>exit</a:t>
            </a:r>
            <a:r>
              <a:rPr lang="zh-CN" altLang="en-US" dirty="0">
                <a:ea typeface="Alibaba PuHuiTi R" pitchFamily="18" charset="-122"/>
              </a:rPr>
              <a:t>则结束发送端程序。</a:t>
            </a:r>
            <a:endParaRPr lang="en-US" altLang="zh-CN" dirty="0">
              <a:ea typeface="Alibaba PuHuiTi R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F28FDE-F426-4C77-9C99-11B8D5E24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2" y="1798291"/>
            <a:ext cx="4505175" cy="208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E5CDAE64-5CA1-4B7A-A1A8-368233BC7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r>
              <a:rPr lang="zh-CN" altLang="en-US" dirty="0"/>
              <a:t>发送端可以反复发送数据</a:t>
            </a: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2A124A82-C708-4595-AB72-3A110FF53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ea typeface="Alibaba PuHuiTi R" pitchFamily="18" charset="-122"/>
              </a:rPr>
              <a:t>需求：客户端实现步骤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创建</a:t>
            </a:r>
            <a:r>
              <a:rPr lang="en-US" altLang="zh-CN" dirty="0" err="1">
                <a:ea typeface="Alibaba PuHuiTi R" pitchFamily="18" charset="-122"/>
              </a:rPr>
              <a:t>DatagramSocket</a:t>
            </a:r>
            <a:r>
              <a:rPr lang="zh-CN" altLang="en-US" dirty="0">
                <a:ea typeface="Alibaba PuHuiTi R" pitchFamily="18" charset="-122"/>
              </a:rPr>
              <a:t>对象（发送端对象）                      扔韭菜的人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使用</a:t>
            </a:r>
            <a:r>
              <a:rPr lang="en-US" altLang="zh-CN" dirty="0">
                <a:ea typeface="Alibaba PuHuiTi R" pitchFamily="18" charset="-122"/>
              </a:rPr>
              <a:t>while</a:t>
            </a:r>
            <a:r>
              <a:rPr lang="zh-CN" altLang="en-US" dirty="0">
                <a:ea typeface="Alibaba PuHuiTi R" pitchFamily="18" charset="-122"/>
              </a:rPr>
              <a:t>死循环不断的接收用户的数据输入，如果用户输入的</a:t>
            </a:r>
            <a:r>
              <a:rPr lang="en-US" altLang="zh-CN" dirty="0">
                <a:ea typeface="Alibaba PuHuiTi R" pitchFamily="18" charset="-122"/>
              </a:rPr>
              <a:t>exit</a:t>
            </a:r>
            <a:r>
              <a:rPr lang="zh-CN" altLang="en-US" dirty="0">
                <a:ea typeface="Alibaba PuHuiTi R" pitchFamily="18" charset="-122"/>
              </a:rPr>
              <a:t>则退出程序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如果用户输入的不是</a:t>
            </a:r>
            <a:r>
              <a:rPr lang="en-US" altLang="zh-CN" dirty="0">
                <a:ea typeface="Alibaba PuHuiTi R" pitchFamily="18" charset="-122"/>
              </a:rPr>
              <a:t>exit,</a:t>
            </a:r>
            <a:r>
              <a:rPr lang="zh-CN" altLang="en-US" dirty="0">
                <a:ea typeface="Alibaba PuHuiTi R" pitchFamily="18" charset="-122"/>
              </a:rPr>
              <a:t>  把数据封装成</a:t>
            </a:r>
            <a:r>
              <a:rPr lang="en-US" altLang="zh-CN" dirty="0" err="1">
                <a:ea typeface="Alibaba PuHuiTi R" pitchFamily="18" charset="-122"/>
              </a:rPr>
              <a:t>DatagramPacket</a:t>
            </a:r>
            <a:r>
              <a:rPr lang="en-US" altLang="zh-CN" dirty="0">
                <a:ea typeface="Alibaba PuHuiTi R" pitchFamily="18" charset="-122"/>
              </a:rPr>
              <a:t>                      </a:t>
            </a:r>
            <a:r>
              <a:rPr lang="zh-CN" altLang="en-US" dirty="0">
                <a:ea typeface="Alibaba PuHuiTi R" pitchFamily="18" charset="-122"/>
              </a:rPr>
              <a:t>韭菜盘子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使用</a:t>
            </a:r>
            <a:r>
              <a:rPr lang="en-US" altLang="zh-CN" dirty="0" err="1">
                <a:ea typeface="Alibaba PuHuiTi R" pitchFamily="18" charset="-122"/>
              </a:rPr>
              <a:t>DatagramSocket</a:t>
            </a:r>
            <a:r>
              <a:rPr lang="zh-CN" altLang="en-US" dirty="0">
                <a:ea typeface="Alibaba PuHuiTi R" pitchFamily="18" charset="-122"/>
              </a:rPr>
              <a:t>对象的</a:t>
            </a:r>
            <a:r>
              <a:rPr lang="en-US" altLang="zh-CN" dirty="0">
                <a:ea typeface="Alibaba PuHuiTi R" pitchFamily="18" charset="-122"/>
              </a:rPr>
              <a:t>send</a:t>
            </a:r>
            <a:r>
              <a:rPr lang="zh-CN" altLang="en-US" dirty="0">
                <a:ea typeface="Alibaba PuHuiTi R" pitchFamily="18" charset="-122"/>
              </a:rPr>
              <a:t>方法将数据包对象进行发送                   开始抛出韭菜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释放资源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dirty="0">
              <a:ea typeface="Alibaba PuHuiTi R" pitchFamily="18" charset="-122"/>
            </a:endParaRP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5FEF9EC-B5E9-44E7-8F6D-2B5E9E22A796}"/>
              </a:ext>
            </a:extLst>
          </p:cNvPr>
          <p:cNvCxnSpPr/>
          <p:nvPr/>
        </p:nvCxnSpPr>
        <p:spPr>
          <a:xfrm>
            <a:off x="6666154" y="2535831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85463A9-D33D-4A2F-9613-F79506B82E54}"/>
              </a:ext>
            </a:extLst>
          </p:cNvPr>
          <p:cNvCxnSpPr/>
          <p:nvPr/>
        </p:nvCxnSpPr>
        <p:spPr>
          <a:xfrm>
            <a:off x="8075160" y="3602630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1A2E069-D23A-49E9-9E02-A6751F9D69A5}"/>
              </a:ext>
            </a:extLst>
          </p:cNvPr>
          <p:cNvCxnSpPr/>
          <p:nvPr/>
        </p:nvCxnSpPr>
        <p:spPr>
          <a:xfrm>
            <a:off x="8266306" y="4111492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81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E5CDAE64-5CA1-4B7A-A1A8-368233BC7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接收端可以反复接收数据</a:t>
            </a: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2A124A82-C708-4595-AB72-3A110FF53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需求：接收端实现步骤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创建</a:t>
            </a:r>
            <a:r>
              <a:rPr lang="en-US" altLang="zh-CN" dirty="0" err="1"/>
              <a:t>DatagramSocket</a:t>
            </a:r>
            <a:r>
              <a:rPr lang="zh-CN" altLang="en-US" dirty="0"/>
              <a:t>对象并指定端口（接收端对象）                      接韭菜的人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创建</a:t>
            </a:r>
            <a:r>
              <a:rPr lang="en-US" altLang="zh-CN" dirty="0" err="1"/>
              <a:t>DatagramPacket</a:t>
            </a:r>
            <a:r>
              <a:rPr lang="zh-CN" altLang="en-US" dirty="0"/>
              <a:t>对象接收数据（数据包对象）                 韭菜盘子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/>
              <a:t>while</a:t>
            </a:r>
            <a:r>
              <a:rPr lang="zh-CN" altLang="en-US" dirty="0"/>
              <a:t>死循环不断的进行第</a:t>
            </a:r>
            <a:r>
              <a:rPr lang="en-US" altLang="zh-CN" dirty="0"/>
              <a:t>4</a:t>
            </a:r>
            <a:r>
              <a:rPr lang="zh-CN" altLang="en-US" dirty="0"/>
              <a:t>步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 err="1"/>
              <a:t>DatagramSocket</a:t>
            </a:r>
            <a:r>
              <a:rPr lang="zh-CN" altLang="en-US" dirty="0"/>
              <a:t>对象的</a:t>
            </a:r>
            <a:r>
              <a:rPr lang="en-US" altLang="zh-CN" dirty="0"/>
              <a:t>receive</a:t>
            </a:r>
            <a:r>
              <a:rPr lang="zh-CN" altLang="en-US" dirty="0"/>
              <a:t>方法传入</a:t>
            </a:r>
            <a:r>
              <a:rPr lang="en-US" altLang="zh-CN" dirty="0" err="1"/>
              <a:t>DatagramPacket</a:t>
            </a:r>
            <a:r>
              <a:rPr lang="zh-CN" altLang="en-US" dirty="0"/>
              <a:t>对象                 开始接收韭菜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5FEF9EC-B5E9-44E7-8F6D-2B5E9E22A796}"/>
              </a:ext>
            </a:extLst>
          </p:cNvPr>
          <p:cNvCxnSpPr/>
          <p:nvPr/>
        </p:nvCxnSpPr>
        <p:spPr>
          <a:xfrm>
            <a:off x="7611551" y="2543580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85463A9-D33D-4A2F-9613-F79506B82E54}"/>
              </a:ext>
            </a:extLst>
          </p:cNvPr>
          <p:cNvCxnSpPr/>
          <p:nvPr/>
        </p:nvCxnSpPr>
        <p:spPr>
          <a:xfrm>
            <a:off x="7307993" y="3067939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ABCD0A5-7C67-4E3E-AAF0-FCCB6E374F0B}"/>
              </a:ext>
            </a:extLst>
          </p:cNvPr>
          <p:cNvCxnSpPr/>
          <p:nvPr/>
        </p:nvCxnSpPr>
        <p:spPr>
          <a:xfrm>
            <a:off x="8843027" y="4142487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8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3093" y="1173480"/>
            <a:ext cx="7065416" cy="451104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lvl="1">
              <a:lnSpc>
                <a:spcPct val="200000"/>
              </a:lnSpc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/>
              <a:t>UDP</a:t>
            </a:r>
            <a:r>
              <a:rPr lang="zh-CN" altLang="en-US" dirty="0"/>
              <a:t>的接收端为什么可以接收很多发送端的消息？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接收端只负责接收数据包，无所谓是哪个发送端的数据包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</a:p>
          <a:p>
            <a:pPr lvl="1">
              <a:lnSpc>
                <a:spcPct val="200000"/>
              </a:lnSpc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87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7846" y="1099465"/>
            <a:ext cx="5973761" cy="4256405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113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6">
            <a:extLst>
              <a:ext uri="{FF2B5EF4-FFF2-40B4-BE49-F238E27FC236}">
                <a16:creationId xmlns:a16="http://schemas.microsoft.com/office/drawing/2014/main" id="{B656DEF7-B289-4B05-8B22-AFFAB2E46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66" y="3311818"/>
            <a:ext cx="662513" cy="65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7">
            <a:extLst>
              <a:ext uri="{FF2B5EF4-FFF2-40B4-BE49-F238E27FC236}">
                <a16:creationId xmlns:a16="http://schemas.microsoft.com/office/drawing/2014/main" id="{43DAD828-003D-4C0B-9B0E-C962048D9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284" y="2900957"/>
            <a:ext cx="1599534" cy="135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圆角矩形 11">
            <a:extLst>
              <a:ext uri="{FF2B5EF4-FFF2-40B4-BE49-F238E27FC236}">
                <a16:creationId xmlns:a16="http://schemas.microsoft.com/office/drawing/2014/main" id="{ABDE2AE2-55E9-4AB9-8051-7F3EB2A3DC1D}"/>
              </a:ext>
            </a:extLst>
          </p:cNvPr>
          <p:cNvSpPr/>
          <p:nvPr/>
        </p:nvSpPr>
        <p:spPr>
          <a:xfrm>
            <a:off x="6554916" y="2817168"/>
            <a:ext cx="1876271" cy="163181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D2A3C4-4126-4D29-B0DF-FA7D1F5CD65C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1996479" y="3633076"/>
            <a:ext cx="4558437" cy="38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">
            <a:extLst>
              <a:ext uri="{FF2B5EF4-FFF2-40B4-BE49-F238E27FC236}">
                <a16:creationId xmlns:a16="http://schemas.microsoft.com/office/drawing/2014/main" id="{E3807E3A-9044-4F03-93CF-DE02B5017918}"/>
              </a:ext>
            </a:extLst>
          </p:cNvPr>
          <p:cNvSpPr txBox="1"/>
          <p:nvPr/>
        </p:nvSpPr>
        <p:spPr>
          <a:xfrm>
            <a:off x="780871" y="998389"/>
            <a:ext cx="4686300" cy="4558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Alibaba PuHuiTi B" pitchFamily="18" charset="-122"/>
                <a:cs typeface="+mj-cs"/>
              </a:rPr>
              <a:t>UDP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Alibaba PuHuiTi B" pitchFamily="18" charset="-122"/>
                <a:cs typeface="+mj-cs"/>
              </a:rPr>
              <a:t>的三种通信方式</a:t>
            </a: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BC83DE94-B487-40E2-986A-A689D0CBF2A9}"/>
              </a:ext>
            </a:extLst>
          </p:cNvPr>
          <p:cNvSpPr txBox="1"/>
          <p:nvPr/>
        </p:nvSpPr>
        <p:spPr>
          <a:xfrm>
            <a:off x="780871" y="1366379"/>
            <a:ext cx="9984316" cy="185473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L="357708" indent="-357708">
              <a:lnSpc>
                <a:spcPct val="150000"/>
              </a:lnSpc>
              <a:buFont typeface="Wingdings" pitchFamily="2" charset="2"/>
              <a:buChar char="l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单播：单台主机与单台主机之间的通信。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广播：当前主机与所在网络中的所有主机通信。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组播：当前主机与选定的一组主机的通信。</a:t>
            </a:r>
          </a:p>
          <a:p>
            <a:endParaRPr lang="en-US" altLang="zh-CN" dirty="0"/>
          </a:p>
        </p:txBody>
      </p:sp>
      <p:pic>
        <p:nvPicPr>
          <p:cNvPr id="39" name="图片 6">
            <a:extLst>
              <a:ext uri="{FF2B5EF4-FFF2-40B4-BE49-F238E27FC236}">
                <a16:creationId xmlns:a16="http://schemas.microsoft.com/office/drawing/2014/main" id="{5F240BAB-A681-4B3A-9668-1EE30F564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7" y="5043012"/>
            <a:ext cx="662513" cy="65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7">
            <a:extLst>
              <a:ext uri="{FF2B5EF4-FFF2-40B4-BE49-F238E27FC236}">
                <a16:creationId xmlns:a16="http://schemas.microsoft.com/office/drawing/2014/main" id="{6AAD3D76-48B7-476C-83A2-E15AF6F51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283" y="4688292"/>
            <a:ext cx="1599534" cy="135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圆角矩形 11">
            <a:extLst>
              <a:ext uri="{FF2B5EF4-FFF2-40B4-BE49-F238E27FC236}">
                <a16:creationId xmlns:a16="http://schemas.microsoft.com/office/drawing/2014/main" id="{79C78712-A1C3-4394-8D79-672B2CA027A7}"/>
              </a:ext>
            </a:extLst>
          </p:cNvPr>
          <p:cNvSpPr/>
          <p:nvPr/>
        </p:nvSpPr>
        <p:spPr>
          <a:xfrm>
            <a:off x="6624099" y="5128629"/>
            <a:ext cx="1737903" cy="47889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98329A7-8CEC-45B2-B2AF-9FB18BFAF67C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 flipV="1">
            <a:off x="1919750" y="5368076"/>
            <a:ext cx="470434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40A2763-3C1A-4511-A5D7-E5BEE5C378FA}"/>
              </a:ext>
            </a:extLst>
          </p:cNvPr>
          <p:cNvSpPr txBox="1"/>
          <p:nvPr/>
        </p:nvSpPr>
        <p:spPr>
          <a:xfrm>
            <a:off x="3902344" y="3173044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广播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D229494-BEF2-421F-98DA-B4C6FEC91E20}"/>
              </a:ext>
            </a:extLst>
          </p:cNvPr>
          <p:cNvSpPr txBox="1"/>
          <p:nvPr/>
        </p:nvSpPr>
        <p:spPr>
          <a:xfrm>
            <a:off x="3902344" y="4960713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组播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D54B6BA-2E4C-446A-85DC-DEDAA57F0AFB}"/>
              </a:ext>
            </a:extLst>
          </p:cNvPr>
          <p:cNvSpPr/>
          <p:nvPr/>
        </p:nvSpPr>
        <p:spPr>
          <a:xfrm>
            <a:off x="710880" y="1272830"/>
            <a:ext cx="10207676" cy="2911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使用广播地址：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255.255.255.255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具体操作：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Alibaba PuHuiTi R" pitchFamily="18" charset="-122"/>
              <a:cs typeface="阿里巴巴普惠体" panose="00020600040101010101" pitchFamily="18" charset="-122"/>
            </a:endParaRPr>
          </a:p>
          <a:p>
            <a:pPr marL="800100" lvl="2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发送端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发送的数据包的目的地写的是广播地址、且指定端口。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255.255.255.255  ,   9999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Alibaba PuHuiTi R" pitchFamily="18" charset="-122"/>
              <a:cs typeface="阿里巴巴普惠体" panose="00020600040101010101" pitchFamily="18" charset="-122"/>
            </a:endParaRPr>
          </a:p>
          <a:p>
            <a:pPr marL="800100" lvl="2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本机所在网段的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其他主机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的程序只要注册对应端口就可以收到消息了。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9999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Alibaba PuHuiTi R" pitchFamily="18" charset="-122"/>
              <a:cs typeface="阿里巴巴普惠体" panose="00020600040101010101" pitchFamily="18" charset="-122"/>
            </a:endParaRPr>
          </a:p>
          <a:p>
            <a:pPr marL="800100" lvl="2" indent="-342900">
              <a:lnSpc>
                <a:spcPct val="200000"/>
              </a:lnSpc>
              <a:buFont typeface="+mj-ea"/>
              <a:buAutoNum type="circleNumDbPlain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Alibaba PuHuiTi R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9F91F14-279B-45AA-9260-517442877436}"/>
              </a:ext>
            </a:extLst>
          </p:cNvPr>
          <p:cNvSpPr txBox="1"/>
          <p:nvPr/>
        </p:nvSpPr>
        <p:spPr>
          <a:xfrm>
            <a:off x="710880" y="1097816"/>
            <a:ext cx="4686300" cy="4558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Alibaba PuHuiTi B" pitchFamily="18" charset="-122"/>
                <a:cs typeface="+mj-cs"/>
              </a:rPr>
              <a:t>UDP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Alibaba PuHuiTi B" pitchFamily="18" charset="-122"/>
                <a:cs typeface="+mj-cs"/>
              </a:rPr>
              <a:t>如何实现广播</a:t>
            </a:r>
          </a:p>
        </p:txBody>
      </p:sp>
    </p:spTree>
    <p:extLst>
      <p:ext uri="{BB962C8B-B14F-4D97-AF65-F5344CB8AC3E}">
        <p14:creationId xmlns:p14="http://schemas.microsoft.com/office/powerpoint/2010/main" val="4395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006707A-F5A2-4DE6-8AF7-5F08E60DB2E3}"/>
              </a:ext>
            </a:extLst>
          </p:cNvPr>
          <p:cNvSpPr/>
          <p:nvPr/>
        </p:nvSpPr>
        <p:spPr>
          <a:xfrm>
            <a:off x="710880" y="1585697"/>
            <a:ext cx="10595134" cy="2480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使用组播地址：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224.0.0.0 ~ 239.255.255.255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具体操作：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Alibaba PuHuiTi R" pitchFamily="18" charset="-122"/>
              <a:cs typeface="阿里巴巴普惠体" panose="00020600040101010101" pitchFamily="18" charset="-122"/>
            </a:endParaRPr>
          </a:p>
          <a:p>
            <a:pPr marL="800100" lvl="2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发送端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的数据包的目的地是组播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IP  (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例如：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224.0.1.1, 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端口：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9999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00100" lvl="2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接收端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必须绑定该组播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IP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(224.0.1.1)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，端口还要注册发送端的目的端口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9999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，这样即可接收该组播消息。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Alibaba PuHuiTi R" pitchFamily="18" charset="-122"/>
              <a:cs typeface="阿里巴巴普惠体" panose="00020600040101010101" pitchFamily="18" charset="-122"/>
            </a:endParaRPr>
          </a:p>
          <a:p>
            <a:pPr marL="800100" lvl="2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DatagramSocket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的子类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MulticastSocket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可以在接收端绑定组播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Alibaba PuHuiTi R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7A639F85-015A-46CA-8818-E73C38D54082}"/>
              </a:ext>
            </a:extLst>
          </p:cNvPr>
          <p:cNvSpPr txBox="1"/>
          <p:nvPr/>
        </p:nvSpPr>
        <p:spPr>
          <a:xfrm>
            <a:off x="710880" y="1097816"/>
            <a:ext cx="4686300" cy="4558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Alibaba PuHuiTi B" pitchFamily="18" charset="-122"/>
                <a:cs typeface="+mj-cs"/>
              </a:rPr>
              <a:t>UDP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Alibaba PuHuiTi B" pitchFamily="18" charset="-122"/>
                <a:cs typeface="+mj-cs"/>
              </a:rPr>
              <a:t>如何实现组播</a:t>
            </a:r>
          </a:p>
        </p:txBody>
      </p:sp>
    </p:spTree>
    <p:extLst>
      <p:ext uri="{BB962C8B-B14F-4D97-AF65-F5344CB8AC3E}">
        <p14:creationId xmlns:p14="http://schemas.microsoft.com/office/powerpoint/2010/main" val="14670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5096" y="1041744"/>
            <a:ext cx="7065416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r>
              <a:rPr lang="zh-CN" altLang="en-US" dirty="0"/>
              <a:t>如何实现广播，具体怎么操作？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发送端目的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使用广播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255.255.255.255  9999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所在网段的其他主机对应了端口（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9999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）即可接收消息。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如何实现组播，具体怎么操作？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发送端目的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使用组播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，且指定端口。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所在网段的其他主机注册了该组播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和对应端口即可接收消息。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10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>
            <a:extLst>
              <a:ext uri="{FF2B5EF4-FFF2-40B4-BE49-F238E27FC236}">
                <a16:creationId xmlns:a16="http://schemas.microsoft.com/office/drawing/2014/main" id="{86D19A23-4E98-42DE-A0A1-53CB7E5212D0}"/>
              </a:ext>
            </a:extLst>
          </p:cNvPr>
          <p:cNvSpPr/>
          <p:nvPr/>
        </p:nvSpPr>
        <p:spPr>
          <a:xfrm>
            <a:off x="951787" y="1969862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任意多边形 3">
            <a:extLst>
              <a:ext uri="{FF2B5EF4-FFF2-40B4-BE49-F238E27FC236}">
                <a16:creationId xmlns:a16="http://schemas.microsoft.com/office/drawing/2014/main" id="{3E8285E7-93B5-4BB7-8BF3-8EF639C62C44}"/>
              </a:ext>
            </a:extLst>
          </p:cNvPr>
          <p:cNvSpPr/>
          <p:nvPr/>
        </p:nvSpPr>
        <p:spPr bwMode="auto">
          <a:xfrm>
            <a:off x="3014126" y="1969862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35">
            <a:extLst>
              <a:ext uri="{FF2B5EF4-FFF2-40B4-BE49-F238E27FC236}">
                <a16:creationId xmlns:a16="http://schemas.microsoft.com/office/drawing/2014/main" id="{DD33FEA4-3701-4E50-AEC4-9E67669C9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627" y="2162401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</a:p>
        </p:txBody>
      </p:sp>
      <p:sp>
        <p:nvSpPr>
          <p:cNvPr id="16" name="文本框 43">
            <a:extLst>
              <a:ext uri="{FF2B5EF4-FFF2-40B4-BE49-F238E27FC236}">
                <a16:creationId xmlns:a16="http://schemas.microsoft.com/office/drawing/2014/main" id="{4688DB66-147F-4200-AFB1-74AD5C47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400" y="2170275"/>
            <a:ext cx="2391925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网络通信的三要素</a:t>
            </a:r>
          </a:p>
        </p:txBody>
      </p:sp>
      <p:sp>
        <p:nvSpPr>
          <p:cNvPr id="18" name="任意多边形 10">
            <a:extLst>
              <a:ext uri="{FF2B5EF4-FFF2-40B4-BE49-F238E27FC236}">
                <a16:creationId xmlns:a16="http://schemas.microsoft.com/office/drawing/2014/main" id="{72C02576-30F1-45CC-A13C-C936C9D883FA}"/>
              </a:ext>
            </a:extLst>
          </p:cNvPr>
          <p:cNvSpPr/>
          <p:nvPr/>
        </p:nvSpPr>
        <p:spPr bwMode="auto">
          <a:xfrm>
            <a:off x="7212163" y="1976785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0" name="任意多边形 13">
            <a:extLst>
              <a:ext uri="{FF2B5EF4-FFF2-40B4-BE49-F238E27FC236}">
                <a16:creationId xmlns:a16="http://schemas.microsoft.com/office/drawing/2014/main" id="{22B3901B-5F75-4065-A7D7-0704E5248D88}"/>
              </a:ext>
            </a:extLst>
          </p:cNvPr>
          <p:cNvSpPr/>
          <p:nvPr/>
        </p:nvSpPr>
        <p:spPr bwMode="auto">
          <a:xfrm>
            <a:off x="5129781" y="1968911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49">
            <a:extLst>
              <a:ext uri="{FF2B5EF4-FFF2-40B4-BE49-F238E27FC236}">
                <a16:creationId xmlns:a16="http://schemas.microsoft.com/office/drawing/2014/main" id="{443BDFA3-12C3-4A88-A6A4-AB5390CB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5734" y="2170275"/>
            <a:ext cx="3174996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 </a:t>
            </a:r>
          </a:p>
        </p:txBody>
      </p:sp>
      <p:sp>
        <p:nvSpPr>
          <p:cNvPr id="22" name="任意多边形 10">
            <a:extLst>
              <a:ext uri="{FF2B5EF4-FFF2-40B4-BE49-F238E27FC236}">
                <a16:creationId xmlns:a16="http://schemas.microsoft.com/office/drawing/2014/main" id="{E3C5AA37-D52C-42BA-A163-AD49866F2E62}"/>
              </a:ext>
            </a:extLst>
          </p:cNvPr>
          <p:cNvSpPr/>
          <p:nvPr/>
        </p:nvSpPr>
        <p:spPr bwMode="auto">
          <a:xfrm>
            <a:off x="9294545" y="1976785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3" name="文本框 46">
            <a:extLst>
              <a:ext uri="{FF2B5EF4-FFF2-40B4-BE49-F238E27FC236}">
                <a16:creationId xmlns:a16="http://schemas.microsoft.com/office/drawing/2014/main" id="{747AE2B1-79D0-495B-92E7-E41BFF8EE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9625" y="2150940"/>
            <a:ext cx="2130013" cy="3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/>
              <a:t>模拟</a:t>
            </a:r>
            <a:r>
              <a:rPr lang="en-US" altLang="zh-CN" sz="1400" dirty="0"/>
              <a:t>BS</a:t>
            </a:r>
            <a:r>
              <a:rPr lang="zh-CN" altLang="en-US" sz="1400" dirty="0"/>
              <a:t>系统</a:t>
            </a:r>
          </a:p>
        </p:txBody>
      </p:sp>
      <p:sp>
        <p:nvSpPr>
          <p:cNvPr id="28" name="文本框 35">
            <a:extLst>
              <a:ext uri="{FF2B5EF4-FFF2-40B4-BE49-F238E27FC236}">
                <a16:creationId xmlns:a16="http://schemas.microsoft.com/office/drawing/2014/main" id="{4DF01AFE-80CB-4F53-9DEA-4CED53AB5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450" y="2191016"/>
            <a:ext cx="1940552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</a:p>
        </p:txBody>
      </p:sp>
      <p:cxnSp>
        <p:nvCxnSpPr>
          <p:cNvPr id="29" name="直接连接符 8">
            <a:extLst>
              <a:ext uri="{FF2B5EF4-FFF2-40B4-BE49-F238E27FC236}">
                <a16:creationId xmlns:a16="http://schemas.microsoft.com/office/drawing/2014/main" id="{57AE61EC-86A8-476F-AF00-C225F40A8B7E}"/>
              </a:ext>
            </a:extLst>
          </p:cNvPr>
          <p:cNvCxnSpPr>
            <a:cxnSpLocks/>
          </p:cNvCxnSpPr>
          <p:nvPr/>
        </p:nvCxnSpPr>
        <p:spPr>
          <a:xfrm>
            <a:off x="989657" y="4492949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3">
            <a:extLst>
              <a:ext uri="{FF2B5EF4-FFF2-40B4-BE49-F238E27FC236}">
                <a16:creationId xmlns:a16="http://schemas.microsoft.com/office/drawing/2014/main" id="{DF221A37-6F24-4EAD-8A27-C6D16BD6789D}"/>
              </a:ext>
            </a:extLst>
          </p:cNvPr>
          <p:cNvSpPr txBox="1"/>
          <p:nvPr/>
        </p:nvSpPr>
        <p:spPr>
          <a:xfrm>
            <a:off x="5053368" y="2916997"/>
            <a:ext cx="2102163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基于可靠传输的方式进行的通信模式。解决不同场景的通信需求。</a:t>
            </a:r>
          </a:p>
        </p:txBody>
      </p:sp>
      <p:sp>
        <p:nvSpPr>
          <p:cNvPr id="34" name="文本框 13">
            <a:extLst>
              <a:ext uri="{FF2B5EF4-FFF2-40B4-BE49-F238E27FC236}">
                <a16:creationId xmlns:a16="http://schemas.microsoft.com/office/drawing/2014/main" id="{A801FA6B-EFCB-468E-8DED-05E6B936B6FC}"/>
              </a:ext>
            </a:extLst>
          </p:cNvPr>
          <p:cNvSpPr txBox="1"/>
          <p:nvPr/>
        </p:nvSpPr>
        <p:spPr>
          <a:xfrm>
            <a:off x="7408807" y="2923179"/>
            <a:ext cx="1885739" cy="371697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5" name="文本框 13">
            <a:extLst>
              <a:ext uri="{FF2B5EF4-FFF2-40B4-BE49-F238E27FC236}">
                <a16:creationId xmlns:a16="http://schemas.microsoft.com/office/drawing/2014/main" id="{C45DFA98-930D-4B63-8196-25C83800C08A}"/>
              </a:ext>
            </a:extLst>
          </p:cNvPr>
          <p:cNvSpPr txBox="1"/>
          <p:nvPr/>
        </p:nvSpPr>
        <p:spPr>
          <a:xfrm>
            <a:off x="9294546" y="2948758"/>
            <a:ext cx="2517899" cy="371697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endParaRPr lang="zh-CN" altLang="en-US" b="1" dirty="0">
              <a:solidFill>
                <a:srgbClr val="AD2A26"/>
              </a:solidFill>
              <a:sym typeface="微软雅黑" panose="020B0503020204020204" pitchFamily="34" charset="-122"/>
            </a:endParaRPr>
          </a:p>
        </p:txBody>
      </p:sp>
      <p:sp>
        <p:nvSpPr>
          <p:cNvPr id="39" name="文本框 13">
            <a:extLst>
              <a:ext uri="{FF2B5EF4-FFF2-40B4-BE49-F238E27FC236}">
                <a16:creationId xmlns:a16="http://schemas.microsoft.com/office/drawing/2014/main" id="{0ECB7DFD-6B91-4B3F-8C56-00DE13EB96BE}"/>
              </a:ext>
            </a:extLst>
          </p:cNvPr>
          <p:cNvSpPr txBox="1"/>
          <p:nvPr/>
        </p:nvSpPr>
        <p:spPr>
          <a:xfrm>
            <a:off x="951787" y="2938211"/>
            <a:ext cx="1942368" cy="9626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一个消息发送给对方需要哪些关键因素。</a:t>
            </a:r>
          </a:p>
        </p:txBody>
      </p:sp>
      <p:sp>
        <p:nvSpPr>
          <p:cNvPr id="40" name="文本框 13">
            <a:extLst>
              <a:ext uri="{FF2B5EF4-FFF2-40B4-BE49-F238E27FC236}">
                <a16:creationId xmlns:a16="http://schemas.microsoft.com/office/drawing/2014/main" id="{26B4E691-AB8A-4369-94BF-0387257E2083}"/>
              </a:ext>
            </a:extLst>
          </p:cNvPr>
          <p:cNvSpPr txBox="1"/>
          <p:nvPr/>
        </p:nvSpPr>
        <p:spPr>
          <a:xfrm>
            <a:off x="2922680" y="2938211"/>
            <a:ext cx="2102163" cy="9626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消息直接发送给对象，不确认对方是否在线，不做消息确认。</a:t>
            </a: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46C6E6F9-642C-4396-BFE1-C71A02976F12}"/>
              </a:ext>
            </a:extLst>
          </p:cNvPr>
          <p:cNvSpPr txBox="1">
            <a:spLocks/>
          </p:cNvSpPr>
          <p:nvPr/>
        </p:nvSpPr>
        <p:spPr>
          <a:xfrm>
            <a:off x="787079" y="1072893"/>
            <a:ext cx="37302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关于网络编程同学们需要学会什么</a:t>
            </a:r>
          </a:p>
        </p:txBody>
      </p:sp>
      <p:sp>
        <p:nvSpPr>
          <p:cNvPr id="24" name="文本框 13">
            <a:extLst>
              <a:ext uri="{FF2B5EF4-FFF2-40B4-BE49-F238E27FC236}">
                <a16:creationId xmlns:a16="http://schemas.microsoft.com/office/drawing/2014/main" id="{2ED28361-5086-4133-9DB7-D3E453E7788F}"/>
              </a:ext>
            </a:extLst>
          </p:cNvPr>
          <p:cNvSpPr txBox="1"/>
          <p:nvPr/>
        </p:nvSpPr>
        <p:spPr>
          <a:xfrm>
            <a:off x="7319919" y="2958244"/>
            <a:ext cx="2102163" cy="667162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如何实现即时通信，具体是是如何实现的。</a:t>
            </a:r>
          </a:p>
        </p:txBody>
      </p:sp>
      <p:sp>
        <p:nvSpPr>
          <p:cNvPr id="25" name="文本框 13">
            <a:extLst>
              <a:ext uri="{FF2B5EF4-FFF2-40B4-BE49-F238E27FC236}">
                <a16:creationId xmlns:a16="http://schemas.microsoft.com/office/drawing/2014/main" id="{B4DADFF0-CFC1-48A9-9F5E-7B4D7170D4B8}"/>
              </a:ext>
            </a:extLst>
          </p:cNvPr>
          <p:cNvSpPr txBox="1"/>
          <p:nvPr/>
        </p:nvSpPr>
        <p:spPr>
          <a:xfrm>
            <a:off x="9629950" y="2948363"/>
            <a:ext cx="2102163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系统是如何支持访问到网页的，具体是如何与服务器通信的。</a:t>
            </a:r>
          </a:p>
        </p:txBody>
      </p:sp>
    </p:spTree>
    <p:extLst>
      <p:ext uri="{BB962C8B-B14F-4D97-AF65-F5344CB8AC3E}">
        <p14:creationId xmlns:p14="http://schemas.microsoft.com/office/powerpoint/2010/main" val="59338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8" grpId="0" animBg="1"/>
      <p:bldP spid="20" grpId="0" animBg="1"/>
      <p:bldP spid="21" grpId="0"/>
      <p:bldP spid="22" grpId="0" animBg="1"/>
      <p:bldP spid="23" grpId="0"/>
      <p:bldP spid="28" grpId="0"/>
      <p:bldP spid="33" grpId="0"/>
      <p:bldP spid="34" grpId="0"/>
      <p:bldP spid="35" grpId="0"/>
      <p:bldP spid="39" grpId="0"/>
      <p:bldP spid="40" grpId="0"/>
      <p:bldP spid="24" grpId="0"/>
      <p:bldP spid="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编写客户端代码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编写服务端代码、原理分析</a:t>
            </a:r>
            <a:endParaRPr lang="en-US" altLang="zh-CN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190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846BE35-926D-4238-85CE-D63C6A1393E8}"/>
              </a:ext>
            </a:extLst>
          </p:cNvPr>
          <p:cNvSpPr txBox="1"/>
          <p:nvPr/>
        </p:nvSpPr>
        <p:spPr>
          <a:xfrm>
            <a:off x="710880" y="1705600"/>
            <a:ext cx="10922000" cy="3150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TCP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是一种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面向连接，安全、可靠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的传输数据的协议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传输前，采用“三次握手”方式，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点对点通信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，是可靠的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在连接中可进行大数据量的传输 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endParaRPr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A83906-1FB1-4713-8E8E-CD7AFCBF83EA}"/>
              </a:ext>
            </a:extLst>
          </p:cNvPr>
          <p:cNvSpPr txBox="1"/>
          <p:nvPr/>
        </p:nvSpPr>
        <p:spPr>
          <a:xfrm>
            <a:off x="710880" y="1028876"/>
            <a:ext cx="6096000" cy="67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协议回顾： 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14" y="1860693"/>
            <a:ext cx="184731" cy="4181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28BEB3-2F0A-43E9-8933-74C8AD11C8A2}"/>
              </a:ext>
            </a:extLst>
          </p:cNvPr>
          <p:cNvSpPr/>
          <p:nvPr/>
        </p:nvSpPr>
        <p:spPr>
          <a:xfrm>
            <a:off x="840914" y="1975736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5">
            <a:extLst>
              <a:ext uri="{FF2B5EF4-FFF2-40B4-BE49-F238E27FC236}">
                <a16:creationId xmlns:a16="http://schemas.microsoft.com/office/drawing/2014/main" id="{246D51D4-6F41-42B6-958E-F016AFEB7F15}"/>
              </a:ext>
            </a:extLst>
          </p:cNvPr>
          <p:cNvSpPr/>
          <p:nvPr/>
        </p:nvSpPr>
        <p:spPr>
          <a:xfrm rot="2651319">
            <a:off x="1098502" y="210866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84E820-E480-48BA-99B7-D615D915FAA5}"/>
              </a:ext>
            </a:extLst>
          </p:cNvPr>
          <p:cNvSpPr/>
          <p:nvPr/>
        </p:nvSpPr>
        <p:spPr>
          <a:xfrm>
            <a:off x="1091887" y="182526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68C636-397E-483B-8E9B-63BBF593C5E8}"/>
              </a:ext>
            </a:extLst>
          </p:cNvPr>
          <p:cNvSpPr/>
          <p:nvPr/>
        </p:nvSpPr>
        <p:spPr>
          <a:xfrm>
            <a:off x="8013813" y="1856071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>
            <a:extLst>
              <a:ext uri="{FF2B5EF4-FFF2-40B4-BE49-F238E27FC236}">
                <a16:creationId xmlns:a16="http://schemas.microsoft.com/office/drawing/2014/main" id="{B552FE53-2CFB-4388-9A01-AFAED415E9BC}"/>
              </a:ext>
            </a:extLst>
          </p:cNvPr>
          <p:cNvSpPr/>
          <p:nvPr/>
        </p:nvSpPr>
        <p:spPr>
          <a:xfrm rot="2651319">
            <a:off x="8271401" y="198900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5CEA85-1298-4F5D-A8C0-7B3654DCFAD0}"/>
              </a:ext>
            </a:extLst>
          </p:cNvPr>
          <p:cNvSpPr/>
          <p:nvPr/>
        </p:nvSpPr>
        <p:spPr>
          <a:xfrm>
            <a:off x="8264786" y="170560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服务端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735E7D3-04DA-49D8-9A77-762F698E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764" y="4215850"/>
            <a:ext cx="419100" cy="457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40007CB-70E6-4449-9CE2-BC145537E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243" y="4309336"/>
            <a:ext cx="419100" cy="581025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A1349C4-D952-404C-8779-A5A6FADD364F}"/>
              </a:ext>
            </a:extLst>
          </p:cNvPr>
          <p:cNvCxnSpPr/>
          <p:nvPr/>
        </p:nvCxnSpPr>
        <p:spPr>
          <a:xfrm>
            <a:off x="3595864" y="3075587"/>
            <a:ext cx="4827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031B46E-FE3E-4D36-AB58-4928A0A3DF7C}"/>
              </a:ext>
            </a:extLst>
          </p:cNvPr>
          <p:cNvCxnSpPr/>
          <p:nvPr/>
        </p:nvCxnSpPr>
        <p:spPr>
          <a:xfrm>
            <a:off x="3595864" y="4215850"/>
            <a:ext cx="4827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4524E98-8ABF-41B3-B4B6-45BE66994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808" y="3114904"/>
            <a:ext cx="866775" cy="97902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F909CBD-CF9A-466D-AA7F-BDE0FAA94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405" y="3106068"/>
            <a:ext cx="866775" cy="100950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BB191C4-2D8B-436A-817C-7B0535BAE0B4}"/>
              </a:ext>
            </a:extLst>
          </p:cNvPr>
          <p:cNvSpPr txBox="1"/>
          <p:nvPr/>
        </p:nvSpPr>
        <p:spPr>
          <a:xfrm>
            <a:off x="3721434" y="26302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Socket                                       Socket</a:t>
            </a:r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FE2106DF-7906-4517-85BC-D3D8A4FF013C}"/>
              </a:ext>
            </a:extLst>
          </p:cNvPr>
          <p:cNvSpPr/>
          <p:nvPr/>
        </p:nvSpPr>
        <p:spPr>
          <a:xfrm>
            <a:off x="3433304" y="3258467"/>
            <a:ext cx="1005840" cy="26452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2FBFB68F-EEA5-4EB6-83F0-88B27BCBA859}"/>
              </a:ext>
            </a:extLst>
          </p:cNvPr>
          <p:cNvSpPr/>
          <p:nvPr/>
        </p:nvSpPr>
        <p:spPr>
          <a:xfrm>
            <a:off x="7584323" y="3248939"/>
            <a:ext cx="1005840" cy="26452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8D82C55-CBFE-47AA-BAA3-48CDFC78BB2E}"/>
              </a:ext>
            </a:extLst>
          </p:cNvPr>
          <p:cNvSpPr txBox="1"/>
          <p:nvPr/>
        </p:nvSpPr>
        <p:spPr>
          <a:xfrm>
            <a:off x="710880" y="980015"/>
            <a:ext cx="609600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通信模式演示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5B07FE6-BF37-4076-AFAC-E9792C89F3CA}"/>
              </a:ext>
            </a:extLst>
          </p:cNvPr>
          <p:cNvSpPr txBox="1"/>
          <p:nvPr/>
        </p:nvSpPr>
        <p:spPr>
          <a:xfrm>
            <a:off x="4500127" y="327822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字节输出流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C03BDCD-760B-4D45-8D1F-DFC4AA4B8AD1}"/>
              </a:ext>
            </a:extLst>
          </p:cNvPr>
          <p:cNvSpPr txBox="1"/>
          <p:nvPr/>
        </p:nvSpPr>
        <p:spPr>
          <a:xfrm>
            <a:off x="8601926" y="3205682"/>
            <a:ext cx="14323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字节输入流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BB4BC150-DF07-4B94-9280-F409D1E4B32A}"/>
              </a:ext>
            </a:extLst>
          </p:cNvPr>
          <p:cNvSpPr/>
          <p:nvPr/>
        </p:nvSpPr>
        <p:spPr>
          <a:xfrm flipH="1" flipV="1">
            <a:off x="3424342" y="3754649"/>
            <a:ext cx="1007095" cy="28934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F88764-B79F-4D24-A30D-E50A19BDC62A}"/>
              </a:ext>
            </a:extLst>
          </p:cNvPr>
          <p:cNvSpPr txBox="1"/>
          <p:nvPr/>
        </p:nvSpPr>
        <p:spPr>
          <a:xfrm>
            <a:off x="4500127" y="3759729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字节输入流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ABB6C6B8-A817-486B-84A1-80E5BB50E1CE}"/>
              </a:ext>
            </a:extLst>
          </p:cNvPr>
          <p:cNvSpPr/>
          <p:nvPr/>
        </p:nvSpPr>
        <p:spPr>
          <a:xfrm flipH="1" flipV="1">
            <a:off x="7547083" y="3742140"/>
            <a:ext cx="1007095" cy="28934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9920704-598E-4F94-9E04-DABE9122D874}"/>
              </a:ext>
            </a:extLst>
          </p:cNvPr>
          <p:cNvSpPr txBox="1"/>
          <p:nvPr/>
        </p:nvSpPr>
        <p:spPr>
          <a:xfrm>
            <a:off x="8704586" y="37768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字节输出流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8FBC82E-9408-4C22-863B-6AE2E0ED6916}"/>
              </a:ext>
            </a:extLst>
          </p:cNvPr>
          <p:cNvSpPr txBox="1"/>
          <p:nvPr/>
        </p:nvSpPr>
        <p:spPr>
          <a:xfrm>
            <a:off x="2547745" y="321044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在一起？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32D451E-7037-49DD-8D6B-EFB7648FAD91}"/>
              </a:ext>
            </a:extLst>
          </p:cNvPr>
          <p:cNvSpPr txBox="1"/>
          <p:nvPr/>
        </p:nvSpPr>
        <p:spPr>
          <a:xfrm>
            <a:off x="9759720" y="37553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看你表现！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F33A993-A1D1-45D0-94C5-347225C60504}"/>
              </a:ext>
            </a:extLst>
          </p:cNvPr>
          <p:cNvSpPr txBox="1"/>
          <p:nvPr/>
        </p:nvSpPr>
        <p:spPr>
          <a:xfrm>
            <a:off x="840914" y="5532750"/>
            <a:ext cx="829533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注意：在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中只要是使用</a:t>
            </a:r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java.net.Socket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类实现通信，底层即是使用了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34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59232 -0.0108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09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62852 -0.0027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3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9" grpId="0" animBg="1"/>
      <p:bldP spid="32" grpId="0"/>
      <p:bldP spid="34" grpId="0"/>
      <p:bldP spid="35" grpId="0" animBg="1"/>
      <p:bldP spid="36" grpId="0"/>
      <p:bldP spid="37" grpId="0" animBg="1"/>
      <p:bldP spid="38" grpId="0"/>
      <p:bldP spid="39" grpId="0"/>
      <p:bldP spid="39" grpId="1"/>
      <p:bldP spid="28" grpId="0"/>
      <p:bldP spid="28" grpId="1"/>
      <p:bldP spid="3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18DCC5F-07E5-415A-9112-2279BBFA2A84}"/>
              </a:ext>
            </a:extLst>
          </p:cNvPr>
          <p:cNvSpPr txBox="1"/>
          <p:nvPr/>
        </p:nvSpPr>
        <p:spPr>
          <a:xfrm>
            <a:off x="710880" y="1047129"/>
            <a:ext cx="975464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ocket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86A58E-5DC7-48B9-94D8-B06E1BACDA07}"/>
              </a:ext>
            </a:extLst>
          </p:cNvPr>
          <p:cNvGraphicFramePr>
            <a:graphicFrameLocks noGrp="1"/>
          </p:cNvGraphicFramePr>
          <p:nvPr/>
        </p:nvGraphicFramePr>
        <p:xfrm>
          <a:off x="762846" y="1578043"/>
          <a:ext cx="10666307" cy="1196686"/>
        </p:xfrm>
        <a:graphic>
          <a:graphicData uri="http://schemas.openxmlformats.org/drawingml/2006/table">
            <a:tbl>
              <a:tblPr/>
              <a:tblGrid>
                <a:gridCol w="461062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05568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Socket(String host , int port)</a:t>
                      </a:r>
                      <a:r>
                        <a:rPr lang="zh-CN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​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创建发送端的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Socket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对象与服务端连接，参数为服务端程序的</a:t>
                      </a:r>
                      <a:r>
                        <a:rPr lang="en-US" altLang="zh-CN" sz="14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ip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和端口。</a:t>
                      </a:r>
                      <a:endParaRPr lang="en-US" altLang="zh-CN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DB5E31E-0A56-4845-8394-E3E39F88E064}"/>
              </a:ext>
            </a:extLst>
          </p:cNvPr>
          <p:cNvSpPr txBox="1"/>
          <p:nvPr/>
        </p:nvSpPr>
        <p:spPr>
          <a:xfrm>
            <a:off x="762846" y="29917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类成员方法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31FF92D-C569-470F-B83E-7E7F6E537EBA}"/>
              </a:ext>
            </a:extLst>
          </p:cNvPr>
          <p:cNvGraphicFramePr>
            <a:graphicFrameLocks noGrp="1"/>
          </p:cNvGraphicFramePr>
          <p:nvPr/>
        </p:nvGraphicFramePr>
        <p:xfrm>
          <a:off x="762846" y="3487120"/>
          <a:ext cx="11084880" cy="1872860"/>
        </p:xfrm>
        <a:graphic>
          <a:graphicData uri="http://schemas.openxmlformats.org/drawingml/2006/table">
            <a:tbl>
              <a:tblPr/>
              <a:tblGrid>
                <a:gridCol w="540713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67775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OutputStream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</a:t>
                      </a:r>
                      <a:r>
                        <a:rPr lang="en-US" altLang="zh-CN" sz="14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getOutputStream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()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获得字节输出流对象</a:t>
                      </a:r>
                      <a:endParaRPr lang="en-US" altLang="zh-CN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676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InputStream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</a:t>
                      </a:r>
                      <a:r>
                        <a:rPr lang="en-US" altLang="zh-CN" sz="14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getInputStream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()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获得字节输入流对象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94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E5CDAE64-5CA1-4B7A-A1A8-368233BC7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831522"/>
            <a:ext cx="9214230" cy="51719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客户端发送消息</a:t>
            </a: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2A124A82-C708-4595-AB72-3A110FF53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421957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需求：客户端实现步骤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创建客户端的</a:t>
            </a:r>
            <a:r>
              <a:rPr lang="en-US" altLang="zh-CN" dirty="0"/>
              <a:t>Socket</a:t>
            </a:r>
            <a:r>
              <a:rPr lang="zh-CN" altLang="en-US" dirty="0"/>
              <a:t>对象，请求与服务端的连接。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/>
              <a:t>socket</a:t>
            </a:r>
            <a:r>
              <a:rPr lang="zh-CN" altLang="en-US" dirty="0"/>
              <a:t>对象调用</a:t>
            </a:r>
            <a:r>
              <a:rPr lang="en-US" altLang="zh-CN" dirty="0" err="1"/>
              <a:t>getOutputStream</a:t>
            </a:r>
            <a:r>
              <a:rPr lang="en-US" altLang="zh-CN" dirty="0"/>
              <a:t>()</a:t>
            </a:r>
            <a:r>
              <a:rPr lang="zh-CN" altLang="en-US" dirty="0"/>
              <a:t>方法得到字节输出流。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使用字节输出流完成数据的发送。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释放资源：关闭</a:t>
            </a:r>
            <a:r>
              <a:rPr lang="en-US" altLang="zh-CN" dirty="0"/>
              <a:t>socket</a:t>
            </a:r>
            <a:r>
              <a:rPr lang="zh-CN" altLang="en-US" dirty="0"/>
              <a:t>管道。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endParaRPr lang="en-US" altLang="zh-CN" dirty="0"/>
          </a:p>
          <a:p>
            <a:pPr>
              <a:lnSpc>
                <a:spcPct val="2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84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5096" y="1173480"/>
            <a:ext cx="7065416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通信的客户端的代表类是谁？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Socket(String host , int port)</a:t>
            </a:r>
          </a:p>
          <a:p>
            <a:pPr lvl="1"/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/>
              <a:t>TCP</a:t>
            </a:r>
            <a:r>
              <a:rPr lang="zh-CN" altLang="en-US" dirty="0"/>
              <a:t>通信如何使用</a:t>
            </a:r>
            <a:r>
              <a:rPr lang="en-US" altLang="zh-CN" dirty="0"/>
              <a:t>Socket</a:t>
            </a:r>
            <a:r>
              <a:rPr lang="zh-CN" altLang="en-US" dirty="0"/>
              <a:t>管道发送、接收数据。</a:t>
            </a:r>
            <a:endParaRPr lang="en-US" altLang="zh-CN" sz="1600" b="1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OutputStream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getOutputStream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获得字节输出流对象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（发）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InputStream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getInputStream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获得字节输入流对象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（收）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89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编写客户端代码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编写服务端代码、原理分析</a:t>
            </a:r>
            <a:endParaRPr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6595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61" y="2268316"/>
            <a:ext cx="184731" cy="4181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28BEB3-2F0A-43E9-8933-74C8AD11C8A2}"/>
              </a:ext>
            </a:extLst>
          </p:cNvPr>
          <p:cNvSpPr/>
          <p:nvPr/>
        </p:nvSpPr>
        <p:spPr>
          <a:xfrm>
            <a:off x="864161" y="2383359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5">
            <a:extLst>
              <a:ext uri="{FF2B5EF4-FFF2-40B4-BE49-F238E27FC236}">
                <a16:creationId xmlns:a16="http://schemas.microsoft.com/office/drawing/2014/main" id="{246D51D4-6F41-42B6-958E-F016AFEB7F15}"/>
              </a:ext>
            </a:extLst>
          </p:cNvPr>
          <p:cNvSpPr/>
          <p:nvPr/>
        </p:nvSpPr>
        <p:spPr>
          <a:xfrm rot="2651319">
            <a:off x="1121749" y="2516289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84E820-E480-48BA-99B7-D615D915FAA5}"/>
              </a:ext>
            </a:extLst>
          </p:cNvPr>
          <p:cNvSpPr/>
          <p:nvPr/>
        </p:nvSpPr>
        <p:spPr>
          <a:xfrm>
            <a:off x="1115134" y="2232888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68C636-397E-483B-8E9B-63BBF593C5E8}"/>
              </a:ext>
            </a:extLst>
          </p:cNvPr>
          <p:cNvSpPr/>
          <p:nvPr/>
        </p:nvSpPr>
        <p:spPr>
          <a:xfrm>
            <a:off x="8037060" y="2263694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>
            <a:extLst>
              <a:ext uri="{FF2B5EF4-FFF2-40B4-BE49-F238E27FC236}">
                <a16:creationId xmlns:a16="http://schemas.microsoft.com/office/drawing/2014/main" id="{B552FE53-2CFB-4388-9A01-AFAED415E9BC}"/>
              </a:ext>
            </a:extLst>
          </p:cNvPr>
          <p:cNvSpPr/>
          <p:nvPr/>
        </p:nvSpPr>
        <p:spPr>
          <a:xfrm rot="2651319">
            <a:off x="8294648" y="239662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5CEA85-1298-4F5D-A8C0-7B3654DCFAD0}"/>
              </a:ext>
            </a:extLst>
          </p:cNvPr>
          <p:cNvSpPr/>
          <p:nvPr/>
        </p:nvSpPr>
        <p:spPr>
          <a:xfrm>
            <a:off x="8288033" y="211322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服务端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735E7D3-04DA-49D8-9A77-762F698E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011" y="4623473"/>
            <a:ext cx="419100" cy="457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40007CB-70E6-4449-9CE2-BC145537E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490" y="4716959"/>
            <a:ext cx="419100" cy="581025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A1349C4-D952-404C-8779-A5A6FADD364F}"/>
              </a:ext>
            </a:extLst>
          </p:cNvPr>
          <p:cNvCxnSpPr/>
          <p:nvPr/>
        </p:nvCxnSpPr>
        <p:spPr>
          <a:xfrm>
            <a:off x="3619111" y="3483210"/>
            <a:ext cx="4827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031B46E-FE3E-4D36-AB58-4928A0A3DF7C}"/>
              </a:ext>
            </a:extLst>
          </p:cNvPr>
          <p:cNvCxnSpPr/>
          <p:nvPr/>
        </p:nvCxnSpPr>
        <p:spPr>
          <a:xfrm>
            <a:off x="3619111" y="4623473"/>
            <a:ext cx="4827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4524E98-8ABF-41B3-B4B6-45BE66994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055" y="3522527"/>
            <a:ext cx="866775" cy="97902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F909CBD-CF9A-466D-AA7F-BDE0FAA94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652" y="3513691"/>
            <a:ext cx="866775" cy="100950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BB191C4-2D8B-436A-817C-7B0535BAE0B4}"/>
              </a:ext>
            </a:extLst>
          </p:cNvPr>
          <p:cNvSpPr txBox="1"/>
          <p:nvPr/>
        </p:nvSpPr>
        <p:spPr>
          <a:xfrm>
            <a:off x="3744681" y="30378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Socket                                       </a:t>
            </a:r>
            <a:r>
              <a:rPr lang="en-US" altLang="zh-CN" err="1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Socket</a:t>
            </a:r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FE2106DF-7906-4517-85BC-D3D8A4FF013C}"/>
              </a:ext>
            </a:extLst>
          </p:cNvPr>
          <p:cNvSpPr/>
          <p:nvPr/>
        </p:nvSpPr>
        <p:spPr>
          <a:xfrm>
            <a:off x="3456551" y="3666090"/>
            <a:ext cx="1005840" cy="26452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2FBFB68F-EEA5-4EB6-83F0-88B27BCBA859}"/>
              </a:ext>
            </a:extLst>
          </p:cNvPr>
          <p:cNvSpPr/>
          <p:nvPr/>
        </p:nvSpPr>
        <p:spPr>
          <a:xfrm>
            <a:off x="7607570" y="3656562"/>
            <a:ext cx="1005840" cy="26452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8D82C55-CBFE-47AA-BAA3-48CDFC78BB2E}"/>
              </a:ext>
            </a:extLst>
          </p:cNvPr>
          <p:cNvSpPr txBox="1"/>
          <p:nvPr/>
        </p:nvSpPr>
        <p:spPr>
          <a:xfrm>
            <a:off x="710880" y="1236625"/>
            <a:ext cx="609600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通信模式演示</a:t>
            </a:r>
            <a:r>
              <a:rPr lang="zh-CN" altLang="en-US" sz="1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</a:t>
            </a:r>
            <a:endParaRPr lang="en-US" altLang="zh-CN" sz="18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5B07FE6-BF37-4076-AFAC-E9792C89F3CA}"/>
              </a:ext>
            </a:extLst>
          </p:cNvPr>
          <p:cNvSpPr txBox="1"/>
          <p:nvPr/>
        </p:nvSpPr>
        <p:spPr>
          <a:xfrm>
            <a:off x="4523374" y="368585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字节输出流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C03BDCD-760B-4D45-8D1F-DFC4AA4B8AD1}"/>
              </a:ext>
            </a:extLst>
          </p:cNvPr>
          <p:cNvSpPr txBox="1"/>
          <p:nvPr/>
        </p:nvSpPr>
        <p:spPr>
          <a:xfrm>
            <a:off x="8750901" y="3622280"/>
            <a:ext cx="2950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字节输入流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BB4BC150-DF07-4B94-9280-F409D1E4B32A}"/>
              </a:ext>
            </a:extLst>
          </p:cNvPr>
          <p:cNvSpPr/>
          <p:nvPr/>
        </p:nvSpPr>
        <p:spPr>
          <a:xfrm flipH="1" flipV="1">
            <a:off x="3447589" y="4162272"/>
            <a:ext cx="1007095" cy="28934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F88764-B79F-4D24-A30D-E50A19BDC62A}"/>
              </a:ext>
            </a:extLst>
          </p:cNvPr>
          <p:cNvSpPr txBox="1"/>
          <p:nvPr/>
        </p:nvSpPr>
        <p:spPr>
          <a:xfrm>
            <a:off x="4523374" y="4167352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字节输入流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ABB6C6B8-A817-486B-84A1-80E5BB50E1CE}"/>
              </a:ext>
            </a:extLst>
          </p:cNvPr>
          <p:cNvSpPr/>
          <p:nvPr/>
        </p:nvSpPr>
        <p:spPr>
          <a:xfrm flipH="1" flipV="1">
            <a:off x="7570330" y="4149763"/>
            <a:ext cx="1007095" cy="28934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9920704-598E-4F94-9E04-DABE9122D874}"/>
              </a:ext>
            </a:extLst>
          </p:cNvPr>
          <p:cNvSpPr txBox="1"/>
          <p:nvPr/>
        </p:nvSpPr>
        <p:spPr>
          <a:xfrm>
            <a:off x="8727833" y="418447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字节输出流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8FBC82E-9408-4C22-863B-6AE2E0ED6916}"/>
              </a:ext>
            </a:extLst>
          </p:cNvPr>
          <p:cNvSpPr txBox="1"/>
          <p:nvPr/>
        </p:nvSpPr>
        <p:spPr>
          <a:xfrm>
            <a:off x="2570992" y="361807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在一起？</a:t>
            </a:r>
          </a:p>
        </p:txBody>
      </p:sp>
    </p:spTree>
    <p:extLst>
      <p:ext uri="{BB962C8B-B14F-4D97-AF65-F5344CB8AC3E}">
        <p14:creationId xmlns:p14="http://schemas.microsoft.com/office/powerpoint/2010/main" val="75846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59258 -0.005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22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18DCC5F-07E5-415A-9112-2279BBFA2A84}"/>
              </a:ext>
            </a:extLst>
          </p:cNvPr>
          <p:cNvSpPr txBox="1"/>
          <p:nvPr/>
        </p:nvSpPr>
        <p:spPr>
          <a:xfrm>
            <a:off x="710880" y="1047129"/>
            <a:ext cx="975464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ServerS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ocket</a:t>
            </a:r>
            <a:r>
              <a:rPr kumimoji="0" lang="en-US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服务端</a:t>
            </a:r>
            <a:r>
              <a:rPr kumimoji="0" lang="en-US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86A58E-5DC7-48B9-94D8-B06E1BACDA07}"/>
              </a:ext>
            </a:extLst>
          </p:cNvPr>
          <p:cNvGraphicFramePr>
            <a:graphicFrameLocks noGrp="1"/>
          </p:cNvGraphicFramePr>
          <p:nvPr/>
        </p:nvGraphicFramePr>
        <p:xfrm>
          <a:off x="762847" y="1578043"/>
          <a:ext cx="6676340" cy="829562"/>
        </p:xfrm>
        <a:graphic>
          <a:graphicData uri="http://schemas.openxmlformats.org/drawingml/2006/table">
            <a:tbl>
              <a:tblPr/>
              <a:tblGrid>
                <a:gridCol w="4002882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67345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596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67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4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ServerSocket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(int port)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注册服务端端口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DB5E31E-0A56-4845-8394-E3E39F88E064}"/>
              </a:ext>
            </a:extLst>
          </p:cNvPr>
          <p:cNvSpPr txBox="1"/>
          <p:nvPr/>
        </p:nvSpPr>
        <p:spPr>
          <a:xfrm>
            <a:off x="710880" y="3070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ServerS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ocket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类成员方法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31FF92D-C569-470F-B83E-7E7F6E537EBA}"/>
              </a:ext>
            </a:extLst>
          </p:cNvPr>
          <p:cNvGraphicFramePr>
            <a:graphicFrameLocks noGrp="1"/>
          </p:cNvGraphicFramePr>
          <p:nvPr/>
        </p:nvGraphicFramePr>
        <p:xfrm>
          <a:off x="830311" y="3625542"/>
          <a:ext cx="8166455" cy="1297971"/>
        </p:xfrm>
        <a:graphic>
          <a:graphicData uri="http://schemas.openxmlformats.org/drawingml/2006/table">
            <a:tbl>
              <a:tblPr/>
              <a:tblGrid>
                <a:gridCol w="282508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34136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147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387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Socket accept()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等待接收客户端的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Socket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通信连接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  <a:p>
                      <a:pPr marL="0" indent="0" fontAlgn="auto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连接成功返回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Socket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对象与客户端建立端到端通信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19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E5CDAE64-5CA1-4B7A-A1A8-368233BC7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r>
              <a:rPr lang="zh-CN" altLang="en-US" dirty="0"/>
              <a:t>服务端实现接收消息</a:t>
            </a: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2A124A82-C708-4595-AB72-3A110FF53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ea typeface="Alibaba PuHuiTi R" pitchFamily="18" charset="-122"/>
              </a:rPr>
              <a:t>需求：服务端实现步骤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创建</a:t>
            </a:r>
            <a:r>
              <a:rPr lang="en-US" altLang="zh-CN" dirty="0" err="1">
                <a:ea typeface="Alibaba PuHuiTi R" pitchFamily="18" charset="-122"/>
              </a:rPr>
              <a:t>ServerSocket</a:t>
            </a:r>
            <a:r>
              <a:rPr lang="zh-CN" altLang="en-US" dirty="0">
                <a:ea typeface="Alibaba PuHuiTi R" pitchFamily="18" charset="-122"/>
              </a:rPr>
              <a:t>对象，注册服务端端口。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调用</a:t>
            </a:r>
            <a:r>
              <a:rPr lang="en-US" altLang="zh-CN" dirty="0" err="1">
                <a:ea typeface="Alibaba PuHuiTi R" pitchFamily="18" charset="-122"/>
              </a:rPr>
              <a:t>ServerSocket</a:t>
            </a:r>
            <a:r>
              <a:rPr lang="zh-CN" altLang="en-US" dirty="0">
                <a:ea typeface="Alibaba PuHuiTi R" pitchFamily="18" charset="-122"/>
              </a:rPr>
              <a:t>对象的</a:t>
            </a:r>
            <a:r>
              <a:rPr lang="en-US" altLang="zh-CN" dirty="0">
                <a:ea typeface="Alibaba PuHuiTi R" pitchFamily="18" charset="-122"/>
              </a:rPr>
              <a:t>accept()</a:t>
            </a:r>
            <a:r>
              <a:rPr lang="zh-CN" altLang="en-US" dirty="0">
                <a:ea typeface="Alibaba PuHuiTi R" pitchFamily="18" charset="-122"/>
              </a:rPr>
              <a:t>方法，等待客户端的连接，并得到</a:t>
            </a:r>
            <a:r>
              <a:rPr lang="en-US" altLang="zh-CN" dirty="0">
                <a:ea typeface="Alibaba PuHuiTi R" pitchFamily="18" charset="-122"/>
              </a:rPr>
              <a:t>Socket</a:t>
            </a:r>
            <a:r>
              <a:rPr lang="zh-CN" altLang="en-US" dirty="0">
                <a:ea typeface="Alibaba PuHuiTi R" pitchFamily="18" charset="-122"/>
              </a:rPr>
              <a:t>管道对象。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通过</a:t>
            </a:r>
            <a:r>
              <a:rPr lang="en-US" altLang="zh-CN" dirty="0">
                <a:ea typeface="Alibaba PuHuiTi R" pitchFamily="18" charset="-122"/>
              </a:rPr>
              <a:t>Socket</a:t>
            </a:r>
            <a:r>
              <a:rPr lang="zh-CN" altLang="en-US" dirty="0">
                <a:ea typeface="Alibaba PuHuiTi R" pitchFamily="18" charset="-122"/>
              </a:rPr>
              <a:t>对象调用</a:t>
            </a:r>
            <a:r>
              <a:rPr lang="en-US" altLang="zh-CN" dirty="0" err="1">
                <a:ea typeface="Alibaba PuHuiTi R" pitchFamily="18" charset="-122"/>
              </a:rPr>
              <a:t>getInputStream</a:t>
            </a:r>
            <a:r>
              <a:rPr lang="en-US" altLang="zh-CN" dirty="0">
                <a:ea typeface="Alibaba PuHuiTi R" pitchFamily="18" charset="-122"/>
              </a:rPr>
              <a:t>()</a:t>
            </a:r>
            <a:r>
              <a:rPr lang="zh-CN" altLang="en-US" dirty="0">
                <a:ea typeface="Alibaba PuHuiTi R" pitchFamily="18" charset="-122"/>
              </a:rPr>
              <a:t>方法得到字节输入流、完成数据的接收。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释放资源：关闭</a:t>
            </a:r>
            <a:r>
              <a:rPr lang="en-US" altLang="zh-CN" dirty="0">
                <a:ea typeface="Alibaba PuHuiTi R" pitchFamily="18" charset="-122"/>
              </a:rPr>
              <a:t>socket</a:t>
            </a:r>
            <a:r>
              <a:rPr lang="zh-CN" altLang="en-US" dirty="0">
                <a:ea typeface="Alibaba PuHuiTi R" pitchFamily="18" charset="-122"/>
              </a:rPr>
              <a:t>管道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dirty="0">
              <a:ea typeface="Alibaba PuHuiTi R" pitchFamily="18" charset="-122"/>
            </a:endParaRP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89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三要素概述、要素一：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地址操作类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en-US" altLang="zh-CN" sz="14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InetAddress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要素二：端口号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要素三：协议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9517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7944" y="1173480"/>
            <a:ext cx="7065416" cy="4511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TCP</a:t>
            </a:r>
            <a:r>
              <a:rPr lang="zh-CN" altLang="en-US" dirty="0">
                <a:latin typeface="Consolas" panose="020B0609020204030204" pitchFamily="49" charset="0"/>
              </a:rPr>
              <a:t>通信服务端用的代表类？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 pitchFamily="18" charset="-122"/>
              </a:rPr>
              <a:t>ServerSocket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类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,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注册端口。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调用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accept()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方法阻塞等待接收客户端连接。得到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对象。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TCP</a:t>
            </a:r>
            <a:r>
              <a:rPr lang="zh-CN" altLang="en-US" dirty="0">
                <a:latin typeface="Consolas" panose="020B0609020204030204" pitchFamily="49" charset="0"/>
              </a:rPr>
              <a:t>通信的基本原理？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客户端怎么发，服务端就应该怎么收。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客户端如果没有消息，服务端会进入阻塞等待。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一方关闭或者出现异常、对方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也会失效或者出错。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39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20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1274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768186"/>
            <a:ext cx="9214230" cy="61116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通信实现：多发多收消息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需求：使用</a:t>
            </a:r>
            <a:r>
              <a:rPr lang="en-US" altLang="zh-CN" dirty="0"/>
              <a:t>TCP</a:t>
            </a:r>
            <a:r>
              <a:rPr lang="zh-CN" altLang="en-US" dirty="0"/>
              <a:t>通信方式实现：多发多收消息。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具体要求：</a:t>
            </a:r>
            <a:endParaRPr lang="en-US" altLang="zh-CN" dirty="0"/>
          </a:p>
          <a:p>
            <a:pPr indent="-38099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b="0" dirty="0"/>
              <a:t>可以使用死循环控制服务端收完消息继续等待接收下一个消息。</a:t>
            </a:r>
            <a:endParaRPr lang="en-US" altLang="zh-CN" b="0" dirty="0"/>
          </a:p>
          <a:p>
            <a:pPr indent="-38099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b="0" dirty="0"/>
              <a:t>客户端也可以使用死循环等待用户不断输入消息。</a:t>
            </a:r>
            <a:endParaRPr lang="en-US" altLang="zh-CN" b="0" dirty="0"/>
          </a:p>
          <a:p>
            <a:pPr indent="-38099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b="0" dirty="0"/>
              <a:t>客户端一旦输入了</a:t>
            </a:r>
            <a:r>
              <a:rPr lang="en-US" altLang="zh-CN" b="0" dirty="0"/>
              <a:t>exit</a:t>
            </a:r>
            <a:r>
              <a:rPr lang="zh-CN" altLang="en-US" b="0" dirty="0"/>
              <a:t>，则关闭客户端程序，并释放资源。</a:t>
            </a:r>
            <a:endParaRPr lang="en-US" altLang="zh-CN" b="0" dirty="0"/>
          </a:p>
          <a:p>
            <a:pPr>
              <a:lnSpc>
                <a:spcPct val="2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2448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4352" y="1624204"/>
            <a:ext cx="7775327" cy="3861223"/>
          </a:xfrm>
        </p:spPr>
        <p:txBody>
          <a:bodyPr/>
          <a:lstStyle/>
          <a:p>
            <a:r>
              <a:rPr lang="zh-CN" altLang="en-US" sz="1600" dirty="0"/>
              <a:t>本案例实现了多发多收，那么是否可以同时接收多个客户端的消息？</a:t>
            </a:r>
            <a:endParaRPr lang="en-US" altLang="zh-CN" sz="1600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不可以的。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因为服务端现在只有一个线程，只能与一个客户端进行通信。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2283BBD-B097-4C31-91A6-EB101320D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70" y="1624204"/>
            <a:ext cx="2877118" cy="266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46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77204" y="948755"/>
            <a:ext cx="7797771" cy="451104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本次多发多收是如何实现的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客户端使用循环反复地发送消息。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服务端使用循环反复地接收消息。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现在服务端为什么不可以同时接收多个客户端的消息。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目前服务端是单线程的，每次只能处理一个客户端的消息。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48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0508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9525" y="1624204"/>
            <a:ext cx="7070155" cy="3861223"/>
          </a:xfrm>
        </p:spPr>
        <p:txBody>
          <a:bodyPr/>
          <a:lstStyle/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、之前我们的通信是否可以同时与多个客户端通信，为什么？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不可以的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单线程每次只能处理一个客户端的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/>
              <a:t>2</a:t>
            </a:r>
            <a:r>
              <a:rPr lang="zh-CN" altLang="en-US" dirty="0"/>
              <a:t>、如何才可以让服务端可以处理多个客户端的通信需求？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引入多线程。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C1DC2A4-E333-4ED9-A7C2-028800313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49" y="1624204"/>
            <a:ext cx="2877118" cy="266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10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2" y="2290115"/>
            <a:ext cx="184731" cy="4181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10" name="三角形 5">
            <a:extLst>
              <a:ext uri="{FF2B5EF4-FFF2-40B4-BE49-F238E27FC236}">
                <a16:creationId xmlns:a16="http://schemas.microsoft.com/office/drawing/2014/main" id="{246D51D4-6F41-42B6-958E-F016AFEB7F15}"/>
              </a:ext>
            </a:extLst>
          </p:cNvPr>
          <p:cNvSpPr/>
          <p:nvPr/>
        </p:nvSpPr>
        <p:spPr>
          <a:xfrm rot="2651319">
            <a:off x="1021540" y="25380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68C636-397E-483B-8E9B-63BBF593C5E8}"/>
              </a:ext>
            </a:extLst>
          </p:cNvPr>
          <p:cNvSpPr/>
          <p:nvPr/>
        </p:nvSpPr>
        <p:spPr>
          <a:xfrm>
            <a:off x="5214157" y="1715224"/>
            <a:ext cx="5583279" cy="400025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>
            <a:extLst>
              <a:ext uri="{FF2B5EF4-FFF2-40B4-BE49-F238E27FC236}">
                <a16:creationId xmlns:a16="http://schemas.microsoft.com/office/drawing/2014/main" id="{B552FE53-2CFB-4388-9A01-AFAED415E9BC}"/>
              </a:ext>
            </a:extLst>
          </p:cNvPr>
          <p:cNvSpPr/>
          <p:nvPr/>
        </p:nvSpPr>
        <p:spPr>
          <a:xfrm rot="2651319">
            <a:off x="8194439" y="241842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5CEA85-1298-4F5D-A8C0-7B3654DCFAD0}"/>
              </a:ext>
            </a:extLst>
          </p:cNvPr>
          <p:cNvSpPr/>
          <p:nvPr/>
        </p:nvSpPr>
        <p:spPr>
          <a:xfrm>
            <a:off x="9529496" y="1502080"/>
            <a:ext cx="1053296" cy="4572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服务端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735E7D3-04DA-49D8-9A77-762F698E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802" y="4645272"/>
            <a:ext cx="419100" cy="457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40007CB-70E6-4449-9CE2-BC145537E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281" y="4738758"/>
            <a:ext cx="419100" cy="5810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A6EAFD7-8626-4FDF-804C-59A3AF6BDB9C}"/>
              </a:ext>
            </a:extLst>
          </p:cNvPr>
          <p:cNvSpPr txBox="1"/>
          <p:nvPr/>
        </p:nvSpPr>
        <p:spPr>
          <a:xfrm>
            <a:off x="763952" y="1085174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同时处理多个客户端消息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Oval 48">
            <a:extLst>
              <a:ext uri="{FF2B5EF4-FFF2-40B4-BE49-F238E27FC236}">
                <a16:creationId xmlns:a16="http://schemas.microsoft.com/office/drawing/2014/main" id="{5646FC11-4631-4780-AAB7-EA8D4589936B}"/>
              </a:ext>
            </a:extLst>
          </p:cNvPr>
          <p:cNvSpPr/>
          <p:nvPr/>
        </p:nvSpPr>
        <p:spPr>
          <a:xfrm>
            <a:off x="1509686" y="4997497"/>
            <a:ext cx="1227788" cy="573849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8E65618-927D-4131-84E6-60359B83226C}"/>
              </a:ext>
            </a:extLst>
          </p:cNvPr>
          <p:cNvSpPr/>
          <p:nvPr/>
        </p:nvSpPr>
        <p:spPr>
          <a:xfrm>
            <a:off x="2737474" y="3548080"/>
            <a:ext cx="3189455" cy="45720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4C171FA2-A685-4726-B684-36E7A0C74D24}"/>
              </a:ext>
            </a:extLst>
          </p:cNvPr>
          <p:cNvSpPr/>
          <p:nvPr/>
        </p:nvSpPr>
        <p:spPr>
          <a:xfrm>
            <a:off x="2719376" y="2271944"/>
            <a:ext cx="3286217" cy="45720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04497FED-F7DE-40AB-B97C-47383498984D}"/>
              </a:ext>
            </a:extLst>
          </p:cNvPr>
          <p:cNvSpPr/>
          <p:nvPr/>
        </p:nvSpPr>
        <p:spPr>
          <a:xfrm>
            <a:off x="2719377" y="5066224"/>
            <a:ext cx="3263778" cy="45720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4B25CAA-F8F7-4684-B917-504314E93ADF}"/>
              </a:ext>
            </a:extLst>
          </p:cNvPr>
          <p:cNvSpPr txBox="1"/>
          <p:nvPr/>
        </p:nvSpPr>
        <p:spPr>
          <a:xfrm>
            <a:off x="6100557" y="2329116"/>
            <a:ext cx="102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9CDCC24-82C2-49AA-9103-464F6FE6D7B4}"/>
              </a:ext>
            </a:extLst>
          </p:cNvPr>
          <p:cNvSpPr txBox="1"/>
          <p:nvPr/>
        </p:nvSpPr>
        <p:spPr>
          <a:xfrm>
            <a:off x="6061326" y="3612516"/>
            <a:ext cx="978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C52A16A-377B-44CA-BDF1-FE48DAE000F8}"/>
              </a:ext>
            </a:extLst>
          </p:cNvPr>
          <p:cNvSpPr txBox="1"/>
          <p:nvPr/>
        </p:nvSpPr>
        <p:spPr>
          <a:xfrm>
            <a:off x="6090331" y="5099755"/>
            <a:ext cx="978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dirty="0"/>
          </a:p>
        </p:txBody>
      </p:sp>
      <p:sp>
        <p:nvSpPr>
          <p:cNvPr id="17" name="笑脸 16">
            <a:extLst>
              <a:ext uri="{FF2B5EF4-FFF2-40B4-BE49-F238E27FC236}">
                <a16:creationId xmlns:a16="http://schemas.microsoft.com/office/drawing/2014/main" id="{243D3CA2-69EE-492F-BF40-908643BF37D4}"/>
              </a:ext>
            </a:extLst>
          </p:cNvPr>
          <p:cNvSpPr/>
          <p:nvPr/>
        </p:nvSpPr>
        <p:spPr>
          <a:xfrm>
            <a:off x="7488865" y="2272524"/>
            <a:ext cx="681856" cy="487127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笑脸 43">
            <a:extLst>
              <a:ext uri="{FF2B5EF4-FFF2-40B4-BE49-F238E27FC236}">
                <a16:creationId xmlns:a16="http://schemas.microsoft.com/office/drawing/2014/main" id="{8CA2D685-E50C-4D84-9014-4663D010FC27}"/>
              </a:ext>
            </a:extLst>
          </p:cNvPr>
          <p:cNvSpPr/>
          <p:nvPr/>
        </p:nvSpPr>
        <p:spPr>
          <a:xfrm>
            <a:off x="7488865" y="3522165"/>
            <a:ext cx="681856" cy="487127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笑脸 44">
            <a:extLst>
              <a:ext uri="{FF2B5EF4-FFF2-40B4-BE49-F238E27FC236}">
                <a16:creationId xmlns:a16="http://schemas.microsoft.com/office/drawing/2014/main" id="{7C17A557-D93C-408F-B005-31D8340FC31C}"/>
              </a:ext>
            </a:extLst>
          </p:cNvPr>
          <p:cNvSpPr/>
          <p:nvPr/>
        </p:nvSpPr>
        <p:spPr>
          <a:xfrm>
            <a:off x="7488865" y="5050074"/>
            <a:ext cx="681856" cy="487127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笑脸 45">
            <a:extLst>
              <a:ext uri="{FF2B5EF4-FFF2-40B4-BE49-F238E27FC236}">
                <a16:creationId xmlns:a16="http://schemas.microsoft.com/office/drawing/2014/main" id="{B728BA37-07B4-4354-B69F-8F087A9B80BD}"/>
              </a:ext>
            </a:extLst>
          </p:cNvPr>
          <p:cNvSpPr/>
          <p:nvPr/>
        </p:nvSpPr>
        <p:spPr>
          <a:xfrm>
            <a:off x="5691964" y="1795313"/>
            <a:ext cx="447040" cy="400903"/>
          </a:xfrm>
          <a:prstGeom prst="smileyF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8B0BF3-3EC9-48E1-A83B-082DEF704D3C}"/>
              </a:ext>
            </a:extLst>
          </p:cNvPr>
          <p:cNvSpPr txBox="1"/>
          <p:nvPr/>
        </p:nvSpPr>
        <p:spPr>
          <a:xfrm>
            <a:off x="8257692" y="2342930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FD96C35-F100-44D3-99A7-54F7897F7152}"/>
              </a:ext>
            </a:extLst>
          </p:cNvPr>
          <p:cNvSpPr txBox="1"/>
          <p:nvPr/>
        </p:nvSpPr>
        <p:spPr>
          <a:xfrm>
            <a:off x="8226682" y="3671699"/>
            <a:ext cx="1087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子线程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3774305-5696-474E-AEA1-04FC9EC62B31}"/>
              </a:ext>
            </a:extLst>
          </p:cNvPr>
          <p:cNvSpPr txBox="1"/>
          <p:nvPr/>
        </p:nvSpPr>
        <p:spPr>
          <a:xfrm>
            <a:off x="8257692" y="506385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子线程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47C1D36-EE82-4FD8-95F5-67664461B3FD}"/>
              </a:ext>
            </a:extLst>
          </p:cNvPr>
          <p:cNvSpPr txBox="1"/>
          <p:nvPr/>
        </p:nvSpPr>
        <p:spPr>
          <a:xfrm>
            <a:off x="6174733" y="1869627"/>
            <a:ext cx="3181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(while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死循环接收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Oval 48">
            <a:extLst>
              <a:ext uri="{FF2B5EF4-FFF2-40B4-BE49-F238E27FC236}">
                <a16:creationId xmlns:a16="http://schemas.microsoft.com/office/drawing/2014/main" id="{E599BC41-40C0-4C45-8578-C4E3D86884E1}"/>
              </a:ext>
            </a:extLst>
          </p:cNvPr>
          <p:cNvSpPr/>
          <p:nvPr/>
        </p:nvSpPr>
        <p:spPr>
          <a:xfrm>
            <a:off x="1452205" y="3494565"/>
            <a:ext cx="1227788" cy="573849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1" name="Oval 48">
            <a:extLst>
              <a:ext uri="{FF2B5EF4-FFF2-40B4-BE49-F238E27FC236}">
                <a16:creationId xmlns:a16="http://schemas.microsoft.com/office/drawing/2014/main" id="{740D60F7-70A5-455A-B433-55B85B0AFFBC}"/>
              </a:ext>
            </a:extLst>
          </p:cNvPr>
          <p:cNvSpPr/>
          <p:nvPr/>
        </p:nvSpPr>
        <p:spPr>
          <a:xfrm>
            <a:off x="1452205" y="2196216"/>
            <a:ext cx="1227788" cy="573849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6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7" grpId="0" animBg="1"/>
      <p:bldP spid="8" grpId="0" animBg="1"/>
      <p:bldP spid="38" grpId="0" animBg="1"/>
      <p:bldP spid="39" grpId="0" animBg="1"/>
      <p:bldP spid="40" grpId="0"/>
      <p:bldP spid="42" grpId="0"/>
      <p:bldP spid="43" grpId="0"/>
      <p:bldP spid="17" grpId="0" animBg="1"/>
      <p:bldP spid="44" grpId="0" animBg="1"/>
      <p:bldP spid="45" grpId="0" animBg="1"/>
      <p:bldP spid="46" grpId="0" animBg="1"/>
      <p:bldP spid="19" grpId="0"/>
      <p:bldP spid="53" grpId="0"/>
      <p:bldP spid="54" grpId="0"/>
      <p:bldP spid="55" grpId="0"/>
      <p:bldP spid="29" grpId="0" animBg="1"/>
      <p:bldP spid="3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7701" y="942893"/>
            <a:ext cx="7065416" cy="4511040"/>
          </a:xfrm>
        </p:spPr>
        <p:txBody>
          <a:bodyPr/>
          <a:lstStyle/>
          <a:p>
            <a:r>
              <a:rPr lang="zh-CN" altLang="en-US" dirty="0"/>
              <a:t>本次是如何实现服务端接收多个客户端的消息的。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主线程定义了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循环负责接收客户端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管道连接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每接收到一个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通信管道后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分配一个独立的线程负责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处理它。</a:t>
            </a:r>
          </a:p>
        </p:txBody>
      </p:sp>
    </p:spTree>
    <p:extLst>
      <p:ext uri="{BB962C8B-B14F-4D97-AF65-F5344CB8AC3E}">
        <p14:creationId xmlns:p14="http://schemas.microsoft.com/office/powerpoint/2010/main" val="148708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20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92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5F0D1F-349B-4197-A484-525E12C7C81E}"/>
              </a:ext>
            </a:extLst>
          </p:cNvPr>
          <p:cNvSpPr txBox="1"/>
          <p:nvPr/>
        </p:nvSpPr>
        <p:spPr>
          <a:xfrm>
            <a:off x="710880" y="1150611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实现网络编程关键的三要素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E1C85-269A-4AD3-972E-E26A351E9CAA}"/>
              </a:ext>
            </a:extLst>
          </p:cNvPr>
          <p:cNvSpPr txBox="1"/>
          <p:nvPr/>
        </p:nvSpPr>
        <p:spPr>
          <a:xfrm>
            <a:off x="710880" y="1948745"/>
            <a:ext cx="9120716" cy="18955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地址：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设备在网络中的地址，是唯一的标识。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端口：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应用程序在设备中唯一的标识。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</a:t>
            </a:r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数据在网络中传输的规则，常见的协议有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2" y="2290115"/>
            <a:ext cx="184731" cy="4181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10" name="三角形 5">
            <a:extLst>
              <a:ext uri="{FF2B5EF4-FFF2-40B4-BE49-F238E27FC236}">
                <a16:creationId xmlns:a16="http://schemas.microsoft.com/office/drawing/2014/main" id="{246D51D4-6F41-42B6-958E-F016AFEB7F15}"/>
              </a:ext>
            </a:extLst>
          </p:cNvPr>
          <p:cNvSpPr/>
          <p:nvPr/>
        </p:nvSpPr>
        <p:spPr>
          <a:xfrm rot="2651319">
            <a:off x="1021540" y="25380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68C636-397E-483B-8E9B-63BBF593C5E8}"/>
              </a:ext>
            </a:extLst>
          </p:cNvPr>
          <p:cNvSpPr/>
          <p:nvPr/>
        </p:nvSpPr>
        <p:spPr>
          <a:xfrm>
            <a:off x="5214158" y="1715224"/>
            <a:ext cx="5525638" cy="400025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>
            <a:extLst>
              <a:ext uri="{FF2B5EF4-FFF2-40B4-BE49-F238E27FC236}">
                <a16:creationId xmlns:a16="http://schemas.microsoft.com/office/drawing/2014/main" id="{B552FE53-2CFB-4388-9A01-AFAED415E9BC}"/>
              </a:ext>
            </a:extLst>
          </p:cNvPr>
          <p:cNvSpPr/>
          <p:nvPr/>
        </p:nvSpPr>
        <p:spPr>
          <a:xfrm rot="2651319">
            <a:off x="8194439" y="241842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5CEA85-1298-4F5D-A8C0-7B3654DCFAD0}"/>
              </a:ext>
            </a:extLst>
          </p:cNvPr>
          <p:cNvSpPr/>
          <p:nvPr/>
        </p:nvSpPr>
        <p:spPr>
          <a:xfrm>
            <a:off x="9481901" y="1486624"/>
            <a:ext cx="1053296" cy="4572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服务端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735E7D3-04DA-49D8-9A77-762F698E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802" y="4645272"/>
            <a:ext cx="419100" cy="457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40007CB-70E6-4449-9CE2-BC145537E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281" y="4738758"/>
            <a:ext cx="419100" cy="5810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A6EAFD7-8626-4FDF-804C-59A3AF6BDB9C}"/>
              </a:ext>
            </a:extLst>
          </p:cNvPr>
          <p:cNvSpPr txBox="1"/>
          <p:nvPr/>
        </p:nvSpPr>
        <p:spPr>
          <a:xfrm>
            <a:off x="763952" y="1085174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目前的通信架构模型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Oval 48">
            <a:extLst>
              <a:ext uri="{FF2B5EF4-FFF2-40B4-BE49-F238E27FC236}">
                <a16:creationId xmlns:a16="http://schemas.microsoft.com/office/drawing/2014/main" id="{5646FC11-4631-4780-AAB7-EA8D4589936B}"/>
              </a:ext>
            </a:extLst>
          </p:cNvPr>
          <p:cNvSpPr/>
          <p:nvPr/>
        </p:nvSpPr>
        <p:spPr>
          <a:xfrm>
            <a:off x="1509686" y="4997497"/>
            <a:ext cx="1227788" cy="573849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8E65618-927D-4131-84E6-60359B83226C}"/>
              </a:ext>
            </a:extLst>
          </p:cNvPr>
          <p:cNvSpPr/>
          <p:nvPr/>
        </p:nvSpPr>
        <p:spPr>
          <a:xfrm>
            <a:off x="2559244" y="3557917"/>
            <a:ext cx="3189455" cy="45720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4C171FA2-A685-4726-B684-36E7A0C74D24}"/>
              </a:ext>
            </a:extLst>
          </p:cNvPr>
          <p:cNvSpPr/>
          <p:nvPr/>
        </p:nvSpPr>
        <p:spPr>
          <a:xfrm>
            <a:off x="2575533" y="2290115"/>
            <a:ext cx="3286217" cy="45720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04497FED-F7DE-40AB-B97C-47383498984D}"/>
              </a:ext>
            </a:extLst>
          </p:cNvPr>
          <p:cNvSpPr/>
          <p:nvPr/>
        </p:nvSpPr>
        <p:spPr>
          <a:xfrm>
            <a:off x="2651706" y="5055821"/>
            <a:ext cx="3263778" cy="45720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笑脸 16">
            <a:extLst>
              <a:ext uri="{FF2B5EF4-FFF2-40B4-BE49-F238E27FC236}">
                <a16:creationId xmlns:a16="http://schemas.microsoft.com/office/drawing/2014/main" id="{243D3CA2-69EE-492F-BF40-908643BF37D4}"/>
              </a:ext>
            </a:extLst>
          </p:cNvPr>
          <p:cNvSpPr/>
          <p:nvPr/>
        </p:nvSpPr>
        <p:spPr>
          <a:xfrm>
            <a:off x="6510306" y="2259610"/>
            <a:ext cx="681856" cy="487127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笑脸 43">
            <a:extLst>
              <a:ext uri="{FF2B5EF4-FFF2-40B4-BE49-F238E27FC236}">
                <a16:creationId xmlns:a16="http://schemas.microsoft.com/office/drawing/2014/main" id="{8CA2D685-E50C-4D84-9014-4663D010FC27}"/>
              </a:ext>
            </a:extLst>
          </p:cNvPr>
          <p:cNvSpPr/>
          <p:nvPr/>
        </p:nvSpPr>
        <p:spPr>
          <a:xfrm>
            <a:off x="6510306" y="3509251"/>
            <a:ext cx="681856" cy="487127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笑脸 44">
            <a:extLst>
              <a:ext uri="{FF2B5EF4-FFF2-40B4-BE49-F238E27FC236}">
                <a16:creationId xmlns:a16="http://schemas.microsoft.com/office/drawing/2014/main" id="{7C17A557-D93C-408F-B005-31D8340FC31C}"/>
              </a:ext>
            </a:extLst>
          </p:cNvPr>
          <p:cNvSpPr/>
          <p:nvPr/>
        </p:nvSpPr>
        <p:spPr>
          <a:xfrm>
            <a:off x="6510306" y="5037160"/>
            <a:ext cx="681856" cy="487127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笑脸 45">
            <a:extLst>
              <a:ext uri="{FF2B5EF4-FFF2-40B4-BE49-F238E27FC236}">
                <a16:creationId xmlns:a16="http://schemas.microsoft.com/office/drawing/2014/main" id="{B728BA37-07B4-4354-B69F-8F087A9B80BD}"/>
              </a:ext>
            </a:extLst>
          </p:cNvPr>
          <p:cNvSpPr/>
          <p:nvPr/>
        </p:nvSpPr>
        <p:spPr>
          <a:xfrm>
            <a:off x="5691964" y="1795313"/>
            <a:ext cx="447040" cy="400903"/>
          </a:xfrm>
          <a:prstGeom prst="smileyF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8B0BF3-3EC9-48E1-A83B-082DEF704D3C}"/>
              </a:ext>
            </a:extLst>
          </p:cNvPr>
          <p:cNvSpPr txBox="1"/>
          <p:nvPr/>
        </p:nvSpPr>
        <p:spPr>
          <a:xfrm>
            <a:off x="7279133" y="233001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FD96C35-F100-44D3-99A7-54F7897F7152}"/>
              </a:ext>
            </a:extLst>
          </p:cNvPr>
          <p:cNvSpPr txBox="1"/>
          <p:nvPr/>
        </p:nvSpPr>
        <p:spPr>
          <a:xfrm>
            <a:off x="7248123" y="3658785"/>
            <a:ext cx="1087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子线程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3774305-5696-474E-AEA1-04FC9EC62B31}"/>
              </a:ext>
            </a:extLst>
          </p:cNvPr>
          <p:cNvSpPr txBox="1"/>
          <p:nvPr/>
        </p:nvSpPr>
        <p:spPr>
          <a:xfrm>
            <a:off x="7279133" y="5050938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子线程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47C1D36-EE82-4FD8-95F5-67664461B3FD}"/>
              </a:ext>
            </a:extLst>
          </p:cNvPr>
          <p:cNvSpPr txBox="1"/>
          <p:nvPr/>
        </p:nvSpPr>
        <p:spPr>
          <a:xfrm>
            <a:off x="6174733" y="1869627"/>
            <a:ext cx="3181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(while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死循环接收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Oval 48">
            <a:extLst>
              <a:ext uri="{FF2B5EF4-FFF2-40B4-BE49-F238E27FC236}">
                <a16:creationId xmlns:a16="http://schemas.microsoft.com/office/drawing/2014/main" id="{E599BC41-40C0-4C45-8578-C4E3D86884E1}"/>
              </a:ext>
            </a:extLst>
          </p:cNvPr>
          <p:cNvSpPr/>
          <p:nvPr/>
        </p:nvSpPr>
        <p:spPr>
          <a:xfrm>
            <a:off x="1452205" y="3494565"/>
            <a:ext cx="1227788" cy="573849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1" name="Oval 48">
            <a:extLst>
              <a:ext uri="{FF2B5EF4-FFF2-40B4-BE49-F238E27FC236}">
                <a16:creationId xmlns:a16="http://schemas.microsoft.com/office/drawing/2014/main" id="{740D60F7-70A5-455A-B433-55B85B0AFFBC}"/>
              </a:ext>
            </a:extLst>
          </p:cNvPr>
          <p:cNvSpPr/>
          <p:nvPr/>
        </p:nvSpPr>
        <p:spPr>
          <a:xfrm>
            <a:off x="1452205" y="2196216"/>
            <a:ext cx="1227788" cy="573849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E65447-9F84-4A3B-85FE-832E7432D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111" y="2265108"/>
            <a:ext cx="521373" cy="3272093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C4B25CAA-F8F7-4684-B917-504314E93ADF}"/>
              </a:ext>
            </a:extLst>
          </p:cNvPr>
          <p:cNvSpPr txBox="1"/>
          <p:nvPr/>
        </p:nvSpPr>
        <p:spPr>
          <a:xfrm>
            <a:off x="5506111" y="2343646"/>
            <a:ext cx="102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9CDCC24-82C2-49AA-9103-464F6FE6D7B4}"/>
              </a:ext>
            </a:extLst>
          </p:cNvPr>
          <p:cNvSpPr txBox="1"/>
          <p:nvPr/>
        </p:nvSpPr>
        <p:spPr>
          <a:xfrm>
            <a:off x="5466880" y="3627046"/>
            <a:ext cx="978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C52A16A-377B-44CA-BDF1-FE48DAE000F8}"/>
              </a:ext>
            </a:extLst>
          </p:cNvPr>
          <p:cNvSpPr txBox="1"/>
          <p:nvPr/>
        </p:nvSpPr>
        <p:spPr>
          <a:xfrm>
            <a:off x="5495885" y="5114285"/>
            <a:ext cx="978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2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7" grpId="0" animBg="1"/>
      <p:bldP spid="8" grpId="0" animBg="1"/>
      <p:bldP spid="38" grpId="0" animBg="1"/>
      <p:bldP spid="39" grpId="0" animBg="1"/>
      <p:bldP spid="17" grpId="0" animBg="1"/>
      <p:bldP spid="44" grpId="0" animBg="1"/>
      <p:bldP spid="45" grpId="0" animBg="1"/>
      <p:bldP spid="46" grpId="0" animBg="1"/>
      <p:bldP spid="19" grpId="0"/>
      <p:bldP spid="53" grpId="0"/>
      <p:bldP spid="54" grpId="0"/>
      <p:bldP spid="55" grpId="0"/>
      <p:bldP spid="29" grpId="0" animBg="1"/>
      <p:bldP spid="31" grpId="0" animBg="1"/>
      <p:bldP spid="40" grpId="0"/>
      <p:bldP spid="42" grpId="0"/>
      <p:bldP spid="4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6020" y="1624204"/>
            <a:ext cx="7023660" cy="3861223"/>
          </a:xfrm>
        </p:spPr>
        <p:txBody>
          <a:bodyPr/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、目前的通信架构存在什么问题？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户端与服务端的线程模型是： N-N的关系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并发越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，系统瘫痪的越快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953A719-925A-4123-B4C4-E97862880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49" y="1624204"/>
            <a:ext cx="2877118" cy="266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1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三角形 5">
            <a:extLst>
              <a:ext uri="{FF2B5EF4-FFF2-40B4-BE49-F238E27FC236}">
                <a16:creationId xmlns:a16="http://schemas.microsoft.com/office/drawing/2014/main" id="{246D51D4-6F41-42B6-958E-F016AFEB7F15}"/>
              </a:ext>
            </a:extLst>
          </p:cNvPr>
          <p:cNvSpPr/>
          <p:nvPr/>
        </p:nvSpPr>
        <p:spPr>
          <a:xfrm rot="2651319">
            <a:off x="1021540" y="25380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68C636-397E-483B-8E9B-63BBF593C5E8}"/>
              </a:ext>
            </a:extLst>
          </p:cNvPr>
          <p:cNvSpPr/>
          <p:nvPr/>
        </p:nvSpPr>
        <p:spPr>
          <a:xfrm>
            <a:off x="3621211" y="1715224"/>
            <a:ext cx="7176226" cy="400025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>
            <a:extLst>
              <a:ext uri="{FF2B5EF4-FFF2-40B4-BE49-F238E27FC236}">
                <a16:creationId xmlns:a16="http://schemas.microsoft.com/office/drawing/2014/main" id="{B552FE53-2CFB-4388-9A01-AFAED415E9BC}"/>
              </a:ext>
            </a:extLst>
          </p:cNvPr>
          <p:cNvSpPr/>
          <p:nvPr/>
        </p:nvSpPr>
        <p:spPr>
          <a:xfrm rot="2651319">
            <a:off x="8194439" y="241842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5CEA85-1298-4F5D-A8C0-7B3654DCFAD0}"/>
              </a:ext>
            </a:extLst>
          </p:cNvPr>
          <p:cNvSpPr/>
          <p:nvPr/>
        </p:nvSpPr>
        <p:spPr>
          <a:xfrm>
            <a:off x="9841424" y="1502080"/>
            <a:ext cx="741368" cy="33123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服务端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735E7D3-04DA-49D8-9A77-762F698E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802" y="4645272"/>
            <a:ext cx="419100" cy="457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40007CB-70E6-4449-9CE2-BC145537E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281" y="4738758"/>
            <a:ext cx="419100" cy="5810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A6EAFD7-8626-4FDF-804C-59A3AF6BDB9C}"/>
              </a:ext>
            </a:extLst>
          </p:cNvPr>
          <p:cNvSpPr txBox="1"/>
          <p:nvPr/>
        </p:nvSpPr>
        <p:spPr>
          <a:xfrm>
            <a:off x="710880" y="1072837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引入线程池处理多个客户端消息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Oval 48">
            <a:extLst>
              <a:ext uri="{FF2B5EF4-FFF2-40B4-BE49-F238E27FC236}">
                <a16:creationId xmlns:a16="http://schemas.microsoft.com/office/drawing/2014/main" id="{EB10DFE3-2C5F-4DCD-9015-C87F6860C819}"/>
              </a:ext>
            </a:extLst>
          </p:cNvPr>
          <p:cNvSpPr/>
          <p:nvPr/>
        </p:nvSpPr>
        <p:spPr>
          <a:xfrm>
            <a:off x="1449970" y="2276832"/>
            <a:ext cx="1227788" cy="433154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4C171FA2-A685-4726-B684-36E7A0C74D24}"/>
              </a:ext>
            </a:extLst>
          </p:cNvPr>
          <p:cNvSpPr/>
          <p:nvPr/>
        </p:nvSpPr>
        <p:spPr>
          <a:xfrm>
            <a:off x="2578044" y="2291543"/>
            <a:ext cx="1474507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笑脸 45">
            <a:extLst>
              <a:ext uri="{FF2B5EF4-FFF2-40B4-BE49-F238E27FC236}">
                <a16:creationId xmlns:a16="http://schemas.microsoft.com/office/drawing/2014/main" id="{B728BA37-07B4-4354-B69F-8F087A9B80BD}"/>
              </a:ext>
            </a:extLst>
          </p:cNvPr>
          <p:cNvSpPr/>
          <p:nvPr/>
        </p:nvSpPr>
        <p:spPr>
          <a:xfrm>
            <a:off x="4042214" y="1770624"/>
            <a:ext cx="490572" cy="371485"/>
          </a:xfrm>
          <a:prstGeom prst="smileyF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47C1D36-EE82-4FD8-95F5-67664461B3FD}"/>
              </a:ext>
            </a:extLst>
          </p:cNvPr>
          <p:cNvSpPr txBox="1"/>
          <p:nvPr/>
        </p:nvSpPr>
        <p:spPr>
          <a:xfrm>
            <a:off x="4502291" y="182591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主线程</a:t>
            </a:r>
          </a:p>
        </p:txBody>
      </p:sp>
      <p:sp>
        <p:nvSpPr>
          <p:cNvPr id="29" name="Oval 48">
            <a:extLst>
              <a:ext uri="{FF2B5EF4-FFF2-40B4-BE49-F238E27FC236}">
                <a16:creationId xmlns:a16="http://schemas.microsoft.com/office/drawing/2014/main" id="{4A698B0B-842D-4871-8A4F-99F995BF336A}"/>
              </a:ext>
            </a:extLst>
          </p:cNvPr>
          <p:cNvSpPr/>
          <p:nvPr/>
        </p:nvSpPr>
        <p:spPr>
          <a:xfrm>
            <a:off x="1495196" y="2931859"/>
            <a:ext cx="1227788" cy="453006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AC189273-676C-414E-B89C-C24907D594DA}"/>
              </a:ext>
            </a:extLst>
          </p:cNvPr>
          <p:cNvSpPr/>
          <p:nvPr/>
        </p:nvSpPr>
        <p:spPr>
          <a:xfrm>
            <a:off x="2646302" y="2939783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48">
            <a:extLst>
              <a:ext uri="{FF2B5EF4-FFF2-40B4-BE49-F238E27FC236}">
                <a16:creationId xmlns:a16="http://schemas.microsoft.com/office/drawing/2014/main" id="{EF4F7692-8D11-44A5-83FC-558DF2EF5EE2}"/>
              </a:ext>
            </a:extLst>
          </p:cNvPr>
          <p:cNvSpPr/>
          <p:nvPr/>
        </p:nvSpPr>
        <p:spPr>
          <a:xfrm>
            <a:off x="1477224" y="3553783"/>
            <a:ext cx="1227788" cy="425108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1EC8D6D0-C076-438F-B894-C6BDFA236CF3}"/>
              </a:ext>
            </a:extLst>
          </p:cNvPr>
          <p:cNvSpPr/>
          <p:nvPr/>
        </p:nvSpPr>
        <p:spPr>
          <a:xfrm>
            <a:off x="2654823" y="3560305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Oval 48">
            <a:extLst>
              <a:ext uri="{FF2B5EF4-FFF2-40B4-BE49-F238E27FC236}">
                <a16:creationId xmlns:a16="http://schemas.microsoft.com/office/drawing/2014/main" id="{7F64C304-5509-4DD6-A93E-280704A9116C}"/>
              </a:ext>
            </a:extLst>
          </p:cNvPr>
          <p:cNvSpPr/>
          <p:nvPr/>
        </p:nvSpPr>
        <p:spPr>
          <a:xfrm>
            <a:off x="1472371" y="4314235"/>
            <a:ext cx="1227788" cy="433154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F02047D0-FCE6-4CC5-8CEC-DEA9F3337D69}"/>
              </a:ext>
            </a:extLst>
          </p:cNvPr>
          <p:cNvSpPr/>
          <p:nvPr/>
        </p:nvSpPr>
        <p:spPr>
          <a:xfrm>
            <a:off x="2667349" y="4324391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F84A951-D5D8-4BC1-9AE9-B5E453CAC698}"/>
              </a:ext>
            </a:extLst>
          </p:cNvPr>
          <p:cNvSpPr/>
          <p:nvPr/>
        </p:nvSpPr>
        <p:spPr>
          <a:xfrm>
            <a:off x="1518021" y="4987846"/>
            <a:ext cx="1182138" cy="387952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F980370D-BBD5-412F-80D5-74F19FFCA489}"/>
              </a:ext>
            </a:extLst>
          </p:cNvPr>
          <p:cNvSpPr/>
          <p:nvPr/>
        </p:nvSpPr>
        <p:spPr>
          <a:xfrm>
            <a:off x="2666426" y="4972631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EBDE79C-4DFE-4860-BDBF-CA2EB8EBF8D2}"/>
              </a:ext>
            </a:extLst>
          </p:cNvPr>
          <p:cNvSpPr/>
          <p:nvPr/>
        </p:nvSpPr>
        <p:spPr>
          <a:xfrm>
            <a:off x="7366432" y="2119243"/>
            <a:ext cx="3216359" cy="32759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笑脸 55">
            <a:extLst>
              <a:ext uri="{FF2B5EF4-FFF2-40B4-BE49-F238E27FC236}">
                <a16:creationId xmlns:a16="http://schemas.microsoft.com/office/drawing/2014/main" id="{390622CD-D27B-4E94-B5CD-2DE8CEA92DA7}"/>
              </a:ext>
            </a:extLst>
          </p:cNvPr>
          <p:cNvSpPr/>
          <p:nvPr/>
        </p:nvSpPr>
        <p:spPr>
          <a:xfrm>
            <a:off x="7920198" y="3002272"/>
            <a:ext cx="467138" cy="427152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CE3ED76-5B5E-4337-B47D-686DCED73AFD}"/>
              </a:ext>
            </a:extLst>
          </p:cNvPr>
          <p:cNvSpPr/>
          <p:nvPr/>
        </p:nvSpPr>
        <p:spPr>
          <a:xfrm>
            <a:off x="9576320" y="2169807"/>
            <a:ext cx="843594" cy="36933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线程池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3BE4CD6-E89A-45E4-8143-37D9D9304950}"/>
              </a:ext>
            </a:extLst>
          </p:cNvPr>
          <p:cNvCxnSpPr>
            <a:cxnSpLocks/>
          </p:cNvCxnSpPr>
          <p:nvPr/>
        </p:nvCxnSpPr>
        <p:spPr>
          <a:xfrm flipV="1">
            <a:off x="7483061" y="4738589"/>
            <a:ext cx="2857195" cy="3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0BAAE10-F7C9-4B18-BBF2-20C43A850201}"/>
              </a:ext>
            </a:extLst>
          </p:cNvPr>
          <p:cNvCxnSpPr>
            <a:cxnSpLocks/>
          </p:cNvCxnSpPr>
          <p:nvPr/>
        </p:nvCxnSpPr>
        <p:spPr>
          <a:xfrm flipV="1">
            <a:off x="7487924" y="5163744"/>
            <a:ext cx="2931990" cy="180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706B5B6-3B6F-45B3-8575-29E81B7FF327}"/>
              </a:ext>
            </a:extLst>
          </p:cNvPr>
          <p:cNvSpPr txBox="1"/>
          <p:nvPr/>
        </p:nvSpPr>
        <p:spPr>
          <a:xfrm>
            <a:off x="9115824" y="4761690"/>
            <a:ext cx="33044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任务队列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2C428D-B597-4928-9C19-9B5FC6C647B2}"/>
              </a:ext>
            </a:extLst>
          </p:cNvPr>
          <p:cNvCxnSpPr>
            <a:cxnSpLocks/>
          </p:cNvCxnSpPr>
          <p:nvPr/>
        </p:nvCxnSpPr>
        <p:spPr>
          <a:xfrm>
            <a:off x="5101248" y="2483830"/>
            <a:ext cx="2488809" cy="2576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C2B448A-6B1A-46BB-8C70-D86E7FB9835A}"/>
              </a:ext>
            </a:extLst>
          </p:cNvPr>
          <p:cNvCxnSpPr>
            <a:cxnSpLocks/>
          </p:cNvCxnSpPr>
          <p:nvPr/>
        </p:nvCxnSpPr>
        <p:spPr>
          <a:xfrm>
            <a:off x="5051783" y="3133550"/>
            <a:ext cx="2519074" cy="1927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DA29393-D1AD-4D7B-A83F-85AFCB52700A}"/>
              </a:ext>
            </a:extLst>
          </p:cNvPr>
          <p:cNvCxnSpPr>
            <a:cxnSpLocks/>
          </p:cNvCxnSpPr>
          <p:nvPr/>
        </p:nvCxnSpPr>
        <p:spPr>
          <a:xfrm>
            <a:off x="5082027" y="3778773"/>
            <a:ext cx="2472652" cy="128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8FC23EC-1723-45B8-AFCB-84C6EC0A055C}"/>
              </a:ext>
            </a:extLst>
          </p:cNvPr>
          <p:cNvCxnSpPr>
            <a:cxnSpLocks/>
          </p:cNvCxnSpPr>
          <p:nvPr/>
        </p:nvCxnSpPr>
        <p:spPr>
          <a:xfrm>
            <a:off x="5100106" y="4469723"/>
            <a:ext cx="2470275" cy="590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1E4E310-4519-4EBC-821D-E9E0EF5CA715}"/>
              </a:ext>
            </a:extLst>
          </p:cNvPr>
          <p:cNvCxnSpPr>
            <a:cxnSpLocks/>
          </p:cNvCxnSpPr>
          <p:nvPr/>
        </p:nvCxnSpPr>
        <p:spPr>
          <a:xfrm flipV="1">
            <a:off x="5099630" y="5060197"/>
            <a:ext cx="2424797" cy="121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97223C0-D88F-4F92-8AEA-EC08B66912BF}"/>
              </a:ext>
            </a:extLst>
          </p:cNvPr>
          <p:cNvCxnSpPr>
            <a:cxnSpLocks/>
            <a:stCxn id="56" idx="4"/>
            <a:endCxn id="61" idx="1"/>
          </p:cNvCxnSpPr>
          <p:nvPr/>
        </p:nvCxnSpPr>
        <p:spPr>
          <a:xfrm>
            <a:off x="8153767" y="3429424"/>
            <a:ext cx="962057" cy="15015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B69172B-0EEB-48F2-A1EB-9320E616954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943806" y="3416644"/>
            <a:ext cx="172018" cy="15143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4" name="笑脸 93">
            <a:extLst>
              <a:ext uri="{FF2B5EF4-FFF2-40B4-BE49-F238E27FC236}">
                <a16:creationId xmlns:a16="http://schemas.microsoft.com/office/drawing/2014/main" id="{33408FCD-F7A5-4397-91C7-1CA8187F1786}"/>
              </a:ext>
            </a:extLst>
          </p:cNvPr>
          <p:cNvSpPr/>
          <p:nvPr/>
        </p:nvSpPr>
        <p:spPr>
          <a:xfrm>
            <a:off x="8691439" y="3002272"/>
            <a:ext cx="467138" cy="427152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915DB3D-68BA-47F5-AB95-618A34C094D9}"/>
              </a:ext>
            </a:extLst>
          </p:cNvPr>
          <p:cNvSpPr/>
          <p:nvPr/>
        </p:nvSpPr>
        <p:spPr>
          <a:xfrm>
            <a:off x="7518833" y="2507013"/>
            <a:ext cx="2018344" cy="9987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5FFE2CC-FB3E-462E-8126-7DA79C4676D8}"/>
              </a:ext>
            </a:extLst>
          </p:cNvPr>
          <p:cNvSpPr txBox="1"/>
          <p:nvPr/>
        </p:nvSpPr>
        <p:spPr>
          <a:xfrm>
            <a:off x="7844600" y="2566194"/>
            <a:ext cx="3304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ea typeface="阿里巴巴普惠体" panose="00020600040101010101" pitchFamily="18" charset="-122"/>
              </a:rPr>
              <a:t>核心线程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487715-7C3B-4C83-A337-5CD29B196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968" y="2242122"/>
            <a:ext cx="490571" cy="3233885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C4B25CAA-F8F7-4684-B917-504314E93ADF}"/>
              </a:ext>
            </a:extLst>
          </p:cNvPr>
          <p:cNvSpPr txBox="1"/>
          <p:nvPr/>
        </p:nvSpPr>
        <p:spPr>
          <a:xfrm>
            <a:off x="3623658" y="2350897"/>
            <a:ext cx="1053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88B092-BD8D-4DC5-AB43-3C3E7D3D3754}"/>
              </a:ext>
            </a:extLst>
          </p:cNvPr>
          <p:cNvSpPr txBox="1"/>
          <p:nvPr/>
        </p:nvSpPr>
        <p:spPr>
          <a:xfrm>
            <a:off x="3637672" y="2989995"/>
            <a:ext cx="957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C401DC0-810C-4855-B78B-C93C5760853B}"/>
              </a:ext>
            </a:extLst>
          </p:cNvPr>
          <p:cNvSpPr txBox="1"/>
          <p:nvPr/>
        </p:nvSpPr>
        <p:spPr>
          <a:xfrm>
            <a:off x="3623658" y="3605146"/>
            <a:ext cx="10707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97620B8-5500-4F17-8FAA-7A70C85A09DE}"/>
              </a:ext>
            </a:extLst>
          </p:cNvPr>
          <p:cNvSpPr txBox="1"/>
          <p:nvPr/>
        </p:nvSpPr>
        <p:spPr>
          <a:xfrm>
            <a:off x="3631410" y="4353139"/>
            <a:ext cx="1173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6AEF616-50F4-4E22-9601-47A2707AFEB7}"/>
              </a:ext>
            </a:extLst>
          </p:cNvPr>
          <p:cNvSpPr txBox="1"/>
          <p:nvPr/>
        </p:nvSpPr>
        <p:spPr>
          <a:xfrm>
            <a:off x="3637672" y="5042784"/>
            <a:ext cx="1105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8033235-62C0-484A-8869-F32117B8B911}"/>
              </a:ext>
            </a:extLst>
          </p:cNvPr>
          <p:cNvSpPr txBox="1"/>
          <p:nvPr/>
        </p:nvSpPr>
        <p:spPr>
          <a:xfrm>
            <a:off x="4206276" y="2348380"/>
            <a:ext cx="1053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F94CF72-5705-4C29-88B3-623BFC703788}"/>
              </a:ext>
            </a:extLst>
          </p:cNvPr>
          <p:cNvSpPr txBox="1"/>
          <p:nvPr/>
        </p:nvSpPr>
        <p:spPr>
          <a:xfrm>
            <a:off x="4230123" y="2964329"/>
            <a:ext cx="957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7CE55B5-2543-4D48-92DA-702FACE6AE32}"/>
              </a:ext>
            </a:extLst>
          </p:cNvPr>
          <p:cNvSpPr txBox="1"/>
          <p:nvPr/>
        </p:nvSpPr>
        <p:spPr>
          <a:xfrm>
            <a:off x="4214198" y="3587115"/>
            <a:ext cx="10707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1490580-0FEC-469A-ABF5-B2DF2D4B5373}"/>
              </a:ext>
            </a:extLst>
          </p:cNvPr>
          <p:cNvSpPr txBox="1"/>
          <p:nvPr/>
        </p:nvSpPr>
        <p:spPr>
          <a:xfrm>
            <a:off x="4223861" y="4327473"/>
            <a:ext cx="1173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C1A6A1D-1A10-42CE-A9B5-F40E92F8FDF3}"/>
              </a:ext>
            </a:extLst>
          </p:cNvPr>
          <p:cNvSpPr txBox="1"/>
          <p:nvPr/>
        </p:nvSpPr>
        <p:spPr>
          <a:xfrm>
            <a:off x="4230123" y="5017118"/>
            <a:ext cx="1105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650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0" grpId="0" animBg="1"/>
      <p:bldP spid="38" grpId="0" animBg="1"/>
      <p:bldP spid="46" grpId="0" animBg="1"/>
      <p:bldP spid="55" grpId="0"/>
      <p:bldP spid="29" grpId="0" animBg="1"/>
      <p:bldP spid="31" grpId="0" animBg="1"/>
      <p:bldP spid="33" grpId="0" animBg="1"/>
      <p:bldP spid="34" grpId="0" animBg="1"/>
      <p:bldP spid="41" grpId="0" animBg="1"/>
      <p:bldP spid="47" grpId="0" animBg="1"/>
      <p:bldP spid="49" grpId="0" animBg="1"/>
      <p:bldP spid="50" grpId="0" animBg="1"/>
      <p:bldP spid="52" grpId="0" animBg="1"/>
      <p:bldP spid="56" grpId="0" animBg="1"/>
      <p:bldP spid="59" grpId="0" animBg="1"/>
      <p:bldP spid="61" grpId="0"/>
      <p:bldP spid="94" grpId="0" animBg="1"/>
      <p:bldP spid="98" grpId="0" animBg="1"/>
      <p:bldP spid="102" grpId="0"/>
      <p:bldP spid="40" grpId="0"/>
      <p:bldP spid="32" grpId="0"/>
      <p:bldP spid="36" grpId="0"/>
      <p:bldP spid="48" grpId="0"/>
      <p:bldP spid="51" grpId="0"/>
      <p:bldP spid="76" grpId="0"/>
      <p:bldP spid="77" grpId="0"/>
      <p:bldP spid="78" grpId="0"/>
      <p:bldP spid="79" grpId="0"/>
      <p:bldP spid="8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5435" y="902260"/>
            <a:ext cx="7065416" cy="4511040"/>
          </a:xfrm>
        </p:spPr>
        <p:txBody>
          <a:bodyPr/>
          <a:lstStyle/>
          <a:p>
            <a:r>
              <a:rPr lang="zh-CN" altLang="en-US" dirty="0"/>
              <a:t>本次使用线程池的优势在哪里？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服务端可以复用线程处理多个客户端，可以避免系统瘫痪。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适合客户端通信时长较短的场景。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9218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20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6104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26602" y="1624204"/>
            <a:ext cx="7783077" cy="386122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、即时通信是什么含义，要实现怎么样的设计？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即时通信，是指一个客户端的消息发出去，其他客户端可以接收到。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之前我们的消息都是发给服务端的。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即时通信需要进行端口转发的设计思想。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F870393-5F23-4607-BBD6-42B50A2CF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49" y="1624204"/>
            <a:ext cx="2877118" cy="266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34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三角形 5">
            <a:extLst>
              <a:ext uri="{FF2B5EF4-FFF2-40B4-BE49-F238E27FC236}">
                <a16:creationId xmlns:a16="http://schemas.microsoft.com/office/drawing/2014/main" id="{246D51D4-6F41-42B6-958E-F016AFEB7F15}"/>
              </a:ext>
            </a:extLst>
          </p:cNvPr>
          <p:cNvSpPr/>
          <p:nvPr/>
        </p:nvSpPr>
        <p:spPr>
          <a:xfrm rot="2651319">
            <a:off x="1021540" y="25380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68C636-397E-483B-8E9B-63BBF593C5E8}"/>
              </a:ext>
            </a:extLst>
          </p:cNvPr>
          <p:cNvSpPr/>
          <p:nvPr/>
        </p:nvSpPr>
        <p:spPr>
          <a:xfrm>
            <a:off x="3621211" y="1715224"/>
            <a:ext cx="7176226" cy="400025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>
            <a:extLst>
              <a:ext uri="{FF2B5EF4-FFF2-40B4-BE49-F238E27FC236}">
                <a16:creationId xmlns:a16="http://schemas.microsoft.com/office/drawing/2014/main" id="{B552FE53-2CFB-4388-9A01-AFAED415E9BC}"/>
              </a:ext>
            </a:extLst>
          </p:cNvPr>
          <p:cNvSpPr/>
          <p:nvPr/>
        </p:nvSpPr>
        <p:spPr>
          <a:xfrm rot="2651319">
            <a:off x="8194439" y="241842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5CEA85-1298-4F5D-A8C0-7B3654DCFAD0}"/>
              </a:ext>
            </a:extLst>
          </p:cNvPr>
          <p:cNvSpPr/>
          <p:nvPr/>
        </p:nvSpPr>
        <p:spPr>
          <a:xfrm>
            <a:off x="9841424" y="1502080"/>
            <a:ext cx="741368" cy="33123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服务端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735E7D3-04DA-49D8-9A77-762F698E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802" y="4645272"/>
            <a:ext cx="419100" cy="457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40007CB-70E6-4449-9CE2-BC145537E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281" y="4738758"/>
            <a:ext cx="419100" cy="581025"/>
          </a:xfrm>
          <a:prstGeom prst="rect">
            <a:avLst/>
          </a:prstGeom>
        </p:spPr>
      </p:pic>
      <p:sp>
        <p:nvSpPr>
          <p:cNvPr id="30" name="Oval 48">
            <a:extLst>
              <a:ext uri="{FF2B5EF4-FFF2-40B4-BE49-F238E27FC236}">
                <a16:creationId xmlns:a16="http://schemas.microsoft.com/office/drawing/2014/main" id="{EB10DFE3-2C5F-4DCD-9015-C87F6860C819}"/>
              </a:ext>
            </a:extLst>
          </p:cNvPr>
          <p:cNvSpPr/>
          <p:nvPr/>
        </p:nvSpPr>
        <p:spPr>
          <a:xfrm>
            <a:off x="1393524" y="2268753"/>
            <a:ext cx="1227788" cy="433154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4C171FA2-A685-4726-B684-36E7A0C74D24}"/>
              </a:ext>
            </a:extLst>
          </p:cNvPr>
          <p:cNvSpPr/>
          <p:nvPr/>
        </p:nvSpPr>
        <p:spPr>
          <a:xfrm>
            <a:off x="2652735" y="2305617"/>
            <a:ext cx="1474507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4B25CAA-F8F7-4684-B917-504314E93ADF}"/>
              </a:ext>
            </a:extLst>
          </p:cNvPr>
          <p:cNvSpPr txBox="1"/>
          <p:nvPr/>
        </p:nvSpPr>
        <p:spPr>
          <a:xfrm>
            <a:off x="4115478" y="2391697"/>
            <a:ext cx="1053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socket1</a:t>
            </a:r>
            <a:endParaRPr lang="zh-CN" altLang="en-US" sz="1200" dirty="0"/>
          </a:p>
        </p:txBody>
      </p:sp>
      <p:sp>
        <p:nvSpPr>
          <p:cNvPr id="46" name="笑脸 45">
            <a:extLst>
              <a:ext uri="{FF2B5EF4-FFF2-40B4-BE49-F238E27FC236}">
                <a16:creationId xmlns:a16="http://schemas.microsoft.com/office/drawing/2014/main" id="{B728BA37-07B4-4354-B69F-8F087A9B80BD}"/>
              </a:ext>
            </a:extLst>
          </p:cNvPr>
          <p:cNvSpPr/>
          <p:nvPr/>
        </p:nvSpPr>
        <p:spPr>
          <a:xfrm>
            <a:off x="3850930" y="1770624"/>
            <a:ext cx="681856" cy="510304"/>
          </a:xfrm>
          <a:prstGeom prst="smileyF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47C1D36-EE82-4FD8-95F5-67664461B3FD}"/>
              </a:ext>
            </a:extLst>
          </p:cNvPr>
          <p:cNvSpPr txBox="1"/>
          <p:nvPr/>
        </p:nvSpPr>
        <p:spPr>
          <a:xfrm>
            <a:off x="4555794" y="184831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主线程</a:t>
            </a:r>
          </a:p>
        </p:txBody>
      </p:sp>
      <p:sp>
        <p:nvSpPr>
          <p:cNvPr id="29" name="Oval 48">
            <a:extLst>
              <a:ext uri="{FF2B5EF4-FFF2-40B4-BE49-F238E27FC236}">
                <a16:creationId xmlns:a16="http://schemas.microsoft.com/office/drawing/2014/main" id="{4A698B0B-842D-4871-8A4F-99F995BF336A}"/>
              </a:ext>
            </a:extLst>
          </p:cNvPr>
          <p:cNvSpPr/>
          <p:nvPr/>
        </p:nvSpPr>
        <p:spPr>
          <a:xfrm>
            <a:off x="1384435" y="2906107"/>
            <a:ext cx="1227788" cy="453006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AC189273-676C-414E-B89C-C24907D594DA}"/>
              </a:ext>
            </a:extLst>
          </p:cNvPr>
          <p:cNvSpPr/>
          <p:nvPr/>
        </p:nvSpPr>
        <p:spPr>
          <a:xfrm>
            <a:off x="2654823" y="2934005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88B092-BD8D-4DC5-AB43-3C3E7D3D3754}"/>
              </a:ext>
            </a:extLst>
          </p:cNvPr>
          <p:cNvSpPr txBox="1"/>
          <p:nvPr/>
        </p:nvSpPr>
        <p:spPr>
          <a:xfrm>
            <a:off x="4129492" y="3030795"/>
            <a:ext cx="957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socket2</a:t>
            </a:r>
            <a:endParaRPr lang="zh-CN" altLang="en-US" sz="1200" dirty="0"/>
          </a:p>
        </p:txBody>
      </p:sp>
      <p:sp>
        <p:nvSpPr>
          <p:cNvPr id="33" name="Oval 48">
            <a:extLst>
              <a:ext uri="{FF2B5EF4-FFF2-40B4-BE49-F238E27FC236}">
                <a16:creationId xmlns:a16="http://schemas.microsoft.com/office/drawing/2014/main" id="{EF4F7692-8D11-44A5-83FC-558DF2EF5EE2}"/>
              </a:ext>
            </a:extLst>
          </p:cNvPr>
          <p:cNvSpPr/>
          <p:nvPr/>
        </p:nvSpPr>
        <p:spPr>
          <a:xfrm>
            <a:off x="1413824" y="3544649"/>
            <a:ext cx="1227788" cy="425108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1EC8D6D0-C076-438F-B894-C6BDFA236CF3}"/>
              </a:ext>
            </a:extLst>
          </p:cNvPr>
          <p:cNvSpPr/>
          <p:nvPr/>
        </p:nvSpPr>
        <p:spPr>
          <a:xfrm>
            <a:off x="2654823" y="3560305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C401DC0-810C-4855-B78B-C93C5760853B}"/>
              </a:ext>
            </a:extLst>
          </p:cNvPr>
          <p:cNvSpPr txBox="1"/>
          <p:nvPr/>
        </p:nvSpPr>
        <p:spPr>
          <a:xfrm>
            <a:off x="4115478" y="3645946"/>
            <a:ext cx="10707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socket3</a:t>
            </a:r>
            <a:endParaRPr lang="zh-CN" altLang="en-US" sz="1200" dirty="0"/>
          </a:p>
        </p:txBody>
      </p:sp>
      <p:sp>
        <p:nvSpPr>
          <p:cNvPr id="41" name="Oval 48">
            <a:extLst>
              <a:ext uri="{FF2B5EF4-FFF2-40B4-BE49-F238E27FC236}">
                <a16:creationId xmlns:a16="http://schemas.microsoft.com/office/drawing/2014/main" id="{7F64C304-5509-4DD6-A93E-280704A9116C}"/>
              </a:ext>
            </a:extLst>
          </p:cNvPr>
          <p:cNvSpPr/>
          <p:nvPr/>
        </p:nvSpPr>
        <p:spPr>
          <a:xfrm>
            <a:off x="1413824" y="4272104"/>
            <a:ext cx="1227788" cy="490602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F02047D0-FCE6-4CC5-8CEC-DEA9F3337D69}"/>
              </a:ext>
            </a:extLst>
          </p:cNvPr>
          <p:cNvSpPr/>
          <p:nvPr/>
        </p:nvSpPr>
        <p:spPr>
          <a:xfrm>
            <a:off x="2667349" y="4324391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97620B8-5500-4F17-8FAA-7A70C85A09DE}"/>
              </a:ext>
            </a:extLst>
          </p:cNvPr>
          <p:cNvSpPr txBox="1"/>
          <p:nvPr/>
        </p:nvSpPr>
        <p:spPr>
          <a:xfrm>
            <a:off x="4123230" y="4393939"/>
            <a:ext cx="1173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socket4</a:t>
            </a:r>
            <a:endParaRPr lang="zh-CN" altLang="en-US" sz="12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F84A951-D5D8-4BC1-9AE9-B5E453CAC698}"/>
              </a:ext>
            </a:extLst>
          </p:cNvPr>
          <p:cNvSpPr/>
          <p:nvPr/>
        </p:nvSpPr>
        <p:spPr>
          <a:xfrm>
            <a:off x="1464612" y="4972631"/>
            <a:ext cx="1182138" cy="503376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F980370D-BBD5-412F-80D5-74F19FFCA489}"/>
              </a:ext>
            </a:extLst>
          </p:cNvPr>
          <p:cNvSpPr/>
          <p:nvPr/>
        </p:nvSpPr>
        <p:spPr>
          <a:xfrm>
            <a:off x="2666426" y="4972631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6AEF616-50F4-4E22-9601-47A2707AFEB7}"/>
              </a:ext>
            </a:extLst>
          </p:cNvPr>
          <p:cNvSpPr txBox="1"/>
          <p:nvPr/>
        </p:nvSpPr>
        <p:spPr>
          <a:xfrm>
            <a:off x="4129492" y="5083584"/>
            <a:ext cx="1105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socket5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2C428D-B597-4928-9C19-9B5FC6C647B2}"/>
              </a:ext>
            </a:extLst>
          </p:cNvPr>
          <p:cNvCxnSpPr>
            <a:cxnSpLocks/>
          </p:cNvCxnSpPr>
          <p:nvPr/>
        </p:nvCxnSpPr>
        <p:spPr>
          <a:xfrm>
            <a:off x="4781227" y="2533973"/>
            <a:ext cx="2629707" cy="34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502E871-150A-41EF-9735-C60096097486}"/>
              </a:ext>
            </a:extLst>
          </p:cNvPr>
          <p:cNvSpPr txBox="1"/>
          <p:nvPr/>
        </p:nvSpPr>
        <p:spPr>
          <a:xfrm>
            <a:off x="710880" y="102634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端口转发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5A6F880-E3A6-4EEA-9EEC-5AE06AE4DED4}"/>
              </a:ext>
            </a:extLst>
          </p:cNvPr>
          <p:cNvSpPr/>
          <p:nvPr/>
        </p:nvSpPr>
        <p:spPr>
          <a:xfrm>
            <a:off x="7366433" y="2247914"/>
            <a:ext cx="3216359" cy="14495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86A4B9D-7FFD-4514-B1C1-53A1195CB6F0}"/>
              </a:ext>
            </a:extLst>
          </p:cNvPr>
          <p:cNvSpPr/>
          <p:nvPr/>
        </p:nvSpPr>
        <p:spPr>
          <a:xfrm>
            <a:off x="7706184" y="2392474"/>
            <a:ext cx="1469874" cy="36933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在线</a:t>
            </a:r>
            <a:r>
              <a:rPr kumimoji="1"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socket</a:t>
            </a: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集合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9E3583E-F94B-439B-840B-33DE974FF03E}"/>
              </a:ext>
            </a:extLst>
          </p:cNvPr>
          <p:cNvSpPr txBox="1"/>
          <p:nvPr/>
        </p:nvSpPr>
        <p:spPr>
          <a:xfrm>
            <a:off x="7724394" y="2775568"/>
            <a:ext cx="1053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socket1</a:t>
            </a:r>
            <a:endParaRPr lang="zh-CN" altLang="en-US" sz="12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28A1479-8E1E-4212-B484-883F95316BC5}"/>
              </a:ext>
            </a:extLst>
          </p:cNvPr>
          <p:cNvSpPr txBox="1"/>
          <p:nvPr/>
        </p:nvSpPr>
        <p:spPr>
          <a:xfrm>
            <a:off x="8524841" y="2764805"/>
            <a:ext cx="957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socket2</a:t>
            </a:r>
            <a:endParaRPr lang="zh-CN" altLang="en-US" sz="12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87C0CAB-CEE0-423B-94DE-F819130E62E7}"/>
              </a:ext>
            </a:extLst>
          </p:cNvPr>
          <p:cNvSpPr txBox="1"/>
          <p:nvPr/>
        </p:nvSpPr>
        <p:spPr>
          <a:xfrm>
            <a:off x="9216759" y="2760164"/>
            <a:ext cx="10707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socket3</a:t>
            </a:r>
            <a:endParaRPr lang="zh-CN" altLang="en-US" sz="12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6B83A20-7850-4F73-B968-F2DBF7CD6232}"/>
              </a:ext>
            </a:extLst>
          </p:cNvPr>
          <p:cNvSpPr txBox="1"/>
          <p:nvPr/>
        </p:nvSpPr>
        <p:spPr>
          <a:xfrm>
            <a:off x="7719950" y="3111914"/>
            <a:ext cx="1173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socket4</a:t>
            </a:r>
            <a:endParaRPr lang="zh-CN" altLang="en-US" sz="12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529BBD7-25E0-478E-BD7F-6854B6175BF9}"/>
              </a:ext>
            </a:extLst>
          </p:cNvPr>
          <p:cNvSpPr txBox="1"/>
          <p:nvPr/>
        </p:nvSpPr>
        <p:spPr>
          <a:xfrm>
            <a:off x="8528882" y="3097213"/>
            <a:ext cx="1105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socket5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3608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0" grpId="0" animBg="1"/>
      <p:bldP spid="38" grpId="0" animBg="1"/>
      <p:bldP spid="40" grpId="0"/>
      <p:bldP spid="46" grpId="0" animBg="1"/>
      <p:bldP spid="55" grpId="0"/>
      <p:bldP spid="29" grpId="0" animBg="1"/>
      <p:bldP spid="31" grpId="0" animBg="1"/>
      <p:bldP spid="32" grpId="0"/>
      <p:bldP spid="33" grpId="0" animBg="1"/>
      <p:bldP spid="34" grpId="0" animBg="1"/>
      <p:bldP spid="36" grpId="0"/>
      <p:bldP spid="41" grpId="0" animBg="1"/>
      <p:bldP spid="47" grpId="0" animBg="1"/>
      <p:bldP spid="48" grpId="0"/>
      <p:bldP spid="49" grpId="0" animBg="1"/>
      <p:bldP spid="50" grpId="0" animBg="1"/>
      <p:bldP spid="51" grpId="0"/>
      <p:bldP spid="54" grpId="0" animBg="1"/>
      <p:bldP spid="57" grpId="0" animBg="1"/>
      <p:bldP spid="104" grpId="0"/>
      <p:bldP spid="105" grpId="0"/>
      <p:bldP spid="106" grpId="0"/>
      <p:bldP spid="107" grpId="0"/>
      <p:bldP spid="10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7944" y="1173480"/>
            <a:ext cx="7065416" cy="4511040"/>
          </a:xfrm>
        </p:spPr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即时通信是什么含义，要实现怎么样的设计？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即时通信，是指一个客户端的消息发出去，其他客户端可以接收到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即时通信需要进行端口转发的设计思想。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服务端需要把在线的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管道存储起来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一旦收到一个消息要推送给其他管道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89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86315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5728" y="1624204"/>
            <a:ext cx="6643951" cy="386122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、之前的客户端都是什么样的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其实就是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架构，客户端实需要我们自己开发实现的。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BS</a:t>
            </a:r>
            <a:r>
              <a:rPr lang="zh-CN" altLang="en-US" sz="1600" dirty="0"/>
              <a:t>结构是什么样的，需要开发客户端吗？</a:t>
            </a:r>
            <a:endParaRPr lang="en-US" altLang="zh-CN" sz="16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浏览器访问服务端，不需要开发客户端。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6621333-96D4-46B4-A0E3-9C455B1FB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49" y="1624204"/>
            <a:ext cx="2877118" cy="266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17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F22E6CD6-4DBF-4203-8347-0B2C35877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407" y="3386667"/>
            <a:ext cx="1398131" cy="1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35E4BF-7CA3-40DC-A848-7CBD271BE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56" y="1886314"/>
            <a:ext cx="1953683" cy="162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121636-3F08-49C2-A2D1-8F80C7DFA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735" y="1467961"/>
            <a:ext cx="1398131" cy="1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F77A0C2-3373-4B3D-994D-D96D2898CF4E}"/>
              </a:ext>
            </a:extLst>
          </p:cNvPr>
          <p:cNvSpPr/>
          <p:nvPr/>
        </p:nvSpPr>
        <p:spPr>
          <a:xfrm>
            <a:off x="1395803" y="1437368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EA92672-9B62-44E7-A3DD-677B15A7D2C0}"/>
              </a:ext>
            </a:extLst>
          </p:cNvPr>
          <p:cNvGrpSpPr>
            <a:grpSpLocks/>
          </p:cNvGrpSpPr>
          <p:nvPr/>
        </p:nvGrpSpPr>
        <p:grpSpPr bwMode="auto">
          <a:xfrm>
            <a:off x="9274470" y="1164086"/>
            <a:ext cx="493184" cy="1369907"/>
            <a:chOff x="7177003" y="617821"/>
            <a:chExt cx="442800" cy="1224671"/>
          </a:xfrm>
        </p:grpSpPr>
        <p:pic>
          <p:nvPicPr>
            <p:cNvPr id="23575" name="图片 21">
              <a:extLst>
                <a:ext uri="{FF2B5EF4-FFF2-40B4-BE49-F238E27FC236}">
                  <a16:creationId xmlns:a16="http://schemas.microsoft.com/office/drawing/2014/main" id="{E3FE0A91-300B-447D-906D-74B74EFEB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03" y="1013460"/>
              <a:ext cx="442800" cy="44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6" name="图片 23">
              <a:extLst>
                <a:ext uri="{FF2B5EF4-FFF2-40B4-BE49-F238E27FC236}">
                  <a16:creationId xmlns:a16="http://schemas.microsoft.com/office/drawing/2014/main" id="{FFA393E3-0FE3-4659-9396-C2A33956C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62" y="617821"/>
              <a:ext cx="369407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7" name="图片 22">
              <a:extLst>
                <a:ext uri="{FF2B5EF4-FFF2-40B4-BE49-F238E27FC236}">
                  <a16:creationId xmlns:a16="http://schemas.microsoft.com/office/drawing/2014/main" id="{2D1157FA-714C-4559-9EAC-C8E60BF7B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403" y="148249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218" name="直接箭头连接符 9217">
            <a:extLst>
              <a:ext uri="{FF2B5EF4-FFF2-40B4-BE49-F238E27FC236}">
                <a16:creationId xmlns:a16="http://schemas.microsoft.com/office/drawing/2014/main" id="{2F821778-D86C-45A9-990A-9C8185E8A96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89639" y="2700173"/>
            <a:ext cx="5290761" cy="8347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1" name="直接箭头连接符 9220">
            <a:extLst>
              <a:ext uri="{FF2B5EF4-FFF2-40B4-BE49-F238E27FC236}">
                <a16:creationId xmlns:a16="http://schemas.microsoft.com/office/drawing/2014/main" id="{CAF69C77-E379-48E6-B959-AADED5AF8350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280400" y="3564298"/>
            <a:ext cx="1162653" cy="7260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AEDCF39F-D4DD-4689-9D3B-04FA531C6D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35" y="1426998"/>
            <a:ext cx="478367" cy="48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BEFA65DD-7136-4196-B464-AE11AF1E3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339" y="5226646"/>
            <a:ext cx="1398131" cy="1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F5BCE091-2D37-4A62-ABB0-2ABC194AB3BC}"/>
              </a:ext>
            </a:extLst>
          </p:cNvPr>
          <p:cNvGrpSpPr>
            <a:grpSpLocks/>
          </p:cNvGrpSpPr>
          <p:nvPr/>
        </p:nvGrpSpPr>
        <p:grpSpPr bwMode="auto">
          <a:xfrm>
            <a:off x="9396942" y="3121739"/>
            <a:ext cx="493184" cy="1369907"/>
            <a:chOff x="7177003" y="617821"/>
            <a:chExt cx="442800" cy="1224671"/>
          </a:xfrm>
        </p:grpSpPr>
        <p:pic>
          <p:nvPicPr>
            <p:cNvPr id="42" name="图片 21">
              <a:extLst>
                <a:ext uri="{FF2B5EF4-FFF2-40B4-BE49-F238E27FC236}">
                  <a16:creationId xmlns:a16="http://schemas.microsoft.com/office/drawing/2014/main" id="{AF98170F-36FB-41C7-B67A-D7A3EF59C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03" y="1013460"/>
              <a:ext cx="442800" cy="44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图片 23">
              <a:extLst>
                <a:ext uri="{FF2B5EF4-FFF2-40B4-BE49-F238E27FC236}">
                  <a16:creationId xmlns:a16="http://schemas.microsoft.com/office/drawing/2014/main" id="{70210B8C-C818-4DB4-B843-3F3498FF7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62" y="617821"/>
              <a:ext cx="369407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22">
              <a:extLst>
                <a:ext uri="{FF2B5EF4-FFF2-40B4-BE49-F238E27FC236}">
                  <a16:creationId xmlns:a16="http://schemas.microsoft.com/office/drawing/2014/main" id="{54F1A48C-5250-4B97-81CD-59870B1A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403" y="148249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A5B90C1-8314-4E64-8652-CB729863B95E}"/>
              </a:ext>
            </a:extLst>
          </p:cNvPr>
          <p:cNvGrpSpPr>
            <a:grpSpLocks/>
          </p:cNvGrpSpPr>
          <p:nvPr/>
        </p:nvGrpSpPr>
        <p:grpSpPr bwMode="auto">
          <a:xfrm>
            <a:off x="9379300" y="5008960"/>
            <a:ext cx="493184" cy="1369907"/>
            <a:chOff x="7177003" y="617821"/>
            <a:chExt cx="442800" cy="1224671"/>
          </a:xfrm>
        </p:grpSpPr>
        <p:pic>
          <p:nvPicPr>
            <p:cNvPr id="47" name="图片 21">
              <a:extLst>
                <a:ext uri="{FF2B5EF4-FFF2-40B4-BE49-F238E27FC236}">
                  <a16:creationId xmlns:a16="http://schemas.microsoft.com/office/drawing/2014/main" id="{72D70901-E045-438C-B0B6-A0CB55409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03" y="1013460"/>
              <a:ext cx="442800" cy="44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图片 23">
              <a:extLst>
                <a:ext uri="{FF2B5EF4-FFF2-40B4-BE49-F238E27FC236}">
                  <a16:creationId xmlns:a16="http://schemas.microsoft.com/office/drawing/2014/main" id="{CBD4B06C-BBCF-46DC-AB98-A9100C12B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62" y="617821"/>
              <a:ext cx="369407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22">
              <a:extLst>
                <a:ext uri="{FF2B5EF4-FFF2-40B4-BE49-F238E27FC236}">
                  <a16:creationId xmlns:a16="http://schemas.microsoft.com/office/drawing/2014/main" id="{0E61F685-F8D4-4FA5-AE5E-A0B37EE8A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403" y="148249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E90097B3-EDF2-4D34-9B9B-AAED66BC4545}"/>
              </a:ext>
            </a:extLst>
          </p:cNvPr>
          <p:cNvSpPr txBox="1"/>
          <p:nvPr/>
        </p:nvSpPr>
        <p:spPr>
          <a:xfrm>
            <a:off x="6976955" y="1740065"/>
            <a:ext cx="1398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118F4CD-9A19-47F6-9B3A-FB40BB8CD059}"/>
              </a:ext>
            </a:extLst>
          </p:cNvPr>
          <p:cNvSpPr txBox="1"/>
          <p:nvPr/>
        </p:nvSpPr>
        <p:spPr>
          <a:xfrm>
            <a:off x="6976955" y="3752403"/>
            <a:ext cx="1398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423427E-E816-47CD-B745-47D9FF2AF45F}"/>
              </a:ext>
            </a:extLst>
          </p:cNvPr>
          <p:cNvSpPr txBox="1"/>
          <p:nvPr/>
        </p:nvSpPr>
        <p:spPr>
          <a:xfrm>
            <a:off x="6976955" y="5542618"/>
            <a:ext cx="1398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FAB2537-594D-486A-8C96-355A1C77C2FB}"/>
              </a:ext>
            </a:extLst>
          </p:cNvPr>
          <p:cNvSpPr txBox="1"/>
          <p:nvPr/>
        </p:nvSpPr>
        <p:spPr>
          <a:xfrm>
            <a:off x="9952627" y="1164086"/>
            <a:ext cx="1398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6666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7777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F2DC0DF-C612-480F-84DB-4D54AF9A6CF6}"/>
              </a:ext>
            </a:extLst>
          </p:cNvPr>
          <p:cNvSpPr txBox="1"/>
          <p:nvPr/>
        </p:nvSpPr>
        <p:spPr>
          <a:xfrm>
            <a:off x="9952627" y="3106072"/>
            <a:ext cx="1398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6666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7777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01C56B-94D9-4E4B-B384-DD410DB02D95}"/>
              </a:ext>
            </a:extLst>
          </p:cNvPr>
          <p:cNvSpPr txBox="1"/>
          <p:nvPr/>
        </p:nvSpPr>
        <p:spPr>
          <a:xfrm>
            <a:off x="9952627" y="4960511"/>
            <a:ext cx="1398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6666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7777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154B8F-F8D8-4FBF-BECD-46380CC097E6}"/>
              </a:ext>
            </a:extLst>
          </p:cNvPr>
          <p:cNvSpPr txBox="1"/>
          <p:nvPr/>
        </p:nvSpPr>
        <p:spPr>
          <a:xfrm>
            <a:off x="3140843" y="987589"/>
            <a:ext cx="1935294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8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端口：</a:t>
            </a:r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</a:p>
          <a:p>
            <a:pPr>
              <a:lnSpc>
                <a:spcPct val="150000"/>
              </a:lnSpc>
            </a:pP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>
              <a:lnSpc>
                <a:spcPct val="150000"/>
              </a:lnSpc>
            </a:pP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66D2F0F-84C4-4787-97B9-E41143C851DA}"/>
              </a:ext>
            </a:extLst>
          </p:cNvPr>
          <p:cNvSpPr txBox="1"/>
          <p:nvPr/>
        </p:nvSpPr>
        <p:spPr>
          <a:xfrm>
            <a:off x="1953419" y="1450890"/>
            <a:ext cx="878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你瞅啥？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0.71875 0.3988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2" grpId="0"/>
      <p:bldP spid="33" grpId="0"/>
      <p:bldP spid="34" grpId="0"/>
      <p:bldP spid="3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2" y="2290115"/>
            <a:ext cx="184731" cy="4181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10" name="三角形 5">
            <a:extLst>
              <a:ext uri="{FF2B5EF4-FFF2-40B4-BE49-F238E27FC236}">
                <a16:creationId xmlns:a16="http://schemas.microsoft.com/office/drawing/2014/main" id="{246D51D4-6F41-42B6-958E-F016AFEB7F15}"/>
              </a:ext>
            </a:extLst>
          </p:cNvPr>
          <p:cNvSpPr/>
          <p:nvPr/>
        </p:nvSpPr>
        <p:spPr>
          <a:xfrm rot="2651319">
            <a:off x="1021540" y="25380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>
            <a:extLst>
              <a:ext uri="{FF2B5EF4-FFF2-40B4-BE49-F238E27FC236}">
                <a16:creationId xmlns:a16="http://schemas.microsoft.com/office/drawing/2014/main" id="{B552FE53-2CFB-4388-9A01-AFAED415E9BC}"/>
              </a:ext>
            </a:extLst>
          </p:cNvPr>
          <p:cNvSpPr/>
          <p:nvPr/>
        </p:nvSpPr>
        <p:spPr>
          <a:xfrm rot="2651319">
            <a:off x="7779622" y="243336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6EAFD7-8626-4FDF-804C-59A3AF6BDB9C}"/>
              </a:ext>
            </a:extLst>
          </p:cNvPr>
          <p:cNvSpPr txBox="1"/>
          <p:nvPr/>
        </p:nvSpPr>
        <p:spPr>
          <a:xfrm>
            <a:off x="763952" y="1132910"/>
            <a:ext cx="1861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81DD5CBD-4C79-445A-B6C0-35736556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2" y="2870882"/>
            <a:ext cx="2598235" cy="1643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06D9C5-FFB9-46E6-B752-44FE69D0DC9B}"/>
              </a:ext>
            </a:extLst>
          </p:cNvPr>
          <p:cNvSpPr txBox="1"/>
          <p:nvPr/>
        </p:nvSpPr>
        <p:spPr>
          <a:xfrm>
            <a:off x="710880" y="5892909"/>
            <a:ext cx="783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注意：服务器必须给浏览器响应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协议格式的数据，否则浏览器不识别。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2B8695-A13B-4C81-9020-DDDC9FA7F5D0}"/>
              </a:ext>
            </a:extLst>
          </p:cNvPr>
          <p:cNvSpPr/>
          <p:nvPr/>
        </p:nvSpPr>
        <p:spPr>
          <a:xfrm>
            <a:off x="3621211" y="1715224"/>
            <a:ext cx="7176226" cy="400025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三角形 5">
            <a:extLst>
              <a:ext uri="{FF2B5EF4-FFF2-40B4-BE49-F238E27FC236}">
                <a16:creationId xmlns:a16="http://schemas.microsoft.com/office/drawing/2014/main" id="{EC673C8D-14E3-4FEC-AB04-804F57B38B05}"/>
              </a:ext>
            </a:extLst>
          </p:cNvPr>
          <p:cNvSpPr/>
          <p:nvPr/>
        </p:nvSpPr>
        <p:spPr>
          <a:xfrm rot="2651319">
            <a:off x="8194439" y="241842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DC79399-BF65-4AAE-9C75-FEAD70DB340D}"/>
              </a:ext>
            </a:extLst>
          </p:cNvPr>
          <p:cNvSpPr/>
          <p:nvPr/>
        </p:nvSpPr>
        <p:spPr>
          <a:xfrm>
            <a:off x="9841424" y="1502080"/>
            <a:ext cx="741368" cy="33123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服务端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706FEA2-2192-4C98-849D-AA445FD66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802" y="4645272"/>
            <a:ext cx="419100" cy="4572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CB630A9-9782-4595-ADAC-681735061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281" y="4738758"/>
            <a:ext cx="419100" cy="581025"/>
          </a:xfrm>
          <a:prstGeom prst="rect">
            <a:avLst/>
          </a:prstGeom>
        </p:spPr>
      </p:pic>
      <p:sp>
        <p:nvSpPr>
          <p:cNvPr id="31" name="箭头: 右 30">
            <a:extLst>
              <a:ext uri="{FF2B5EF4-FFF2-40B4-BE49-F238E27FC236}">
                <a16:creationId xmlns:a16="http://schemas.microsoft.com/office/drawing/2014/main" id="{9310192B-4093-45F8-9B43-517FA80DD8CA}"/>
              </a:ext>
            </a:extLst>
          </p:cNvPr>
          <p:cNvSpPr/>
          <p:nvPr/>
        </p:nvSpPr>
        <p:spPr>
          <a:xfrm>
            <a:off x="2625659" y="2281901"/>
            <a:ext cx="1474507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笑脸 31">
            <a:extLst>
              <a:ext uri="{FF2B5EF4-FFF2-40B4-BE49-F238E27FC236}">
                <a16:creationId xmlns:a16="http://schemas.microsoft.com/office/drawing/2014/main" id="{F0641BA0-30D3-4786-B1FC-F9F1A35972AC}"/>
              </a:ext>
            </a:extLst>
          </p:cNvPr>
          <p:cNvSpPr/>
          <p:nvPr/>
        </p:nvSpPr>
        <p:spPr>
          <a:xfrm>
            <a:off x="4042214" y="1770624"/>
            <a:ext cx="490572" cy="371485"/>
          </a:xfrm>
          <a:prstGeom prst="smileyF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6B794E0-FC12-48FC-B029-7C2276846C70}"/>
              </a:ext>
            </a:extLst>
          </p:cNvPr>
          <p:cNvSpPr txBox="1"/>
          <p:nvPr/>
        </p:nvSpPr>
        <p:spPr>
          <a:xfrm>
            <a:off x="4502291" y="182591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主线程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F78403C4-5397-467A-8022-A013BFBA98C7}"/>
              </a:ext>
            </a:extLst>
          </p:cNvPr>
          <p:cNvSpPr/>
          <p:nvPr/>
        </p:nvSpPr>
        <p:spPr>
          <a:xfrm>
            <a:off x="2646302" y="2939783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88F6BEEB-140D-49AA-A7B3-8EB77A1DAE66}"/>
              </a:ext>
            </a:extLst>
          </p:cNvPr>
          <p:cNvSpPr/>
          <p:nvPr/>
        </p:nvSpPr>
        <p:spPr>
          <a:xfrm>
            <a:off x="2654823" y="3560305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75E61F43-4C2F-4785-A060-F02170467B0D}"/>
              </a:ext>
            </a:extLst>
          </p:cNvPr>
          <p:cNvSpPr/>
          <p:nvPr/>
        </p:nvSpPr>
        <p:spPr>
          <a:xfrm>
            <a:off x="2667349" y="4324391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0F6B89E5-B8DA-4CEA-9662-2CAD3FFF5EF0}"/>
              </a:ext>
            </a:extLst>
          </p:cNvPr>
          <p:cNvSpPr/>
          <p:nvPr/>
        </p:nvSpPr>
        <p:spPr>
          <a:xfrm>
            <a:off x="2666426" y="4972631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259F3C7-7660-404D-9C65-2DEB4282C898}"/>
              </a:ext>
            </a:extLst>
          </p:cNvPr>
          <p:cNvSpPr/>
          <p:nvPr/>
        </p:nvSpPr>
        <p:spPr>
          <a:xfrm>
            <a:off x="7366432" y="2119243"/>
            <a:ext cx="3216359" cy="32759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笑脸 50">
            <a:extLst>
              <a:ext uri="{FF2B5EF4-FFF2-40B4-BE49-F238E27FC236}">
                <a16:creationId xmlns:a16="http://schemas.microsoft.com/office/drawing/2014/main" id="{963577BF-4C25-4845-A3FC-7E90028F0E3E}"/>
              </a:ext>
            </a:extLst>
          </p:cNvPr>
          <p:cNvSpPr/>
          <p:nvPr/>
        </p:nvSpPr>
        <p:spPr>
          <a:xfrm>
            <a:off x="7920198" y="3002272"/>
            <a:ext cx="467138" cy="427152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41A6281-0E37-44B0-9A51-B2FA7733F651}"/>
              </a:ext>
            </a:extLst>
          </p:cNvPr>
          <p:cNvSpPr/>
          <p:nvPr/>
        </p:nvSpPr>
        <p:spPr>
          <a:xfrm>
            <a:off x="9576320" y="2169807"/>
            <a:ext cx="843594" cy="36933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线程池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A859B61-1F73-48C8-8C89-13ACA98F6DE0}"/>
              </a:ext>
            </a:extLst>
          </p:cNvPr>
          <p:cNvCxnSpPr>
            <a:cxnSpLocks/>
          </p:cNvCxnSpPr>
          <p:nvPr/>
        </p:nvCxnSpPr>
        <p:spPr>
          <a:xfrm flipV="1">
            <a:off x="7483061" y="4738589"/>
            <a:ext cx="2857195" cy="3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F12F531-AE0F-4E76-96FC-B62843CDD25F}"/>
              </a:ext>
            </a:extLst>
          </p:cNvPr>
          <p:cNvCxnSpPr>
            <a:cxnSpLocks/>
          </p:cNvCxnSpPr>
          <p:nvPr/>
        </p:nvCxnSpPr>
        <p:spPr>
          <a:xfrm flipV="1">
            <a:off x="7487924" y="5163744"/>
            <a:ext cx="2931990" cy="180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9D01ECAC-DBB7-4A8A-BCE6-F31FC15520B7}"/>
              </a:ext>
            </a:extLst>
          </p:cNvPr>
          <p:cNvSpPr txBox="1"/>
          <p:nvPr/>
        </p:nvSpPr>
        <p:spPr>
          <a:xfrm>
            <a:off x="9115824" y="4761690"/>
            <a:ext cx="33044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任务队列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1174FF2-FE4A-49EC-9062-2436CA376EC3}"/>
              </a:ext>
            </a:extLst>
          </p:cNvPr>
          <p:cNvCxnSpPr>
            <a:cxnSpLocks/>
          </p:cNvCxnSpPr>
          <p:nvPr/>
        </p:nvCxnSpPr>
        <p:spPr>
          <a:xfrm>
            <a:off x="5101248" y="2483830"/>
            <a:ext cx="2488809" cy="2576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7073C69-C13C-4A60-AC25-7029CBA2F583}"/>
              </a:ext>
            </a:extLst>
          </p:cNvPr>
          <p:cNvCxnSpPr>
            <a:cxnSpLocks/>
          </p:cNvCxnSpPr>
          <p:nvPr/>
        </p:nvCxnSpPr>
        <p:spPr>
          <a:xfrm>
            <a:off x="5051783" y="3133550"/>
            <a:ext cx="2519074" cy="1927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D96F706-3A17-4102-AFEC-0B593E3ABF58}"/>
              </a:ext>
            </a:extLst>
          </p:cNvPr>
          <p:cNvCxnSpPr>
            <a:cxnSpLocks/>
          </p:cNvCxnSpPr>
          <p:nvPr/>
        </p:nvCxnSpPr>
        <p:spPr>
          <a:xfrm>
            <a:off x="5082027" y="3778773"/>
            <a:ext cx="2472652" cy="128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61904D0-B829-4584-8504-2EF596A7296D}"/>
              </a:ext>
            </a:extLst>
          </p:cNvPr>
          <p:cNvCxnSpPr>
            <a:cxnSpLocks/>
          </p:cNvCxnSpPr>
          <p:nvPr/>
        </p:nvCxnSpPr>
        <p:spPr>
          <a:xfrm>
            <a:off x="5100106" y="4469723"/>
            <a:ext cx="2470275" cy="590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3BDBA2B-12AD-49EF-8DE4-FD371A2B4B9C}"/>
              </a:ext>
            </a:extLst>
          </p:cNvPr>
          <p:cNvCxnSpPr>
            <a:cxnSpLocks/>
          </p:cNvCxnSpPr>
          <p:nvPr/>
        </p:nvCxnSpPr>
        <p:spPr>
          <a:xfrm flipV="1">
            <a:off x="5099630" y="5060197"/>
            <a:ext cx="2424797" cy="121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15D5A39-5C21-48FC-B0EA-3814E7E23EC1}"/>
              </a:ext>
            </a:extLst>
          </p:cNvPr>
          <p:cNvCxnSpPr>
            <a:cxnSpLocks/>
            <a:stCxn id="51" idx="4"/>
            <a:endCxn id="60" idx="1"/>
          </p:cNvCxnSpPr>
          <p:nvPr/>
        </p:nvCxnSpPr>
        <p:spPr>
          <a:xfrm>
            <a:off x="8153767" y="3429424"/>
            <a:ext cx="962057" cy="15015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C31CD1D-734F-4907-A0D3-C138B641FCB1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943806" y="3416644"/>
            <a:ext cx="172018" cy="15143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9" name="笑脸 68">
            <a:extLst>
              <a:ext uri="{FF2B5EF4-FFF2-40B4-BE49-F238E27FC236}">
                <a16:creationId xmlns:a16="http://schemas.microsoft.com/office/drawing/2014/main" id="{3194BEB4-5456-4F75-B93A-3C2D0C56DE94}"/>
              </a:ext>
            </a:extLst>
          </p:cNvPr>
          <p:cNvSpPr/>
          <p:nvPr/>
        </p:nvSpPr>
        <p:spPr>
          <a:xfrm>
            <a:off x="8691439" y="3002272"/>
            <a:ext cx="467138" cy="427152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D7584B1-C7FB-4DF0-B8BD-5CFECA706577}"/>
              </a:ext>
            </a:extLst>
          </p:cNvPr>
          <p:cNvSpPr/>
          <p:nvPr/>
        </p:nvSpPr>
        <p:spPr>
          <a:xfrm>
            <a:off x="7518833" y="2507013"/>
            <a:ext cx="1894610" cy="9987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E82C693-4383-42FE-B265-C4C1DEFDB377}"/>
              </a:ext>
            </a:extLst>
          </p:cNvPr>
          <p:cNvSpPr txBox="1"/>
          <p:nvPr/>
        </p:nvSpPr>
        <p:spPr>
          <a:xfrm>
            <a:off x="7844600" y="2566194"/>
            <a:ext cx="3304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ea typeface="阿里巴巴普惠体" panose="00020600040101010101" pitchFamily="18" charset="-122"/>
              </a:rPr>
              <a:t>核心线程</a:t>
            </a:r>
            <a:endParaRPr lang="zh-CN" altLang="en-US" sz="1400" dirty="0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64ECB910-D36C-4B32-84FC-FB152F79A2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9968" y="2242122"/>
            <a:ext cx="490571" cy="3233885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03A1EC13-0DA8-4C54-9B66-73ACFF52658A}"/>
              </a:ext>
            </a:extLst>
          </p:cNvPr>
          <p:cNvSpPr txBox="1"/>
          <p:nvPr/>
        </p:nvSpPr>
        <p:spPr>
          <a:xfrm>
            <a:off x="3623658" y="2350897"/>
            <a:ext cx="1053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66114DE-609A-437A-BB50-C784C76D541D}"/>
              </a:ext>
            </a:extLst>
          </p:cNvPr>
          <p:cNvSpPr txBox="1"/>
          <p:nvPr/>
        </p:nvSpPr>
        <p:spPr>
          <a:xfrm>
            <a:off x="3637672" y="2989995"/>
            <a:ext cx="957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3328891-5036-4A97-A22C-0C62226BC03C}"/>
              </a:ext>
            </a:extLst>
          </p:cNvPr>
          <p:cNvSpPr txBox="1"/>
          <p:nvPr/>
        </p:nvSpPr>
        <p:spPr>
          <a:xfrm>
            <a:off x="3623658" y="3605146"/>
            <a:ext cx="10707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88C378D-3EE2-428E-9B6E-CA6E39EE739F}"/>
              </a:ext>
            </a:extLst>
          </p:cNvPr>
          <p:cNvSpPr txBox="1"/>
          <p:nvPr/>
        </p:nvSpPr>
        <p:spPr>
          <a:xfrm>
            <a:off x="3631410" y="4353139"/>
            <a:ext cx="1173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47E685A-5E53-4B81-A0CE-4308F2BC0604}"/>
              </a:ext>
            </a:extLst>
          </p:cNvPr>
          <p:cNvSpPr txBox="1"/>
          <p:nvPr/>
        </p:nvSpPr>
        <p:spPr>
          <a:xfrm>
            <a:off x="3637672" y="5042784"/>
            <a:ext cx="1105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60CFC87-F114-456F-A153-039DE61098FF}"/>
              </a:ext>
            </a:extLst>
          </p:cNvPr>
          <p:cNvSpPr txBox="1"/>
          <p:nvPr/>
        </p:nvSpPr>
        <p:spPr>
          <a:xfrm>
            <a:off x="4206276" y="2348380"/>
            <a:ext cx="1053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8C0E25F-5774-43D7-B405-8D3D5129E605}"/>
              </a:ext>
            </a:extLst>
          </p:cNvPr>
          <p:cNvSpPr txBox="1"/>
          <p:nvPr/>
        </p:nvSpPr>
        <p:spPr>
          <a:xfrm>
            <a:off x="4230123" y="2964329"/>
            <a:ext cx="957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3B56FFC8-3CB0-4512-AE41-089BF2FC3D88}"/>
              </a:ext>
            </a:extLst>
          </p:cNvPr>
          <p:cNvSpPr txBox="1"/>
          <p:nvPr/>
        </p:nvSpPr>
        <p:spPr>
          <a:xfrm>
            <a:off x="4216109" y="3579480"/>
            <a:ext cx="10707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4008B13-238C-4A63-B5F0-6B07B1C2520D}"/>
              </a:ext>
            </a:extLst>
          </p:cNvPr>
          <p:cNvSpPr txBox="1"/>
          <p:nvPr/>
        </p:nvSpPr>
        <p:spPr>
          <a:xfrm>
            <a:off x="4223861" y="4327473"/>
            <a:ext cx="1173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5E1571F-F264-4B04-970D-1E9E34C06D15}"/>
              </a:ext>
            </a:extLst>
          </p:cNvPr>
          <p:cNvSpPr txBox="1"/>
          <p:nvPr/>
        </p:nvSpPr>
        <p:spPr>
          <a:xfrm>
            <a:off x="4230123" y="5017118"/>
            <a:ext cx="1105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EC61465-C88C-4721-AC3A-8FDC81D57CC5}"/>
              </a:ext>
            </a:extLst>
          </p:cNvPr>
          <p:cNvSpPr txBox="1"/>
          <p:nvPr/>
        </p:nvSpPr>
        <p:spPr>
          <a:xfrm>
            <a:off x="1956890" y="2347895"/>
            <a:ext cx="1053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FA876B1-6190-4035-9F63-45DD8D62C2AD}"/>
              </a:ext>
            </a:extLst>
          </p:cNvPr>
          <p:cNvSpPr txBox="1"/>
          <p:nvPr/>
        </p:nvSpPr>
        <p:spPr>
          <a:xfrm>
            <a:off x="1890123" y="5069748"/>
            <a:ext cx="1053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922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1" grpId="0" animBg="1"/>
      <p:bldP spid="32" grpId="0" animBg="1"/>
      <p:bldP spid="33" grpId="0"/>
      <p:bldP spid="35" grpId="0" animBg="1"/>
      <p:bldP spid="38" grpId="0" animBg="1"/>
      <p:bldP spid="43" grpId="0" animBg="1"/>
      <p:bldP spid="49" grpId="0" animBg="1"/>
      <p:bldP spid="50" grpId="0" animBg="1"/>
      <p:bldP spid="51" grpId="0" animBg="1"/>
      <p:bldP spid="57" grpId="0" animBg="1"/>
      <p:bldP spid="60" grpId="0"/>
      <p:bldP spid="69" grpId="0" animBg="1"/>
      <p:bldP spid="70" grpId="0" animBg="1"/>
      <p:bldP spid="71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47" grpId="0"/>
      <p:bldP spid="4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B5C8D3-099D-4DC7-8675-650558B8D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3" y="1850110"/>
            <a:ext cx="94869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BCEE33-27B7-4FF3-B181-7DB2EC5397EA}"/>
              </a:ext>
            </a:extLst>
          </p:cNvPr>
          <p:cNvSpPr txBox="1"/>
          <p:nvPr/>
        </p:nvSpPr>
        <p:spPr>
          <a:xfrm>
            <a:off x="918935" y="1480778"/>
            <a:ext cx="6861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响应数据的协议格式：就是给浏览器显示的网页信息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4435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7944" y="1173480"/>
            <a:ext cx="7065416" cy="4511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TCP</a:t>
            </a:r>
            <a:r>
              <a:rPr lang="zh-CN" altLang="en-US" sz="1600" dirty="0"/>
              <a:t>通信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如何实现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请求网页信息回来呢？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客户端使用浏览器发起请求（不需要开发客户端）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服务端必须按照浏览器的协议规则响应数据。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浏览器使用什么协议规则呢？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协议（简单了解下）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1386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4">
            <a:extLst>
              <a:ext uri="{FF2B5EF4-FFF2-40B4-BE49-F238E27FC236}">
                <a16:creationId xmlns:a16="http://schemas.microsoft.com/office/drawing/2014/main" id="{9A919DB5-C615-4956-89C4-7FBEC1F26F38}"/>
              </a:ext>
            </a:extLst>
          </p:cNvPr>
          <p:cNvSpPr txBox="1"/>
          <p:nvPr/>
        </p:nvSpPr>
        <p:spPr>
          <a:xfrm>
            <a:off x="710880" y="1512965"/>
            <a:ext cx="10560049" cy="18955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Internet Protocol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）：全称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互联网协议地址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，是分配给上网设备的唯一标志。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常见的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分类为：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IPv4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IPv6</a:t>
            </a:r>
          </a:p>
          <a:p>
            <a:pPr>
              <a:lnSpc>
                <a:spcPct val="150000"/>
              </a:lnSpc>
              <a:defRPr/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IPv4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4329BA80-5B74-4E15-8718-260437396CDB}"/>
              </a:ext>
            </a:extLst>
          </p:cNvPr>
          <p:cNvSpPr/>
          <p:nvPr/>
        </p:nvSpPr>
        <p:spPr>
          <a:xfrm>
            <a:off x="2425700" y="2768600"/>
            <a:ext cx="1151467" cy="6244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32bit</a:t>
            </a:r>
          </a:p>
          <a:p>
            <a:pPr algn="ctr">
              <a:defRPr/>
            </a:pP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E642257-F17F-42D9-95B7-1DCE3A7C3FDE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577167" y="3081867"/>
            <a:ext cx="204258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5123727B-6144-4B81-A237-5880E1683D8A}"/>
              </a:ext>
            </a:extLst>
          </p:cNvPr>
          <p:cNvSpPr/>
          <p:nvPr/>
        </p:nvSpPr>
        <p:spPr>
          <a:xfrm>
            <a:off x="5619751" y="2768600"/>
            <a:ext cx="5281083" cy="6244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11000000 10101000 00000001 01000010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947D8928-8D7C-4171-89E9-70817D7997A5}"/>
              </a:ext>
            </a:extLst>
          </p:cNvPr>
          <p:cNvSpPr/>
          <p:nvPr/>
        </p:nvSpPr>
        <p:spPr>
          <a:xfrm>
            <a:off x="8358718" y="3839633"/>
            <a:ext cx="1221316" cy="6244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点分十进制</a:t>
            </a:r>
            <a:endParaRPr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defRPr/>
            </a:pP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表示法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AD2701-76E3-4314-A7D1-0BFA15E49175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8261351" y="3393016"/>
            <a:ext cx="0" cy="15176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9B280E4D-F32C-446B-8950-16D56D1CA4EB}"/>
              </a:ext>
            </a:extLst>
          </p:cNvPr>
          <p:cNvSpPr/>
          <p:nvPr/>
        </p:nvSpPr>
        <p:spPr>
          <a:xfrm>
            <a:off x="5619751" y="4910667"/>
            <a:ext cx="5281083" cy="6244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192.168.1.66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3E6E0996-3373-4F44-8880-7804A7288EB8}"/>
              </a:ext>
            </a:extLst>
          </p:cNvPr>
          <p:cNvSpPr txBox="1"/>
          <p:nvPr/>
        </p:nvSpPr>
        <p:spPr>
          <a:xfrm>
            <a:off x="710880" y="980865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5" grpId="0" animBg="1"/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23566</TotalTime>
  <Words>5427</Words>
  <Application>Microsoft Office PowerPoint</Application>
  <PresentationFormat>宽屏</PresentationFormat>
  <Paragraphs>803</Paragraphs>
  <Slides>84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84</vt:i4>
      </vt:variant>
    </vt:vector>
  </HeadingPairs>
  <TitlesOfParts>
    <vt:vector size="108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微软雅黑</vt:lpstr>
      <vt:lpstr>Arial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网络编程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4826</cp:revision>
  <dcterms:created xsi:type="dcterms:W3CDTF">2020-03-31T02:23:27Z</dcterms:created>
  <dcterms:modified xsi:type="dcterms:W3CDTF">2022-03-23T10:10:02Z</dcterms:modified>
</cp:coreProperties>
</file>