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3" r:id="rId2"/>
  </p:sldMasterIdLst>
  <p:notesMasterIdLst>
    <p:notesMasterId r:id="rId23"/>
  </p:notesMasterIdLst>
  <p:handoutMasterIdLst>
    <p:handoutMasterId r:id="rId24"/>
  </p:handoutMasterIdLst>
  <p:sldIdLst>
    <p:sldId id="256" r:id="rId3"/>
    <p:sldId id="287" r:id="rId4"/>
    <p:sldId id="258" r:id="rId5"/>
    <p:sldId id="617" r:id="rId6"/>
    <p:sldId id="619" r:id="rId7"/>
    <p:sldId id="261" r:id="rId8"/>
    <p:sldId id="269" r:id="rId9"/>
    <p:sldId id="262" r:id="rId10"/>
    <p:sldId id="263" r:id="rId11"/>
    <p:sldId id="264" r:id="rId12"/>
    <p:sldId id="621" r:id="rId13"/>
    <p:sldId id="268" r:id="rId14"/>
    <p:sldId id="270" r:id="rId15"/>
    <p:sldId id="271" r:id="rId16"/>
    <p:sldId id="618" r:id="rId17"/>
    <p:sldId id="615" r:id="rId18"/>
    <p:sldId id="622" r:id="rId19"/>
    <p:sldId id="278" r:id="rId20"/>
    <p:sldId id="280" r:id="rId21"/>
    <p:sldId id="28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342FEBD-26D1-436B-AC56-7EC5DB266A07}">
          <p14:sldIdLst>
            <p14:sldId id="256"/>
            <p14:sldId id="287"/>
            <p14:sldId id="258"/>
          </p14:sldIdLst>
        </p14:section>
        <p14:section name="Partners" id="{783DEDEE-CB4E-429E-AF53-A548D51732E9}">
          <p14:sldIdLst>
            <p14:sldId id="617"/>
            <p14:sldId id="619"/>
          </p14:sldIdLst>
        </p14:section>
        <p14:section name="Introduction" id="{7C2F6FA8-27CD-4EF1-BCC5-C3CA6958A557}">
          <p14:sldIdLst>
            <p14:sldId id="261"/>
            <p14:sldId id="269"/>
            <p14:sldId id="262"/>
            <p14:sldId id="263"/>
          </p14:sldIdLst>
        </p14:section>
        <p14:section name="Trainers and Team" id="{2EE8BF26-A732-457D-9965-28337059A8FB}">
          <p14:sldIdLst>
            <p14:sldId id="264"/>
            <p14:sldId id="621"/>
          </p14:sldIdLst>
        </p14:section>
        <p14:section name="Course Objectives" id="{0A29C37D-6F4E-4A6F-90D3-669657AC39A8}">
          <p14:sldIdLst>
            <p14:sldId id="268"/>
            <p14:sldId id="270"/>
            <p14:sldId id="271"/>
            <p14:sldId id="618"/>
            <p14:sldId id="615"/>
            <p14:sldId id="622"/>
          </p14:sldIdLst>
        </p14:section>
        <p14:section name="Conclusion" id="{8EC75E86-77E3-4EF2-A234-DFD9FF50D827}">
          <p14:sldIdLst>
            <p14:sldId id="278"/>
            <p14:sldId id="280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 Kostadinov" initials="VK" lastIdx="1" clrIdx="0">
    <p:extLst>
      <p:ext uri="{19B8F6BF-5375-455C-9EA6-DF929625EA0E}">
        <p15:presenceInfo xmlns:p15="http://schemas.microsoft.com/office/powerpoint/2012/main" userId="44d480366d3ecb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0000"/>
    <a:srgbClr val="234465"/>
    <a:srgbClr val="00B050"/>
    <a:srgbClr val="44A9F8"/>
    <a:srgbClr val="444444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41" autoAdjust="0"/>
    <p:restoredTop sz="95214" autoAdjust="0"/>
  </p:normalViewPr>
  <p:slideViewPr>
    <p:cSldViewPr showGuides="1">
      <p:cViewPr varScale="1">
        <p:scale>
          <a:sx n="85" d="100"/>
          <a:sy n="85" d="100"/>
        </p:scale>
        <p:origin x="490" y="62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25.10.2021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95912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7751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1402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987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6512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5114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5.png"/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12" Type="http://schemas.openxmlformats.org/officeDocument/2006/relationships/image" Target="../media/image23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D44D1ED0-4CF2-48F5-8601-EF19DBFF30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61176CCE-C3CD-48FC-A363-C9C6B2F9C7A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66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05499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C90454A8-8DED-41FA-8C64-98C59ED05AC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26EA1B0-5C01-4B1F-A7D5-69585F52AE8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43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83B923C4-F02D-4169-A71A-ED47E08A19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73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E177DF36-5BBE-4A33-8858-3556FD80B9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16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E50D9555-E13D-4A67-8313-A5A265A0FE6C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80F4EBEF-C2A0-467A-9B0F-5FE1D0EE18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97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62562327-834D-41B7-8EB4-A03A103927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3884463E-D640-483D-95CD-BACDF8A3904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60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FD77484E-1466-4B8B-A7AB-A7354212EEC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AE0CB74C-3F21-4FFA-94BF-B00D6E1DC2F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83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C001D526-445B-4E2E-A3FC-CF4EA763881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6A4EFFF-377A-45B9-A482-3A9379B0004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68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702F695C-9F40-4BDE-AEE4-EE797F51CA6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4236D8A-9B04-45F8-B77A-7C90CF2B21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43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dirty="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9E030181-A088-4EDD-8DDE-1513AA32D227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783294F7-377E-4FDE-ACE9-234E2C336881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12"/>
              </a:rPr>
              <a:t>https://softuni.bg</a:t>
            </a:r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dirty="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8026D843-283F-436B-AAB7-380A4AD7465E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542FD576-C21D-443D-9B73-A2B88194E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38768FDA-4969-4493-92B2-4FC59479054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11216FEE-BDE4-4455-85E9-0DB76F8DE7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85757D8D-A59F-49B0-8E6F-147C5E73C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9C46B9D5-E39A-4711-AD51-59D98E677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C84D0005-71D8-43E6-BF4A-A722262F0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ADCE3C48-8FED-42B6-8834-FFB04B29C0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9ED79F8B-1C43-4037-8070-54A495219FB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086480B1-4F23-47F8-8C9A-E4A583930EC2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E9C430F3-BD4C-4575-BE98-94BD331592C0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A83047C6-45DD-4A6E-BDF0-9EDF332DA111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6E765456-C93E-4140-B48B-640E39889EDA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AA1F1997-D421-44DD-B450-32C07CC5DC1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4BC72550-E848-4E47-8509-9B0E4BFFA073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59DE12F7-2B75-495E-B6EC-B3B237B86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64DE2925-F36E-4DD6-AA59-0A9A3670FF46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19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about.softuni.bg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1C43AE09-DE35-4686-862E-5E5E4309ABA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E6EAF131-FAAC-45C9-AAC5-29662E2FBFE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FCFB34C-7F6A-465E-AE2A-8739B7596A81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054BF032-AFA8-4D54-802D-F636E7E20454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418F2A3B-CFCB-4EBF-8462-6E2EA674E9B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03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B70F905C-78B1-4486-9420-F277657111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4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#!/List/ByCategory/309/JS-Applications-Exams" TargetMode="Externa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modules/76/js-advanced/1300" TargetMode="External"/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acebook.com/groups/SoftUniJavaScriptCommunity/" TargetMode="External"/><Relationship Id="rId5" Type="http://schemas.openxmlformats.org/officeDocument/2006/relationships/image" Target="../media/image46.png"/><Relationship Id="rId10" Type="http://schemas.openxmlformats.org/officeDocument/2006/relationships/hyperlink" Target="https://www.facebook.com/groups/JSAdvancedSeptember2021" TargetMode="External"/><Relationship Id="rId4" Type="http://schemas.openxmlformats.org/officeDocument/2006/relationships/image" Target="../media/image45.png"/><Relationship Id="rId9" Type="http://schemas.openxmlformats.org/officeDocument/2006/relationships/hyperlink" Target="https://softuni.bg/forum/categories/19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0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4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29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1.png"/><Relationship Id="rId23" Type="http://schemas.openxmlformats.org/officeDocument/2006/relationships/image" Target="../media/image35.png"/><Relationship Id="rId10" Type="http://schemas.openxmlformats.org/officeDocument/2006/relationships/image" Target="../media/image28.jpg"/><Relationship Id="rId19" Type="http://schemas.openxmlformats.org/officeDocument/2006/relationships/image" Target="../media/image33.png"/><Relationship Id="rId4" Type="http://schemas.openxmlformats.org/officeDocument/2006/relationships/image" Target="../media/image25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37.png"/><Relationship Id="rId4" Type="http://schemas.openxmlformats.org/officeDocument/2006/relationships/hyperlink" Target="https://virtualracingschool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421" y="1212344"/>
            <a:ext cx="10965303" cy="882654"/>
          </a:xfrm>
        </p:spPr>
        <p:txBody>
          <a:bodyPr>
            <a:normAutofit/>
          </a:bodyPr>
          <a:lstStyle/>
          <a:p>
            <a:r>
              <a:rPr lang="en-US" sz="4000" b="1" dirty="0"/>
              <a:t>Course Overview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5887"/>
            <a:ext cx="12097731" cy="882654"/>
          </a:xfrm>
        </p:spPr>
        <p:txBody>
          <a:bodyPr>
            <a:noAutofit/>
          </a:bodyPr>
          <a:lstStyle/>
          <a:p>
            <a:r>
              <a:rPr lang="en-US" sz="5400" dirty="0"/>
              <a:t>JavaScript Applications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708505" y="6101885"/>
            <a:ext cx="2951518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4876" y="4689000"/>
            <a:ext cx="2980696" cy="454398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4876" y="5014570"/>
            <a:ext cx="2980696" cy="44479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2" descr="Javascript, Js, ÐÐ¾Ð³Ð¾, ÐÐ·ÑÐ¾Ð´Ð½Ð¸Ñ ÐÐ¾Ð´">
            <a:extLst>
              <a:ext uri="{FF2B5EF4-FFF2-40B4-BE49-F238E27FC236}">
                <a16:creationId xmlns:a16="http://schemas.microsoft.com/office/drawing/2014/main" id="{4C75A333-5C91-412E-9C84-4E59CC741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27" y="2192731"/>
            <a:ext cx="2305546" cy="2305546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5134252-40F9-46B4-BBD6-6D4B8573AA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739" y="709472"/>
            <a:ext cx="3906522" cy="390652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786000" y="4869000"/>
            <a:ext cx="10961783" cy="768084"/>
          </a:xfrm>
        </p:spPr>
        <p:txBody>
          <a:bodyPr/>
          <a:lstStyle/>
          <a:p>
            <a:r>
              <a:rPr lang="en-US" dirty="0"/>
              <a:t>Trainers and Team</a:t>
            </a:r>
          </a:p>
        </p:txBody>
      </p:sp>
    </p:spTree>
    <p:extLst>
      <p:ext uri="{BB962C8B-B14F-4D97-AF65-F5344CB8AC3E}">
        <p14:creationId xmlns:p14="http://schemas.microsoft.com/office/powerpoint/2010/main" val="184090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A7D744-4DFA-4BB7-BC33-7110E32514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0" y="1195388"/>
            <a:ext cx="8200500" cy="5529262"/>
          </a:xfrm>
        </p:spPr>
        <p:txBody>
          <a:bodyPr>
            <a:normAutofit/>
          </a:bodyPr>
          <a:lstStyle/>
          <a:p>
            <a:r>
              <a:rPr lang="en-US" b="1" dirty="0"/>
              <a:t>Senior technical trainer</a:t>
            </a:r>
            <a:r>
              <a:rPr lang="en-US" dirty="0"/>
              <a:t> with </a:t>
            </a:r>
            <a:r>
              <a:rPr lang="en-US" b="1" dirty="0"/>
              <a:t>5 years </a:t>
            </a:r>
            <a:r>
              <a:rPr lang="en-US" dirty="0"/>
              <a:t>experience in the IT field</a:t>
            </a:r>
          </a:p>
          <a:p>
            <a:r>
              <a:rPr lang="en-US" b="1" dirty="0"/>
              <a:t>Head</a:t>
            </a:r>
            <a:r>
              <a:rPr lang="en-US" dirty="0"/>
              <a:t> of the </a:t>
            </a:r>
            <a:r>
              <a:rPr lang="en-US" b="1" dirty="0"/>
              <a:t>R&amp;D Unit </a:t>
            </a:r>
            <a:r>
              <a:rPr lang="en-US" dirty="0"/>
              <a:t>at Software University</a:t>
            </a:r>
          </a:p>
          <a:p>
            <a:r>
              <a:rPr lang="en-US" dirty="0"/>
              <a:t>Former </a:t>
            </a:r>
            <a:r>
              <a:rPr lang="en-US" b="1" dirty="0"/>
              <a:t>Director</a:t>
            </a:r>
            <a:r>
              <a:rPr lang="en-US" dirty="0"/>
              <a:t> of the </a:t>
            </a:r>
            <a:r>
              <a:rPr lang="en-US" b="1" dirty="0"/>
              <a:t>Education Department </a:t>
            </a:r>
          </a:p>
          <a:p>
            <a:r>
              <a:rPr lang="en-US" dirty="0"/>
              <a:t>JavaScript enthusiast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F125C8-0749-4131-A0D4-C958C0E3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/>
              <a:t>Viktor Kostadinov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063193-DE8E-4D8A-9108-D253C02D4E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41000" y="1584000"/>
            <a:ext cx="3285000" cy="3285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4664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ED5AB8-4F2F-4185-B59F-798E6B92DB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828" y="1440959"/>
            <a:ext cx="2282344" cy="2282344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Assessment and Schedule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Course Details</a:t>
            </a:r>
          </a:p>
        </p:txBody>
      </p:sp>
    </p:spTree>
    <p:extLst>
      <p:ext uri="{BB962C8B-B14F-4D97-AF65-F5344CB8AC3E}">
        <p14:creationId xmlns:p14="http://schemas.microsoft.com/office/powerpoint/2010/main" val="208921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2091000" y="1120775"/>
            <a:ext cx="9904150" cy="5546725"/>
          </a:xfrm>
        </p:spPr>
        <p:txBody>
          <a:bodyPr>
            <a:normAutofit/>
          </a:bodyPr>
          <a:lstStyle/>
          <a:p>
            <a:r>
              <a:rPr lang="en-US" dirty="0"/>
              <a:t>Structure: </a:t>
            </a:r>
            <a:r>
              <a:rPr lang="en-US" b="1" dirty="0">
                <a:solidFill>
                  <a:schemeClr val="bg1"/>
                </a:solidFill>
              </a:rPr>
              <a:t>1 problem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4 hours</a:t>
            </a:r>
          </a:p>
          <a:p>
            <a:pPr lvl="1"/>
            <a:r>
              <a:rPr lang="en-US" dirty="0"/>
              <a:t>Single Page Application with </a:t>
            </a:r>
            <a:r>
              <a:rPr lang="en-US" b="1" dirty="0">
                <a:solidFill>
                  <a:schemeClr val="bg1"/>
                </a:solidFill>
              </a:rPr>
              <a:t>multiple features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remote data storage</a:t>
            </a:r>
          </a:p>
          <a:p>
            <a:pPr lvl="1"/>
            <a:r>
              <a:rPr lang="en-US" dirty="0"/>
              <a:t>Implement </a:t>
            </a:r>
            <a:r>
              <a:rPr lang="en-US" b="1" dirty="0">
                <a:solidFill>
                  <a:schemeClr val="bg1"/>
                </a:solidFill>
              </a:rPr>
              <a:t>user profiles</a:t>
            </a:r>
          </a:p>
          <a:p>
            <a:pPr lvl="1"/>
            <a:r>
              <a:rPr lang="en-US" dirty="0"/>
              <a:t>Libraries for </a:t>
            </a:r>
            <a:r>
              <a:rPr lang="en-US" b="1" dirty="0">
                <a:solidFill>
                  <a:schemeClr val="bg1"/>
                </a:solidFill>
              </a:rPr>
              <a:t>templating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routing</a:t>
            </a:r>
          </a:p>
          <a:p>
            <a:r>
              <a:rPr lang="en-US" dirty="0"/>
              <a:t>Exam: </a:t>
            </a:r>
            <a:r>
              <a:rPr lang="en-US" b="1" dirty="0">
                <a:solidFill>
                  <a:schemeClr val="bg1"/>
                </a:solidFill>
              </a:rPr>
              <a:t>4 Dec 2021</a:t>
            </a:r>
          </a:p>
          <a:p>
            <a:r>
              <a:rPr lang="en-US" dirty="0"/>
              <a:t>Retake: </a:t>
            </a:r>
            <a:r>
              <a:rPr lang="en-US" b="1" dirty="0">
                <a:solidFill>
                  <a:schemeClr val="bg1"/>
                </a:solidFill>
              </a:rPr>
              <a:t>16 Dec 2021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>
            <a:normAutofit/>
          </a:bodyPr>
          <a:lstStyle/>
          <a:p>
            <a:r>
              <a:rPr lang="en-US" dirty="0"/>
              <a:t>Practical Exam</a:t>
            </a:r>
            <a:endParaRPr lang="bg-BG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16F09A-99D4-4046-83B0-E9BC094421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669" y="2400491"/>
            <a:ext cx="2788014" cy="2863705"/>
          </a:xfrm>
          <a:prstGeom prst="rect">
            <a:avLst/>
          </a:prstGeom>
        </p:spPr>
      </p:pic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642128FC-CEF4-4583-A2A1-82AF8CB8233D}"/>
              </a:ext>
            </a:extLst>
          </p:cNvPr>
          <p:cNvSpPr/>
          <p:nvPr/>
        </p:nvSpPr>
        <p:spPr>
          <a:xfrm>
            <a:off x="9405009" y="5563630"/>
            <a:ext cx="2523224" cy="57281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hlinkClick r:id="rId3"/>
              </a:rPr>
              <a:t>Link to Exams</a:t>
            </a:r>
            <a:endParaRPr lang="en-US" sz="2200" b="1" noProof="1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82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2710" y="1108911"/>
            <a:ext cx="9540000" cy="5546589"/>
          </a:xfrm>
        </p:spPr>
        <p:txBody>
          <a:bodyPr>
            <a:normAutofit/>
          </a:bodyPr>
          <a:lstStyle/>
          <a:p>
            <a:pPr latinLnBrk="0"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</a:rPr>
              <a:t>20 questions </a:t>
            </a:r>
            <a:r>
              <a:rPr lang="en-GB" sz="3600" dirty="0"/>
              <a:t>for </a:t>
            </a:r>
            <a:r>
              <a:rPr lang="en-GB" sz="3600" b="1" dirty="0">
                <a:solidFill>
                  <a:schemeClr val="bg1"/>
                </a:solidFill>
              </a:rPr>
              <a:t>30 minutes</a:t>
            </a:r>
          </a:p>
          <a:p>
            <a:pPr lvl="1" latinLnBrk="0"/>
            <a:r>
              <a:rPr lang="en-US" dirty="0"/>
              <a:t> </a:t>
            </a:r>
            <a:r>
              <a:rPr lang="en-US" sz="3400" dirty="0"/>
              <a:t>Multiple-choice</a:t>
            </a:r>
          </a:p>
          <a:p>
            <a:pPr lvl="1" latinLnBrk="0"/>
            <a:r>
              <a:rPr lang="en-US" sz="3400" dirty="0"/>
              <a:t> English</a:t>
            </a:r>
            <a:endParaRPr lang="en-GB" sz="3400" dirty="0"/>
          </a:p>
          <a:p>
            <a:pPr latinLnBrk="0"/>
            <a:r>
              <a:rPr lang="en-GB" dirty="0"/>
              <a:t> </a:t>
            </a:r>
            <a:r>
              <a:rPr lang="en-GB" sz="3600" dirty="0"/>
              <a:t>Automated quiz system</a:t>
            </a:r>
          </a:p>
          <a:p>
            <a:pPr latinLnBrk="0"/>
            <a:r>
              <a:rPr lang="en-GB" dirty="0"/>
              <a:t> </a:t>
            </a:r>
            <a:r>
              <a:rPr lang="en-GB" sz="3600" dirty="0"/>
              <a:t>Available </a:t>
            </a:r>
            <a:r>
              <a:rPr lang="en-GB" sz="3600" b="1" dirty="0">
                <a:solidFill>
                  <a:schemeClr val="bg1"/>
                </a:solidFill>
              </a:rPr>
              <a:t>online</a:t>
            </a:r>
            <a:r>
              <a:rPr lang="en-GB" sz="3600" b="1" dirty="0"/>
              <a:t> </a:t>
            </a:r>
          </a:p>
          <a:p>
            <a:pPr lvl="1"/>
            <a:r>
              <a:rPr lang="en-GB" sz="3400" dirty="0"/>
              <a:t>You can submit your answers just </a:t>
            </a:r>
            <a:r>
              <a:rPr lang="en-GB" sz="3400" b="1" dirty="0">
                <a:solidFill>
                  <a:schemeClr val="bg1"/>
                </a:solidFill>
              </a:rPr>
              <a:t>one time</a:t>
            </a:r>
          </a:p>
          <a:p>
            <a:pPr latinLnBrk="0"/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771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JS Advanced Module Timeline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9D84E0B-228E-4353-A4F2-D59616778A3D}"/>
              </a:ext>
            </a:extLst>
          </p:cNvPr>
          <p:cNvSpPr/>
          <p:nvPr/>
        </p:nvSpPr>
        <p:spPr bwMode="auto">
          <a:xfrm>
            <a:off x="290386" y="5382861"/>
            <a:ext cx="3015000" cy="791139"/>
          </a:xfrm>
          <a:prstGeom prst="rect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 Retakes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A5A4D58-7DE0-4D6D-8279-E415BECC65D5}"/>
              </a:ext>
            </a:extLst>
          </p:cNvPr>
          <p:cNvSpPr/>
          <p:nvPr/>
        </p:nvSpPr>
        <p:spPr bwMode="auto">
          <a:xfrm>
            <a:off x="3441001" y="5382861"/>
            <a:ext cx="3285626" cy="791139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Advanced: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 Dec 2021</a:t>
            </a:r>
          </a:p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Applications: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Dec 2021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1B0082-0109-488F-A868-F199EA0E3EF9}"/>
              </a:ext>
            </a:extLst>
          </p:cNvPr>
          <p:cNvGrpSpPr/>
          <p:nvPr/>
        </p:nvGrpSpPr>
        <p:grpSpPr>
          <a:xfrm>
            <a:off x="6858627" y="5382861"/>
            <a:ext cx="800913" cy="791139"/>
            <a:chOff x="7052165" y="5186411"/>
            <a:chExt cx="1220975" cy="791139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AA9A8D9-388D-4969-ABCA-45BA76179C30}"/>
                </a:ext>
              </a:extLst>
            </p:cNvPr>
            <p:cNvSpPr/>
            <p:nvPr/>
          </p:nvSpPr>
          <p:spPr bwMode="auto">
            <a:xfrm>
              <a:off x="7052171" y="5186411"/>
              <a:ext cx="1220969" cy="791139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F31F28C-3E17-4184-B052-E5655E7BD6C1}"/>
                </a:ext>
              </a:extLst>
            </p:cNvPr>
            <p:cNvSpPr/>
            <p:nvPr/>
          </p:nvSpPr>
          <p:spPr bwMode="auto">
            <a:xfrm>
              <a:off x="7052165" y="5366537"/>
              <a:ext cx="1220969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Dec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206DA19-DE74-4B60-8470-485658CB1749}"/>
              </a:ext>
            </a:extLst>
          </p:cNvPr>
          <p:cNvSpPr/>
          <p:nvPr/>
        </p:nvSpPr>
        <p:spPr bwMode="auto">
          <a:xfrm>
            <a:off x="290387" y="2299393"/>
            <a:ext cx="3015000" cy="61596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weeks</a:t>
            </a:r>
          </a:p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times per week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3509506-A21D-406C-B332-4781CEEC616F}"/>
              </a:ext>
            </a:extLst>
          </p:cNvPr>
          <p:cNvSpPr/>
          <p:nvPr/>
        </p:nvSpPr>
        <p:spPr bwMode="auto">
          <a:xfrm>
            <a:off x="291000" y="1683431"/>
            <a:ext cx="3015000" cy="615962"/>
          </a:xfrm>
          <a:prstGeom prst="rect">
            <a:avLst/>
          </a:prstGeom>
          <a:solidFill>
            <a:srgbClr val="00B05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Advanced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86AA6C-0653-434F-9D40-2F76A20DF063}"/>
              </a:ext>
            </a:extLst>
          </p:cNvPr>
          <p:cNvSpPr/>
          <p:nvPr/>
        </p:nvSpPr>
        <p:spPr bwMode="auto">
          <a:xfrm>
            <a:off x="3441000" y="1679343"/>
            <a:ext cx="3285626" cy="1236011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 Sep 2021</a:t>
            </a:r>
          </a:p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23. Oct 2021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CD1305-D498-4402-98B0-C700CFEB0AC8}"/>
              </a:ext>
            </a:extLst>
          </p:cNvPr>
          <p:cNvGrpSpPr/>
          <p:nvPr/>
        </p:nvGrpSpPr>
        <p:grpSpPr>
          <a:xfrm>
            <a:off x="6824567" y="1679102"/>
            <a:ext cx="4737322" cy="1236013"/>
            <a:chOff x="7214556" y="1922272"/>
            <a:chExt cx="5069969" cy="1236013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2B7DA10-9968-4B44-808E-488C09E68E10}"/>
                </a:ext>
              </a:extLst>
            </p:cNvPr>
            <p:cNvSpPr/>
            <p:nvPr/>
          </p:nvSpPr>
          <p:spPr bwMode="auto">
            <a:xfrm>
              <a:off x="7214559" y="1922272"/>
              <a:ext cx="784229" cy="1236011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13.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64C66DE-A72C-4D99-B06C-CD12DFF48749}"/>
                </a:ext>
              </a:extLst>
            </p:cNvPr>
            <p:cNvSpPr/>
            <p:nvPr/>
          </p:nvSpPr>
          <p:spPr bwMode="auto">
            <a:xfrm>
              <a:off x="8071706" y="2367146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C104B9ED-9A4D-4FA2-9764-51F15BA0DA5B}"/>
                </a:ext>
              </a:extLst>
            </p:cNvPr>
            <p:cNvSpPr/>
            <p:nvPr/>
          </p:nvSpPr>
          <p:spPr bwMode="auto">
            <a:xfrm>
              <a:off x="8928855" y="2367146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367879F-264F-4C1E-AC05-A935E3CFCBC1}"/>
                </a:ext>
              </a:extLst>
            </p:cNvPr>
            <p:cNvSpPr/>
            <p:nvPr/>
          </p:nvSpPr>
          <p:spPr bwMode="auto">
            <a:xfrm>
              <a:off x="9786002" y="2367146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080C86C-0D84-42B3-98C3-D3FEC4D34CF7}"/>
                </a:ext>
              </a:extLst>
            </p:cNvPr>
            <p:cNvSpPr/>
            <p:nvPr/>
          </p:nvSpPr>
          <p:spPr bwMode="auto">
            <a:xfrm>
              <a:off x="10643149" y="2367146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386513B3-6B1C-4645-85CC-1728D4E206E7}"/>
                </a:ext>
              </a:extLst>
            </p:cNvPr>
            <p:cNvSpPr/>
            <p:nvPr/>
          </p:nvSpPr>
          <p:spPr bwMode="auto">
            <a:xfrm>
              <a:off x="11500296" y="1922273"/>
              <a:ext cx="784229" cy="1236012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23.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18FB740-813E-4739-AD16-92DC0B04DD0C}"/>
                </a:ext>
              </a:extLst>
            </p:cNvPr>
            <p:cNvSpPr/>
            <p:nvPr/>
          </p:nvSpPr>
          <p:spPr bwMode="auto">
            <a:xfrm>
              <a:off x="7214556" y="2547272"/>
              <a:ext cx="2498525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Sep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21AD35FC-6F18-4DFB-AF47-54F5C764DA75}"/>
                </a:ext>
              </a:extLst>
            </p:cNvPr>
            <p:cNvSpPr/>
            <p:nvPr/>
          </p:nvSpPr>
          <p:spPr bwMode="auto">
            <a:xfrm>
              <a:off x="9786000" y="2547272"/>
              <a:ext cx="2498525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Oct</a:t>
              </a:r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5B841A4-4B0B-4768-B107-1017FE9A3258}"/>
              </a:ext>
            </a:extLst>
          </p:cNvPr>
          <p:cNvSpPr/>
          <p:nvPr/>
        </p:nvSpPr>
        <p:spPr bwMode="auto">
          <a:xfrm>
            <a:off x="291000" y="3533146"/>
            <a:ext cx="3015000" cy="615962"/>
          </a:xfrm>
          <a:prstGeom prst="rect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Applications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02883C5-0284-40B8-915E-7A301B5D3539}"/>
              </a:ext>
            </a:extLst>
          </p:cNvPr>
          <p:cNvSpPr/>
          <p:nvPr/>
        </p:nvSpPr>
        <p:spPr bwMode="auto">
          <a:xfrm>
            <a:off x="290387" y="4149108"/>
            <a:ext cx="3015000" cy="61596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weeks</a:t>
            </a:r>
          </a:p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times per week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F161DB-7177-4407-963A-8D630211DA47}"/>
              </a:ext>
            </a:extLst>
          </p:cNvPr>
          <p:cNvSpPr/>
          <p:nvPr/>
        </p:nvSpPr>
        <p:spPr bwMode="auto">
          <a:xfrm>
            <a:off x="3441001" y="3533146"/>
            <a:ext cx="3285626" cy="1231924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25. Oct 2021</a:t>
            </a:r>
          </a:p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Dec 2021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2BCAD4-FD13-4D4C-8454-396231DCA0EA}"/>
              </a:ext>
            </a:extLst>
          </p:cNvPr>
          <p:cNvGrpSpPr/>
          <p:nvPr/>
        </p:nvGrpSpPr>
        <p:grpSpPr>
          <a:xfrm>
            <a:off x="6858627" y="3529058"/>
            <a:ext cx="4817373" cy="1236012"/>
            <a:chOff x="6835660" y="4209853"/>
            <a:chExt cx="5155640" cy="1236012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831E117-C187-4F4B-83D2-FF8CBFDE42D7}"/>
                </a:ext>
              </a:extLst>
            </p:cNvPr>
            <p:cNvSpPr/>
            <p:nvPr/>
          </p:nvSpPr>
          <p:spPr bwMode="auto">
            <a:xfrm>
              <a:off x="6835669" y="4209854"/>
              <a:ext cx="784229" cy="1236011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25.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A135117-DB51-4030-9FD5-C38471D075BC}"/>
                </a:ext>
              </a:extLst>
            </p:cNvPr>
            <p:cNvSpPr/>
            <p:nvPr/>
          </p:nvSpPr>
          <p:spPr bwMode="auto">
            <a:xfrm>
              <a:off x="7692817" y="46547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3D38017C-3502-4584-99B1-018DD3EC55BD}"/>
                </a:ext>
              </a:extLst>
            </p:cNvPr>
            <p:cNvSpPr/>
            <p:nvPr/>
          </p:nvSpPr>
          <p:spPr bwMode="auto">
            <a:xfrm>
              <a:off x="8549964" y="46547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470A3BBF-7BD1-4ADE-86F2-9DEFEB00FE68}"/>
                </a:ext>
              </a:extLst>
            </p:cNvPr>
            <p:cNvSpPr/>
            <p:nvPr/>
          </p:nvSpPr>
          <p:spPr bwMode="auto">
            <a:xfrm>
              <a:off x="9407111" y="46547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613AD08-904D-48D0-9017-FA00CB44ABC5}"/>
                </a:ext>
              </a:extLst>
            </p:cNvPr>
            <p:cNvSpPr/>
            <p:nvPr/>
          </p:nvSpPr>
          <p:spPr bwMode="auto">
            <a:xfrm>
              <a:off x="10264259" y="46547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52AD6D8-7C27-4852-8476-43F62BA48636}"/>
                </a:ext>
              </a:extLst>
            </p:cNvPr>
            <p:cNvSpPr/>
            <p:nvPr/>
          </p:nvSpPr>
          <p:spPr bwMode="auto">
            <a:xfrm>
              <a:off x="11121407" y="4209853"/>
              <a:ext cx="869893" cy="1236012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4.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0764A2C-E3CA-4771-9745-16CE19495244}"/>
                </a:ext>
              </a:extLst>
            </p:cNvPr>
            <p:cNvSpPr/>
            <p:nvPr/>
          </p:nvSpPr>
          <p:spPr bwMode="auto">
            <a:xfrm>
              <a:off x="6835660" y="4834853"/>
              <a:ext cx="784237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Oct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24182FB-10BC-40DF-B47A-1D2519E2F6AF}"/>
                </a:ext>
              </a:extLst>
            </p:cNvPr>
            <p:cNvSpPr/>
            <p:nvPr/>
          </p:nvSpPr>
          <p:spPr bwMode="auto">
            <a:xfrm>
              <a:off x="7692812" y="4834853"/>
              <a:ext cx="3355677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Nov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9DDB626C-D44B-4A0E-A52D-78CAD94BEB9C}"/>
                </a:ext>
              </a:extLst>
            </p:cNvPr>
            <p:cNvSpPr/>
            <p:nvPr/>
          </p:nvSpPr>
          <p:spPr bwMode="auto">
            <a:xfrm>
              <a:off x="11121402" y="4834853"/>
              <a:ext cx="869898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Dec</a:t>
              </a:r>
            </a:p>
          </p:txBody>
        </p:sp>
      </p:grpSp>
      <p:sp>
        <p:nvSpPr>
          <p:cNvPr id="34" name="Rectangle 1">
            <a:extLst>
              <a:ext uri="{FF2B5EF4-FFF2-40B4-BE49-F238E27FC236}">
                <a16:creationId xmlns:a16="http://schemas.microsoft.com/office/drawing/2014/main" id="{8DAFE1D9-9BFA-4D7D-B072-2CD3798FBD74}"/>
              </a:ext>
            </a:extLst>
          </p:cNvPr>
          <p:cNvSpPr/>
          <p:nvPr/>
        </p:nvSpPr>
        <p:spPr bwMode="auto">
          <a:xfrm>
            <a:off x="136143" y="1584000"/>
            <a:ext cx="11800594" cy="141189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800" b="1" dirty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COMPLETED</a:t>
            </a:r>
          </a:p>
        </p:txBody>
      </p:sp>
    </p:spTree>
    <p:extLst>
      <p:ext uri="{BB962C8B-B14F-4D97-AF65-F5344CB8AC3E}">
        <p14:creationId xmlns:p14="http://schemas.microsoft.com/office/powerpoint/2010/main" val="12725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23C0DF-E8EC-4272-B941-FA13B16314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Practice</a:t>
            </a:r>
            <a:r>
              <a:rPr lang="en-US" dirty="0"/>
              <a:t> grade: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10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Theory</a:t>
            </a:r>
            <a:r>
              <a:rPr lang="en-US" dirty="0"/>
              <a:t> grade: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10200"/>
              </a:spcBef>
            </a:pPr>
            <a:r>
              <a:rPr lang="en-US" dirty="0"/>
              <a:t>SoftUni Certificate: </a:t>
            </a:r>
            <a:r>
              <a:rPr lang="en-US" b="1" dirty="0">
                <a:solidFill>
                  <a:schemeClr val="bg1"/>
                </a:solidFill>
              </a:rPr>
              <a:t>5.00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Practice</a:t>
            </a:r>
          </a:p>
          <a:p>
            <a:r>
              <a:rPr lang="en-US" dirty="0"/>
              <a:t>CPE Certificate: </a:t>
            </a:r>
            <a:r>
              <a:rPr lang="en-US" b="1" dirty="0">
                <a:solidFill>
                  <a:schemeClr val="bg1"/>
                </a:solidFill>
              </a:rPr>
              <a:t>3.00</a:t>
            </a:r>
            <a:r>
              <a:rPr lang="en-US" dirty="0"/>
              <a:t> average from </a:t>
            </a:r>
            <a:r>
              <a:rPr lang="en-US" b="1" dirty="0">
                <a:solidFill>
                  <a:schemeClr val="bg1"/>
                </a:solidFill>
              </a:rPr>
              <a:t>Practice</a:t>
            </a:r>
            <a:r>
              <a:rPr lang="en-US" dirty="0"/>
              <a:t> + </a:t>
            </a:r>
            <a:r>
              <a:rPr lang="en-US" b="1" dirty="0">
                <a:solidFill>
                  <a:schemeClr val="bg1"/>
                </a:solidFill>
              </a:rPr>
              <a:t>Theory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Course Scoring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0D717C-6494-46D8-88C6-423AEB1F545D}"/>
              </a:ext>
            </a:extLst>
          </p:cNvPr>
          <p:cNvSpPr/>
          <p:nvPr/>
        </p:nvSpPr>
        <p:spPr bwMode="auto">
          <a:xfrm>
            <a:off x="651000" y="2394000"/>
            <a:ext cx="4320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4E866E-1C77-4101-8382-2572F460F704}"/>
              </a:ext>
            </a:extLst>
          </p:cNvPr>
          <p:cNvSpPr txBox="1"/>
          <p:nvPr/>
        </p:nvSpPr>
        <p:spPr>
          <a:xfrm>
            <a:off x="651000" y="1784858"/>
            <a:ext cx="432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Practical Exam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C4248E-672D-4E30-9940-DCAE281AD9E6}"/>
              </a:ext>
            </a:extLst>
          </p:cNvPr>
          <p:cNvSpPr/>
          <p:nvPr/>
        </p:nvSpPr>
        <p:spPr bwMode="auto">
          <a:xfrm>
            <a:off x="5083500" y="2393258"/>
            <a:ext cx="1035000" cy="540000"/>
          </a:xfrm>
          <a:prstGeom prst="rect">
            <a:avLst/>
          </a:prstGeom>
          <a:solidFill>
            <a:schemeClr val="accent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+5 %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76D674-D102-4CFD-AFC6-F6DCC53E9D84}"/>
              </a:ext>
            </a:extLst>
          </p:cNvPr>
          <p:cNvSpPr txBox="1"/>
          <p:nvPr/>
        </p:nvSpPr>
        <p:spPr>
          <a:xfrm>
            <a:off x="4476000" y="1784858"/>
            <a:ext cx="225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Homework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68D60E-0D5D-48A3-8508-59D4A82CE142}"/>
              </a:ext>
            </a:extLst>
          </p:cNvPr>
          <p:cNvSpPr/>
          <p:nvPr/>
        </p:nvSpPr>
        <p:spPr bwMode="auto">
          <a:xfrm>
            <a:off x="651000" y="4289445"/>
            <a:ext cx="4320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93FF74-467E-4300-84D2-98BD9613F6E1}"/>
              </a:ext>
            </a:extLst>
          </p:cNvPr>
          <p:cNvSpPr txBox="1"/>
          <p:nvPr/>
        </p:nvSpPr>
        <p:spPr>
          <a:xfrm>
            <a:off x="651000" y="3680303"/>
            <a:ext cx="432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Theoretical Exam</a:t>
            </a:r>
          </a:p>
        </p:txBody>
      </p:sp>
    </p:spTree>
    <p:extLst>
      <p:ext uri="{BB962C8B-B14F-4D97-AF65-F5344CB8AC3E}">
        <p14:creationId xmlns:p14="http://schemas.microsoft.com/office/powerpoint/2010/main" val="126612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413787"/>
          </a:xfrm>
        </p:spPr>
        <p:txBody>
          <a:bodyPr/>
          <a:lstStyle/>
          <a:p>
            <a:r>
              <a:rPr lang="en-US" dirty="0"/>
              <a:t>Official web site:</a:t>
            </a:r>
          </a:p>
          <a:p>
            <a:endParaRPr lang="en-US" dirty="0"/>
          </a:p>
          <a:p>
            <a:r>
              <a:rPr lang="en-US" dirty="0"/>
              <a:t>Official discussion forum:</a:t>
            </a:r>
          </a:p>
          <a:p>
            <a:endParaRPr lang="en-US" dirty="0"/>
          </a:p>
          <a:p>
            <a:r>
              <a:rPr lang="en-US" dirty="0"/>
              <a:t>Official Facebook group:</a:t>
            </a:r>
          </a:p>
          <a:p>
            <a:endParaRPr lang="en-US" dirty="0"/>
          </a:p>
          <a:p>
            <a:r>
              <a:rPr lang="en-US" dirty="0"/>
              <a:t>Official SoftUni JavaScript Community: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51439" y="2582191"/>
            <a:ext cx="1277130" cy="12771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40253" y="1209866"/>
            <a:ext cx="1277130" cy="1277130"/>
          </a:xfrm>
          <a:prstGeom prst="rect">
            <a:avLst/>
          </a:prstGeom>
        </p:spPr>
      </p:pic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1439" y="3948739"/>
            <a:ext cx="1277130" cy="127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6">
            <a:extLst>
              <a:ext uri="{FF2B5EF4-FFF2-40B4-BE49-F238E27FC236}">
                <a16:creationId xmlns:a16="http://schemas.microsoft.com/office/drawing/2014/main" id="{97158C1F-B2E5-4B8A-B58B-34BEC0AC22AC}"/>
              </a:ext>
            </a:extLst>
          </p:cNvPr>
          <p:cNvSpPr/>
          <p:nvPr/>
        </p:nvSpPr>
        <p:spPr>
          <a:xfrm>
            <a:off x="761998" y="6037098"/>
            <a:ext cx="9143999" cy="57281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hlinkClick r:id="rId6"/>
              </a:rPr>
              <a:t>facebook.com/groups/SoftUniJavaScriptCommunity/</a:t>
            </a:r>
            <a:endParaRPr lang="en-US" sz="22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13" name="Picture 12" descr="A picture containing vector graphics, sushi&#10;&#10;Description automatically generated">
            <a:extLst>
              <a:ext uri="{FF2B5EF4-FFF2-40B4-BE49-F238E27FC236}">
                <a16:creationId xmlns:a16="http://schemas.microsoft.com/office/drawing/2014/main" id="{0F27A009-B391-4B4D-9A82-DE15F6BC881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858" y="5326833"/>
            <a:ext cx="1277131" cy="1277131"/>
          </a:xfrm>
          <a:prstGeom prst="rect">
            <a:avLst/>
          </a:prstGeom>
        </p:spPr>
      </p:pic>
      <p:sp>
        <p:nvSpPr>
          <p:cNvPr id="14" name="Rounded Rectangle 6">
            <a:extLst>
              <a:ext uri="{FF2B5EF4-FFF2-40B4-BE49-F238E27FC236}">
                <a16:creationId xmlns:a16="http://schemas.microsoft.com/office/drawing/2014/main" id="{703E8916-2F92-4B5E-98B4-2FCB4A361CFB}"/>
              </a:ext>
            </a:extLst>
          </p:cNvPr>
          <p:cNvSpPr/>
          <p:nvPr/>
        </p:nvSpPr>
        <p:spPr>
          <a:xfrm>
            <a:off x="759920" y="1839375"/>
            <a:ext cx="9146080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u="sng" noProof="1">
                <a:solidFill>
                  <a:schemeClr val="bg1"/>
                </a:solidFill>
                <a:latin typeface="Consolas" pitchFamily="49" charset="0"/>
                <a:hlinkClick r:id="rId8"/>
              </a:rPr>
              <a:t>softuni.bg/trainings/3487/js-advanced-september-2021</a:t>
            </a:r>
            <a:endParaRPr lang="en-US" sz="2400" b="1" u="sng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5" name="Rounded Rectangle 7">
            <a:extLst>
              <a:ext uri="{FF2B5EF4-FFF2-40B4-BE49-F238E27FC236}">
                <a16:creationId xmlns:a16="http://schemas.microsoft.com/office/drawing/2014/main" id="{0056CA76-0CDA-4EBF-AE66-78F9687BE7D9}"/>
              </a:ext>
            </a:extLst>
          </p:cNvPr>
          <p:cNvSpPr/>
          <p:nvPr/>
        </p:nvSpPr>
        <p:spPr>
          <a:xfrm>
            <a:off x="762000" y="3288836"/>
            <a:ext cx="9143998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9"/>
              </a:rPr>
              <a:t>softuni.bg/forum/categories/19/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7" name="Rounded Rectangle 6">
            <a:extLst>
              <a:ext uri="{FF2B5EF4-FFF2-40B4-BE49-F238E27FC236}">
                <a16:creationId xmlns:a16="http://schemas.microsoft.com/office/drawing/2014/main" id="{7640ABFA-6A63-4650-BFA7-BB77FA361A84}"/>
              </a:ext>
            </a:extLst>
          </p:cNvPr>
          <p:cNvSpPr/>
          <p:nvPr/>
        </p:nvSpPr>
        <p:spPr>
          <a:xfrm>
            <a:off x="759919" y="4691742"/>
            <a:ext cx="9146079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u="sng" noProof="1">
                <a:solidFill>
                  <a:schemeClr val="bg1"/>
                </a:solidFill>
                <a:latin typeface="Consolas" pitchFamily="49" charset="0"/>
                <a:hlinkClick r:id="rId10"/>
              </a:rPr>
              <a:t>facebook.com/groups/JSAdvancedSeptember2021</a:t>
            </a:r>
            <a:endParaRPr lang="en-US" sz="2399" b="1" u="sng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24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000" y="1089000"/>
            <a:ext cx="5916372" cy="1033303"/>
          </a:xfrm>
        </p:spPr>
        <p:txBody>
          <a:bodyPr/>
          <a:lstStyle/>
          <a:p>
            <a:r>
              <a:rPr lang="en-US" sz="5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81000" y="1448104"/>
            <a:ext cx="9049234" cy="5207396"/>
          </a:xfrm>
        </p:spPr>
        <p:txBody>
          <a:bodyPr/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 Introduction</a:t>
            </a:r>
            <a:endParaRPr lang="bg-BG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 Training &amp; Team</a:t>
            </a:r>
            <a:endParaRPr lang="bg-BG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 Course Objectives</a:t>
            </a:r>
            <a:endParaRPr lang="bg-BG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 Course Organization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871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 latinLnBrk="0">
              <a:buNone/>
            </a:pPr>
            <a:endParaRPr lang="bg-BG" sz="4000" b="1" dirty="0"/>
          </a:p>
          <a:p>
            <a:pPr marL="0" indent="0" algn="ctr" latinLnBrk="0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 latinLnBrk="0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2171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  <a:noFill/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  <a:grp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47541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BAEE6008-8F92-40E1-A6CB-51E05DBF0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659" y="1760873"/>
            <a:ext cx="2964682" cy="16681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5ABF133-910A-46D1-8E51-4D2C860DEAD9}"/>
              </a:ext>
            </a:extLst>
          </p:cNvPr>
          <p:cNvSpPr txBox="1">
            <a:spLocks/>
          </p:cNvSpPr>
          <p:nvPr/>
        </p:nvSpPr>
        <p:spPr>
          <a:xfrm>
            <a:off x="791247" y="4577618"/>
            <a:ext cx="10961783" cy="76808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b="1" dirty="0">
                <a:latin typeface="+mj-lt"/>
              </a:rPr>
              <a:t>JS Applications</a:t>
            </a:r>
            <a:endParaRPr lang="bg-BG" sz="5400" b="1" dirty="0">
              <a:latin typeface="+mj-lt"/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E2B4F41-0574-4CD9-8115-7E4CFD058C8C}"/>
              </a:ext>
            </a:extLst>
          </p:cNvPr>
          <p:cNvSpPr txBox="1">
            <a:spLocks/>
          </p:cNvSpPr>
          <p:nvPr/>
        </p:nvSpPr>
        <p:spPr>
          <a:xfrm>
            <a:off x="974954" y="5415687"/>
            <a:ext cx="10961783" cy="499819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/>
              <a:t>Course Objectives &amp; Program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729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4000" dirty="0"/>
              <a:t>Improve </a:t>
            </a:r>
            <a:r>
              <a:rPr lang="en-US" sz="4000" b="1" dirty="0">
                <a:solidFill>
                  <a:schemeClr val="bg1"/>
                </a:solidFill>
              </a:rPr>
              <a:t>DOM</a:t>
            </a:r>
            <a:r>
              <a:rPr lang="en-US" sz="4000" dirty="0"/>
              <a:t> skills with </a:t>
            </a:r>
            <a:r>
              <a:rPr lang="en-US" sz="4000" b="1" dirty="0">
                <a:solidFill>
                  <a:schemeClr val="bg1"/>
                </a:solidFill>
              </a:rPr>
              <a:t>new techniques</a:t>
            </a:r>
          </a:p>
          <a:p>
            <a:pPr>
              <a:spcBef>
                <a:spcPts val="1800"/>
              </a:spcBef>
            </a:pPr>
            <a:r>
              <a:rPr lang="en-US" sz="4000" dirty="0"/>
              <a:t>Use </a:t>
            </a:r>
            <a:r>
              <a:rPr lang="en-US" sz="4000" b="1" dirty="0">
                <a:solidFill>
                  <a:schemeClr val="bg1"/>
                </a:solidFill>
              </a:rPr>
              <a:t>remote services </a:t>
            </a:r>
            <a:r>
              <a:rPr lang="en-US" sz="4000" dirty="0"/>
              <a:t>to read and store data</a:t>
            </a:r>
          </a:p>
          <a:p>
            <a:pPr>
              <a:spcBef>
                <a:spcPts val="1800"/>
              </a:spcBef>
            </a:pPr>
            <a:r>
              <a:rPr lang="en-US" sz="4000" dirty="0"/>
              <a:t>Work with </a:t>
            </a:r>
            <a:r>
              <a:rPr lang="en-US" sz="4000" b="1" dirty="0">
                <a:solidFill>
                  <a:schemeClr val="bg1"/>
                </a:solidFill>
              </a:rPr>
              <a:t>external libraries </a:t>
            </a:r>
            <a:r>
              <a:rPr lang="en-US" sz="4000" dirty="0"/>
              <a:t>and </a:t>
            </a:r>
            <a:r>
              <a:rPr lang="en-US" sz="4000" b="1" dirty="0">
                <a:solidFill>
                  <a:schemeClr val="bg1"/>
                </a:solidFill>
              </a:rPr>
              <a:t>documentation</a:t>
            </a:r>
          </a:p>
          <a:p>
            <a:pPr>
              <a:spcBef>
                <a:spcPts val="1800"/>
              </a:spcBef>
            </a:pPr>
            <a:r>
              <a:rPr lang="en-US" sz="4000" dirty="0"/>
              <a:t>Apply </a:t>
            </a:r>
            <a:r>
              <a:rPr lang="en-US" sz="4000" b="1" dirty="0">
                <a:solidFill>
                  <a:schemeClr val="bg1"/>
                </a:solidFill>
              </a:rPr>
              <a:t>best practices </a:t>
            </a:r>
            <a:r>
              <a:rPr lang="en-US" sz="4000" dirty="0"/>
              <a:t>and project </a:t>
            </a:r>
            <a:r>
              <a:rPr lang="en-US" sz="4000" b="1" dirty="0">
                <a:solidFill>
                  <a:schemeClr val="bg1"/>
                </a:solidFill>
              </a:rPr>
              <a:t>architecture</a:t>
            </a:r>
          </a:p>
          <a:p>
            <a:pPr>
              <a:spcBef>
                <a:spcPts val="1800"/>
              </a:spcBef>
            </a:pPr>
            <a:r>
              <a:rPr lang="en-US" sz="4000" dirty="0"/>
              <a:t>Create fully-featured </a:t>
            </a:r>
            <a:r>
              <a:rPr lang="en-US" sz="4000" b="1" dirty="0">
                <a:solidFill>
                  <a:schemeClr val="bg1"/>
                </a:solidFill>
              </a:rPr>
              <a:t>front-end applications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Course Objectives</a:t>
            </a:r>
            <a:endParaRPr lang="bg-BG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609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 HTTP and REST Services</a:t>
            </a:r>
          </a:p>
          <a:p>
            <a:r>
              <a:rPr lang="en-US" noProof="1"/>
              <a:t>Asynchronous Programming</a:t>
            </a:r>
          </a:p>
          <a:p>
            <a:r>
              <a:rPr lang="en-US" noProof="1"/>
              <a:t>Data and Authentication</a:t>
            </a:r>
          </a:p>
          <a:p>
            <a:r>
              <a:rPr lang="en-US" noProof="1"/>
              <a:t>Single Page Applications</a:t>
            </a:r>
          </a:p>
          <a:p>
            <a:r>
              <a:rPr lang="en-US" noProof="1"/>
              <a:t>Architecture and Testing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Applications – Course Topics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7113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+mj-lt"/>
              <a:buAutoNum type="arabicPeriod" startAt="6"/>
            </a:pPr>
            <a:r>
              <a:rPr lang="en-US" noProof="1"/>
              <a:t>Client-Side Rendering</a:t>
            </a:r>
          </a:p>
          <a:p>
            <a:pPr>
              <a:buFont typeface="+mj-lt"/>
              <a:buAutoNum type="arabicPeriod" startAt="6"/>
            </a:pPr>
            <a:r>
              <a:rPr lang="en-US" noProof="1"/>
              <a:t>Routing</a:t>
            </a:r>
          </a:p>
          <a:p>
            <a:pPr>
              <a:buFont typeface="+mj-lt"/>
              <a:buAutoNum type="arabicPeriod" startAt="6"/>
            </a:pPr>
            <a:r>
              <a:rPr lang="en-US" noProof="1"/>
              <a:t>Modular Applications</a:t>
            </a:r>
          </a:p>
          <a:p>
            <a:pPr>
              <a:buFont typeface="+mj-lt"/>
              <a:buAutoNum type="arabicPeriod" startAt="6"/>
            </a:pPr>
            <a:r>
              <a:rPr lang="en-US" noProof="1"/>
              <a:t>End-to-End Application</a:t>
            </a:r>
          </a:p>
          <a:p>
            <a:pPr>
              <a:buFont typeface="+mj-lt"/>
              <a:buAutoNum type="arabicPeriod" startAt="6"/>
            </a:pPr>
            <a:r>
              <a:rPr lang="bg-BG" noProof="1"/>
              <a:t> </a:t>
            </a:r>
            <a:r>
              <a:rPr lang="en-US" noProof="1"/>
              <a:t>Web</a:t>
            </a:r>
            <a:r>
              <a:rPr lang="bg-BG" noProof="1"/>
              <a:t> </a:t>
            </a:r>
            <a:r>
              <a:rPr lang="en-US" noProof="1"/>
              <a:t>Components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Applications – Course Topics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95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5783</TotalTime>
  <Words>743</Words>
  <Application>Microsoft Office PowerPoint</Application>
  <PresentationFormat>Широк екран</PresentationFormat>
  <Paragraphs>165</Paragraphs>
  <Slides>20</Slides>
  <Notes>11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20</vt:i4>
      </vt:variant>
    </vt:vector>
  </HeadingPairs>
  <TitlesOfParts>
    <vt:vector size="27" baseType="lpstr">
      <vt:lpstr>Arial</vt:lpstr>
      <vt:lpstr>Calibri</vt:lpstr>
      <vt:lpstr>Consolas</vt:lpstr>
      <vt:lpstr>Wingdings</vt:lpstr>
      <vt:lpstr>Wingdings 2</vt:lpstr>
      <vt:lpstr>SoftUni</vt:lpstr>
      <vt:lpstr>1_SoftUni</vt:lpstr>
      <vt:lpstr>JavaScript Applications</vt:lpstr>
      <vt:lpstr>Table of Contents</vt:lpstr>
      <vt:lpstr>Have a Question?</vt:lpstr>
      <vt:lpstr>SoftUni Diamond Partners</vt:lpstr>
      <vt:lpstr>Educational Partners</vt:lpstr>
      <vt:lpstr>Презентация на PowerPoint</vt:lpstr>
      <vt:lpstr>Course Objectives</vt:lpstr>
      <vt:lpstr>JS Applications – Course Topics</vt:lpstr>
      <vt:lpstr>JS Applications – Course Topics</vt:lpstr>
      <vt:lpstr>Trainers and Team</vt:lpstr>
      <vt:lpstr>Viktor Kostadinov</vt:lpstr>
      <vt:lpstr>Course Details</vt:lpstr>
      <vt:lpstr>Practical Exam</vt:lpstr>
      <vt:lpstr>Theoretical Exam</vt:lpstr>
      <vt:lpstr>JS Advanced Module Timeline</vt:lpstr>
      <vt:lpstr>Course Scoring</vt:lpstr>
      <vt:lpstr>Course Web Site, Forum and FB Group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Applications  - Course Intro</dc:title>
  <dc:subject>Software Development</dc:subject>
  <dc:creator>Software University</dc:creator>
  <cp:keywords>JS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133</cp:revision>
  <dcterms:created xsi:type="dcterms:W3CDTF">2018-05-23T13:08:44Z</dcterms:created>
  <dcterms:modified xsi:type="dcterms:W3CDTF">2021-10-25T09:29:25Z</dcterms:modified>
  <cp:category>programming;computer programming;software development;web development</cp:category>
</cp:coreProperties>
</file>