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394" r:id="rId2"/>
    <p:sldId id="672" r:id="rId3"/>
    <p:sldId id="547" r:id="rId4"/>
    <p:sldId id="685" r:id="rId5"/>
    <p:sldId id="699" r:id="rId6"/>
    <p:sldId id="686" r:id="rId7"/>
    <p:sldId id="701" r:id="rId8"/>
    <p:sldId id="694" r:id="rId9"/>
    <p:sldId id="702" r:id="rId10"/>
    <p:sldId id="687" r:id="rId11"/>
    <p:sldId id="688" r:id="rId12"/>
    <p:sldId id="693" r:id="rId13"/>
    <p:sldId id="703" r:id="rId14"/>
    <p:sldId id="482" r:id="rId15"/>
    <p:sldId id="483" r:id="rId16"/>
    <p:sldId id="695" r:id="rId17"/>
    <p:sldId id="595" r:id="rId18"/>
    <p:sldId id="596" r:id="rId19"/>
    <p:sldId id="603" r:id="rId20"/>
    <p:sldId id="597" r:id="rId21"/>
    <p:sldId id="602" r:id="rId22"/>
    <p:sldId id="604" r:id="rId23"/>
    <p:sldId id="605" r:id="rId24"/>
    <p:sldId id="598" r:id="rId25"/>
    <p:sldId id="691" r:id="rId26"/>
    <p:sldId id="692" r:id="rId27"/>
    <p:sldId id="697" r:id="rId28"/>
    <p:sldId id="698" r:id="rId29"/>
    <p:sldId id="423" r:id="rId30"/>
    <p:sldId id="424" r:id="rId31"/>
    <p:sldId id="690" r:id="rId32"/>
    <p:sldId id="451" r:id="rId33"/>
    <p:sldId id="704" r:id="rId34"/>
    <p:sldId id="709" r:id="rId35"/>
    <p:sldId id="710" r:id="rId36"/>
    <p:sldId id="712" r:id="rId37"/>
    <p:sldId id="711" r:id="rId38"/>
    <p:sldId id="705" r:id="rId39"/>
    <p:sldId id="401" r:id="rId40"/>
    <p:sldId id="614" r:id="rId41"/>
    <p:sldId id="608" r:id="rId42"/>
    <p:sldId id="405" r:id="rId43"/>
    <p:sldId id="4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867D10-3ADD-4C19-899A-D1B930EA4B9D}">
          <p14:sldIdLst>
            <p14:sldId id="394"/>
            <p14:sldId id="672"/>
            <p14:sldId id="547"/>
          </p14:sldIdLst>
        </p14:section>
        <p14:section name="Lists &amp; Keys" id="{0DA23BE2-5118-446A-8AE2-E4AFA7D763EF}">
          <p14:sldIdLst>
            <p14:sldId id="685"/>
            <p14:sldId id="699"/>
            <p14:sldId id="686"/>
            <p14:sldId id="701"/>
            <p14:sldId id="694"/>
            <p14:sldId id="702"/>
            <p14:sldId id="687"/>
            <p14:sldId id="688"/>
            <p14:sldId id="693"/>
            <p14:sldId id="703"/>
          </p14:sldIdLst>
        </p14:section>
        <p14:section name="Component Lifecycle" id="{EFCDFE28-06B5-4A05-A1CD-B3138A3B6EA8}">
          <p14:sldIdLst>
            <p14:sldId id="482"/>
            <p14:sldId id="483"/>
            <p14:sldId id="695"/>
          </p14:sldIdLst>
        </p14:section>
        <p14:section name="Effect Hook" id="{736E32D6-1038-413F-85A4-54A2C60D6776}">
          <p14:sldIdLst>
            <p14:sldId id="595"/>
            <p14:sldId id="596"/>
            <p14:sldId id="603"/>
            <p14:sldId id="597"/>
            <p14:sldId id="602"/>
            <p14:sldId id="604"/>
            <p14:sldId id="605"/>
            <p14:sldId id="598"/>
          </p14:sldIdLst>
        </p14:section>
        <p14:section name="CSS Modules" id="{E4D4D353-AF8F-47BD-AA09-7E90F4BF24ED}">
          <p14:sldIdLst>
            <p14:sldId id="691"/>
            <p14:sldId id="692"/>
            <p14:sldId id="697"/>
            <p14:sldId id="698"/>
          </p14:sldIdLst>
        </p14:section>
        <p14:section name="Fetching Data" id="{B898AE9D-55F6-4AAD-8991-524FE45BF513}">
          <p14:sldIdLst>
            <p14:sldId id="423"/>
            <p14:sldId id="424"/>
            <p14:sldId id="690"/>
            <p14:sldId id="451"/>
            <p14:sldId id="704"/>
            <p14:sldId id="709"/>
            <p14:sldId id="710"/>
            <p14:sldId id="712"/>
            <p14:sldId id="711"/>
          </p14:sldIdLst>
        </p14:section>
        <p14:section name="Conclusion" id="{DA99B4F0-A710-49D8-BBD3-D444F483487A}">
          <p14:sldIdLst>
            <p14:sldId id="705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94" d="100"/>
          <a:sy n="94" d="100"/>
        </p:scale>
        <p:origin x="317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4.7.2022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655A884-20DC-42BA-9068-4BC639CB9D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8662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293F27-BFA7-4A99-8918-D07EBB215F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0105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EBC8615-5417-48C4-B6BD-47DF2CF4B5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7446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A23F62B-0B6C-44B4-B333-4898D794EE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9780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3D6206-1922-4C5B-9FF0-6FBD335960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6958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3F752A-46F4-4A36-B326-06319CC7FB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5969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B6E8FE5-6899-4825-B5E7-B6F3F4F62B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733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1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6.png"/><Relationship Id="rId21" Type="http://schemas.openxmlformats.org/officeDocument/2006/relationships/image" Target="../media/image45.png"/><Relationship Id="rId7" Type="http://schemas.openxmlformats.org/officeDocument/2006/relationships/image" Target="../media/image3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0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7.png"/><Relationship Id="rId15" Type="http://schemas.openxmlformats.org/officeDocument/2006/relationships/image" Target="../media/image42.jpeg"/><Relationship Id="rId23" Type="http://schemas.openxmlformats.org/officeDocument/2006/relationships/image" Target="../media/image4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4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295400"/>
            <a:ext cx="11142726" cy="882654"/>
          </a:xfrm>
        </p:spPr>
        <p:txBody>
          <a:bodyPr>
            <a:noAutofit/>
          </a:bodyPr>
          <a:lstStyle/>
          <a:p>
            <a:r>
              <a:rPr lang="en-US" sz="3600" dirty="0"/>
              <a:t>Lists and Keys, Component Lifecycle, CSS Modules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1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React Components – Deep Dive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95599" y="6115884"/>
            <a:ext cx="295074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8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68741"/>
            <a:ext cx="2950749" cy="444793"/>
          </a:xfrm>
        </p:spPr>
        <p:txBody>
          <a:bodyPr/>
          <a:lstStyle/>
          <a:p>
            <a:r>
              <a:rPr lang="en-GB" sz="2400" dirty="0"/>
              <a:t>Technical Trainers</a:t>
            </a:r>
          </a:p>
        </p:txBody>
      </p:sp>
      <p:pic>
        <p:nvPicPr>
          <p:cNvPr id="3" name="Picture 2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EC749DEE-0180-4E0A-B56B-6626A83AA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57" y="28194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3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best way to pick a key is to use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uniquely identifies</a:t>
            </a:r>
            <a:r>
              <a:rPr lang="en-US" dirty="0"/>
              <a:t> a list item among its siblings</a:t>
            </a:r>
          </a:p>
          <a:p>
            <a:r>
              <a:rPr lang="en-US" dirty="0"/>
              <a:t>Most often you would use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's from your data as keys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 Key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3276601"/>
            <a:ext cx="65532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todoItems = todos.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((todo)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&lt;li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={todo.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{todo.text}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5E97587-E06D-47C2-B3B6-019BD3C72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87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Keys only make sense in the context of the surrounding array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Components with Keys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1905001"/>
            <a:ext cx="9388119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NumberList(props)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 numbers = props.numbers;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 listItems = numbers.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2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200" b="1" dirty="0">
                <a:latin typeface="Consolas" panose="020B0609020204030204" pitchFamily="49" charset="0"/>
              </a:rPr>
              <a:t>={number.toString()}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={number} /&gt;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&lt;ul&gt;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    {listItems}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&lt;/ul&gt;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83310" y="4613435"/>
            <a:ext cx="5466809" cy="11610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</a:t>
            </a:r>
            <a:r>
              <a:rPr lang="en-US" sz="22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&lt;li&gt;{props.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}&lt;/li&gt;;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152900" y="3480079"/>
            <a:ext cx="3886200" cy="408623"/>
          </a:xfrm>
          <a:prstGeom prst="wedgeRoundRectCallout">
            <a:avLst>
              <a:gd name="adj1" fmla="val -53741"/>
              <a:gd name="adj2" fmla="val -5285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Keep the key on the list item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5AFC1FB-E303-4273-A5F5-58FE8CD4A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31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203E99-D70A-42D3-B184-DE7F1DD7B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5494"/>
          </a:xfrm>
        </p:spPr>
        <p:txBody>
          <a:bodyPr>
            <a:normAutofit/>
          </a:bodyPr>
          <a:lstStyle/>
          <a:p>
            <a:r>
              <a:rPr lang="en-US" sz="3400" dirty="0"/>
              <a:t>Don't use indexes for keys if the order </a:t>
            </a:r>
            <a:r>
              <a:rPr lang="en-US" sz="3400" b="1" dirty="0">
                <a:solidFill>
                  <a:schemeClr val="bg1"/>
                </a:solidFill>
              </a:rPr>
              <a:t>may change</a:t>
            </a:r>
          </a:p>
          <a:p>
            <a:r>
              <a:rPr lang="en-US" sz="3400" dirty="0"/>
              <a:t>Keys serve as a hint to React, but they </a:t>
            </a:r>
            <a:r>
              <a:rPr lang="en-US" sz="3400" b="1" dirty="0">
                <a:solidFill>
                  <a:schemeClr val="bg1"/>
                </a:solidFill>
              </a:rPr>
              <a:t>don't get passed </a:t>
            </a:r>
            <a:r>
              <a:rPr lang="en-US" sz="3400" dirty="0"/>
              <a:t>to your component</a:t>
            </a:r>
          </a:p>
          <a:p>
            <a:pPr lvl="1"/>
            <a:r>
              <a:rPr lang="en-US" sz="3200" dirty="0"/>
              <a:t>If you need the same value, pass it explicitly as prop with a</a:t>
            </a:r>
            <a:br>
              <a:rPr lang="en-US" sz="3200" dirty="0"/>
            </a:br>
            <a:r>
              <a:rPr lang="en-US" sz="3200" dirty="0"/>
              <a:t>different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9E2315-9F57-4062-9643-EAAB1762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1D4CA2-B519-4758-A4E3-73C103E0F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344645"/>
            <a:ext cx="85344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content = posts.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((post)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={post.id}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={post.id}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 dirty="0">
                <a:latin typeface="Consolas" panose="020B0609020204030204" pitchFamily="49" charset="0"/>
              </a:rPr>
              <a:t>={post.title}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/&gt;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9D31654-F2B7-40C6-A98B-46B65E38C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748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3947A-24AD-4E30-8931-E6DF2C797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83" y="1146229"/>
            <a:ext cx="11815018" cy="5201066"/>
          </a:xfrm>
        </p:spPr>
        <p:txBody>
          <a:bodyPr>
            <a:normAutofit/>
          </a:bodyPr>
          <a:lstStyle/>
          <a:p>
            <a:r>
              <a:rPr lang="en-US" sz="3400" dirty="0"/>
              <a:t>Keys </a:t>
            </a:r>
            <a:r>
              <a:rPr lang="en-US" sz="3400" b="1" dirty="0">
                <a:solidFill>
                  <a:schemeClr val="bg1"/>
                </a:solidFill>
              </a:rPr>
              <a:t>don't</a:t>
            </a:r>
            <a:r>
              <a:rPr lang="en-US" sz="3400" dirty="0"/>
              <a:t> need to be </a:t>
            </a:r>
            <a:r>
              <a:rPr lang="en-US" sz="3400" b="1" dirty="0">
                <a:solidFill>
                  <a:schemeClr val="bg1"/>
                </a:solidFill>
              </a:rPr>
              <a:t>globally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  <a:r>
              <a:rPr lang="en-US" sz="3400" dirty="0"/>
              <a:t> (only among their siblings)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EE83D-F16B-4CBA-9764-BCDD8ADE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8DE5DAB-63F7-4295-9950-4189C5C13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46" y="2486703"/>
            <a:ext cx="4724400" cy="29769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sidebar =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&lt;ul&gt;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{props.posts.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000" b="1" dirty="0">
                <a:latin typeface="Consolas" panose="020B0609020204030204" pitchFamily="49" charset="0"/>
              </a:rPr>
              <a:t>) 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&lt;li key={post.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  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&lt;/li&gt;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)}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BEC840F-0A84-42DE-94D6-7722F6062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151" y="3779365"/>
            <a:ext cx="6080541" cy="16842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content = props.posts.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>
                <a:latin typeface="Consolas" panose="020B0609020204030204" pitchFamily="49" charset="0"/>
              </a:rPr>
              <a:t>((post) 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&lt;div key={post.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&lt;h3&gt;{post.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}&lt;/h3&gt;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&lt;p&gt;{post.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}&lt;/p&gt;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&lt;/div&gt;);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48CE9BD-C635-4611-8F87-61C99D0EB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152" y="2486702"/>
            <a:ext cx="6080541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posts = [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: 1, title: '...',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: '...'},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: 2, title: '...',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: '...'}];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F95CF11-07F4-45D7-8068-13F2394CB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482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570270C5-C472-4816-8B94-B119F89F80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Lifecycle</a:t>
            </a:r>
          </a:p>
        </p:txBody>
      </p:sp>
      <p:pic>
        <p:nvPicPr>
          <p:cNvPr id="4" name="Picture 3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14F5BAA7-EFDB-45A2-8558-1E4E3A16E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37" y="1213117"/>
            <a:ext cx="2730727" cy="2730727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6919597A-E776-4EF0-A09D-A469FA4580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2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component has "</a:t>
            </a:r>
            <a:r>
              <a:rPr lang="en-US" b="1" dirty="0">
                <a:solidFill>
                  <a:schemeClr val="bg1"/>
                </a:solidFill>
              </a:rPr>
              <a:t>lifecycle methods</a:t>
            </a:r>
            <a:r>
              <a:rPr lang="en-US" dirty="0"/>
              <a:t>" that can be overridden to run code at times in the process</a:t>
            </a:r>
          </a:p>
          <a:p>
            <a:pPr>
              <a:buClr>
                <a:schemeClr val="tx1"/>
              </a:buClr>
            </a:pPr>
            <a:r>
              <a:rPr lang="en-US" dirty="0"/>
              <a:t>A component has </a:t>
            </a:r>
            <a:r>
              <a:rPr lang="en-US" b="1" dirty="0">
                <a:solidFill>
                  <a:schemeClr val="bg1"/>
                </a:solidFill>
              </a:rPr>
              <a:t>3 lifecycle </a:t>
            </a:r>
            <a:r>
              <a:rPr lang="en-US" dirty="0"/>
              <a:t>phases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Mounting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Updating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Unmounting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CB0F6E4-5DAD-4601-9B30-68EDB86655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4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4D806A-8003-4882-8F06-DC0288BEB8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Mounting</a:t>
            </a:r>
            <a:r>
              <a:rPr lang="en-US" dirty="0"/>
              <a:t> - where the component and all its children are mounted (created and inserted to the DOM)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Updating</a:t>
            </a:r>
            <a:r>
              <a:rPr lang="en-US" dirty="0"/>
              <a:t> - component is re-rendered because changes are made to its props or state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Unmounting</a:t>
            </a:r>
            <a:r>
              <a:rPr lang="en-US" dirty="0"/>
              <a:t> - occurs when a component instance is</a:t>
            </a:r>
            <a:br>
              <a:rPr lang="en-US" dirty="0"/>
            </a:br>
            <a:r>
              <a:rPr lang="en-US" dirty="0"/>
              <a:t>unmounted (removed from the DOM)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873DF4-C5F0-4741-9DC3-A9337A11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Methods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3DA1188-EF23-44B1-9371-17172C297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88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28" y="1066801"/>
            <a:ext cx="2933547" cy="2933547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A21270A-F52C-4BE8-9706-783D6F70B6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</p:spTree>
    <p:extLst>
      <p:ext uri="{BB962C8B-B14F-4D97-AF65-F5344CB8AC3E}">
        <p14:creationId xmlns:p14="http://schemas.microsoft.com/office/powerpoint/2010/main" val="369137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You most likely perform: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fetching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subscriptions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manually changing the DOM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Operations like these are called 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/>
              <a:t> other components and can't be done during the rendering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adds the ability to perform side effects from a function component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B309106-1D36-4C32-80BE-D6A626ECFC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6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serves the same purpose as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componentDidMount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componentDidUpdate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componentWillUnmount</a:t>
            </a:r>
          </a:p>
          <a:p>
            <a:pPr>
              <a:buClr>
                <a:schemeClr val="tx1"/>
              </a:buClr>
            </a:pPr>
            <a:r>
              <a:rPr lang="en-US" dirty="0"/>
              <a:t>But they are bundled into a single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00600"/>
            <a:ext cx="75252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75B28AC-D33A-43C0-B4C8-10112DD63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930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533401" y="1381432"/>
            <a:ext cx="5751599" cy="3419168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 &amp; Keys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Lifecycle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err="1"/>
              <a:t>UseEffect</a:t>
            </a:r>
            <a:r>
              <a:rPr lang="en-US" dirty="0"/>
              <a:t> Hook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CSS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Fetching Data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D036AF7-641A-45BA-A887-4F4BF4B63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709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accepts a function that contains imperative, possibly effectful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That function will run </a:t>
            </a:r>
            <a:r>
              <a:rPr lang="en-US" b="1" dirty="0">
                <a:solidFill>
                  <a:schemeClr val="bg1"/>
                </a:solidFill>
              </a:rPr>
              <a:t>after the render</a:t>
            </a:r>
            <a:r>
              <a:rPr lang="en-US" dirty="0"/>
              <a:t> is committed to the screen</a:t>
            </a:r>
          </a:p>
          <a:p>
            <a:pPr>
              <a:buClr>
                <a:schemeClr val="tx1"/>
              </a:buClr>
            </a:pPr>
            <a:r>
              <a:rPr lang="en-US" dirty="0"/>
              <a:t>By default effects run after </a:t>
            </a:r>
            <a:r>
              <a:rPr lang="en-US" b="1" dirty="0">
                <a:solidFill>
                  <a:schemeClr val="bg1"/>
                </a:solidFill>
              </a:rPr>
              <a:t>every completed render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But you can choose to fire them only when certain value have 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0DDA938-ED30-4E81-8B64-F206BCCD39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446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85" y="1629000"/>
            <a:ext cx="10305230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Similar to componentDidMount and componentDidUpdate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useEffect(()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document.title = `The counter reached: ${count} times`;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00DB2FA-8916-4B1C-AA1A-961BCDBA0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08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call </a:t>
            </a:r>
            <a:r>
              <a:rPr lang="en-US" b="1" dirty="0">
                <a:solidFill>
                  <a:schemeClr val="bg1"/>
                </a:solidFill>
              </a:rPr>
              <a:t>useEffect </a:t>
            </a:r>
            <a:r>
              <a:rPr lang="en-US" dirty="0"/>
              <a:t>you're telling React to run your "effect" function after flushing changes to the DOM</a:t>
            </a:r>
          </a:p>
          <a:p>
            <a:r>
              <a:rPr lang="en-US" dirty="0"/>
              <a:t>Effects are declared inside the component so they have access to its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r>
              <a:rPr lang="en-US" dirty="0"/>
              <a:t>Effects may also optionally specify how to "clean up" after them by </a:t>
            </a:r>
            <a:r>
              <a:rPr lang="en-US" b="1" dirty="0">
                <a:solidFill>
                  <a:schemeClr val="bg1"/>
                </a:solidFill>
              </a:rPr>
              <a:t>returning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349B04-E64B-4D47-9C30-8E66E09FE7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347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Often, effects create resources that need to be </a:t>
            </a:r>
            <a:r>
              <a:rPr lang="en-US" b="1" dirty="0">
                <a:solidFill>
                  <a:schemeClr val="bg1"/>
                </a:solidFill>
              </a:rPr>
              <a:t>cleaned up </a:t>
            </a:r>
            <a:r>
              <a:rPr lang="en-US" dirty="0"/>
              <a:t>before the component leaves the screen</a:t>
            </a:r>
          </a:p>
          <a:p>
            <a:pPr lvl="1"/>
            <a:r>
              <a:rPr lang="en-US" dirty="0"/>
              <a:t>To do this, the function passed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dirty="0"/>
              <a:t> may return a </a:t>
            </a:r>
            <a:r>
              <a:rPr lang="en-US" b="1" dirty="0">
                <a:solidFill>
                  <a:schemeClr val="bg1"/>
                </a:solidFill>
              </a:rPr>
              <a:t>clean-up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657600"/>
            <a:ext cx="83592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subscription = props.source.subscribe();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Clean up the subscription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subscription.unsubscribe();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0822484-BC89-43E1-A3CD-61799DAC42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89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7C6B4689-BB4F-4006-A93F-221E0AE17F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Effect Hook Demo</a:t>
            </a:r>
          </a:p>
        </p:txBody>
      </p:sp>
    </p:spTree>
    <p:extLst>
      <p:ext uri="{BB962C8B-B14F-4D97-AF65-F5344CB8AC3E}">
        <p14:creationId xmlns:p14="http://schemas.microsoft.com/office/powerpoint/2010/main" val="180716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2ED3610-923F-4AB5-9B56-EEBAFB0E6C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Modules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75EE4E-5452-4298-95A4-A1FD6445D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53" y="1164133"/>
            <a:ext cx="2895295" cy="28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3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3043-C135-4CD9-8981-A3CFBF0AF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CSS files </a:t>
            </a:r>
            <a:r>
              <a:rPr lang="en-US" dirty="0"/>
              <a:t>in which all class names and animation</a:t>
            </a:r>
            <a:br>
              <a:rPr lang="en-US" dirty="0"/>
            </a:br>
            <a:r>
              <a:rPr lang="en-US" dirty="0"/>
              <a:t>names are scoped locally by default</a:t>
            </a:r>
          </a:p>
          <a:p>
            <a:pPr>
              <a:buClr>
                <a:schemeClr val="tx1"/>
              </a:buClr>
            </a:pPr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URLs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are relative</a:t>
            </a:r>
          </a:p>
          <a:p>
            <a:pPr>
              <a:buClr>
                <a:schemeClr val="tx1"/>
              </a:buClr>
            </a:pPr>
            <a:r>
              <a:rPr lang="en-US" dirty="0"/>
              <a:t>Importing CSS Module from a JS Module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Exports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with all mapping from local</a:t>
            </a:r>
            <a:br>
              <a:rPr lang="en-US" dirty="0"/>
            </a:br>
            <a:r>
              <a:rPr lang="en-US" dirty="0"/>
              <a:t>names to global names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81B8A2-D6A2-42A5-B8B4-E31BF5C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E069E2-E2FF-4AB8-A001-BB93E6C662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1238FD-9924-41DB-8CF3-A641F3680F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64977"/>
          </a:xfrm>
        </p:spPr>
        <p:txBody>
          <a:bodyPr/>
          <a:lstStyle/>
          <a:p>
            <a:r>
              <a:rPr lang="en-US" dirty="0"/>
              <a:t>React supports CSS Modules alongside regular stylesheet using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[name].module.css</a:t>
            </a:r>
            <a:r>
              <a:rPr lang="en-US" dirty="0"/>
              <a:t> file naming convention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651F6B-4495-49E7-9D93-4278CA11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867DEED-BF4A-4866-B4BD-31C36AB76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71" y="2405117"/>
            <a:ext cx="4419600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text-align: center;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btn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background-color: green;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color: white;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border-radius: 15px;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margin: 2%;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padding: 0.5%;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font-size: 24px;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cursor: pointer;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2B8DE-ED9B-42E6-A2C7-8687CF98B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 b="1289"/>
          <a:stretch/>
        </p:blipFill>
        <p:spPr>
          <a:xfrm>
            <a:off x="6019801" y="2405117"/>
            <a:ext cx="2209801" cy="41465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DE3DB917-496E-4F1B-9438-EC2653BF6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93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1AF372-9068-4722-8476-B32290875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5494"/>
          </a:xfrm>
        </p:spPr>
        <p:txBody>
          <a:bodyPr/>
          <a:lstStyle/>
          <a:p>
            <a:r>
              <a:rPr lang="en-US" dirty="0"/>
              <a:t>CSS Modules let you use the same CSS class name in different</a:t>
            </a:r>
            <a:br>
              <a:rPr lang="en-US" dirty="0"/>
            </a:br>
            <a:r>
              <a:rPr lang="en-US" dirty="0"/>
              <a:t>file without worrying about naming clashes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8134B2-909E-45B4-8B59-7D0452CF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8655FC4-E39A-432E-91BB-8B22618E6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72" y="2461127"/>
            <a:ext cx="4056929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background-color: white;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color: red;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C0161A8-5D59-49DE-AE4C-38497436C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71" y="3944001"/>
            <a:ext cx="9601200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import React, { Component } from 'react';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import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000" b="1" dirty="0">
                <a:latin typeface="Consolas" panose="020B0609020204030204" pitchFamily="49" charset="0"/>
              </a:rPr>
              <a:t> from './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Button.module.css</a:t>
            </a:r>
            <a:r>
              <a:rPr lang="en-US" sz="2000" b="1" dirty="0">
                <a:latin typeface="Consolas" panose="020B0609020204030204" pitchFamily="49" charset="0"/>
              </a:rPr>
              <a:t>';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class Button extends Component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render()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return &lt;button className={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000" b="1" dirty="0">
                <a:latin typeface="Consolas" panose="020B0609020204030204" pitchFamily="49" charset="0"/>
              </a:rPr>
              <a:t>}&gt;Error Button&lt;/button&gt;;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877B1C11-0C9E-41EC-9531-2497CC331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1" y="2550253"/>
            <a:ext cx="4572000" cy="408623"/>
          </a:xfrm>
          <a:prstGeom prst="wedgeRoundRectCallout">
            <a:avLst>
              <a:gd name="adj1" fmla="val -55776"/>
              <a:gd name="adj2" fmla="val 3833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CSS File called Button.module.css</a:t>
            </a: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705841E6-1921-4D7E-B323-3095FE95E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666" y="4108691"/>
            <a:ext cx="2941334" cy="408623"/>
          </a:xfrm>
          <a:prstGeom prst="wedgeRoundRectCallout">
            <a:avLst>
              <a:gd name="adj1" fmla="val -59515"/>
              <a:gd name="adj2" fmla="val 3515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Importing all styles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8B325A49-9193-4D54-8953-2AEF64EA9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65" y="6087335"/>
            <a:ext cx="4442468" cy="408623"/>
          </a:xfrm>
          <a:prstGeom prst="wedgeRoundRectCallout">
            <a:avLst>
              <a:gd name="adj1" fmla="val 15937"/>
              <a:gd name="adj2" fmla="val 5261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error class from the css file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D760B1D-9D7D-425B-9B8C-5D1E18BA6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374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1E276B4-5BE5-48D3-862A-7929F276F7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Using Fetch API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483CA5-41CB-444D-9622-B48C66BDC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353" y="1554901"/>
            <a:ext cx="2133295" cy="2133295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1E142FB7-CBCC-4D93-8345-BC78E0D3A4F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Fetching Remote Data</a:t>
            </a:r>
          </a:p>
        </p:txBody>
      </p:sp>
    </p:spTree>
    <p:extLst>
      <p:ext uri="{BB962C8B-B14F-4D97-AF65-F5344CB8AC3E}">
        <p14:creationId xmlns:p14="http://schemas.microsoft.com/office/powerpoint/2010/main" val="88589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/>
            </a:br>
            <a:r>
              <a:rPr lang="en-US" sz="11497" b="1"/>
              <a:t>#js-web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0EA56A7-21F3-44DB-A529-C4B610E36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06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Fetch API</a:t>
            </a:r>
            <a:r>
              <a:rPr lang="en-US" dirty="0"/>
              <a:t> provides an interface for accessing</a:t>
            </a:r>
            <a:br>
              <a:rPr lang="en-US" dirty="0"/>
            </a:br>
            <a:r>
              <a:rPr lang="en-US" dirty="0"/>
              <a:t>and manipulating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responses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dirty="0"/>
              <a:t> function which provides easy way to</a:t>
            </a:r>
            <a:br>
              <a:rPr lang="en-US" dirty="0"/>
            </a:br>
            <a:r>
              <a:rPr lang="en-US" dirty="0"/>
              <a:t>fetch resources asynchronously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Functionality like this was previously achieved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XMLHttpRequest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D30A606-BE0D-4E6F-A299-4D797C7811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3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9362E6-98F3-4D1C-A06E-17A9AA198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dirty="0"/>
              <a:t> takes one mandatory argument (the path to the</a:t>
            </a:r>
            <a:br>
              <a:rPr lang="en-US" dirty="0"/>
            </a:br>
            <a:r>
              <a:rPr lang="en-US" dirty="0"/>
              <a:t>resource you want to fetch)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Second argument is optionally (init options - object)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promise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Once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retrieved</a:t>
            </a:r>
            <a:r>
              <a:rPr lang="en-US" dirty="0"/>
              <a:t>, there are several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br>
              <a:rPr lang="en-US" dirty="0"/>
            </a:br>
            <a:r>
              <a:rPr lang="en-US" dirty="0"/>
              <a:t>that defines what and how should be handled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437E33-87E1-4D41-92A6-7ADEF331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3678E6-ECC2-4621-AA7C-9D710FA77E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58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Fetch API with then/catch example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3EE081-C5F8-4022-B8AA-ABEBB426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45932"/>
            <a:ext cx="662940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('https://api.github.com/users/k1r1L')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response</a:t>
            </a:r>
            <a:r>
              <a:rPr lang="en-US" sz="2000" b="1" dirty="0">
                <a:latin typeface="Consolas" panose="020B0609020204030204" pitchFamily="49" charset="0"/>
              </a:rPr>
              <a:t>) =&gt; response.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((myJson) =&gt; console.log(myJson))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((myErr) =&gt; console.error(myErr));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51361-96A3-4EDF-B77C-3084F9CD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401508"/>
            <a:ext cx="6172200" cy="330453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D034826-CFE0-4209-B405-26FD53D5D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055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2BFE2A-56B8-4286-BF19-0C83C0114D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917"/>
          </a:xfrm>
        </p:spPr>
        <p:txBody>
          <a:bodyPr/>
          <a:lstStyle/>
          <a:p>
            <a:r>
              <a:rPr lang="en-US" dirty="0"/>
              <a:t>Fetch API with async/await example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EFCC25-0395-4536-A272-E95D1431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A357F-54BE-48BE-86B4-2B905B410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28800"/>
            <a:ext cx="102108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()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try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 response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('https://api.github.com/users/k1r1L');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 myJson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response.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console.log(myJson);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 catch (myErr)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console.error(myErr);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})();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5FC3F-9C82-451F-BC74-D2B8907A0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401508"/>
            <a:ext cx="6172200" cy="330453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D79EE1F1-32DE-4511-B6F1-61D1871BAA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63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15F7D8-5FDB-4064-8643-31319A549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72"/>
          </a:xfrm>
        </p:spPr>
        <p:txBody>
          <a:bodyPr/>
          <a:lstStyle/>
          <a:p>
            <a:r>
              <a:rPr lang="en-US" dirty="0"/>
              <a:t>The basic idea is to </a:t>
            </a:r>
            <a:r>
              <a:rPr lang="en-US" b="1" dirty="0">
                <a:solidFill>
                  <a:schemeClr val="bg1"/>
                </a:solidFill>
              </a:rPr>
              <a:t>isolate</a:t>
            </a:r>
            <a:r>
              <a:rPr lang="en-US" dirty="0"/>
              <a:t> the concern of fetching data inside components</a:t>
            </a:r>
          </a:p>
          <a:p>
            <a:pPr lvl="1"/>
            <a:r>
              <a:rPr lang="en-US" dirty="0"/>
              <a:t>Fetching data logic should separated as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6A6E7C-D657-4347-819F-D7DA44C4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6A9E4E-F41F-4FA6-B688-4F54AB3C6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500" y="2990293"/>
            <a:ext cx="95850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const apiUrl = '...';</a:t>
            </a:r>
          </a:p>
          <a:p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export const getData = () =&gt; {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return 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800" b="1" dirty="0">
                <a:latin typeface="Consolas" panose="020B0609020204030204" pitchFamily="49" charset="0"/>
              </a:rPr>
              <a:t>(apiUrl)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    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800" b="1" dirty="0">
                <a:latin typeface="Consolas" panose="020B0609020204030204" pitchFamily="49" charset="0"/>
              </a:rPr>
              <a:t>(res =&gt; res.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800" b="1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    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800" b="1" dirty="0">
                <a:latin typeface="Consolas" panose="020B0609020204030204" pitchFamily="49" charset="0"/>
              </a:rPr>
              <a:t>(data =&gt; data.results)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    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800" b="1" dirty="0">
                <a:latin typeface="Consolas" panose="020B0609020204030204" pitchFamily="49" charset="0"/>
              </a:rPr>
              <a:t>(error =&gt; console.error(error))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3E9E614-8A66-44D6-803B-3E2C4ADAE9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826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1C418C-9765-4D2F-96DD-FE942A9C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7D36F-D399-46B5-907F-B0F525F34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1337660"/>
            <a:ext cx="7290000" cy="57580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import {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useState</a:t>
            </a:r>
            <a:r>
              <a:rPr lang="en-US" sz="2000" b="1" dirty="0">
                <a:solidFill>
                  <a:srgbClr val="F2A40D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useEffect</a:t>
            </a:r>
            <a:r>
              <a:rPr lang="en-US" sz="2000" b="1" dirty="0">
                <a:latin typeface="Consolas" panose="020B0609020204030204" pitchFamily="49" charset="0"/>
              </a:rPr>
              <a:t> } from 'react';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import {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getData</a:t>
            </a:r>
            <a:r>
              <a:rPr lang="en-US" sz="2000" b="1" dirty="0">
                <a:latin typeface="Consolas" panose="020B0609020204030204" pitchFamily="49" charset="0"/>
              </a:rPr>
              <a:t> } from './services/fetching-data-service';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function App()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const [state, </a:t>
            </a:r>
            <a:r>
              <a:rPr lang="en-US" sz="2000" b="1" dirty="0" err="1"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] = </a:t>
            </a:r>
            <a:r>
              <a:rPr lang="en-US" sz="2000" b="1" dirty="0" err="1">
                <a:latin typeface="Consolas" panose="020B0609020204030204" pitchFamily="49" charset="0"/>
              </a:rPr>
              <a:t>useState</a:t>
            </a:r>
            <a:r>
              <a:rPr lang="en-US" sz="2000" b="1" dirty="0">
                <a:latin typeface="Consolas" panose="020B0609020204030204" pitchFamily="49" charset="0"/>
              </a:rPr>
              <a:t>({ data: [], </a:t>
            </a:r>
            <a:r>
              <a:rPr lang="en-US" sz="2000" b="1" dirty="0" err="1">
                <a:latin typeface="Consolas" panose="020B0609020204030204" pitchFamily="49" charset="0"/>
              </a:rPr>
              <a:t>isLoading</a:t>
            </a:r>
            <a:r>
              <a:rPr lang="en-US" sz="2000" b="1" dirty="0">
                <a:latin typeface="Consolas" panose="020B0609020204030204" pitchFamily="49" charset="0"/>
              </a:rPr>
              <a:t>: false });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 </a:t>
            </a:r>
            <a:r>
              <a:rPr lang="en-US" sz="2000" b="1" dirty="0" err="1">
                <a:latin typeface="Consolas" panose="020B0609020204030204" pitchFamily="49" charset="0"/>
              </a:rPr>
              <a:t>useEffect</a:t>
            </a:r>
            <a:r>
              <a:rPr lang="en-US" sz="2000" b="1" dirty="0">
                <a:latin typeface="Consolas" panose="020B0609020204030204" pitchFamily="49" charset="0"/>
              </a:rPr>
              <a:t>(() =&gt;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((state) =&gt; ({ ...state, </a:t>
            </a:r>
            <a:r>
              <a:rPr lang="en-US" sz="2000" b="1" dirty="0" err="1">
                <a:latin typeface="Consolas" panose="020B0609020204030204" pitchFamily="49" charset="0"/>
              </a:rPr>
              <a:t>isLoading</a:t>
            </a:r>
            <a:r>
              <a:rPr lang="en-US" sz="2000" b="1" dirty="0">
                <a:latin typeface="Consolas" panose="020B0609020204030204" pitchFamily="49" charset="0"/>
              </a:rPr>
              <a:t>: true }));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getData</a:t>
            </a:r>
            <a:r>
              <a:rPr lang="en-US" sz="2000" b="1" dirty="0">
                <a:latin typeface="Consolas" panose="020B0609020204030204" pitchFamily="49" charset="0"/>
              </a:rPr>
              <a:t>().</a:t>
            </a:r>
            <a:r>
              <a:rPr lang="en-US" sz="2000" b="1" dirty="0">
                <a:solidFill>
                  <a:srgbClr val="F2A40D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((data) =&gt;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 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((state) =&gt; ({ ...state, data, </a:t>
            </a:r>
            <a:r>
              <a:rPr lang="en-US" sz="2000" b="1" dirty="0" err="1">
                <a:latin typeface="Consolas" panose="020B0609020204030204" pitchFamily="49" charset="0"/>
              </a:rPr>
              <a:t>isLoading</a:t>
            </a:r>
            <a:r>
              <a:rPr lang="en-US" sz="2000" b="1" dirty="0">
                <a:latin typeface="Consolas" panose="020B0609020204030204" pitchFamily="49" charset="0"/>
              </a:rPr>
              <a:t>: false }));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});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}, []);</a:t>
            </a:r>
            <a:br>
              <a:rPr lang="en-US" sz="2000" b="1" dirty="0">
                <a:latin typeface="Consolas" panose="020B0609020204030204" pitchFamily="49" charset="0"/>
              </a:rPr>
            </a:b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372A69F9-F1A8-4F20-96DF-41F1C2654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7" y="2680079"/>
            <a:ext cx="3023793" cy="408623"/>
          </a:xfrm>
          <a:prstGeom prst="wedgeRoundRectCallout">
            <a:avLst>
              <a:gd name="adj1" fmla="val 67164"/>
              <a:gd name="adj2" fmla="val -19694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Import the service</a:t>
            </a: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41AE0459-2DCA-403E-9F44-C2B3B60A2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3" y="5049000"/>
            <a:ext cx="3142636" cy="408623"/>
          </a:xfrm>
          <a:prstGeom prst="wedgeRoundRectCallout">
            <a:avLst>
              <a:gd name="adj1" fmla="val 75661"/>
              <a:gd name="adj2" fmla="val -3789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the service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1112273-84A4-443A-A30D-8536861D3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0758AD30-DEAD-4EA7-7369-DE56CA6EB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6" y="1461457"/>
            <a:ext cx="3058130" cy="715089"/>
          </a:xfrm>
          <a:prstGeom prst="wedgeRoundRectCallout">
            <a:avLst>
              <a:gd name="adj1" fmla="val 63963"/>
              <a:gd name="adj2" fmla="val -3339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Import the </a:t>
            </a:r>
            <a:r>
              <a:rPr lang="en-US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useState</a:t>
            </a:r>
            <a:r>
              <a:rPr lang="en-US" b="1" dirty="0">
                <a:solidFill>
                  <a:srgbClr val="F2A40D"/>
                </a:solidFill>
                <a:latin typeface="Consolas" panose="020B0609020204030204" pitchFamily="49" charset="0"/>
              </a:rPr>
              <a:t> and </a:t>
            </a:r>
            <a:r>
              <a:rPr lang="en-US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useEffect</a:t>
            </a:r>
            <a:r>
              <a:rPr lang="en-US" b="1" dirty="0">
                <a:solidFill>
                  <a:srgbClr val="F2A40D"/>
                </a:solidFill>
                <a:latin typeface="Consolas" panose="020B0609020204030204" pitchFamily="49" charset="0"/>
              </a:rPr>
              <a:t> hooks</a:t>
            </a:r>
            <a:endParaRPr lang="en-US" b="1" noProof="1">
              <a:solidFill>
                <a:schemeClr val="bg2"/>
              </a:solidFill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E80F1F69-3405-AD56-F6CA-B51C78C8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00" y="3224688"/>
            <a:ext cx="3103200" cy="408623"/>
          </a:xfrm>
          <a:prstGeom prst="wedgeRoundRectCallout">
            <a:avLst>
              <a:gd name="adj1" fmla="val 68456"/>
              <a:gd name="adj2" fmla="val -4788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the </a:t>
            </a:r>
            <a:r>
              <a:rPr lang="en-US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useState</a:t>
            </a:r>
            <a:r>
              <a:rPr lang="en-US" b="1" dirty="0">
                <a:solidFill>
                  <a:srgbClr val="F2A40D"/>
                </a:solidFill>
                <a:latin typeface="Consolas" panose="020B0609020204030204" pitchFamily="49" charset="0"/>
              </a:rPr>
              <a:t> hook</a:t>
            </a:r>
            <a:endParaRPr lang="en-US" b="1" noProof="1">
              <a:solidFill>
                <a:schemeClr val="bg2"/>
              </a:solidFill>
            </a:endParaRP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46E23764-F559-3FC9-6816-238260FBC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00" y="4136844"/>
            <a:ext cx="3142637" cy="408623"/>
          </a:xfrm>
          <a:prstGeom prst="wedgeRoundRectCallout">
            <a:avLst>
              <a:gd name="adj1" fmla="val 68127"/>
              <a:gd name="adj2" fmla="val -6786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the </a:t>
            </a:r>
            <a:r>
              <a:rPr lang="en-US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useEffect</a:t>
            </a:r>
            <a:r>
              <a:rPr lang="en-US" b="1" dirty="0">
                <a:solidFill>
                  <a:srgbClr val="F2A40D"/>
                </a:solidFill>
                <a:latin typeface="Consolas" panose="020B0609020204030204" pitchFamily="49" charset="0"/>
              </a:rPr>
              <a:t> hook</a:t>
            </a:r>
            <a:endParaRPr lang="en-US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1C418C-9765-4D2F-96DD-FE942A9C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7D36F-D399-46B5-907F-B0F525F34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1337660"/>
            <a:ext cx="72900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return 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&lt;div </a:t>
            </a:r>
            <a:r>
              <a:rPr lang="en-US" sz="2000" b="1" dirty="0" err="1">
                <a:latin typeface="Consolas" panose="020B0609020204030204" pitchFamily="49" charset="0"/>
              </a:rPr>
              <a:t>className</a:t>
            </a:r>
            <a:r>
              <a:rPr lang="en-US" sz="2000" b="1" dirty="0">
                <a:latin typeface="Consolas" panose="020B0609020204030204" pitchFamily="49" charset="0"/>
              </a:rPr>
              <a:t>='container'&gt;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  {</a:t>
            </a:r>
            <a:r>
              <a:rPr lang="en-US" sz="2000" b="1" dirty="0" err="1">
                <a:latin typeface="Consolas" panose="020B0609020204030204" pitchFamily="49" charset="0"/>
              </a:rPr>
              <a:t>state.data.map</a:t>
            </a:r>
            <a:r>
              <a:rPr lang="en-US" sz="2000" b="1" dirty="0">
                <a:latin typeface="Consolas" panose="020B0609020204030204" pitchFamily="49" charset="0"/>
              </a:rPr>
              <a:t>((x) =&gt; (&lt;p key={x.id}&gt; {</a:t>
            </a:r>
            <a:r>
              <a:rPr lang="en-US" sz="2000" b="1" dirty="0" err="1">
                <a:latin typeface="Consolas" panose="020B0609020204030204" pitchFamily="49" charset="0"/>
              </a:rPr>
              <a:t>x.text</a:t>
            </a:r>
            <a:r>
              <a:rPr lang="en-US" sz="2000" b="1" dirty="0">
                <a:latin typeface="Consolas" panose="020B0609020204030204" pitchFamily="49" charset="0"/>
              </a:rPr>
              <a:t>}&lt;/p&gt;))}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export default App;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372A69F9-F1A8-4F20-96DF-41F1C2654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00" y="2394000"/>
            <a:ext cx="2743200" cy="715089"/>
          </a:xfrm>
          <a:prstGeom prst="wedgeRoundRectCallout">
            <a:avLst>
              <a:gd name="adj1" fmla="val 72739"/>
              <a:gd name="adj2" fmla="val -14699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Return the HTML structure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1112273-84A4-443A-A30D-8536861D3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57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7C6B4689-BB4F-4006-A93F-221E0AE17F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6491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2431" y="1641777"/>
            <a:ext cx="8329498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Lists and Keys</a:t>
            </a:r>
          </a:p>
          <a:p>
            <a:pPr lvl="1">
              <a:lnSpc>
                <a:spcPts val="3999"/>
              </a:lnSpc>
            </a:pPr>
            <a:r>
              <a:rPr lang="en-US" sz="2997" b="1" dirty="0">
                <a:solidFill>
                  <a:schemeClr val="bg2"/>
                </a:solidFill>
              </a:rPr>
              <a:t>Collection of components with </a:t>
            </a:r>
            <a:r>
              <a:rPr lang="en-US" sz="2997" b="1" dirty="0">
                <a:solidFill>
                  <a:schemeClr val="bg1"/>
                </a:solidFill>
              </a:rPr>
              <a:t>unique key</a:t>
            </a: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Component Lifecycle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2997" b="1" dirty="0">
                <a:solidFill>
                  <a:schemeClr val="bg1"/>
                </a:solidFill>
              </a:rPr>
              <a:t>Mounting</a:t>
            </a:r>
            <a:r>
              <a:rPr lang="en-US" sz="2997" b="1" dirty="0">
                <a:solidFill>
                  <a:schemeClr val="bg2"/>
                </a:solidFill>
              </a:rPr>
              <a:t>, </a:t>
            </a:r>
            <a:r>
              <a:rPr lang="en-US" sz="2997" b="1" dirty="0">
                <a:solidFill>
                  <a:schemeClr val="bg1"/>
                </a:solidFill>
              </a:rPr>
              <a:t>Update</a:t>
            </a:r>
            <a:r>
              <a:rPr lang="en-US" sz="2997" b="1" dirty="0">
                <a:solidFill>
                  <a:schemeClr val="bg2"/>
                </a:solidFill>
              </a:rPr>
              <a:t> and </a:t>
            </a:r>
            <a:r>
              <a:rPr lang="en-US" sz="2997" b="1" dirty="0">
                <a:solidFill>
                  <a:schemeClr val="bg1"/>
                </a:solidFill>
              </a:rPr>
              <a:t>Unmounting</a:t>
            </a:r>
          </a:p>
          <a:p>
            <a:pPr>
              <a:lnSpc>
                <a:spcPts val="3999"/>
              </a:lnSpc>
            </a:pPr>
            <a:r>
              <a:rPr lang="en-US" sz="3197" b="1" dirty="0" err="1">
                <a:solidFill>
                  <a:schemeClr val="bg2"/>
                </a:solidFill>
              </a:rPr>
              <a:t>UseEffect</a:t>
            </a:r>
            <a:r>
              <a:rPr lang="en-US" sz="3197" b="1" dirty="0">
                <a:solidFill>
                  <a:schemeClr val="bg2"/>
                </a:solidFill>
              </a:rPr>
              <a:t> </a:t>
            </a:r>
            <a:r>
              <a:rPr lang="en-US" sz="3197" b="1" dirty="0">
                <a:solidFill>
                  <a:schemeClr val="bg1"/>
                </a:solidFill>
              </a:rPr>
              <a:t>HOOK</a:t>
            </a:r>
            <a:endParaRPr lang="en-US" sz="3197" b="1" dirty="0">
              <a:solidFill>
                <a:schemeClr val="bg2"/>
              </a:solidFill>
            </a:endParaRP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CSS Modules</a:t>
            </a:r>
            <a:endParaRPr lang="en-US" sz="3197" b="1" dirty="0">
              <a:solidFill>
                <a:schemeClr val="bg1"/>
              </a:solidFill>
            </a:endParaRP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Using the </a:t>
            </a:r>
            <a:r>
              <a:rPr lang="en-US" sz="3197" b="1" dirty="0">
                <a:solidFill>
                  <a:schemeClr val="bg1"/>
                </a:solidFill>
              </a:rPr>
              <a:t>Fetch</a:t>
            </a:r>
            <a:r>
              <a:rPr lang="en-US" sz="3197" b="1" dirty="0">
                <a:solidFill>
                  <a:schemeClr val="bg2"/>
                </a:solidFill>
              </a:rPr>
              <a:t> </a:t>
            </a:r>
            <a:r>
              <a:rPr lang="en-US" sz="3197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BFFE2F20-E406-4F29-BC5F-968325457C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49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4028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BC5A26C-4256-470E-9BD7-F03E6153A07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Lists and Keys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DEB840-13BD-4BA7-BF51-16816C5BAD5F}"/>
              </a:ext>
            </a:extLst>
          </p:cNvPr>
          <p:cNvGrpSpPr/>
          <p:nvPr/>
        </p:nvGrpSpPr>
        <p:grpSpPr>
          <a:xfrm>
            <a:off x="4724400" y="1143000"/>
            <a:ext cx="2743200" cy="2819400"/>
            <a:chOff x="4722812" y="1143000"/>
            <a:chExt cx="2743200" cy="2819400"/>
          </a:xfrm>
        </p:grpSpPr>
        <p:pic>
          <p:nvPicPr>
            <p:cNvPr id="7" name="Picture 6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FC7C562D-7C0A-4079-9FC9-DF6EEEC24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812" y="1219200"/>
              <a:ext cx="2743200" cy="2743200"/>
            </a:xfrm>
            <a:prstGeom prst="rect">
              <a:avLst/>
            </a:prstGeom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2686A1E-AAAF-4133-9C2E-822EE8B87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412" y="2743200"/>
              <a:ext cx="533400" cy="533400"/>
            </a:xfrm>
            <a:prstGeom prst="rect">
              <a:avLst/>
            </a:prstGeom>
          </p:spPr>
        </p:pic>
        <p:pic>
          <p:nvPicPr>
            <p:cNvPr id="23" name="Picture 22" descr="A close up of graphics&#10;&#10;Description automatically generated">
              <a:extLst>
                <a:ext uri="{FF2B5EF4-FFF2-40B4-BE49-F238E27FC236}">
                  <a16:creationId xmlns:a16="http://schemas.microsoft.com/office/drawing/2014/main" id="{61D65F67-AE1B-45BC-99EA-90B526FD8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712" y="1905000"/>
              <a:ext cx="533400" cy="533400"/>
            </a:xfrm>
            <a:prstGeom prst="rect">
              <a:avLst/>
            </a:prstGeom>
          </p:spPr>
        </p:pic>
        <p:pic>
          <p:nvPicPr>
            <p:cNvPr id="25" name="Picture 24" descr="A picture containing room&#10;&#10;Description automatically generated">
              <a:extLst>
                <a:ext uri="{FF2B5EF4-FFF2-40B4-BE49-F238E27FC236}">
                  <a16:creationId xmlns:a16="http://schemas.microsoft.com/office/drawing/2014/main" id="{02B8C2EE-313F-4BA4-A3DE-B2C86E9DA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4012" y="1143000"/>
              <a:ext cx="533400" cy="533400"/>
            </a:xfrm>
            <a:prstGeom prst="rect">
              <a:avLst/>
            </a:prstGeom>
          </p:spPr>
        </p:pic>
      </p:grpSp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B5F05588-C2BD-40E5-95E5-AC217034AF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Identify Items, Reconciliation</a:t>
            </a:r>
          </a:p>
        </p:txBody>
      </p:sp>
    </p:spTree>
    <p:extLst>
      <p:ext uri="{BB962C8B-B14F-4D97-AF65-F5344CB8AC3E}">
        <p14:creationId xmlns:p14="http://schemas.microsoft.com/office/powerpoint/2010/main" val="17427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A495296-EC82-4EFD-A658-2823DBA8E84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1ED90D4-7772-4826-AE2C-87E6AD0598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1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7B75F1-279D-4E51-B497-CD6D2E38A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map()</a:t>
            </a:r>
            <a:r>
              <a:rPr lang="en-US" dirty="0"/>
              <a:t> we can build collections of elements and include them in JSX using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r>
              <a:rPr lang="en-US" dirty="0"/>
              <a:t>Keys should be given to the </a:t>
            </a:r>
            <a:r>
              <a:rPr lang="en-US" b="1" dirty="0">
                <a:solidFill>
                  <a:schemeClr val="bg1"/>
                </a:solidFill>
              </a:rPr>
              <a:t>elements inside the array</a:t>
            </a:r>
            <a:r>
              <a:rPr lang="en-US" dirty="0"/>
              <a:t> to give the elements a </a:t>
            </a:r>
            <a:r>
              <a:rPr lang="en-US" b="1" dirty="0">
                <a:solidFill>
                  <a:schemeClr val="bg1"/>
                </a:solidFill>
              </a:rPr>
              <a:t>stable identity</a:t>
            </a:r>
          </a:p>
          <a:p>
            <a:r>
              <a:rPr lang="en-US" dirty="0"/>
              <a:t>Keys help React identify which items have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, are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, or are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7F9E0-1A62-4C49-8757-D8226DDB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6476AB-8016-466E-8F3D-0CC0DE6EC0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1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map()</a:t>
            </a:r>
            <a:r>
              <a:rPr lang="en-US" dirty="0"/>
              <a:t> to take an array of numbers and double their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Rendering Multiple Components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2438401"/>
            <a:ext cx="8974188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numbers = [1, 2, 3, 4, 5];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 doubled = 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((number) =&gt; number * 2);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console.log(doubled);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[2, 4, 6, 8, 10]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ABB6ED-9D02-44AF-B703-AEE3FC705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2" y="4572000"/>
            <a:ext cx="729346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numbers = [1, 2, 3, 4, 5];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 listItems = 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&lt;li&gt;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number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ECA68E-8075-4E43-A519-92CBC83E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904" y="4572000"/>
            <a:ext cx="1353485" cy="1622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5C711569-8E9D-4777-9775-217807CAD9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901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878C31-10AE-48D0-86CF-268A73998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List Component looks like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0F3E78-F8A2-4A35-B13F-7732BE23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List Component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CCD3403-D8D4-4070-8921-C42956B30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61961"/>
            <a:ext cx="884400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NumberList(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 numbers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.numbers;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b="1" dirty="0">
                <a:latin typeface="Consolas" panose="020B0609020204030204" pitchFamily="49" charset="0"/>
              </a:rPr>
              <a:t> = 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&lt;li&gt;{number}&lt;/li&gt;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&lt;ul&gt;{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b="1" dirty="0">
                <a:latin typeface="Consolas" panose="020B0609020204030204" pitchFamily="49" charset="0"/>
              </a:rPr>
              <a:t>}&lt;/ul&gt;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8BBBAF-606F-4220-98BE-4C4F8668D4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675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2E1CCE-F051-4653-938F-5ECA524C1E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680" y="1196124"/>
            <a:ext cx="11815018" cy="5413786"/>
          </a:xfrm>
        </p:spPr>
        <p:txBody>
          <a:bodyPr/>
          <a:lstStyle/>
          <a:p>
            <a:r>
              <a:rPr lang="en-US" dirty="0"/>
              <a:t>You can build 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 of elements and include them in </a:t>
            </a:r>
            <a:r>
              <a:rPr lang="en-US" b="1" dirty="0">
                <a:solidFill>
                  <a:schemeClr val="bg1"/>
                </a:solidFill>
              </a:rPr>
              <a:t>JSX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Usually lists are rendered inside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81B732-3943-4C4C-BE0D-DD00AEFD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4C0830-F481-4B49-ACB7-4AF67E3BD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1294"/>
            <a:ext cx="83352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NumberList(props)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 numbers = props.numbers;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b="1" dirty="0">
                <a:latin typeface="Consolas" panose="020B0609020204030204" pitchFamily="49" charset="0"/>
              </a:rPr>
              <a:t> = 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</a:t>
            </a:r>
            <a:r>
              <a:rPr lang="en-US" sz="2400" b="1" dirty="0">
                <a:latin typeface="Consolas" panose="020B0609020204030204" pitchFamily="49" charset="0"/>
              </a:rPr>
              <a:t>{number}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 &lt;ul&gt;{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b="1" dirty="0">
                <a:latin typeface="Consolas" panose="020B0609020204030204" pitchFamily="49" charset="0"/>
              </a:rPr>
              <a:t>}&lt;/ul&gt;;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161AC0-BE72-4BC6-BC1A-A09FD085D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27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8CBB46-701F-470B-808B-B26A07EC44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render an array of elements, React needs a </a:t>
            </a:r>
            <a:r>
              <a:rPr lang="en-US" b="1" dirty="0">
                <a:solidFill>
                  <a:schemeClr val="bg1"/>
                </a:solidFill>
              </a:rPr>
              <a:t>key prop</a:t>
            </a:r>
            <a:r>
              <a:rPr lang="en-US" dirty="0"/>
              <a:t> to identify elements for optimization purposes</a:t>
            </a:r>
          </a:p>
          <a:p>
            <a:pPr lvl="1"/>
            <a:r>
              <a:rPr lang="en-US" dirty="0"/>
              <a:t>If they don't have it, you will get</a:t>
            </a:r>
          </a:p>
          <a:p>
            <a:pPr marL="609036" lvl="1" indent="0">
              <a:buNone/>
            </a:pPr>
            <a:endParaRPr lang="en-US" dirty="0"/>
          </a:p>
          <a:p>
            <a:pPr marL="609036" lvl="1" indent="0">
              <a:buNone/>
            </a:pPr>
            <a:endParaRPr lang="en-US" dirty="0"/>
          </a:p>
          <a:p>
            <a:pPr lvl="1"/>
            <a:r>
              <a:rPr lang="en-US" dirty="0"/>
              <a:t>It won't stop your work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2BA508-B3C2-4B87-8617-E2A49B32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35AEE-B126-49A8-9DE9-5FE5B594E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3200400"/>
            <a:ext cx="8548437" cy="1066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0D6F8CE-E0CB-4DE5-A730-D73669E988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368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3931</TotalTime>
  <Words>2137</Words>
  <Application>Microsoft Office PowerPoint</Application>
  <PresentationFormat>Широк екран</PresentationFormat>
  <Paragraphs>349</Paragraphs>
  <Slides>43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React Components – Deep Dive</vt:lpstr>
      <vt:lpstr>Table of Contents</vt:lpstr>
      <vt:lpstr>Have a Question?</vt:lpstr>
      <vt:lpstr>Lists and Keys</vt:lpstr>
      <vt:lpstr>Lists and Keys</vt:lpstr>
      <vt:lpstr>Lists and Keys</vt:lpstr>
      <vt:lpstr>Basic List Component</vt:lpstr>
      <vt:lpstr>Lists and Keys</vt:lpstr>
      <vt:lpstr>Lists and Keys</vt:lpstr>
      <vt:lpstr>Picking a Key</vt:lpstr>
      <vt:lpstr>Extracting Components with Keys</vt:lpstr>
      <vt:lpstr>List and Keys</vt:lpstr>
      <vt:lpstr>Lists and Keys</vt:lpstr>
      <vt:lpstr>Component Lifecycle</vt:lpstr>
      <vt:lpstr>Component Lifecycle</vt:lpstr>
      <vt:lpstr>Lifecycle Methods</vt:lpstr>
      <vt:lpstr>Effect Hook</vt:lpstr>
      <vt:lpstr>Effect Hook</vt:lpstr>
      <vt:lpstr>Effect Hook</vt:lpstr>
      <vt:lpstr>Effect Hook</vt:lpstr>
      <vt:lpstr>Effect Hook</vt:lpstr>
      <vt:lpstr>Effect Hook</vt:lpstr>
      <vt:lpstr>Effect Hook</vt:lpstr>
      <vt:lpstr>Effect Hook Demo</vt:lpstr>
      <vt:lpstr>CSS Modules</vt:lpstr>
      <vt:lpstr>CSS Modules</vt:lpstr>
      <vt:lpstr>CSS Modules</vt:lpstr>
      <vt:lpstr>CSS Modules</vt:lpstr>
      <vt:lpstr>Using Fetch API</vt:lpstr>
      <vt:lpstr>Fetch API</vt:lpstr>
      <vt:lpstr>Fetch API</vt:lpstr>
      <vt:lpstr>Fetch API</vt:lpstr>
      <vt:lpstr>Fetch API</vt:lpstr>
      <vt:lpstr>Fetch Services</vt:lpstr>
      <vt:lpstr>Fetch Service</vt:lpstr>
      <vt:lpstr>Fetch Service</vt:lpstr>
      <vt:lpstr>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HOC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Mihail Valkov</cp:lastModifiedBy>
  <cp:revision>17</cp:revision>
  <dcterms:created xsi:type="dcterms:W3CDTF">2018-05-23T13:08:44Z</dcterms:created>
  <dcterms:modified xsi:type="dcterms:W3CDTF">2022-07-04T14:11:21Z</dcterms:modified>
  <cp:category>programming;computer programming;software development;javascript;web;react</cp:category>
</cp:coreProperties>
</file>