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76" r:id="rId7"/>
    <p:sldId id="287" r:id="rId8"/>
    <p:sldId id="277" r:id="rId9"/>
    <p:sldId id="278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78" d="100"/>
          <a:sy n="78" d="100"/>
        </p:scale>
        <p:origin x="143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Только заголовок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4597" y="6383273"/>
            <a:ext cx="8735695" cy="0"/>
          </a:xfrm>
          <a:custGeom>
            <a:avLst/>
            <a:gdLst/>
            <a:ahLst/>
            <a:cxnLst/>
            <a:rect l="l" t="t" r="r" b="b"/>
            <a:pathLst>
              <a:path w="8735695">
                <a:moveTo>
                  <a:pt x="0" y="0"/>
                </a:moveTo>
                <a:lnTo>
                  <a:pt x="8735568" y="0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2145" y="220471"/>
            <a:ext cx="714629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4040" y="2382774"/>
            <a:ext cx="8297545" cy="2106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871465" y="6452203"/>
            <a:ext cx="2035809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Введение</a:t>
            </a:r>
            <a:r>
              <a:rPr spc="-5" dirty="0"/>
              <a:t> </a:t>
            </a:r>
            <a:r>
              <a:rPr dirty="0"/>
              <a:t>в</a:t>
            </a:r>
            <a:r>
              <a:rPr spc="-15" dirty="0"/>
              <a:t> </a:t>
            </a:r>
            <a:r>
              <a:rPr spc="-10" dirty="0"/>
              <a:t>компьютерное зрение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2024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36928" y="218430"/>
            <a:ext cx="7941309" cy="1179195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969"/>
              </a:spcBef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</a:t>
            </a:r>
            <a:r>
              <a:rPr sz="18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исследовательский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 marR="5080" algn="ctr">
              <a:lnSpc>
                <a:spcPct val="140000"/>
              </a:lnSpc>
            </a:pP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Нижегородский</a:t>
            </a:r>
            <a:r>
              <a:rPr sz="18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государственный</a:t>
            </a:r>
            <a:r>
              <a:rPr sz="18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</a:t>
            </a:r>
            <a:r>
              <a:rPr sz="1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им.</a:t>
            </a:r>
            <a:r>
              <a:rPr sz="1800" b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Н.И.</a:t>
            </a:r>
            <a:r>
              <a:rPr sz="18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Лобачевского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</a:t>
            </a:r>
            <a:r>
              <a:rPr sz="1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информационных</a:t>
            </a:r>
            <a:r>
              <a:rPr sz="1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технологий,</a:t>
            </a:r>
            <a:r>
              <a:rPr sz="1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математики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8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механики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71" y="115823"/>
            <a:ext cx="1150620" cy="12679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866582" y="2185711"/>
            <a:ext cx="609663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мобильных приложений на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88321A6C-7E80-FD97-F4BC-25206EFB0C87}"/>
              </a:ext>
            </a:extLst>
          </p:cNvPr>
          <p:cNvSpPr txBox="1"/>
          <p:nvPr/>
        </p:nvSpPr>
        <p:spPr>
          <a:xfrm>
            <a:off x="3181602" y="5562600"/>
            <a:ext cx="6096635" cy="7636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Карчков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Денис</a:t>
            </a:r>
          </a:p>
          <a:p>
            <a:pPr marL="2540" algn="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Кузнецов Артём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9AAC3D33-B26E-789C-C28E-86B589AF8372}"/>
              </a:ext>
            </a:extLst>
          </p:cNvPr>
          <p:cNvSpPr txBox="1"/>
          <p:nvPr/>
        </p:nvSpPr>
        <p:spPr>
          <a:xfrm>
            <a:off x="1904682" y="3744952"/>
            <a:ext cx="609663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Реализация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Scrolling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D59C-7B94-28B7-70C8-9B24D60C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D9D845-7B4D-DFF9-1AB7-ED6BFC7D9E58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DF1F682-EEFF-C397-568F-C603C8BDB8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B38AB1E-1DC4-DDAD-BD1A-498DA9D8F3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9334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9634070-974F-9C64-BECD-94657CA5BC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AD2E004-5640-77E4-407A-C3088A9679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DAF2F8-C3E8-846B-1F44-4BB07A41ACD0}"/>
              </a:ext>
            </a:extLst>
          </p:cNvPr>
          <p:cNvSpPr txBox="1"/>
          <p:nvPr/>
        </p:nvSpPr>
        <p:spPr>
          <a:xfrm>
            <a:off x="961136" y="1322648"/>
            <a:ext cx="8094932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оздаем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 Layout Group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объекта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937A9D-8983-795A-1DC9-37475DD8D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900" y="2096073"/>
            <a:ext cx="8094932" cy="34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6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DCD1F-1F31-8A4D-44A9-4AEBE882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D962AA1-E8A3-8DF7-0931-6267463640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0918DA8-F7EC-FAFA-284C-5EA9DF83FA7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8EF47EC-A936-E201-1B6D-F205C2D60E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1292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1933F3F-55AE-CB21-E5BD-92E85BAA472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17553A4-E2CB-63B5-793E-D5131659C3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ts val="1425"/>
              </a:lnSpc>
            </a:pPr>
            <a:fld id="{81D60167-4931-47E6-BA6A-407CBD079E47}" type="slidenum">
              <a:rPr spc="-25" dirty="0"/>
              <a:pPr marL="38100" algn="just">
                <a:lnSpc>
                  <a:spcPts val="1425"/>
                </a:lnSpc>
              </a:pPr>
              <a:t>11</a:t>
            </a:fld>
            <a:endParaRPr spc="-2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07A24-35EF-AA88-E494-EBF19FF711A8}"/>
              </a:ext>
            </a:extLst>
          </p:cNvPr>
          <p:cNvSpPr txBox="1"/>
          <p:nvPr/>
        </p:nvSpPr>
        <p:spPr>
          <a:xfrm>
            <a:off x="817735" y="1364332"/>
            <a:ext cx="8270529" cy="41293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более подробно инспектор: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Поля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Right Top Bottom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отвечают за отступ относительно самих границ  поля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Cell Size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размер каждого элемента внутри группы;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Spacing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отступ каждого объекта относительно друг друга по двум осям;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StartCorner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угол, в котором находится первый элемент группы;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Axis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с какой оси будет начинаться заполнение;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Alligment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выравнивание относительно границ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/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можно задать столбцы или строчки, а также их количество.</a:t>
            </a:r>
          </a:p>
        </p:txBody>
      </p:sp>
    </p:spTree>
    <p:extLst>
      <p:ext uri="{BB962C8B-B14F-4D97-AF65-F5344CB8AC3E}">
        <p14:creationId xmlns:p14="http://schemas.microsoft.com/office/powerpoint/2010/main" val="2018030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C126-B19A-C322-C101-2F3ADB67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DAFF5C4-999B-2F80-2994-67EBF13FE93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B60D09EA-6E48-4D1E-3989-299635624B5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176172E-4649-26FA-CFB7-3AE015BEE7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213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D95769-5829-1B6B-5025-9682BE36236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64177D1-ECFF-1E6F-F00A-6070922C2F8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5F552C-12D5-4A4B-7C50-83296D34C39E}"/>
              </a:ext>
            </a:extLst>
          </p:cNvPr>
          <p:cNvSpPr txBox="1"/>
          <p:nvPr/>
        </p:nvSpPr>
        <p:spPr>
          <a:xfrm>
            <a:off x="560512" y="1117483"/>
            <a:ext cx="8784974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Изменим размеры наших изображений, а также поменяем другие параметры.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8FC623-87B7-8909-BBBD-8B8E4885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665" y="1690884"/>
            <a:ext cx="7074669" cy="418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679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E4574-394F-0AD3-AF1F-D9171404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F11A30-717B-27CB-BC49-07975004D6BC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71D1C85-4664-0ACF-1C1F-3CDE20BB95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B71A220-34B3-7FD6-E9ED-373CB6AC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63330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0EEE118-3D21-C873-B25D-BC093883F40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44D028-BC8F-160C-D080-1ABD0BED8F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0794567F-2C4F-4702-F873-D83AC7D4D473}"/>
              </a:ext>
            </a:extLst>
          </p:cNvPr>
          <p:cNvSpPr txBox="1"/>
          <p:nvPr/>
        </p:nvSpPr>
        <p:spPr>
          <a:xfrm>
            <a:off x="450404" y="1471719"/>
            <a:ext cx="4351946" cy="4558748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Как мы видим, другие изображения выходят за границу самого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но этого быть не должно, мы хотим, чтобы всё ограничивалось своим квадратиком.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проблемы нам нужно каким-то образом ограничить область видимости самих изображений, чтобы проверялось, находится ли какая-часть группы внутри своей области или нет. 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AB0E4D-79F5-B204-0A98-B1557B00D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905" y="1450782"/>
            <a:ext cx="4130017" cy="417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3280-042F-E463-903C-E1E72DC5C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83C97BC-5E2C-F697-7CD7-B70A957B7A1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E8B083-9760-0EB9-5A1C-9B97C4EED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A4EE5E7-12DC-CCE2-64D6-FF8F26F518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20125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0E24985-9A76-728F-2DB9-28A34C23EB2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4D85959-7060-53DB-8E2A-E127E44F4E5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16F8E-6AD5-07A6-6A89-6D81D8A143C6}"/>
              </a:ext>
            </a:extLst>
          </p:cNvPr>
          <p:cNvSpPr txBox="1"/>
          <p:nvPr/>
        </p:nvSpPr>
        <p:spPr>
          <a:xfrm>
            <a:off x="638405" y="1367199"/>
            <a:ext cx="6696744" cy="1969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пустой объект внутри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называем его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перемещаем в него наш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 будет выполнять роль маски и проверять, находится ли изображение в области видимости или нет.</a:t>
            </a: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0A0DF5-397A-D575-0FDE-CF0FECC74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897" y="1336640"/>
            <a:ext cx="1752600" cy="16002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5E4682-DADF-8DEE-AF26-0589E094E8E0}"/>
              </a:ext>
            </a:extLst>
          </p:cNvPr>
          <p:cNvSpPr txBox="1"/>
          <p:nvPr/>
        </p:nvSpPr>
        <p:spPr>
          <a:xfrm>
            <a:off x="638405" y="3012976"/>
            <a:ext cx="3166182" cy="2187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убираем галочку с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Show Mask Graphic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тем самым мы ограничим область видимости.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373AFD7-FFBE-361E-47B8-2C5A29B94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6260" y="3012976"/>
            <a:ext cx="5300237" cy="32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864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BFF80-D5A6-6C69-3181-A4D288196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D1CAF6-049C-CFF6-F634-51E36F8D83C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261EF56-BC5D-55D6-E584-FD5A3F06FAD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5413CBF-762F-7865-0FC5-C58175C866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913412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4F1114-C19A-C55A-2E8B-EF73022646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2AA2E61-A087-CAC7-94CD-F9D5B27491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9486265" y="6499157"/>
            <a:ext cx="25971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algn="just">
              <a:lnSpc>
                <a:spcPts val="1425"/>
              </a:lnSpc>
            </a:pPr>
            <a:fld id="{81D60167-4931-47E6-BA6A-407CBD079E47}" type="slidenum">
              <a:rPr spc="-25" dirty="0"/>
              <a:pPr marL="38100" algn="just">
                <a:lnSpc>
                  <a:spcPts val="1425"/>
                </a:lnSpc>
              </a:pPr>
              <a:t>15</a:t>
            </a:fld>
            <a:endParaRPr spc="-25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A1B85-B67E-707A-CD4D-C43C736AD206}"/>
              </a:ext>
            </a:extLst>
          </p:cNvPr>
          <p:cNvSpPr txBox="1"/>
          <p:nvPr/>
        </p:nvSpPr>
        <p:spPr>
          <a:xfrm>
            <a:off x="342442" y="1025753"/>
            <a:ext cx="9221115" cy="2323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добавили для того, чтобы на сам объект распространился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Canvas Render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это необходимо для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случае изменения разрешения экрана и т.д.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Однако почему квадратик снова стал маленьким? Дело в том, что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растягивается вдоль своего родительского объекта, а новый созданный нами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данный момент имеет размеры всего 100 на 100. К тому же, у объекта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остались старые границы.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84DE77-D4B9-6B21-AF8E-EA8700D91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0" y="3501008"/>
            <a:ext cx="5940425" cy="23806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ADDDE7-44DC-ABE5-326C-633802020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396" y="3293984"/>
            <a:ext cx="3371584" cy="291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2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D3678-549A-C1EC-8DD7-B7E7A89A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F71F70-9B78-C770-C038-84F8AD65262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F64A740-F97D-2DCE-BB23-DAD31F048A1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65A90AF-E440-F321-A8DF-DEE98F3438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F3E9F8D-CEA3-D1CE-3E00-EC716BDE391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1050F54-58FE-9196-2D6D-0B9C3D7C99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C32A89-0C86-37E4-9023-F636C0550F44}"/>
              </a:ext>
            </a:extLst>
          </p:cNvPr>
          <p:cNvSpPr txBox="1"/>
          <p:nvPr/>
        </p:nvSpPr>
        <p:spPr>
          <a:xfrm>
            <a:off x="758952" y="1071477"/>
            <a:ext cx="8563703" cy="113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всё вернулось на свои места, нам необходимо в инструменте привязки растянуть сначала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относительно нового родителя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растянуть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Mask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относительно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2E7EEE-BEE6-3E32-8A19-2745263A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23" y="2353942"/>
            <a:ext cx="8563703" cy="346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49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FED5F-E582-957A-9231-80ACA9D22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E6D860-F629-9B07-930A-1D16BB2DDCC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0E9A5F3-F0E5-5195-3752-23166A5B80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3E24F32-D6EF-08F3-9CB0-B05EBF092F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387CFC3-FA0F-A7BB-ED47-72F821B9BF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2A09CEE-77A5-E8DB-21D1-75225A51303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278993-0F9E-9660-8F29-8F33410B40BB}"/>
              </a:ext>
            </a:extLst>
          </p:cNvPr>
          <p:cNvSpPr txBox="1"/>
          <p:nvPr/>
        </p:nvSpPr>
        <p:spPr>
          <a:xfrm>
            <a:off x="488505" y="1071477"/>
            <a:ext cx="8784976" cy="1841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запуска приложения ничего не произойдёт. Дело в том, что объекты в действительности сейчас располагаются в сетке корректно, но проблема заключается в том, что для того, чтобы начать перемещение, нужно расширить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по которому как раз идёт перемещение. Попробуйте расширить в редакторе, и убедитесь в этом.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8CDBA8-5707-6E55-9111-6C17A438F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04" y="3007370"/>
            <a:ext cx="5328592" cy="316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98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858EF-F681-E8D2-F08B-554441080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FFB1218-E143-D70D-77C9-027DE5700001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2B2048F-18A9-5553-0D48-08EB088468F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26A506A-C798-E335-058A-185F3FBBC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AB1426A-5C6A-6B37-8CE5-DF10B958622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EB1552D-69B7-8366-F569-30A0CCF45EC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ADEDB-60DA-8468-62C9-D0AE3652E10A}"/>
              </a:ext>
            </a:extLst>
          </p:cNvPr>
          <p:cNvSpPr txBox="1"/>
          <p:nvPr/>
        </p:nvSpPr>
        <p:spPr>
          <a:xfrm>
            <a:off x="676546" y="1499080"/>
            <a:ext cx="8323577" cy="3859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всё двигается, но п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оявилась новая проблема: чтобы начать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скролл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нужно знать точный размер самого поля. Можно сделать это вручную или написать какой-то скрипт для того, чтобы он самостоятельно изменял границы поля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есть второй вариант: можно использовать нужный нам компонент, который будет автоматически изменять границы нашего поля в зависимости от того, сколько там будет элементов. Более того, он даже будет работать, если в процессе выполнения мы будем добавлять ещё кучу изображений!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Называется данный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Size Filter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098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A830-291A-FB66-599E-EC28A71A9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524CC9-C701-A19B-1D0D-BCF5107A908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564CE7E-F1E1-FC58-BA24-29DE1573D3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DBAE4D8-41DF-DC65-BEC2-0D6D4EDC10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6D76A98-7586-2C76-55F9-2A690152736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2B6C7AB-8F44-9E28-F53C-60CF5F7289E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4D093D-DA8F-0059-362B-EABB353D718F}"/>
              </a:ext>
            </a:extLst>
          </p:cNvPr>
          <p:cNvSpPr txBox="1"/>
          <p:nvPr/>
        </p:nvSpPr>
        <p:spPr>
          <a:xfrm>
            <a:off x="632520" y="1084706"/>
            <a:ext cx="8536277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Выбираем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добавляем ему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Size Filter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E4DC39-A5E1-8C2F-DE3E-B258129E4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45" y="1570772"/>
            <a:ext cx="5940425" cy="33343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D9B555-795B-FF10-659A-0AA02952DC81}"/>
              </a:ext>
            </a:extLst>
          </p:cNvPr>
          <p:cNvSpPr txBox="1"/>
          <p:nvPr/>
        </p:nvSpPr>
        <p:spPr>
          <a:xfrm>
            <a:off x="449170" y="4941168"/>
            <a:ext cx="8719627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умолчанию они не будут ничего нам автоматически подбирать, для этого выбираем нужную ось, по которой необходимо сделать растяжение. Выберем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Preferred Size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посмотрим в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эдитор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134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Содержание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60512" y="1196752"/>
            <a:ext cx="8255000" cy="15837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Начало урока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вертикального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Scrolling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SzPct val="79545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для закрепления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48432-5FBE-3814-16CD-EB84608F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0B6458-4BE2-87CC-127C-859794C0893F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67858B4-349A-AEA9-965B-836DDE9B501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9C92C68-9456-2DC2-E91D-E99BF72D03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B07B808-5550-DAEF-F2F4-69A488CAAF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3145ADD-DD61-C789-2E11-F56A523313E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2427-4ECB-5FAE-6BC7-C7E7E4321E5B}"/>
              </a:ext>
            </a:extLst>
          </p:cNvPr>
          <p:cNvSpPr txBox="1"/>
          <p:nvPr/>
        </p:nvSpPr>
        <p:spPr>
          <a:xfrm>
            <a:off x="612648" y="4123550"/>
            <a:ext cx="8451373" cy="24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Границы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автоматически растянулись. Также если добавить после несколько изображений, то границы тоже изменятся!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По-сути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наш механизм готов, но что-то тут не так. Мы хотим, чтобы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скролл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начинался слева направо, от начального изображения. Как же это поправить?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1B427E-1745-71BC-12A4-0935E5864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591" y="1196752"/>
            <a:ext cx="6482818" cy="288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3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99BA7-B76F-4B30-CFD6-8F463694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6ABDAC-EF6E-5E91-02A4-3481D1ADB716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7B32D20-BDA4-B7E2-C177-C325000E9F9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2162E97-F95B-76B2-BAE1-2CD07AE13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659053-4F44-7DB4-C27A-05095BF7C4A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42AF61D-D5FF-5CE7-469D-B298C4D64AD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C889F1-5E4A-636B-703A-0CA8432C76B4}"/>
              </a:ext>
            </a:extLst>
          </p:cNvPr>
          <p:cNvSpPr txBox="1"/>
          <p:nvPr/>
        </p:nvSpPr>
        <p:spPr>
          <a:xfrm>
            <a:off x="272480" y="3959427"/>
            <a:ext cx="4805059" cy="1125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решения данной проблемы нам нужно нажать на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затем перейти в инспектор.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2BBC2-3836-EBE9-5186-333A71180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42" y="1605588"/>
            <a:ext cx="4824537" cy="22523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0E995A-5DCB-297B-4BAB-1195FF83F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481" y="1605588"/>
            <a:ext cx="4088275" cy="33294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A805F-3E72-349B-0C4D-471261505C53}"/>
              </a:ext>
            </a:extLst>
          </p:cNvPr>
          <p:cNvSpPr txBox="1"/>
          <p:nvPr/>
        </p:nvSpPr>
        <p:spPr>
          <a:xfrm>
            <a:off x="272480" y="5085184"/>
            <a:ext cx="8374116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Потом посмотреть на сцену, чтобы слева сверху стоял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pivot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329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B8EC-653A-3003-5B15-D109DB6D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0F83A7-E4FE-1309-96A3-A0C6561A9F41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78406BDC-9EC3-5949-9F83-A3FB3D14A44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278F487-CEE2-6364-CD4B-5464A4CE7B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48FFE0B-4FBD-FA04-D62A-A845A71C30F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B03ACB2-CC09-CD4B-FF2B-7EC66C2C427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4D03CB-4D3A-0637-2811-9EC95286B32D}"/>
              </a:ext>
            </a:extLst>
          </p:cNvPr>
          <p:cNvSpPr txBox="1"/>
          <p:nvPr/>
        </p:nvSpPr>
        <p:spPr>
          <a:xfrm>
            <a:off x="82296" y="1124744"/>
            <a:ext cx="9154670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Возвращаемся в инспектор и находим соответствующее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pivot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Ставим по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0, по оси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оставляем как есть. Затем обнуляем позицию по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34C337D-138F-B84A-E10A-6C5585D84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817" y="2061213"/>
            <a:ext cx="6488365" cy="382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984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F27B0-19EC-F81F-BCF3-49A6C2FAC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87E331-62C9-E14E-32CE-706C9A26EBD0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504184A-2C54-9D78-43F2-579B5D0E4B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A5F6EAC-CB4D-39A3-0DA9-0675A25EF2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B37F0BF-E881-5198-5008-E4DAFFAFC38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F25B041-6CED-60B3-3728-4C8A767D851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5CE07-7E53-1C59-29A8-4A31F5EB55FF}"/>
              </a:ext>
            </a:extLst>
          </p:cNvPr>
          <p:cNvSpPr txBox="1"/>
          <p:nvPr/>
        </p:nvSpPr>
        <p:spPr>
          <a:xfrm>
            <a:off x="488504" y="1124744"/>
            <a:ext cx="8352928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Если вы всё правильно сделали, то в конечном итоге в окне сцена будет отображаться таким образом: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632BA2-94DD-EF0C-EACC-01041F74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800" y="1964522"/>
            <a:ext cx="3797679" cy="3552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91B72-F3A8-8B58-6EAB-DD5103E2558A}"/>
              </a:ext>
            </a:extLst>
          </p:cNvPr>
          <p:cNvSpPr txBox="1"/>
          <p:nvPr/>
        </p:nvSpPr>
        <p:spPr>
          <a:xfrm>
            <a:off x="488504" y="5614899"/>
            <a:ext cx="4955458" cy="42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Снова запускаем и пробуем.</a:t>
            </a:r>
          </a:p>
        </p:txBody>
      </p:sp>
    </p:spTree>
    <p:extLst>
      <p:ext uri="{BB962C8B-B14F-4D97-AF65-F5344CB8AC3E}">
        <p14:creationId xmlns:p14="http://schemas.microsoft.com/office/powerpoint/2010/main" val="77074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6F748-D8D3-7432-AFB1-B4E7CA234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F2F087-1283-70C6-D84F-5F72C32DF81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D7AAB1B-0846-06A1-8D51-9F458F99B6A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CED5CFF7-53C4-3CA9-1B18-7E9049722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Реализация вертикального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lang="ru-RU"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89CFB4D-6700-5834-7B7D-F191B6A366A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F60C510-C426-0B02-8AE0-19A3A4737A6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6FC169-2692-43D5-B6AA-890B2F8437CB}"/>
              </a:ext>
            </a:extLst>
          </p:cNvPr>
          <p:cNvSpPr txBox="1"/>
          <p:nvPr/>
        </p:nvSpPr>
        <p:spPr>
          <a:xfrm>
            <a:off x="704527" y="1124744"/>
            <a:ext cx="8619999" cy="2097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Аналогичным образом, можно сделать и по вертикали. Для этого копируем наш объект и вставляем в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MainDisplay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разместим два полученных окна на главном экране. Также для понимания дадим осмысленное имя новому объекту.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9E219FE-9364-928D-7369-AC00C977C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32" y="2798854"/>
            <a:ext cx="5590188" cy="323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155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38525-AE60-5B8D-1374-A7B23AA2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BB3F020-25B2-D783-D194-530C211E0FF3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0BF8AC6F-0563-FE2A-F5B1-1B5CA652B1E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EC6E7684-2D60-96F2-AFBA-2C76C4E9B1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Реализация вертикального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1310330-C578-1443-C084-83FEC211523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D5652C4-4D15-61DC-1973-FEC7BBFDC9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93A353-DE8E-9338-6E34-E087E98B6CAB}"/>
              </a:ext>
            </a:extLst>
          </p:cNvPr>
          <p:cNvSpPr txBox="1"/>
          <p:nvPr/>
        </p:nvSpPr>
        <p:spPr>
          <a:xfrm>
            <a:off x="704527" y="1124744"/>
            <a:ext cx="8619999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Заходим в инспектор нового объекта и ставим галочку только напротив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вместо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9B5984-AA71-9E67-A38B-178F33C9A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700" y="1992560"/>
            <a:ext cx="5400600" cy="29612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6E77F-6512-EE1F-4923-F7698B19FC61}"/>
              </a:ext>
            </a:extLst>
          </p:cNvPr>
          <p:cNvSpPr txBox="1"/>
          <p:nvPr/>
        </p:nvSpPr>
        <p:spPr>
          <a:xfrm>
            <a:off x="704527" y="5081241"/>
            <a:ext cx="8619999" cy="771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Всё, с объектом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ImagesScrollViewVertical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мы больше ничего не делаем, идём к его дочерним объектам, а именно к объекту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2293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6C147-5ED7-7AFB-9363-7E45A72F3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85F7FBE-E191-4FF5-BB3C-15ACC69D5D5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F974F4B1-EB6B-2440-0194-579DD49C14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578F988-9ABD-B0D0-976F-372FAE6A11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Реализация вертикального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C817CFC-CEBC-3287-FB5C-C36B34FFA20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2ADB503-A490-0834-42BA-B1DF1C6DD22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5C408-BCB1-541A-130F-1BAE43E3B308}"/>
              </a:ext>
            </a:extLst>
          </p:cNvPr>
          <p:cNvSpPr txBox="1"/>
          <p:nvPr/>
        </p:nvSpPr>
        <p:spPr>
          <a:xfrm>
            <a:off x="486631" y="1674094"/>
            <a:ext cx="4045269" cy="363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Необходимо сделать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откат к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тому состоянию, когда у нас объект не имел автоматического расширения границ. 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Убираем, ставим: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 Fit = Preferred Size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Затем ставим параметры как показано на фото.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и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зменяем параметры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 Layout group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6FE3F4-A78A-DB26-EDCC-6D9ADB0EB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989" y="1740462"/>
            <a:ext cx="4764276" cy="353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9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D45D-2A23-F145-8CC5-A073DC325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C55543-0E52-E605-274E-9DE252DF8549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90CC727A-E6F8-C5C4-88F2-B2AF6A37DE0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DCCF328-E015-B4DC-BDC2-6BEFAD20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Реализация вертикального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083F6AE-4416-9A22-D39A-FB528C1D99F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F6F7721-478A-F416-D113-72966DAEE2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A6D36-11DC-9591-A8F4-5F6691715CEA}"/>
              </a:ext>
            </a:extLst>
          </p:cNvPr>
          <p:cNvSpPr txBox="1"/>
          <p:nvPr/>
        </p:nvSpPr>
        <p:spPr>
          <a:xfrm>
            <a:off x="488505" y="1209396"/>
            <a:ext cx="8912638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конечном итоге,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олжен иметь примерно такие же параметры, как на фото.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6962D6-EE8D-40AA-4063-C7F5B352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3029"/>
          <a:stretch/>
        </p:blipFill>
        <p:spPr>
          <a:xfrm>
            <a:off x="488504" y="2198145"/>
            <a:ext cx="4543425" cy="349450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AC1A4D5-ACF1-D719-57C6-428EB5ED07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014" b="7534"/>
          <a:stretch/>
        </p:blipFill>
        <p:spPr>
          <a:xfrm>
            <a:off x="5083902" y="2201069"/>
            <a:ext cx="4317241" cy="34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699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2E59A-ED29-CDE8-A1CC-EE2041C1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8B8B99C-5F17-F4E9-7E39-B69727F408D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8EA2D72-48A2-5964-F82E-1FA04A92027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73883BD-4A21-1457-6E45-029B9835B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Реализация вертикального </a:t>
            </a:r>
            <a:r>
              <a:rPr lang="en-US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Scrolling-</a:t>
            </a: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B6CE85C-FF14-88DF-885B-E607D0FCD7B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037B51C-55D7-8A12-9E11-05820A30FAD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FE308-5608-78BE-8EF4-18AA3C6C7850}"/>
              </a:ext>
            </a:extLst>
          </p:cNvPr>
          <p:cNvSpPr txBox="1"/>
          <p:nvPr/>
        </p:nvSpPr>
        <p:spPr>
          <a:xfrm>
            <a:off x="961137" y="1159375"/>
            <a:ext cx="7856050" cy="41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можно запустить и убедиться, что всё хорошо работает.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D017C9D-5018-B51F-6E4B-F30C3613A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813" y="1861939"/>
            <a:ext cx="7728373" cy="398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72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BD66-9235-16EB-25E6-FF701C955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CD6332-CC6B-BDCB-7356-4AD43E1917F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FAE9995-A4D5-6857-7549-49BD1B92344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11F6CD8B-2473-C698-DB8C-FF5678E96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72383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3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Задание для закрепления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944EE9B-7972-9099-6A13-E60CB0602A5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8BB9341-17CF-63BF-16C8-5F67789208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DE68E6-F9AD-DD72-72B2-03E609FF2C7C}"/>
              </a:ext>
            </a:extLst>
          </p:cNvPr>
          <p:cNvSpPr txBox="1"/>
          <p:nvPr/>
        </p:nvSpPr>
        <p:spPr>
          <a:xfrm>
            <a:off x="642999" y="1101587"/>
            <a:ext cx="8619999" cy="12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закрепления данного урока, сделаем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скролл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страницу основного дисплея в этом приложении (сделать самостоятельно).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Вот что примерно должно получиться: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866400-7E8D-1442-875E-19E3528FA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917" y="2430008"/>
            <a:ext cx="6608165" cy="374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0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4E3BA-8D6C-F96A-262B-A01E42B4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BD1C96A-A585-C0A8-7665-5E59E8E51A9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1DDD1C7-652B-3941-F481-6CFBADDA5D2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38195B17-6681-1BF3-8830-241FE39A46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714629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Начало урока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3EEB9EF-2366-6199-BBFE-955F75824C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85F3CCC0-847A-9E17-3640-73F3FED5B8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B5B9C-6412-98B6-0A35-8A2878D9269A}"/>
              </a:ext>
            </a:extLst>
          </p:cNvPr>
          <p:cNvSpPr txBox="1"/>
          <p:nvPr/>
        </p:nvSpPr>
        <p:spPr>
          <a:xfrm>
            <a:off x="812432" y="1916576"/>
            <a:ext cx="3063458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Создаём пустой проект, переключаем платформу, по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желанию, подключаем девайс.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B6E7F-D60D-981A-AC5A-A2B03CAB3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96" y="1371087"/>
            <a:ext cx="5292353" cy="26606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129BE-450B-7671-57FD-8CA9EE438F41}"/>
              </a:ext>
            </a:extLst>
          </p:cNvPr>
          <p:cNvSpPr txBox="1"/>
          <p:nvPr/>
        </p:nvSpPr>
        <p:spPr>
          <a:xfrm>
            <a:off x="809422" y="4311453"/>
            <a:ext cx="8392050" cy="16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уже существует механизм для скроллинга объектов, однако он иногда бывает не совсем удобен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Определимся с</a:t>
            </a: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скроллингом, сделаем маленькое окошко, в котором будем листать изображения слева направо</a:t>
            </a:r>
          </a:p>
        </p:txBody>
      </p:sp>
    </p:spTree>
    <p:extLst>
      <p:ext uri="{BB962C8B-B14F-4D97-AF65-F5344CB8AC3E}">
        <p14:creationId xmlns:p14="http://schemas.microsoft.com/office/powerpoint/2010/main" val="242693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90A6F-445C-5972-6917-7F8777B2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D7C457C-BA6D-3E8D-7AFB-232CCFA2BB5D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E309380-6517-BF66-5F6E-5056155BDB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D76817C5-6AF4-FD58-5391-6A336F554A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0531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buSzPct val="79545"/>
              <a:tabLst>
                <a:tab pos="355600" algn="l"/>
              </a:tabLs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A166B99-3C2D-3F30-7E9D-96528F64342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2F5244A-B3CA-ADB3-D911-B856A8A26A6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7438FDF-3C17-4B91-F232-F7B81215829B}"/>
              </a:ext>
            </a:extLst>
          </p:cNvPr>
          <p:cNvSpPr txBox="1"/>
          <p:nvPr/>
        </p:nvSpPr>
        <p:spPr>
          <a:xfrm>
            <a:off x="662970" y="1064866"/>
            <a:ext cx="8754526" cy="40889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Создадим пустой объект в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MainDisplay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canvas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Назовем его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E27C90-66BA-31A6-0FA7-9AF35AF5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57" y="1640234"/>
            <a:ext cx="4038600" cy="41529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9DD2032-6C5E-2C82-1245-B47A18C7D507}"/>
              </a:ext>
            </a:extLst>
          </p:cNvPr>
          <p:cNvSpPr txBox="1"/>
          <p:nvPr/>
        </p:nvSpPr>
        <p:spPr>
          <a:xfrm>
            <a:off x="5073390" y="1674866"/>
            <a:ext cx="4238392" cy="1833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созданного объекта создаём дочерний пустой объект и назовём его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 будет отвечать за область, над которой будет происходить скроллинг.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BADCA46-61CF-2194-DC45-41409F78F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80" y="3709615"/>
            <a:ext cx="3172316" cy="199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67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CAA7C-ECA6-C11E-2078-3B224946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AEB7A16-C98D-FFCE-1601-5D82C71776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C7DDA9E2-2833-9336-7350-A9078DE7CCB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0744BC76-9EB2-C4A3-A866-8625F13648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773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9C62C4-7F7E-F1AA-4C07-98856E0A71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0CC3C07-F503-3B31-8154-70EDFEC65DF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64C63461-0B02-3F56-11FC-1337B04718C9}"/>
              </a:ext>
            </a:extLst>
          </p:cNvPr>
          <p:cNvSpPr txBox="1"/>
          <p:nvPr/>
        </p:nvSpPr>
        <p:spPr>
          <a:xfrm>
            <a:off x="6455179" y="1628800"/>
            <a:ext cx="3136796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инструменте привязки растягиваем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всей области.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400" i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DEB4B0-3B17-9B4C-D978-63B661A3F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45" y="1152143"/>
            <a:ext cx="5940425" cy="23488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3652B6-ACC6-E7F5-729E-DF088DA0E10D}"/>
              </a:ext>
            </a:extLst>
          </p:cNvPr>
          <p:cNvSpPr txBox="1"/>
          <p:nvPr/>
        </p:nvSpPr>
        <p:spPr>
          <a:xfrm>
            <a:off x="6436465" y="3747358"/>
            <a:ext cx="3107159" cy="19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Изменяем размеры самого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примере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реализовано квадратное окно размером 800 на 800.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DB6CFB9-699D-4317-1F0A-FF6207CB0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76" y="3597970"/>
            <a:ext cx="59404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2F2D5-F718-FA14-2A69-F99F8555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7055D2-1AFC-47A5-41F4-377B54349E42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26D185F-F378-44D7-9813-33AD88E298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637DE125-A894-6B45-7E2C-DF0A895656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5" y="220471"/>
            <a:ext cx="88193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B469800-11D3-95DE-4496-AE63F361DC9F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101C819-41F3-8F4C-6BC4-BB357AB9912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36F6216-3B72-EF2C-435B-7870164D7883}"/>
              </a:ext>
            </a:extLst>
          </p:cNvPr>
          <p:cNvSpPr txBox="1"/>
          <p:nvPr/>
        </p:nvSpPr>
        <p:spPr>
          <a:xfrm>
            <a:off x="543319" y="1084706"/>
            <a:ext cx="8819361" cy="1116781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того, чтобы наше окно отображалось на главном экране, добавим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объекту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ImagesScrollView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затем изменяем цвет на понравившийся в палитре.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4088E19-B88A-5C0D-899F-78739667F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24" y="2350669"/>
            <a:ext cx="5022561" cy="374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36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0296-44C0-077C-9F69-69A8ADC4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79AB2D-5417-69A7-7A4B-DBB029A7E7CA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90ECC26-3742-47B5-2677-7C9F3DAAB71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6728CD3-C2C0-747D-D490-CE0DE0AB2D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71296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123C7AE-6AD6-E9D9-BFB5-112193AF1AD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21EE8B-4537-F90A-EBC6-4FF603C6582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EFB9A-42A5-A94A-B776-ABF1E483C4B5}"/>
              </a:ext>
            </a:extLst>
          </p:cNvPr>
          <p:cNvSpPr txBox="1"/>
          <p:nvPr/>
        </p:nvSpPr>
        <p:spPr>
          <a:xfrm>
            <a:off x="596516" y="4971259"/>
            <a:ext cx="8712968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Далее создаём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того же объекта и перемещаем наш дочерний объект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AD63B1F-7D7D-E528-8D39-BA7C102D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092" y="1374052"/>
            <a:ext cx="5940425" cy="343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482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FD400-F73F-B5D3-B972-1FBD6B7C7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51CDE86-E359-DFE1-F995-AA5BF5D1AC04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91E01C-018F-972A-4C99-7A0406DBE7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AC2B8185-A88D-F2CB-8B73-43E17E7E42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922111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B2ACF32-73E5-6070-6680-0F34DD6D73B7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68D2591C-2C37-B341-4525-B34EFC879F2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E1FD768-B453-4087-FB5D-87561C7ABD59}"/>
              </a:ext>
            </a:extLst>
          </p:cNvPr>
          <p:cNvSpPr txBox="1"/>
          <p:nvPr/>
        </p:nvSpPr>
        <p:spPr>
          <a:xfrm>
            <a:off x="1027629" y="1484784"/>
            <a:ext cx="7850741" cy="3663567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более подробно в инспекторе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Rect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объект, над которым будет производиться скроллинг;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Horizontal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если стоит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разрешен скроллинг по горизонтали;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Vertical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если стоит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то разрешен скроллинг по вертикали;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Movement type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в рамках нашего занятия будет использоваться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clamped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Inertia 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Deceleration Rate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инерция после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свапа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 области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Scroll Sensitivity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чувствительность к событиям прокрутки, колеса прокрутки и трекпада (для ПК).</a:t>
            </a:r>
          </a:p>
        </p:txBody>
      </p:sp>
    </p:spTree>
    <p:extLst>
      <p:ext uri="{BB962C8B-B14F-4D97-AF65-F5344CB8AC3E}">
        <p14:creationId xmlns:p14="http://schemas.microsoft.com/office/powerpoint/2010/main" val="3098825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AD9C-9C1A-FD14-EE02-FC87AF204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A8316CD-F398-6DCE-AB87-46B173ECF187}"/>
              </a:ext>
            </a:extLst>
          </p:cNvPr>
          <p:cNvSpPr/>
          <p:nvPr/>
        </p:nvSpPr>
        <p:spPr>
          <a:xfrm>
            <a:off x="133350" y="110489"/>
            <a:ext cx="9439910" cy="864235"/>
          </a:xfrm>
          <a:custGeom>
            <a:avLst/>
            <a:gdLst/>
            <a:ahLst/>
            <a:cxnLst/>
            <a:rect l="l" t="t" r="r" b="b"/>
            <a:pathLst>
              <a:path w="9439910" h="864235">
                <a:moveTo>
                  <a:pt x="0" y="850391"/>
                </a:moveTo>
                <a:lnTo>
                  <a:pt x="9439656" y="850391"/>
                </a:lnTo>
              </a:path>
              <a:path w="9439910" h="864235">
                <a:moveTo>
                  <a:pt x="0" y="0"/>
                </a:moveTo>
                <a:lnTo>
                  <a:pt x="0" y="864107"/>
                </a:lnTo>
              </a:path>
            </a:pathLst>
          </a:custGeom>
          <a:ln w="38100">
            <a:solidFill>
              <a:srgbClr val="0969C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713F652-CD0A-2513-F696-50BA0439297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296" y="6030467"/>
            <a:ext cx="676656" cy="745235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886EB321-29E2-BEDF-C340-CFF3A159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144" y="220471"/>
            <a:ext cx="892133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Реализация горизонтального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Scrolling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-а</a:t>
            </a:r>
            <a:endParaRPr spc="-10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A3B374C-474A-6636-6D07-79443B12340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961136" y="6452203"/>
            <a:ext cx="1548130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/>
              <a:t>Нижний</a:t>
            </a:r>
            <a:r>
              <a:rPr spc="-25" dirty="0"/>
              <a:t> </a:t>
            </a:r>
            <a:r>
              <a:rPr dirty="0"/>
              <a:t>Новгород,</a:t>
            </a:r>
            <a:r>
              <a:rPr spc="-25" dirty="0"/>
              <a:t> </a:t>
            </a:r>
            <a:r>
              <a:rPr dirty="0"/>
              <a:t>202</a:t>
            </a:r>
            <a:r>
              <a:rPr lang="en-US" dirty="0"/>
              <a:t>5</a:t>
            </a:r>
            <a:r>
              <a:rPr spc="-55" dirty="0"/>
              <a:t> </a:t>
            </a:r>
            <a:r>
              <a:rPr spc="-25" dirty="0"/>
              <a:t>г.</a:t>
            </a: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78646FE9-F3E3-B77F-2396-6EDBD76F68B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44BEF6-E2DB-DC7D-D6DD-8E4688DAD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65" y="1239873"/>
            <a:ext cx="5199373" cy="4850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3843CC-6203-2E78-6FF6-11F49A6A560B}"/>
              </a:ext>
            </a:extLst>
          </p:cNvPr>
          <p:cNvSpPr txBox="1"/>
          <p:nvPr/>
        </p:nvSpPr>
        <p:spPr>
          <a:xfrm>
            <a:off x="157797" y="3104255"/>
            <a:ext cx="3980382" cy="26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 все наши изображения находятся в одном месте. Теперь нам нужно их расположить в поле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2860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Unity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такой случае предусмотрен компонент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Grid Layout Group</a:t>
            </a:r>
            <a:r>
              <a:rPr lang="ru-RU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50694B-21DB-8E47-C2CF-20F356FDB8AF}"/>
              </a:ext>
            </a:extLst>
          </p:cNvPr>
          <p:cNvSpPr txBox="1"/>
          <p:nvPr/>
        </p:nvSpPr>
        <p:spPr>
          <a:xfrm>
            <a:off x="389851" y="1394773"/>
            <a:ext cx="3748328" cy="147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нам необходимо создать объекты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Image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сделать их дочерними в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Content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(штук 7 будет достаточно).</a:t>
            </a:r>
          </a:p>
        </p:txBody>
      </p:sp>
    </p:spTree>
    <p:extLst>
      <p:ext uri="{BB962C8B-B14F-4D97-AF65-F5344CB8AC3E}">
        <p14:creationId xmlns:p14="http://schemas.microsoft.com/office/powerpoint/2010/main" val="41558006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Lecture03_Scale</Template>
  <TotalTime>256</TotalTime>
  <Words>1451</Words>
  <Application>Microsoft Office PowerPoint</Application>
  <PresentationFormat>Лист A4 (210x297 мм)</PresentationFormat>
  <Paragraphs>156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5" baseType="lpstr">
      <vt:lpstr>Arial</vt:lpstr>
      <vt:lpstr>Calibri</vt:lpstr>
      <vt:lpstr>Microsoft Sans Serif</vt:lpstr>
      <vt:lpstr>Times New Roman</vt:lpstr>
      <vt:lpstr>Wingdings</vt:lpstr>
      <vt:lpstr>Тема Office</vt:lpstr>
      <vt:lpstr>Презентация PowerPoint</vt:lpstr>
      <vt:lpstr>Содержание</vt:lpstr>
      <vt:lpstr>Начало урока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горизонтального Scrolling-а</vt:lpstr>
      <vt:lpstr>Реализация вертикального Scrolling-а</vt:lpstr>
      <vt:lpstr>Реализация вертикального Scrolling-а</vt:lpstr>
      <vt:lpstr>Реализация вертикального Scrolling-а</vt:lpstr>
      <vt:lpstr>Реализация вертикального Scrolling-а</vt:lpstr>
      <vt:lpstr>Реализация вертикального Scrolling-а</vt:lpstr>
      <vt:lpstr>Задание для закрепления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Кузнецов</dc:creator>
  <cp:lastModifiedBy>Артём Кузнецов</cp:lastModifiedBy>
  <cp:revision>3</cp:revision>
  <dcterms:created xsi:type="dcterms:W3CDTF">2025-01-22T10:15:01Z</dcterms:created>
  <dcterms:modified xsi:type="dcterms:W3CDTF">2025-01-22T14:31:10Z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2024-12-24T00:00:00Z</vt:filetime>
  </property>
  <property fmtid="{D5CDD505-2E9C-101B-9397-08002B2CF9AE}" pid="5" name="Producer">
    <vt:lpwstr>Microsoft® PowerPoint® 2013</vt:lpwstr>
  </property>
</Properties>
</file>