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6" r:id="rId21"/>
    <p:sldId id="290" r:id="rId22"/>
    <p:sldId id="291" r:id="rId23"/>
    <p:sldId id="292" r:id="rId24"/>
    <p:sldId id="293" r:id="rId25"/>
    <p:sldId id="294" r:id="rId26"/>
    <p:sldId id="295" r:id="rId27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43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4597" y="6383273"/>
            <a:ext cx="8735695" cy="0"/>
          </a:xfrm>
          <a:custGeom>
            <a:avLst/>
            <a:gdLst/>
            <a:ahLst/>
            <a:cxnLst/>
            <a:rect l="l" t="t" r="r" b="b"/>
            <a:pathLst>
              <a:path w="8735695">
                <a:moveTo>
                  <a:pt x="0" y="0"/>
                </a:moveTo>
                <a:lnTo>
                  <a:pt x="8735568" y="0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4597" y="6383273"/>
            <a:ext cx="8735695" cy="0"/>
          </a:xfrm>
          <a:custGeom>
            <a:avLst/>
            <a:gdLst/>
            <a:ahLst/>
            <a:cxnLst/>
            <a:rect l="l" t="t" r="r" b="b"/>
            <a:pathLst>
              <a:path w="8735695">
                <a:moveTo>
                  <a:pt x="0" y="0"/>
                </a:moveTo>
                <a:lnTo>
                  <a:pt x="8735568" y="0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145" y="220471"/>
            <a:ext cx="71462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040" y="2382774"/>
            <a:ext cx="8297545" cy="2106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71465" y="6452203"/>
            <a:ext cx="2035809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6265" y="6499157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6928" y="218430"/>
            <a:ext cx="7941309" cy="117919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69"/>
              </a:spcBef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</a:t>
            </a:r>
            <a:r>
              <a:rPr sz="18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ctr">
              <a:lnSpc>
                <a:spcPct val="140000"/>
              </a:lnSpc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Нижегородский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</a:t>
            </a: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Н.И.</a:t>
            </a:r>
            <a:r>
              <a:rPr sz="1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Лобачевского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технологий,</a:t>
            </a:r>
            <a:r>
              <a:rPr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математики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механики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" y="115823"/>
            <a:ext cx="1150620" cy="12679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6582" y="2185711"/>
            <a:ext cx="60966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мобильных приложений на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8321A6C-7E80-FD97-F4BC-25206EFB0C87}"/>
              </a:ext>
            </a:extLst>
          </p:cNvPr>
          <p:cNvSpPr txBox="1"/>
          <p:nvPr/>
        </p:nvSpPr>
        <p:spPr>
          <a:xfrm>
            <a:off x="3181602" y="5562600"/>
            <a:ext cx="6096635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r">
              <a:lnSpc>
                <a:spcPct val="100000"/>
              </a:lnSpc>
              <a:spcBef>
                <a:spcPts val="95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Карчков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</a:t>
            </a:r>
          </a:p>
          <a:p>
            <a:pPr marL="2540" algn="r">
              <a:lnSpc>
                <a:spcPct val="100000"/>
              </a:lnSpc>
              <a:spcBef>
                <a:spcPts val="95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Кузнецов Артём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AC3D33-B26E-789C-C28E-86B589AF8372}"/>
              </a:ext>
            </a:extLst>
          </p:cNvPr>
          <p:cNvSpPr txBox="1"/>
          <p:nvPr/>
        </p:nvSpPr>
        <p:spPr>
          <a:xfrm>
            <a:off x="1904682" y="3744952"/>
            <a:ext cx="609663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 компонентами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AD59C-7B94-28B7-70C8-9B24D60C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D9D845-7B4D-DFF9-1AB7-ED6BFC7D9E58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DF1F682-EEFF-C397-568F-C603C8BDB8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B38AB1E-1DC4-DDAD-BD1A-498DA9D8F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«Кнопка»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9634070-974F-9C64-BECD-94657CA5BC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AD2E004-5640-77E4-407A-C3088A96796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05BEBC3-28FF-EB9D-10D7-694F91C48917}"/>
              </a:ext>
            </a:extLst>
          </p:cNvPr>
          <p:cNvSpPr txBox="1"/>
          <p:nvPr/>
        </p:nvSpPr>
        <p:spPr>
          <a:xfrm>
            <a:off x="848544" y="974724"/>
            <a:ext cx="8461756" cy="497424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свойства: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Interactable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показывает, можно ли взаимодействовать с кнопкой в текущий момент времени;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 Color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цвет кнопки в обычном состоянии;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Highlighted Color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цвет при наведении на кнопку;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 Color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цвет при нажатии на кнопку;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 Color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цвет после клика на кнопку;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Disabled Color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цвет при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Interactable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 Multiplier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прозрачность кнопки при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Interactable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Fade Duration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время для полного перекрашивания кнопки из одного цвета в другой, при этом будет плавный перелив цветов;</a:t>
            </a:r>
          </a:p>
        </p:txBody>
      </p:sp>
    </p:spTree>
    <p:extLst>
      <p:ext uri="{BB962C8B-B14F-4D97-AF65-F5344CB8AC3E}">
        <p14:creationId xmlns:p14="http://schemas.microsoft.com/office/powerpoint/2010/main" val="155546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DCD1F-1F31-8A4D-44A9-4AEBE882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D962AA1-E8A3-8DF7-0931-62674636403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0918DA8-F7EC-FAFA-284C-5EA9DF83FA7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8EF47EC-A936-E201-1B6D-F205C2D60E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«Поле ввода»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1933F3F-55AE-CB21-E5BD-92E85BAA472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17553A4-E2CB-63B5-793E-D5131659C3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A2CD39A-D496-D035-35E7-8113C107AAD5}"/>
              </a:ext>
            </a:extLst>
          </p:cNvPr>
          <p:cNvSpPr txBox="1"/>
          <p:nvPr/>
        </p:nvSpPr>
        <p:spPr>
          <a:xfrm>
            <a:off x="586491" y="1225964"/>
            <a:ext cx="8781736" cy="111678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Любое приложение оперирует данными, поэтому нам необходимо каким-то образом их вводить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ля этого в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предусмотрен такой компонент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как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ввода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InputField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419EA4-85F8-983F-630E-BC329564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935" y="2276872"/>
            <a:ext cx="4850292" cy="3861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344ED1-C063-B726-4B7A-F00F8F35690B}"/>
              </a:ext>
            </a:extLst>
          </p:cNvPr>
          <p:cNvSpPr txBox="1"/>
          <p:nvPr/>
        </p:nvSpPr>
        <p:spPr>
          <a:xfrm>
            <a:off x="537773" y="2634505"/>
            <a:ext cx="3837729" cy="17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чтобы создать данный компонент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открываем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GameObjects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InputField</a:t>
            </a: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размещаем его.</a:t>
            </a:r>
          </a:p>
        </p:txBody>
      </p:sp>
    </p:spTree>
    <p:extLst>
      <p:ext uri="{BB962C8B-B14F-4D97-AF65-F5344CB8AC3E}">
        <p14:creationId xmlns:p14="http://schemas.microsoft.com/office/powerpoint/2010/main" val="201803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BC126-B19A-C322-C101-2F3ADB67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AFF5C4-999B-2F80-2994-67EBF13FE93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60D09EA-6E48-4D1E-3989-299635624B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176172E-4649-26FA-CFB7-3AE015BEE7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«Поле ввода»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D95769-5829-1B6B-5025-9682BE36236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64177D1-ECFF-1E6F-F00A-6070922C2F8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03E097D-88F7-00B4-0B20-69F4D40C4572}"/>
              </a:ext>
            </a:extLst>
          </p:cNvPr>
          <p:cNvSpPr txBox="1"/>
          <p:nvPr/>
        </p:nvSpPr>
        <p:spPr>
          <a:xfrm>
            <a:off x="758952" y="1086533"/>
            <a:ext cx="3736733" cy="41485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Посмотрим иерархию поля ввода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F552C-12D5-4A4B-7C50-83296D34C39E}"/>
              </a:ext>
            </a:extLst>
          </p:cNvPr>
          <p:cNvSpPr txBox="1"/>
          <p:nvPr/>
        </p:nvSpPr>
        <p:spPr>
          <a:xfrm>
            <a:off x="666994" y="3120490"/>
            <a:ext cx="4973534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мы видим, он состоит из самого поля ввода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Placeholder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а также объекта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для сохранения введенного текста.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353795-8873-286C-A718-E5458126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05" y="1681442"/>
            <a:ext cx="3883828" cy="12952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746057-E425-AC60-A8DB-B7F96120D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12" y="1084706"/>
            <a:ext cx="3234005" cy="52030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6370D6-F146-165A-A837-A60DE40F6FE1}"/>
              </a:ext>
            </a:extLst>
          </p:cNvPr>
          <p:cNvSpPr txBox="1"/>
          <p:nvPr/>
        </p:nvSpPr>
        <p:spPr>
          <a:xfrm>
            <a:off x="676032" y="4402713"/>
            <a:ext cx="4955458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инспекторе есть уже ранее нам известные свойства, которые также присутствовали в кнопке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7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E4574-394F-0AD3-AF1F-D91714049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F11A30-717B-27CB-BC49-07975004D6BC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71D1C85-4664-0ACF-1C1F-3CDE20BB95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B71A220-34B3-7FD6-E9ED-373CB6AC0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«Поле ввода»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EEE118-3D21-C873-B25D-BC093883F40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544D028-BC8F-160C-D080-1ABD0BED8F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794567F-2C4F-4702-F873-D83AC7D4D473}"/>
              </a:ext>
            </a:extLst>
          </p:cNvPr>
          <p:cNvSpPr txBox="1"/>
          <p:nvPr/>
        </p:nvSpPr>
        <p:spPr>
          <a:xfrm>
            <a:off x="758952" y="1277866"/>
            <a:ext cx="8442520" cy="430226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свойства: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введенный текст;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 type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разрешенный набор символов (цифры, буквы,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пин-код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т.д.);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Placeholder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дочерний объект, в него мы вводим текст;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Vertical scrollbar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ещё один компонент графического интерфейса, который используется для пролистывания страницы (более детально рассмотрим чуть позже);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Caret Blink Rate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частота мигания курсора (каретка);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Caret Width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размер курсора (каретки);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 Caret Color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при значении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выскакивает дополнительное поле для выбора цвета;</a:t>
            </a:r>
          </a:p>
        </p:txBody>
      </p:sp>
    </p:spTree>
    <p:extLst>
      <p:ext uri="{BB962C8B-B14F-4D97-AF65-F5344CB8AC3E}">
        <p14:creationId xmlns:p14="http://schemas.microsoft.com/office/powerpoint/2010/main" val="2237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43280-042F-E463-903C-E1E72DC5C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3C97BC-5E2C-F697-7CD7-B70A957B7A13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8E8B083-9760-0EB9-5A1C-9B97C4EED7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A4EE5E7-12DC-CCE2-64D6-FF8F26F51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«Поле ввода»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0E24985-9A76-728F-2DB9-28A34C23EB2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4D85959-7060-53DB-8E2A-E127E44F4E5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1DA42AF-0D74-B0F2-CF1B-805D5F4AEE41}"/>
              </a:ext>
            </a:extLst>
          </p:cNvPr>
          <p:cNvSpPr txBox="1"/>
          <p:nvPr/>
        </p:nvSpPr>
        <p:spPr>
          <a:xfrm>
            <a:off x="758952" y="1277866"/>
            <a:ext cx="8370512" cy="3594382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Продолжение основных свойств: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Color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цвет выделенного текста;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OnFocus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SelectAll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при нажатии на поле будет выделять текст целиком, в противном случае поставит каретку в нужное место;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Reset On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DeActivation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если стоит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выделенный текст и каретка будут сбрасываться в случае, если пользователь начинает работать с другим компонентом (клик в другое место, работа с кнопкой и т.д.);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Hide Soft Keyboard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блокирует доступ к клавиатуре;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Hide mobile input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локирует собственное поле ввода (только для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only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поле доступно только для чтения.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6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FF80-D5A6-6C69-3181-A4D288196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D1CAF6-049C-CFF6-F634-51E36F8D83C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261EF56-BC5D-55D6-E584-FD5A3F06FA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E5413CBF-762F-7865-0FC5-C58175C866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«Тумблер»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A4F1114-C19A-C55A-2E8B-EF730226464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2AA2E61-A087-CAC7-94CD-F9D5B27491A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662CA2D-5065-917A-42F2-C9C91601B61C}"/>
              </a:ext>
            </a:extLst>
          </p:cNvPr>
          <p:cNvSpPr txBox="1"/>
          <p:nvPr/>
        </p:nvSpPr>
        <p:spPr>
          <a:xfrm>
            <a:off x="560512" y="1283908"/>
            <a:ext cx="8822866" cy="76283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компонент представляет собой мини-кнопку, только в отличие от самой кнопки хранит в себе состояние 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 or false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163228-916D-DDAA-844E-7DF1EA0F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2348880"/>
            <a:ext cx="5652393" cy="3174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E1001D-03CC-9A53-8429-281BB4795A1E}"/>
              </a:ext>
            </a:extLst>
          </p:cNvPr>
          <p:cNvSpPr txBox="1"/>
          <p:nvPr/>
        </p:nvSpPr>
        <p:spPr>
          <a:xfrm>
            <a:off x="6382287" y="4276274"/>
            <a:ext cx="25533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Свойство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On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булевым отображением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A1B85-B67E-707A-CD4D-C43C736AD206}"/>
              </a:ext>
            </a:extLst>
          </p:cNvPr>
          <p:cNvSpPr txBox="1"/>
          <p:nvPr/>
        </p:nvSpPr>
        <p:spPr>
          <a:xfrm>
            <a:off x="6382287" y="2456442"/>
            <a:ext cx="3001091" cy="1479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Создадим и посмотрим на данный объект: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GameObjects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-&gt; UI -&gt;  Toggle</a:t>
            </a: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2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D3678-549A-C1EC-8DD7-B7E7A89A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EF71F70-9B78-C770-C038-84F8AD652626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F64A740-F97D-2DCE-BB23-DAD31F048A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565A90AF-E440-F321-A8DF-DEE98F3438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«Ползунок»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F3E9F8D-CEA3-D1CE-3E00-EC716BDE39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1050F54-58FE-9196-2D6D-0B9C3D7C995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AD595E7-C336-F53A-D60A-F709385696DA}"/>
              </a:ext>
            </a:extLst>
          </p:cNvPr>
          <p:cNvSpPr txBox="1"/>
          <p:nvPr/>
        </p:nvSpPr>
        <p:spPr>
          <a:xfrm>
            <a:off x="642614" y="1196752"/>
            <a:ext cx="8620772" cy="40889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Создадим объект: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GameObjects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-&gt; UI -&gt; Slider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24C9BC-1005-D54D-F20E-903A4A5E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72" y="2705202"/>
            <a:ext cx="5587547" cy="32115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C32A89-0C86-37E4-9023-F636C0550F44}"/>
              </a:ext>
            </a:extLst>
          </p:cNvPr>
          <p:cNvSpPr txBox="1"/>
          <p:nvPr/>
        </p:nvSpPr>
        <p:spPr>
          <a:xfrm>
            <a:off x="513882" y="1706001"/>
            <a:ext cx="8972384" cy="12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 в инспекторе, влияющие на цвет, касаются только самого ползунка.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MinValue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MaxValue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задаю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минимальное и максимальное значения соответственно.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E7D71-9A8E-D31E-8453-5C65CD5C7C55}"/>
              </a:ext>
            </a:extLst>
          </p:cNvPr>
          <p:cNvSpPr txBox="1"/>
          <p:nvPr/>
        </p:nvSpPr>
        <p:spPr>
          <a:xfrm>
            <a:off x="513882" y="3005310"/>
            <a:ext cx="3142976" cy="2559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направление (слева направо, справа налево, сверху вниз, снизу вверх)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Whole Numbers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целочисленные значения ползунка.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9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9FE24-F2C9-7FCF-D3B8-1C0DA0F23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9D9B30-D42A-4D7D-3924-C660A75B67A5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38B6DAA-4A26-D554-23B2-CDADE31176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BF24D65-8322-BFE9-82DF-8559441441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«Выпадающий список»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4311416-8D62-34C0-C785-E24CF85F5BE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BDEBB75-C653-6C60-1D6E-C5625F60B0B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0360056-6A41-25DD-BBAA-07B5D69B5367}"/>
              </a:ext>
            </a:extLst>
          </p:cNvPr>
          <p:cNvSpPr txBox="1"/>
          <p:nvPr/>
        </p:nvSpPr>
        <p:spPr>
          <a:xfrm>
            <a:off x="534173" y="1196752"/>
            <a:ext cx="8620772" cy="41652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Аналогичным образом создаём компонент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Dropdown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3CDC0C-6229-5A32-031C-526EBD86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8" y="1725185"/>
            <a:ext cx="5453140" cy="39503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E26C07-2F54-D287-EE60-FA72F7923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604" y="2276872"/>
            <a:ext cx="3390900" cy="2066925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6176B778-F5E9-F4F5-C01E-A5CD393D1C75}"/>
              </a:ext>
            </a:extLst>
          </p:cNvPr>
          <p:cNvSpPr txBox="1"/>
          <p:nvPr/>
        </p:nvSpPr>
        <p:spPr>
          <a:xfrm>
            <a:off x="6125377" y="1746593"/>
            <a:ext cx="2878610" cy="41652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Иерархия: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9B5334-296D-4F80-4735-1965A831FF45}"/>
              </a:ext>
            </a:extLst>
          </p:cNvPr>
          <p:cNvSpPr txBox="1"/>
          <p:nvPr/>
        </p:nvSpPr>
        <p:spPr>
          <a:xfrm>
            <a:off x="6029003" y="4475249"/>
            <a:ext cx="3435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элементы, которые будут добавляться в список, создаются по шаблону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9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7B2E3-4CB0-AB08-70EB-D705C151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CC5A3F-A345-915D-7295-1C7907B5D0ED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8E63577-2688-22E3-1D6A-893ADBB86E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2A96D93-95CB-898D-627C-7D19A39D9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«Выпадающий список»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3EC5E8B-7A13-E2B3-E628-5AE64C58E4D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7B9E24F-CDFA-C016-1E4F-DAC8D03FB81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A98BD90-A2CB-A67D-0A42-9FE2D68BE795}"/>
              </a:ext>
            </a:extLst>
          </p:cNvPr>
          <p:cNvSpPr txBox="1"/>
          <p:nvPr/>
        </p:nvSpPr>
        <p:spPr>
          <a:xfrm>
            <a:off x="704528" y="1245765"/>
            <a:ext cx="4824536" cy="391517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Инспектор практически ничем не отличается от большинства других компонент, рассмотрим самые интересные из них: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отображает текущий выбранный элемент (отсчёт идет с нуля);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Alpha Fade Speed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скорость открытия и закрытия выпадающего списка;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в нём перечисляются все элементы списка.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0F0304-2931-D30B-A829-9A01BE1C1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20" y="1245765"/>
            <a:ext cx="3312368" cy="47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0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E4378-FF06-5AFE-3395-5D4DCC371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C03D30-BE08-BEF6-5337-24D93C2D4FB3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86A2383-5B89-F27B-20AE-293E906601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54661A51-FA2C-F12A-DE90-BFB01EB730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Проблема компонента «Поле ввода»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1813A86-215A-F0FE-E38C-183312CDEEB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1A222D8-C076-C53E-6D01-96E4C2AAF8B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A7DF9D6-6569-59CD-D485-4B6A8663F555}"/>
              </a:ext>
            </a:extLst>
          </p:cNvPr>
          <p:cNvSpPr txBox="1"/>
          <p:nvPr/>
        </p:nvSpPr>
        <p:spPr>
          <a:xfrm>
            <a:off x="780788" y="1029477"/>
            <a:ext cx="8424936" cy="1832296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самом начале мы рассматривали такой объект, как «поле ввода», но в базовом варианте он имеет много проблем. Например, если нужно ввести большое число символов. Текст начинает уменьшаться, когда длина строки увеличивается. Аналогичная ситуация происходит и по вертикали, если делать постоянный перенос строки.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A0FF80F-85EA-E6B7-580C-4A808228B0EF}"/>
              </a:ext>
            </a:extLst>
          </p:cNvPr>
          <p:cNvCxnSpPr/>
          <p:nvPr/>
        </p:nvCxnSpPr>
        <p:spPr>
          <a:xfrm>
            <a:off x="4413807" y="4243235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D54B6E2-3D89-9BCB-A979-4A42BB9B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917" t="9785" r="16883"/>
          <a:stretch/>
        </p:blipFill>
        <p:spPr>
          <a:xfrm>
            <a:off x="1117586" y="3110897"/>
            <a:ext cx="2973011" cy="226231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04D4285-507F-4CC1-1FFB-ED603C46E3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580" t="12978" r="14784"/>
          <a:stretch/>
        </p:blipFill>
        <p:spPr>
          <a:xfrm>
            <a:off x="5313080" y="3113255"/>
            <a:ext cx="3475333" cy="2259961"/>
          </a:xfrm>
          <a:prstGeom prst="rect">
            <a:avLst/>
          </a:prstGeom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A0851EFF-A1C8-D495-B590-9DB03C3650D5}"/>
              </a:ext>
            </a:extLst>
          </p:cNvPr>
          <p:cNvSpPr txBox="1"/>
          <p:nvPr/>
        </p:nvSpPr>
        <p:spPr>
          <a:xfrm>
            <a:off x="966756" y="5506338"/>
            <a:ext cx="7946684" cy="41652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помощь к нам придёт компонент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851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Содержание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512" y="1196752"/>
            <a:ext cx="8255000" cy="357149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 с разрешением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Настройки разрешения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«Кнопка»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«Поле ввода»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«Тумблер»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«Ползунок»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«Выпадающий список»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компонента «поле ввода»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«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10B2A-E058-A900-FF79-45447B2BC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AB3934F-7D4C-8D08-8CF5-CEDBCB4FA8A7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056F5A8-AFB7-0A62-601E-7B284336E7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8FB92A9-04DC-F649-85A0-7C5BD7117B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pc="-10" dirty="0"/>
              <a:t>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D9722F7-D8D9-19AE-6DBF-B32B040D44C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34BFA82-ACDA-453F-D06C-1E6A85C629B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90AFF0B-9E07-66FC-93D4-7248BD9DBF8F}"/>
              </a:ext>
            </a:extLst>
          </p:cNvPr>
          <p:cNvSpPr txBox="1"/>
          <p:nvPr/>
        </p:nvSpPr>
        <p:spPr>
          <a:xfrm>
            <a:off x="704528" y="1147228"/>
            <a:ext cx="8424936" cy="41652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Создаём объект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GameObjects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-&gt; UI -&gt; Scroll view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653E6F-1521-D09B-598D-CC98C6FDE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2120374"/>
            <a:ext cx="3324923" cy="1298575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F43CDD37-C4BD-626A-BAB5-A4431B289A1B}"/>
              </a:ext>
            </a:extLst>
          </p:cNvPr>
          <p:cNvSpPr txBox="1"/>
          <p:nvPr/>
        </p:nvSpPr>
        <p:spPr>
          <a:xfrm>
            <a:off x="704528" y="1585190"/>
            <a:ext cx="1296144" cy="41485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Иерархия: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6D8EA-9594-AA8D-39E2-73E5E9FC11C3}"/>
              </a:ext>
            </a:extLst>
          </p:cNvPr>
          <p:cNvSpPr txBox="1"/>
          <p:nvPr/>
        </p:nvSpPr>
        <p:spPr>
          <a:xfrm>
            <a:off x="632521" y="3653353"/>
            <a:ext cx="8676990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Удаляем горизонталь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scrollbar horizontal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Удаляем объект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это объект, над которым будет выполняться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скролл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Позже мы создадим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InputField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8A49623-5442-62A1-75C5-481F7EDB8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642" y="2250018"/>
            <a:ext cx="4102445" cy="10392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63F4AC-56D3-0A2B-11C2-665C22B91AB2}"/>
              </a:ext>
            </a:extLst>
          </p:cNvPr>
          <p:cNvSpPr txBox="1"/>
          <p:nvPr/>
        </p:nvSpPr>
        <p:spPr>
          <a:xfrm>
            <a:off x="632520" y="4961442"/>
            <a:ext cx="8676990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инспекторе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убираем галочку напротив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компонента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Затем удаляем компонент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C0A8BE-D396-6C22-D709-38CECAF4297F}"/>
              </a:ext>
            </a:extLst>
          </p:cNvPr>
          <p:cNvCxnSpPr/>
          <p:nvPr/>
        </p:nvCxnSpPr>
        <p:spPr>
          <a:xfrm>
            <a:off x="4160912" y="2780928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1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D712-9AE5-AA49-CFA1-494C1981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9CFFF7-0406-4F3C-B4B8-D6D16BF8A811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FE26EEC-5486-C286-159A-97A6F1EEC12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74C1D2E-4BA6-8ABE-B382-D88B47F62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pc="-10" dirty="0"/>
              <a:t>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C82A055-E559-A4E6-6ED4-ACA6D022B51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0691D8A-7D85-9BE9-8A8B-1581D606CD6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927149C-DEB5-890C-C8BF-03F075640E10}"/>
              </a:ext>
            </a:extLst>
          </p:cNvPr>
          <p:cNvCxnSpPr>
            <a:cxnSpLocks/>
          </p:cNvCxnSpPr>
          <p:nvPr/>
        </p:nvCxnSpPr>
        <p:spPr>
          <a:xfrm>
            <a:off x="4953000" y="359658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64248A-D182-49A2-CCAA-F954CDDA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94" y="1400007"/>
            <a:ext cx="3680960" cy="43931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48712F-8035-51E4-7920-A9A8B9460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04" y="1400007"/>
            <a:ext cx="2732738" cy="4393156"/>
          </a:xfrm>
          <a:prstGeom prst="rect">
            <a:avLst/>
          </a:prstGeom>
        </p:spPr>
      </p:pic>
      <p:sp>
        <p:nvSpPr>
          <p:cNvPr id="19" name="object 5">
            <a:extLst>
              <a:ext uri="{FF2B5EF4-FFF2-40B4-BE49-F238E27FC236}">
                <a16:creationId xmlns:a16="http://schemas.microsoft.com/office/drawing/2014/main" id="{841CF748-BA64-EFD3-4DC1-D9E904B90405}"/>
              </a:ext>
            </a:extLst>
          </p:cNvPr>
          <p:cNvSpPr txBox="1"/>
          <p:nvPr/>
        </p:nvSpPr>
        <p:spPr>
          <a:xfrm>
            <a:off x="2530930" y="5793164"/>
            <a:ext cx="792088" cy="41652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027CC19-C702-FE80-EB41-8A0C43D26CD5}"/>
              </a:ext>
            </a:extLst>
          </p:cNvPr>
          <p:cNvSpPr txBox="1"/>
          <p:nvPr/>
        </p:nvSpPr>
        <p:spPr>
          <a:xfrm>
            <a:off x="6859429" y="5822205"/>
            <a:ext cx="792088" cy="41652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38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82018-F4B2-1F1B-2D37-C53D3905B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E91CE13-8B5A-ECC0-20ED-D6DCFAC6EE4D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326F104-DE1C-D8A4-417A-19A882A7AC7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72BF709-1426-7B0D-4AD3-D36F0D012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pc="-10" dirty="0"/>
              <a:t>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9487D5A-2F3F-119B-8577-BC39CDAA35E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C197E95-0107-6CA0-5DAB-0DB4EFEF6BA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61A015C1-5E83-2721-B75B-D38C91EACA9C}"/>
              </a:ext>
            </a:extLst>
          </p:cNvPr>
          <p:cNvSpPr txBox="1"/>
          <p:nvPr/>
        </p:nvSpPr>
        <p:spPr>
          <a:xfrm>
            <a:off x="668524" y="1170371"/>
            <a:ext cx="8568952" cy="102027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переходим в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Scrollbar Vertical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изменяем размер по ширине, как вам удобно, а по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ставим 0: это необходимо для того, чтобы наш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скролл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растянулся по всей высоте нашего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40FB7F-C4FD-3ABA-F342-01BA2C300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64" y="2336369"/>
            <a:ext cx="7848872" cy="358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0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C462B-062F-4D87-D766-50591271A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79BC6C5-34BF-B58A-B57D-E3F3D12AB24D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8DFF596-C6D3-8DB9-88FB-0BDFFFC30BF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EBFCA3B-4BB4-C61C-B52D-DE1F39974B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pc="-10" dirty="0"/>
              <a:t>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A9CC562-7890-D82F-F0B5-E1811C153F4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D7859C1-0299-E764-48F4-FEF6539E0B8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045FAC37-44D6-5F05-68AD-D26AD25F16B6}"/>
              </a:ext>
            </a:extLst>
          </p:cNvPr>
          <p:cNvSpPr txBox="1"/>
          <p:nvPr/>
        </p:nvSpPr>
        <p:spPr>
          <a:xfrm>
            <a:off x="609435" y="1042835"/>
            <a:ext cx="8817741" cy="147835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Переходим в объект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Viewport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в нём создаём поле ввода (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InputField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затем переходим в привязку объекта, зажимаем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Shift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выбираем квадратик, который находится на пересечении левого и верхнего квадрата, как показано на изображении ниже.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F6C893-3940-89CA-F339-F8F9425EF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2652992"/>
            <a:ext cx="4902041" cy="32456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DB30BC-7FB2-28FB-14C6-6369F7FBD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422" y="3843158"/>
            <a:ext cx="3442439" cy="2050640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C5B1880F-FB7B-2EF1-2E11-1DB981CDA0C4}"/>
              </a:ext>
            </a:extLst>
          </p:cNvPr>
          <p:cNvSpPr txBox="1"/>
          <p:nvPr/>
        </p:nvSpPr>
        <p:spPr>
          <a:xfrm>
            <a:off x="5792422" y="3286143"/>
            <a:ext cx="2808312" cy="40889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должно получиться: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49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25538-E7FB-2699-D7F7-DE8149944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E80922-E1B5-B9E9-F9DB-0604D97D345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2ECBB9C-1030-5D38-11D5-E3020FF3BE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C15271C-0835-638F-9732-76153AFCA9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pc="-10" dirty="0"/>
              <a:t>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8E33FF8-5E41-E9EF-BDD3-3F13D6C6B91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C8E344D-BFD5-45C0-84B3-8A2AD26419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3EFBD34-0C12-3187-4AE2-20B856C2F723}"/>
              </a:ext>
            </a:extLst>
          </p:cNvPr>
          <p:cNvSpPr txBox="1"/>
          <p:nvPr/>
        </p:nvSpPr>
        <p:spPr>
          <a:xfrm>
            <a:off x="758952" y="1484784"/>
            <a:ext cx="3329952" cy="39483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Следующим шагом нужно добавить компонент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 Size Filter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нём выбираем напротив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Vertical fit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пункт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Size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Ещё добавляем компонент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Layout Element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нём ставим галочку напротив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 Height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вписываем ту высоту, которая у вас находится в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данном случае это 200.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253F6-CB9E-C8B4-508E-6D306B430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540" y="1461804"/>
            <a:ext cx="483307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5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FECC6-7002-79E1-B0A6-39A5B42FB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2F1458A-C34C-BC1B-F2FE-7FD3961B457C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EFCD100-A629-F311-2999-4064E83C48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FF5056A-EEA9-7859-A395-A368CF9CD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pc="-10" dirty="0"/>
              <a:t>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5AF5874-3042-0C9E-C02B-3D831227A61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8188340-6AD0-740B-4A87-502FFD8FA9F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4EB5EAC-C824-C30F-6131-214CA9E8EA90}"/>
              </a:ext>
            </a:extLst>
          </p:cNvPr>
          <p:cNvSpPr txBox="1"/>
          <p:nvPr/>
        </p:nvSpPr>
        <p:spPr>
          <a:xfrm>
            <a:off x="731740" y="1161704"/>
            <a:ext cx="8442520" cy="76283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Последнее, что осталось: необходимо переместить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InputField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поле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компонента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объекта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3CC115-AEAC-DA81-AB31-F1B09448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32" y="2151355"/>
            <a:ext cx="7098768" cy="38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01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1667B-175B-7D1F-4897-20BE18E3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80FE677-2880-0CD4-0E1F-5078885BB937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BD835CB-425D-9F04-E384-9F61072275D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0341AAD-F7BE-D4D2-EB99-D9F99302F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view</a:t>
            </a:r>
            <a:r>
              <a:rPr lang="ru-RU" spc="-10" dirty="0"/>
              <a:t>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CDB7DD5-7B8B-0DC4-7552-80C4E66DFAB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501A206-4E9B-9B21-7B5C-1609007190A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25563ABB-59B6-B40E-6616-47BCE250A56A}"/>
              </a:ext>
            </a:extLst>
          </p:cNvPr>
          <p:cNvSpPr txBox="1"/>
          <p:nvPr/>
        </p:nvSpPr>
        <p:spPr>
          <a:xfrm>
            <a:off x="560512" y="1323722"/>
            <a:ext cx="8784976" cy="76283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всех предыдущих манипуляций, если вы всё сделали правильно, должен получиться следующий результат: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E0B3E6-169A-3FEB-B9A3-0232414B0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2653393"/>
            <a:ext cx="3987304" cy="26651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E34030-7D54-C7E1-171F-B147071B7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968" y="2653393"/>
            <a:ext cx="4680520" cy="266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4E3BA-8D6C-F96A-262B-A01E42B4C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BD1C96A-A585-C0A8-7665-5E59E8E51A9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1DDD1C7-652B-3941-F481-6CFBADDA5D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8195B17-6681-1BF3-8830-241FE39A46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Проблема с разрешением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3EEB9EF-2366-6199-BBFE-955F75824C4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5F3CCC0-847A-9E17-3640-73F3FED5B88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AB00AC0-8912-5EDE-6BD0-FB4EB2821480}"/>
              </a:ext>
            </a:extLst>
          </p:cNvPr>
          <p:cNvSpPr txBox="1"/>
          <p:nvPr/>
        </p:nvSpPr>
        <p:spPr>
          <a:xfrm>
            <a:off x="732139" y="1229441"/>
            <a:ext cx="8379303" cy="40889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делом создаём новый пустой проект.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B5B9C-6412-98B6-0A35-8A2878D9269A}"/>
              </a:ext>
            </a:extLst>
          </p:cNvPr>
          <p:cNvSpPr txBox="1"/>
          <p:nvPr/>
        </p:nvSpPr>
        <p:spPr>
          <a:xfrm>
            <a:off x="637676" y="1965303"/>
            <a:ext cx="4029948" cy="324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риложение, запущенное на смартфоне,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отличается от того, что мы видим в нашем окне проекта. Дело в том, что у каждого устройства своё разрешение экрана. При запуске приложения в самом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видно только тот формат, который проходит вдоль наших границ самого окна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524701-B680-163C-A61A-5BE12642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463" y="1975649"/>
            <a:ext cx="4416289" cy="33120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7DB455-6235-8077-E867-484318F24E57}"/>
              </a:ext>
            </a:extLst>
          </p:cNvPr>
          <p:cNvSpPr txBox="1"/>
          <p:nvPr/>
        </p:nvSpPr>
        <p:spPr>
          <a:xfrm>
            <a:off x="1333002" y="5429912"/>
            <a:ext cx="2592288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же это исправить?</a:t>
            </a:r>
          </a:p>
        </p:txBody>
      </p:sp>
    </p:spTree>
    <p:extLst>
      <p:ext uri="{BB962C8B-B14F-4D97-AF65-F5344CB8AC3E}">
        <p14:creationId xmlns:p14="http://schemas.microsoft.com/office/powerpoint/2010/main" val="242693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90A6F-445C-5972-6917-7F8777B21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7C457C-BA6D-3E8D-7AFB-232CCFA2BB5D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E309380-6517-BF66-5F6E-5056155BDB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76817C5-6AF4-FD58-5391-6A336F554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Настройки разрешения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A166B99-3C2D-3F30-7E9D-96528F64342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2F5244A-B3CA-ADB3-D911-B856A8A26A6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7438FDF-3C17-4B91-F232-F7B81215829B}"/>
              </a:ext>
            </a:extLst>
          </p:cNvPr>
          <p:cNvSpPr txBox="1"/>
          <p:nvPr/>
        </p:nvSpPr>
        <p:spPr>
          <a:xfrm>
            <a:off x="4520952" y="1921632"/>
            <a:ext cx="4508873" cy="3014736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избавиться от нашей проблемы, нужно изменить разрешение в самом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окне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зайти во вкладку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выбрать там желаемое разрешение. Если нет желаемого разрешения, то  можно добавить собственное.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9E9DB5-F224-8335-86D0-A85215452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6" y="1474089"/>
            <a:ext cx="3106996" cy="44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7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AA7C-ECA6-C11E-2078-3B2249465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AEB7A16-C98D-FFCE-1601-5D82C7177604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7DDA9E2-2833-9336-7350-A9078DE7CC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744BC76-9EB2-C4A3-A866-8625F1364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Настройки разрешения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69C62C4-7F7E-F1AA-4C07-98856E0A712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0CC3C07-F503-3B31-8154-70EDFEC65DF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4C63461-0B02-3F56-11FC-1337B04718C9}"/>
              </a:ext>
            </a:extLst>
          </p:cNvPr>
          <p:cNvSpPr txBox="1"/>
          <p:nvPr/>
        </p:nvSpPr>
        <p:spPr>
          <a:xfrm>
            <a:off x="632520" y="1151269"/>
            <a:ext cx="8753772" cy="111678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Также, если вы хотите посмотреть, как это будет выглядеть на реальном девайсе, то в самом низу располагается пункт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Remote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при запуске в окне сцены и окне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будет отображаться ваше приложение с его разрешением экрана.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5F4649-1E56-8280-16C7-A5D08766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9" y="2444595"/>
            <a:ext cx="4249377" cy="33981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FA4948-EE49-4DA3-D6ED-5CA877CD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800" y="2444595"/>
            <a:ext cx="4531014" cy="339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2F2D5-F718-FA14-2A69-F99F8555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7055D2-1AFC-47A5-41F4-377B54349E4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26D185F-F378-44D7-9813-33AD88E298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637DE125-A894-6B45-7E2C-DF0A89565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Настройки разрешения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B469800-11D3-95DE-4496-AE63F361DC9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101C819-41F3-8F4C-6BC4-BB357AB9912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36F6216-3B72-EF2C-435B-7870164D7883}"/>
              </a:ext>
            </a:extLst>
          </p:cNvPr>
          <p:cNvSpPr txBox="1"/>
          <p:nvPr/>
        </p:nvSpPr>
        <p:spPr>
          <a:xfrm>
            <a:off x="576114" y="1179301"/>
            <a:ext cx="8753772" cy="111678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вы хотите, чтобы текст корректно отображался на разных устройствах, то в инспекторе текста, нужно поставить галочку в поле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 Size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Там же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задать минимальный и максимальный размер строки.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9F5659-57E6-E75C-4F68-1E93B48B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80" y="2479426"/>
            <a:ext cx="5174891" cy="305127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E397EA-C329-C430-8CBE-58E94AFFE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302" y="2420888"/>
            <a:ext cx="3726931" cy="3109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35283-4A69-2483-727E-B530C89BF1F2}"/>
              </a:ext>
            </a:extLst>
          </p:cNvPr>
          <p:cNvSpPr txBox="1"/>
          <p:nvPr/>
        </p:nvSpPr>
        <p:spPr>
          <a:xfrm>
            <a:off x="1424608" y="5600918"/>
            <a:ext cx="7751024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всё будет отображаться в точности как на смартфоне!</a:t>
            </a:r>
          </a:p>
        </p:txBody>
      </p:sp>
    </p:spTree>
    <p:extLst>
      <p:ext uri="{BB962C8B-B14F-4D97-AF65-F5344CB8AC3E}">
        <p14:creationId xmlns:p14="http://schemas.microsoft.com/office/powerpoint/2010/main" val="392236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FD400-F73F-B5D3-B972-1FBD6B7C7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1CDE86-E359-DFE1-F995-AA5BF5D1AC04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191E01C-018F-972A-4C99-7A0406DBE7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C2B8185-A88D-F2CB-8B73-43E17E7E42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«Кнопка»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2ACF32-73E5-6070-6680-0F34DD6D73B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8D2591C-2C37-B341-4525-B34EFC879F2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E1FD768-B453-4087-FB5D-87561C7ABD59}"/>
              </a:ext>
            </a:extLst>
          </p:cNvPr>
          <p:cNvSpPr txBox="1"/>
          <p:nvPr/>
        </p:nvSpPr>
        <p:spPr>
          <a:xfrm>
            <a:off x="5636579" y="2358338"/>
            <a:ext cx="3723709" cy="76283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 «Кнопка» д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обавляется также, как и текстовое поле.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4B5594-43C0-F134-831B-C17F4EE2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1613906"/>
            <a:ext cx="4752528" cy="3660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C8C815-71E7-A62A-F3D9-104CF0CBE0B1}"/>
              </a:ext>
            </a:extLst>
          </p:cNvPr>
          <p:cNvSpPr txBox="1"/>
          <p:nvPr/>
        </p:nvSpPr>
        <p:spPr>
          <a:xfrm>
            <a:off x="5548345" y="3501779"/>
            <a:ext cx="3900179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Разместим кнопку ровно по центру, используя привязку и изменение позиции в инспекторе.</a:t>
            </a:r>
          </a:p>
        </p:txBody>
      </p:sp>
    </p:spTree>
    <p:extLst>
      <p:ext uri="{BB962C8B-B14F-4D97-AF65-F5344CB8AC3E}">
        <p14:creationId xmlns:p14="http://schemas.microsoft.com/office/powerpoint/2010/main" val="309882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AD9C-9C1A-FD14-EE02-FC87AF204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8316CD-F398-6DCE-AB87-46B173ECF187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713F652-CD0A-2513-F696-50BA0439297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86EB321-29E2-BEDF-C340-CFF3A159C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«Кнопка»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A3B374C-474A-6636-6D07-79443B12340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8646FE9-F3E3-B77F-2396-6EDBD76F68B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C058EAB-5BC3-788B-0331-DA288FF9491D}"/>
              </a:ext>
            </a:extLst>
          </p:cNvPr>
          <p:cNvSpPr txBox="1"/>
          <p:nvPr/>
        </p:nvSpPr>
        <p:spPr>
          <a:xfrm>
            <a:off x="652871" y="1671750"/>
            <a:ext cx="3008468" cy="182466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Также, можно заметить, что у кнопки, есть ещё один (назовем его «дочерний») объект типа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endParaRPr lang="ru-RU" sz="2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33B6A-0D30-7BC0-DEF5-414F7869238C}"/>
              </a:ext>
            </a:extLst>
          </p:cNvPr>
          <p:cNvSpPr txBox="1"/>
          <p:nvPr/>
        </p:nvSpPr>
        <p:spPr>
          <a:xfrm>
            <a:off x="565352" y="3729886"/>
            <a:ext cx="3183506" cy="183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сути, он ничем не отличается от того текста, который мы создавали, но отметить этот момент стоит.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94D300-0FB2-9872-1EBA-967A1EAB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65" y="1340768"/>
            <a:ext cx="5431417" cy="45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A8E28-A5D9-A381-B2E1-5C5AC3DD2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65BFE4-EFBD-76D0-DDD5-39B82791B773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0378056-DDA3-84C3-DFED-5F460A1845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7B81050-A2FC-8A2D-7897-A39FDD75A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Компонент «Кнопка»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D7F8DD3-6A44-10AD-13F9-C2AB872827D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1865829-9483-4831-304F-4EDF630CEF8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2A16AC1-BE71-D0FF-6C78-465731828C9F}"/>
              </a:ext>
            </a:extLst>
          </p:cNvPr>
          <p:cNvSpPr txBox="1"/>
          <p:nvPr/>
        </p:nvSpPr>
        <p:spPr>
          <a:xfrm>
            <a:off x="4256487" y="1079072"/>
            <a:ext cx="4368921" cy="111678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инспектор поближе: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 видим все свойства данного объекта.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C3DCA-FACF-9AB7-B871-344EAF02B32F}"/>
              </a:ext>
            </a:extLst>
          </p:cNvPr>
          <p:cNvSpPr txBox="1"/>
          <p:nvPr/>
        </p:nvSpPr>
        <p:spPr>
          <a:xfrm>
            <a:off x="4152522" y="2300201"/>
            <a:ext cx="4976942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свойства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endParaRPr lang="ru-RU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00D526-FBCD-69B5-8975-233EEFCC2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86" y="1121484"/>
            <a:ext cx="2404153" cy="50509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2CEF9A-5F8F-45EF-FA64-834B30145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855" y="2769763"/>
            <a:ext cx="3936149" cy="33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24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Lecture01_Intro</Template>
  <TotalTime>190</TotalTime>
  <Words>1474</Words>
  <Application>Microsoft Office PowerPoint</Application>
  <PresentationFormat>Лист A4 (210x297 мм)</PresentationFormat>
  <Paragraphs>165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Microsoft Sans Serif</vt:lpstr>
      <vt:lpstr>Times New Roman</vt:lpstr>
      <vt:lpstr>Wingdings</vt:lpstr>
      <vt:lpstr>Тема Office</vt:lpstr>
      <vt:lpstr>Презентация PowerPoint</vt:lpstr>
      <vt:lpstr>Содержание</vt:lpstr>
      <vt:lpstr>Проблема с разрешением</vt:lpstr>
      <vt:lpstr>Настройки разрешения</vt:lpstr>
      <vt:lpstr>Настройки разрешения</vt:lpstr>
      <vt:lpstr>Настройки разрешения</vt:lpstr>
      <vt:lpstr>Компонент «Кнопка»</vt:lpstr>
      <vt:lpstr>Компонент «Кнопка»</vt:lpstr>
      <vt:lpstr>Компонент «Кнопка»</vt:lpstr>
      <vt:lpstr>Компонент «Кнопка»</vt:lpstr>
      <vt:lpstr>Компонент «Поле ввода»</vt:lpstr>
      <vt:lpstr>Компонент «Поле ввода»</vt:lpstr>
      <vt:lpstr>Компонент «Поле ввода»</vt:lpstr>
      <vt:lpstr>Компонент «Поле ввода»</vt:lpstr>
      <vt:lpstr>Компонент «Тумблер»</vt:lpstr>
      <vt:lpstr>Компонент «Ползунок»</vt:lpstr>
      <vt:lpstr>Компонент «Выпадающий список»</vt:lpstr>
      <vt:lpstr>Компонент «Выпадающий список»</vt:lpstr>
      <vt:lpstr>Проблема компонента «Поле ввода»</vt:lpstr>
      <vt:lpstr>Компонент «Scroll view»</vt:lpstr>
      <vt:lpstr>Компонент «Scroll view»</vt:lpstr>
      <vt:lpstr>Компонент «Scroll view»</vt:lpstr>
      <vt:lpstr>Компонент «Scroll view»</vt:lpstr>
      <vt:lpstr>Компонент «Scroll view»</vt:lpstr>
      <vt:lpstr>Компонент «Scroll view»</vt:lpstr>
      <vt:lpstr>Компонент «Scroll view»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Кузнецов</dc:creator>
  <cp:lastModifiedBy>Артём Кузнецов</cp:lastModifiedBy>
  <cp:revision>6</cp:revision>
  <dcterms:created xsi:type="dcterms:W3CDTF">2025-01-21T21:29:50Z</dcterms:created>
  <dcterms:modified xsi:type="dcterms:W3CDTF">2025-01-22T00:40:08Z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2024-12-24T00:00:00Z</vt:filetime>
  </property>
  <property fmtid="{D5CDD505-2E9C-101B-9397-08002B2CF9AE}" pid="5" name="Producer">
    <vt:lpwstr>Microsoft® PowerPoint® 2013</vt:lpwstr>
  </property>
</Properties>
</file>