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106627296587926"/>
          <c:y val="0.10114730306871481"/>
          <c:w val="0.47148211942257218"/>
          <c:h val="0.8988526969312852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2-F93C-4336-9624-96702A9CF01C}"/>
              </c:ext>
            </c:extLst>
          </c:dPt>
          <c:dPt>
            <c:idx val="1"/>
            <c:bubble3D val="0"/>
            <c:explosion val="23"/>
            <c:spPr>
              <a:gradFill rotWithShape="1">
                <a:gsLst>
                  <a:gs pos="0">
                    <a:schemeClr val="accent1">
                      <a:tint val="8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8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F93C-4336-9624-96702A9CF01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shade val="8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8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shade val="58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58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</c:dPt>
          <c:dLbls>
            <c:dLbl>
              <c:idx val="0"/>
              <c:layout>
                <c:manualLayout>
                  <c:x val="-0.1817405733021232"/>
                  <c:y val="-0.1693239607095437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ln w="0"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pPr>
                    <a:fld id="{E9F663B1-5B88-42A2-B4F1-93EC9DF7C35D}" type="CATEGORYNAME">
                      <a:rPr lang="ru-RU" sz="1800">
                        <a:ln w="0">
                          <a:solidFill>
                            <a:schemeClr val="tx1"/>
                          </a:solidFill>
                        </a:ln>
                      </a:rPr>
                      <a:pPr>
                        <a:defRPr sz="1800" b="1">
                          <a:ln w="0">
                            <a:solidFill>
                              <a:schemeClr val="tx1"/>
                            </a:solidFill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defRPr>
                      </a:pPr>
                      <a:t>[ИМЯ КАТЕГОРИИ]</a:t>
                    </a:fld>
                    <a:r>
                      <a:rPr lang="ru-RU" sz="1800" baseline="0" dirty="0">
                        <a:ln w="0">
                          <a:solidFill>
                            <a:schemeClr val="tx1"/>
                          </a:solidFill>
                        </a:ln>
                      </a:rPr>
                      <a:t>
</a:t>
                    </a:r>
                    <a:fld id="{1E64AB66-85C9-4028-A5AE-37DAFE82891C}" type="PERCENTAGE">
                      <a:rPr lang="ru-RU" sz="3600" baseline="0">
                        <a:ln w="0">
                          <a:solidFill>
                            <a:schemeClr val="tx1"/>
                          </a:solidFill>
                        </a:ln>
                      </a:rPr>
                      <a:pPr>
                        <a:defRPr sz="1800" b="1">
                          <a:ln w="0">
                            <a:solidFill>
                              <a:schemeClr val="tx1"/>
                            </a:solidFill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defRPr>
                      </a:pPr>
                      <a:t>[ПРОЦЕНТ]</a:t>
                    </a:fld>
                    <a:endParaRPr lang="ru-RU" sz="1800" baseline="0" dirty="0">
                      <a:ln w="0">
                        <a:solidFill>
                          <a:schemeClr val="tx1"/>
                        </a:solidFill>
                      </a:ln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ln w="0">
                        <a:solidFill>
                          <a:schemeClr val="tx1"/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346331423942286"/>
                      <c:h val="0.278359273508357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93C-4336-9624-96702A9CF01C}"/>
                </c:ext>
              </c:extLst>
            </c:dLbl>
            <c:dLbl>
              <c:idx val="1"/>
              <c:layout>
                <c:manualLayout>
                  <c:x val="0.17482862593047138"/>
                  <c:y val="0.16204480820658354"/>
                </c:manualLayout>
              </c:layout>
              <c:tx>
                <c:rich>
                  <a:bodyPr/>
                  <a:lstStyle/>
                  <a:p>
                    <a:fld id="{F747D00B-61B1-4EC7-8F65-5CC01B1DD8CD}" type="CATEGORYNAME">
                      <a:rPr lang="ru-RU"/>
                      <a:pPr/>
                      <a:t>[ИМЯ КАТЕГОРИИ]</a:t>
                    </a:fld>
                    <a:r>
                      <a:rPr lang="ru-RU" baseline="0" dirty="0"/>
                      <a:t>
</a:t>
                    </a:r>
                    <a:fld id="{E50E8020-9B36-41C9-ABCC-6080F85D6A97}" type="PERCENTAGE">
                      <a:rPr lang="ru-RU" sz="3600" baseline="0"/>
                      <a:pPr/>
                      <a:t>[ПРОЦЕНТ]</a:t>
                    </a:fld>
                    <a:endParaRPr lang="ru-RU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93C-4336-9624-96702A9CF0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ln w="0">
                      <a:solidFill>
                        <a:schemeClr val="tx1"/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2"/>
                <c:pt idx="0">
                  <c:v>отточные клиенты</c:v>
                </c:pt>
                <c:pt idx="1">
                  <c:v>оставшиеся клиенты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464</c:v>
                </c:pt>
                <c:pt idx="1">
                  <c:v>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3C-4336-9624-96702A9CF0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910223596711079"/>
          <c:y val="5.7229847781296632E-2"/>
          <c:w val="0.3540632391709686"/>
          <c:h val="0.75285787576871821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explosion val="12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2-F93C-4336-9624-96702A9CF01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8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8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F93C-4336-9624-96702A9CF01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shade val="8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8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2-E2F8-4D50-A226-FB0288A4026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shade val="58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58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E2F8-4D50-A226-FB0288A4026C}"/>
              </c:ext>
            </c:extLst>
          </c:dPt>
          <c:dLbls>
            <c:dLbl>
              <c:idx val="0"/>
              <c:layout>
                <c:manualLayout>
                  <c:x val="-5.7024644270786427E-2"/>
                  <c:y val="-0.1861406447725667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ln w="0">
                          <a:solidFill>
                            <a:schemeClr val="tx1"/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pPr>
                    <a:fld id="{E9F663B1-5B88-42A2-B4F1-93EC9DF7C35D}" type="CATEGORYNAME">
                      <a:rPr lang="ru-RU" sz="1800">
                        <a:ln w="0">
                          <a:solidFill>
                            <a:schemeClr val="tx1"/>
                          </a:solidFill>
                        </a:ln>
                      </a:rPr>
                      <a:pPr>
                        <a:defRPr sz="1800" b="1">
                          <a:ln w="0">
                            <a:solidFill>
                              <a:schemeClr val="tx1"/>
                            </a:solidFill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defRPr>
                      </a:pPr>
                      <a:t>[ИМЯ КАТЕГОРИИ]</a:t>
                    </a:fld>
                    <a:r>
                      <a:rPr lang="ru-RU" sz="1800" baseline="0" dirty="0">
                        <a:ln w="0">
                          <a:solidFill>
                            <a:schemeClr val="tx1"/>
                          </a:solidFill>
                        </a:ln>
                      </a:rPr>
                      <a:t>
</a:t>
                    </a:r>
                    <a:fld id="{1E64AB66-85C9-4028-A5AE-37DAFE82891C}" type="PERCENTAGE">
                      <a:rPr lang="ru-RU" sz="3600" baseline="0">
                        <a:ln w="0">
                          <a:solidFill>
                            <a:schemeClr val="tx1"/>
                          </a:solidFill>
                        </a:ln>
                      </a:rPr>
                      <a:pPr>
                        <a:defRPr sz="1800" b="1">
                          <a:ln w="0">
                            <a:solidFill>
                              <a:schemeClr val="tx1"/>
                            </a:solidFill>
                          </a:ln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defRPr>
                      </a:pPr>
                      <a:t>[ПРОЦЕНТ]</a:t>
                    </a:fld>
                    <a:endParaRPr lang="ru-RU" sz="1800" baseline="0" dirty="0">
                      <a:ln w="0">
                        <a:solidFill>
                          <a:schemeClr val="tx1"/>
                        </a:solidFill>
                      </a:ln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ln w="0">
                        <a:solidFill>
                          <a:schemeClr val="tx1"/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346331423942286"/>
                      <c:h val="0.278359273508357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93C-4336-9624-96702A9CF01C}"/>
                </c:ext>
              </c:extLst>
            </c:dLbl>
            <c:dLbl>
              <c:idx val="1"/>
              <c:layout>
                <c:manualLayout>
                  <c:x val="1.9360969642388707E-2"/>
                  <c:y val="-4.1475551273611371E-3"/>
                </c:manualLayout>
              </c:layout>
              <c:tx>
                <c:rich>
                  <a:bodyPr/>
                  <a:lstStyle/>
                  <a:p>
                    <a:fld id="{F747D00B-61B1-4EC7-8F65-5CC01B1DD8CD}" type="CATEGORYNAME">
                      <a:rPr lang="ru-RU"/>
                      <a:pPr/>
                      <a:t>[ИМЯ КАТЕГОРИИ]</a:t>
                    </a:fld>
                    <a:r>
                      <a:rPr lang="ru-RU" baseline="0" dirty="0"/>
                      <a:t>
</a:t>
                    </a:r>
                    <a:fld id="{E50E8020-9B36-41C9-ABCC-6080F85D6A97}" type="PERCENTAGE">
                      <a:rPr lang="ru-RU" sz="3600" baseline="0"/>
                      <a:pPr/>
                      <a:t>[ПРОЦЕНТ]</a:t>
                    </a:fld>
                    <a:endParaRPr lang="ru-RU" baseline="0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93C-4336-9624-96702A9CF01C}"/>
                </c:ext>
              </c:extLst>
            </c:dLbl>
            <c:dLbl>
              <c:idx val="2"/>
              <c:layout>
                <c:manualLayout>
                  <c:x val="-2.355045446945744E-2"/>
                  <c:y val="-1.780234759673713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ru-RU" sz="1800" b="1" i="0" u="none" strike="noStrike" kern="1200" baseline="0">
                        <a:ln w="0">
                          <a:solidFill>
                            <a:prstClr val="white"/>
                          </a:solidFill>
                        </a:ln>
                        <a:solidFill>
                          <a:prstClr val="white">
                            <a:lumMod val="75000"/>
                            <a:lumOff val="25000"/>
                          </a:prst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pPr>
                    <a:fld id="{CCCCF2B3-C854-418F-A906-39D332EDEF67}" type="CATEGORYNAME">
                      <a:rPr lang="ru-RU" sz="1800" b="1" i="0" u="none" strike="noStrike" kern="1200" baseline="0" dirty="0">
                        <a:ln w="0">
                          <a:solidFill>
                            <a:prstClr val="white"/>
                          </a:solidFill>
                        </a:ln>
                        <a:solidFill>
                          <a:prstClr val="white">
                            <a:lumMod val="75000"/>
                            <a:lumOff val="25000"/>
                          </a:prst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rPr>
                      <a:pPr algn="ctr" rtl="0">
                        <a:defRPr lang="ru-RU" sz="1800" b="1" i="0" u="none" strike="noStrike" kern="1200" baseline="0">
                          <a:ln w="0">
                            <a:solidFill>
                              <a:prstClr val="white"/>
                            </a:solidFill>
                          </a:ln>
                          <a:solidFill>
                            <a:prstClr val="white">
                              <a:lumMod val="75000"/>
                              <a:lumOff val="25000"/>
                            </a:prst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pPr>
                      <a:t>[ИМЯ КАТЕГОРИИ]</a:t>
                    </a:fld>
                    <a:r>
                      <a:rPr lang="ru-RU" sz="1800" b="1" i="0" u="none" strike="noStrike" kern="1200" baseline="0" dirty="0">
                        <a:ln w="0">
                          <a:solidFill>
                            <a:prstClr val="white"/>
                          </a:solidFill>
                        </a:ln>
                        <a:solidFill>
                          <a:prstClr val="white">
                            <a:lumMod val="75000"/>
                            <a:lumOff val="25000"/>
                          </a:prst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rPr>
                      <a:t>
</a:t>
                    </a:r>
                    <a:fld id="{B7B2A550-CF0C-483A-906B-335AD5C03276}" type="PERCENTAGE">
                      <a:rPr lang="ru-RU" sz="3600" b="1" i="0" u="none" strike="noStrike" kern="1200" baseline="0" dirty="0">
                        <a:ln w="0">
                          <a:solidFill>
                            <a:prstClr val="white"/>
                          </a:solidFill>
                        </a:ln>
                        <a:solidFill>
                          <a:prstClr val="white">
                            <a:lumMod val="75000"/>
                            <a:lumOff val="25000"/>
                          </a:prst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rPr>
                      <a:pPr algn="ctr" rtl="0">
                        <a:defRPr lang="ru-RU" sz="1800" b="1" i="0" u="none" strike="noStrike" kern="1200" baseline="0">
                          <a:ln w="0">
                            <a:solidFill>
                              <a:prstClr val="white"/>
                            </a:solidFill>
                          </a:ln>
                          <a:solidFill>
                            <a:prstClr val="white">
                              <a:lumMod val="75000"/>
                              <a:lumOff val="25000"/>
                            </a:prst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pPr>
                      <a:t>[ПРОЦЕНТ]</a:t>
                    </a:fld>
                    <a:endParaRPr lang="ru-RU" sz="1800" b="1" i="0" u="none" strike="noStrike" kern="1200" baseline="0" dirty="0">
                      <a:ln w="0">
                        <a:solidFill>
                          <a:prstClr val="white"/>
                        </a:solidFill>
                      </a:ln>
                      <a:solidFill>
                        <a:prstClr val="white">
                          <a:lumMod val="75000"/>
                          <a:lumOff val="25000"/>
                        </a:prst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ru-RU" sz="1800" b="1" i="0" u="none" strike="noStrike" kern="1200" baseline="0">
                      <a:ln w="0">
                        <a:solidFill>
                          <a:prstClr val="white"/>
                        </a:solidFill>
                      </a:ln>
                      <a:solidFill>
                        <a:prstClr val="white">
                          <a:lumMod val="75000"/>
                          <a:lumOff val="25000"/>
                        </a:prst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2F8-4D50-A226-FB0288A4026C}"/>
                </c:ext>
              </c:extLst>
            </c:dLbl>
            <c:dLbl>
              <c:idx val="3"/>
              <c:layout>
                <c:manualLayout>
                  <c:x val="1.5414779162816698E-3"/>
                  <c:y val="-7.180613274413492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en-US" sz="1800" b="1" i="0" u="none" strike="noStrike" kern="1200" baseline="0">
                        <a:ln w="0">
                          <a:solidFill>
                            <a:schemeClr val="tx1"/>
                          </a:solidFill>
                        </a:ln>
                        <a:solidFill>
                          <a:prstClr val="white">
                            <a:lumMod val="75000"/>
                            <a:lumOff val="25000"/>
                          </a:prst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pPr>
                    <a:fld id="{5CAE7675-6AA6-479D-8BF5-B1736F7B6DED}" type="CATEGORYNAME">
                      <a:rPr lang="ru-RU"/>
                      <a:pPr algn="ctr" rtl="0">
                        <a:defRPr lang="en-US" sz="1800" b="1" i="0" u="none" strike="noStrike" kern="1200" baseline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prstClr val="white">
                              <a:lumMod val="75000"/>
                              <a:lumOff val="25000"/>
                            </a:prst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pPr>
                      <a:t>[ИМЯ КАТЕГОРИИ]</a:t>
                    </a:fld>
                    <a:r>
                      <a:rPr lang="ru-RU" baseline="0" dirty="0"/>
                      <a:t>
</a:t>
                    </a:r>
                    <a:fld id="{9CC425DE-C87B-42B2-B651-DA5D71B8C9B1}" type="PERCENTAGE">
                      <a:rPr lang="ru-RU" sz="3600" baseline="0"/>
                      <a:pPr algn="ctr" rtl="0">
                        <a:defRPr lang="en-US" sz="1800" b="1" i="0" u="none" strike="noStrike" kern="1200" baseline="0">
                          <a:ln w="0">
                            <a:solidFill>
                              <a:schemeClr val="tx1"/>
                            </a:solidFill>
                          </a:ln>
                          <a:solidFill>
                            <a:prstClr val="white">
                              <a:lumMod val="75000"/>
                              <a:lumOff val="25000"/>
                            </a:prst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defRPr>
                      </a:pPr>
                      <a:t>[ПРОЦЕНТ]</a:t>
                    </a:fld>
                    <a:endParaRPr lang="ru-RU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800" b="1" i="0" u="none" strike="noStrike" kern="1200" baseline="0">
                      <a:ln w="0">
                        <a:solidFill>
                          <a:schemeClr val="tx1"/>
                        </a:solidFill>
                      </a:ln>
                      <a:solidFill>
                        <a:prstClr val="white">
                          <a:lumMod val="75000"/>
                          <a:lumOff val="25000"/>
                        </a:prst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2F8-4D50-A226-FB0288A402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ln w="0">
                      <a:solidFill>
                        <a:schemeClr val="tx1"/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базовый</c:v>
                </c:pt>
                <c:pt idx="1">
                  <c:v>профи</c:v>
                </c:pt>
                <c:pt idx="2">
                  <c:v>бизнес</c:v>
                </c:pt>
                <c:pt idx="3">
                  <c:v>старт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330</c:v>
                </c:pt>
                <c:pt idx="1">
                  <c:v>23</c:v>
                </c:pt>
                <c:pt idx="2">
                  <c:v>51</c:v>
                </c:pt>
                <c:pt idx="3">
                  <c:v>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3C-4336-9624-96702A9CF0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321850629194251"/>
          <c:y val="5.7229847781296632E-2"/>
          <c:w val="0.69923435488026986"/>
          <c:h val="0.835723223400503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1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Pt>
            <c:idx val="0"/>
            <c:invertIfNegative val="0"/>
            <c:bubble3D val="0"/>
            <c:explosion val="12"/>
            <c:spPr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2-F93C-4336-9624-96702A9CF01C}"/>
              </c:ext>
            </c:extLst>
          </c:dPt>
          <c:dLbls>
            <c:dLbl>
              <c:idx val="0"/>
              <c:layout>
                <c:manualLayout>
                  <c:x val="8.7507058823838848E-4"/>
                  <c:y val="1.183790680454068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600" b="1" i="0" u="none" strike="noStrike" kern="1200" baseline="0">
                      <a:ln w="0">
                        <a:solidFill>
                          <a:schemeClr val="tx1"/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010186098695795"/>
                      <c:h val="0.2783593369579077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93C-4336-9624-96702A9CF01C}"/>
                </c:ext>
              </c:extLst>
            </c:dLbl>
            <c:dLbl>
              <c:idx val="1"/>
              <c:layout>
                <c:manualLayout>
                  <c:x val="-6.8122417298994954E-4"/>
                  <c:y val="5.8760759445522406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93C-4336-9624-96702A9CF01C}"/>
                </c:ext>
              </c:extLst>
            </c:dLbl>
            <c:dLbl>
              <c:idx val="2"/>
              <c:layout>
                <c:manualLayout>
                  <c:x val="-3.508260654078661E-3"/>
                  <c:y val="-1.229278070380177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ru-RU" sz="3600" b="1" i="0" u="none" strike="noStrike" kern="1200" baseline="0">
                      <a:ln w="0">
                        <a:solidFill>
                          <a:prstClr val="white"/>
                        </a:solidFill>
                      </a:ln>
                      <a:solidFill>
                        <a:prstClr val="white">
                          <a:lumMod val="75000"/>
                          <a:lumOff val="25000"/>
                        </a:prst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2F8-4D50-A226-FB0288A4026C}"/>
                </c:ext>
              </c:extLst>
            </c:dLbl>
            <c:dLbl>
              <c:idx val="3"/>
              <c:layout>
                <c:manualLayout>
                  <c:x val="-2.9123429315803633E-3"/>
                  <c:y val="-1.261659872143158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3600" b="1" i="0" u="none" strike="noStrike" kern="1200" baseline="0">
                      <a:ln w="0">
                        <a:solidFill>
                          <a:schemeClr val="tx1"/>
                        </a:solidFill>
                      </a:ln>
                      <a:solidFill>
                        <a:prstClr val="white">
                          <a:lumMod val="75000"/>
                          <a:lumOff val="25000"/>
                        </a:prst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2F8-4D50-A226-FB0288A402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1" i="0" u="none" strike="noStrike" kern="1200" baseline="0">
                    <a:ln w="0">
                      <a:solidFill>
                        <a:schemeClr val="tx1"/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Лист1!$A$2:$A$6</c:f>
              <c:strCache>
                <c:ptCount val="5"/>
                <c:pt idx="0">
                  <c:v>1-4</c:v>
                </c:pt>
                <c:pt idx="1">
                  <c:v>5-10</c:v>
                </c:pt>
                <c:pt idx="2">
                  <c:v>11-20</c:v>
                </c:pt>
                <c:pt idx="3">
                  <c:v>21-30</c:v>
                </c:pt>
                <c:pt idx="4">
                  <c:v>&gt;30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492</c:v>
                </c:pt>
                <c:pt idx="1">
                  <c:v>146</c:v>
                </c:pt>
                <c:pt idx="2">
                  <c:v>46</c:v>
                </c:pt>
                <c:pt idx="3">
                  <c:v>14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3C-4336-9624-96702A9CF0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28461103"/>
        <c:axId val="1228461935"/>
      </c:barChart>
      <c:catAx>
        <c:axId val="12284611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="1" i="0" baseline="0" dirty="0">
                    <a:effectLst/>
                  </a:rPr>
                  <a:t>количество сотрудников</a:t>
                </a:r>
                <a:endParaRPr lang="ru-RU" sz="1400" b="1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8461935"/>
        <c:auto val="1"/>
        <c:lblAlgn val="ctr"/>
        <c:lblOffset val="100"/>
        <c:noMultiLvlLbl val="0"/>
      </c:catAx>
      <c:valAx>
        <c:axId val="1228461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 b="1" dirty="0"/>
                  <a:t>количество клиентов</a:t>
                </a:r>
              </a:p>
            </c:rich>
          </c:tx>
          <c:layout>
            <c:manualLayout>
              <c:xMode val="edge"/>
              <c:yMode val="edge"/>
              <c:x val="9.354391489274401E-2"/>
              <c:y val="0.289330932692831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8461103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B98D68-4F5D-49F9-8E52-B4EA48AA83C6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7A4282F-C857-4BB9-B092-44753207558C}">
      <dgm:prSet phldrT="[Текст]"/>
      <dgm:spPr/>
      <dgm:t>
        <a:bodyPr/>
        <a:lstStyle/>
        <a:p>
          <a:r>
            <a:rPr lang="ru-RU" b="1" dirty="0"/>
            <a:t>не более 2 контрагентов  в месяц</a:t>
          </a:r>
        </a:p>
      </dgm:t>
    </dgm:pt>
    <dgm:pt modelId="{E44C1495-FFFD-4C99-B7F7-D09E1BE78D78}" type="parTrans" cxnId="{569B2432-BF0A-4560-819F-FDCED748FBBA}">
      <dgm:prSet/>
      <dgm:spPr/>
      <dgm:t>
        <a:bodyPr/>
        <a:lstStyle/>
        <a:p>
          <a:endParaRPr lang="ru-RU"/>
        </a:p>
      </dgm:t>
    </dgm:pt>
    <dgm:pt modelId="{8C0B7A60-0990-4D2E-9D46-B32AFAF0BDFD}" type="sibTrans" cxnId="{569B2432-BF0A-4560-819F-FDCED748FBBA}">
      <dgm:prSet/>
      <dgm:spPr/>
      <dgm:t>
        <a:bodyPr/>
        <a:lstStyle/>
        <a:p>
          <a:endParaRPr lang="ru-RU"/>
        </a:p>
      </dgm:t>
    </dgm:pt>
    <dgm:pt modelId="{B523DC17-8A9C-46D6-A95C-E13A0C1FECC6}">
      <dgm:prSet phldrT="[Текст]"/>
      <dgm:spPr/>
      <dgm:t>
        <a:bodyPr/>
        <a:lstStyle/>
        <a:p>
          <a:r>
            <a:rPr lang="ru-RU" b="1" dirty="0"/>
            <a:t>не более 2 контрактов      в месяц</a:t>
          </a:r>
        </a:p>
      </dgm:t>
    </dgm:pt>
    <dgm:pt modelId="{F12A233B-FA33-4CCA-AC8B-BA48F057FB37}" type="parTrans" cxnId="{A6661F01-1E5B-4D57-B122-0338643FBD3F}">
      <dgm:prSet/>
      <dgm:spPr/>
      <dgm:t>
        <a:bodyPr/>
        <a:lstStyle/>
        <a:p>
          <a:endParaRPr lang="ru-RU"/>
        </a:p>
      </dgm:t>
    </dgm:pt>
    <dgm:pt modelId="{5AF5854C-BB96-4999-9BD3-4BC4FC51AF24}" type="sibTrans" cxnId="{A6661F01-1E5B-4D57-B122-0338643FBD3F}">
      <dgm:prSet/>
      <dgm:spPr/>
      <dgm:t>
        <a:bodyPr/>
        <a:lstStyle/>
        <a:p>
          <a:endParaRPr lang="ru-RU"/>
        </a:p>
      </dgm:t>
    </dgm:pt>
    <dgm:pt modelId="{5365CA8D-C837-486F-B4AF-3CB84FECC27A}">
      <dgm:prSet phldrT="[Текст]"/>
      <dgm:spPr/>
      <dgm:t>
        <a:bodyPr/>
        <a:lstStyle/>
        <a:p>
          <a:r>
            <a:rPr lang="ru-RU" b="1" dirty="0"/>
            <a:t>не более 2 складов           в месяц</a:t>
          </a:r>
        </a:p>
      </dgm:t>
    </dgm:pt>
    <dgm:pt modelId="{90FBDBC8-BC97-4250-BB62-D188F18BC001}" type="parTrans" cxnId="{139C3DFF-6FBA-4085-AA79-43DFD225E4B5}">
      <dgm:prSet/>
      <dgm:spPr/>
      <dgm:t>
        <a:bodyPr/>
        <a:lstStyle/>
        <a:p>
          <a:endParaRPr lang="ru-RU"/>
        </a:p>
      </dgm:t>
    </dgm:pt>
    <dgm:pt modelId="{58B5FCE3-7823-40F3-A734-0EC3F83DEC83}" type="sibTrans" cxnId="{139C3DFF-6FBA-4085-AA79-43DFD225E4B5}">
      <dgm:prSet/>
      <dgm:spPr/>
      <dgm:t>
        <a:bodyPr/>
        <a:lstStyle/>
        <a:p>
          <a:endParaRPr lang="ru-RU"/>
        </a:p>
      </dgm:t>
    </dgm:pt>
    <dgm:pt modelId="{4B34E2E7-3D90-488D-A848-DB09BF553846}">
      <dgm:prSet phldrT="[Текст]"/>
      <dgm:spPr/>
      <dgm:t>
        <a:bodyPr/>
        <a:lstStyle/>
        <a:p>
          <a:r>
            <a:rPr lang="ru-RU" b="1" dirty="0"/>
            <a:t>не более 2 заказов материалов     в месяц</a:t>
          </a:r>
        </a:p>
      </dgm:t>
    </dgm:pt>
    <dgm:pt modelId="{7307E63A-311A-4220-B6BF-7A4E4F9FEEDE}" type="parTrans" cxnId="{03207BD6-B9A7-4617-B6C7-1BB5EB094FAE}">
      <dgm:prSet/>
      <dgm:spPr/>
      <dgm:t>
        <a:bodyPr/>
        <a:lstStyle/>
        <a:p>
          <a:endParaRPr lang="ru-RU"/>
        </a:p>
      </dgm:t>
    </dgm:pt>
    <dgm:pt modelId="{CD25606E-DB8F-4E90-863C-9C3A58B3809F}" type="sibTrans" cxnId="{03207BD6-B9A7-4617-B6C7-1BB5EB094FAE}">
      <dgm:prSet/>
      <dgm:spPr/>
      <dgm:t>
        <a:bodyPr/>
        <a:lstStyle/>
        <a:p>
          <a:endParaRPr lang="ru-RU"/>
        </a:p>
      </dgm:t>
    </dgm:pt>
    <dgm:pt modelId="{83009B8D-6B39-42FE-B912-F0ED828E1202}">
      <dgm:prSet phldrT="[Текст]"/>
      <dgm:spPr/>
      <dgm:t>
        <a:bodyPr/>
        <a:lstStyle/>
        <a:p>
          <a:r>
            <a:rPr lang="ru-RU" b="1" dirty="0"/>
            <a:t>пользуется сервисом      не более 5 месяцев</a:t>
          </a:r>
        </a:p>
      </dgm:t>
    </dgm:pt>
    <dgm:pt modelId="{FCA16A3E-3A90-459D-A772-30491A4D11C8}" type="parTrans" cxnId="{AC22A916-926D-47A1-96E5-97A8AAD4C5B6}">
      <dgm:prSet/>
      <dgm:spPr/>
      <dgm:t>
        <a:bodyPr/>
        <a:lstStyle/>
        <a:p>
          <a:endParaRPr lang="ru-RU"/>
        </a:p>
      </dgm:t>
    </dgm:pt>
    <dgm:pt modelId="{544412A2-DD0C-4CFC-A22C-3E79709D8FE8}" type="sibTrans" cxnId="{AC22A916-926D-47A1-96E5-97A8AAD4C5B6}">
      <dgm:prSet/>
      <dgm:spPr/>
      <dgm:t>
        <a:bodyPr/>
        <a:lstStyle/>
        <a:p>
          <a:endParaRPr lang="ru-RU"/>
        </a:p>
      </dgm:t>
    </dgm:pt>
    <dgm:pt modelId="{988B2275-1AEB-4A18-B18C-00F1CA28FB57}">
      <dgm:prSet phldrT="[Текст]"/>
      <dgm:spPr/>
      <dgm:t>
        <a:bodyPr/>
        <a:lstStyle/>
        <a:p>
          <a:r>
            <a:rPr lang="ru-RU" b="1" dirty="0"/>
            <a:t>не сохраняет данные</a:t>
          </a:r>
        </a:p>
      </dgm:t>
    </dgm:pt>
    <dgm:pt modelId="{734BAF8E-7735-4D53-B9B5-37E022C034FF}" type="parTrans" cxnId="{1FDD377F-130A-49D1-A259-8CF194B6CAC6}">
      <dgm:prSet/>
      <dgm:spPr/>
      <dgm:t>
        <a:bodyPr/>
        <a:lstStyle/>
        <a:p>
          <a:endParaRPr lang="ru-RU"/>
        </a:p>
      </dgm:t>
    </dgm:pt>
    <dgm:pt modelId="{2362A1BC-8991-4FF5-B090-A16FF25C3B65}" type="sibTrans" cxnId="{1FDD377F-130A-49D1-A259-8CF194B6CAC6}">
      <dgm:prSet/>
      <dgm:spPr/>
      <dgm:t>
        <a:bodyPr/>
        <a:lstStyle/>
        <a:p>
          <a:endParaRPr lang="ru-RU"/>
        </a:p>
      </dgm:t>
    </dgm:pt>
    <dgm:pt modelId="{45201DCD-23C2-46D2-A829-99EA30115D8D}">
      <dgm:prSet phldrT="[Текст]"/>
      <dgm:spPr/>
      <dgm:t>
        <a:bodyPr/>
        <a:lstStyle/>
        <a:p>
          <a:r>
            <a:rPr lang="ru-RU" b="1" dirty="0"/>
            <a:t>пользователь тарифа "старт" или "базовый"</a:t>
          </a:r>
        </a:p>
      </dgm:t>
    </dgm:pt>
    <dgm:pt modelId="{057C7179-2554-44FA-BB48-DF6DABCA1C33}" type="parTrans" cxnId="{5C2AAD50-7835-4065-8C16-3BF6DC1F98BD}">
      <dgm:prSet/>
      <dgm:spPr/>
      <dgm:t>
        <a:bodyPr/>
        <a:lstStyle/>
        <a:p>
          <a:endParaRPr lang="ru-RU"/>
        </a:p>
      </dgm:t>
    </dgm:pt>
    <dgm:pt modelId="{097452AB-B2C6-4C00-A404-4013EA812001}" type="sibTrans" cxnId="{5C2AAD50-7835-4065-8C16-3BF6DC1F98BD}">
      <dgm:prSet/>
      <dgm:spPr/>
      <dgm:t>
        <a:bodyPr/>
        <a:lstStyle/>
        <a:p>
          <a:endParaRPr lang="ru-RU"/>
        </a:p>
      </dgm:t>
    </dgm:pt>
    <dgm:pt modelId="{E8BF4581-DB8B-4639-8A82-CE32D59AAFAA}" type="pres">
      <dgm:prSet presAssocID="{CFB98D68-4F5D-49F9-8E52-B4EA48AA83C6}" presName="cycle" presStyleCnt="0">
        <dgm:presLayoutVars>
          <dgm:dir/>
          <dgm:resizeHandles val="exact"/>
        </dgm:presLayoutVars>
      </dgm:prSet>
      <dgm:spPr/>
    </dgm:pt>
    <dgm:pt modelId="{7A42FA8C-EAEC-4D09-8EF0-649C8A15767C}" type="pres">
      <dgm:prSet presAssocID="{67A4282F-C857-4BB9-B092-44753207558C}" presName="node" presStyleLbl="node1" presStyleIdx="0" presStyleCnt="7">
        <dgm:presLayoutVars>
          <dgm:bulletEnabled val="1"/>
        </dgm:presLayoutVars>
      </dgm:prSet>
      <dgm:spPr/>
    </dgm:pt>
    <dgm:pt modelId="{EB2630F8-A077-479B-A689-A0F3A7654C30}" type="pres">
      <dgm:prSet presAssocID="{67A4282F-C857-4BB9-B092-44753207558C}" presName="spNode" presStyleCnt="0"/>
      <dgm:spPr/>
    </dgm:pt>
    <dgm:pt modelId="{4EBEE9F0-917F-41BE-8A5E-8E7BD9B5A66C}" type="pres">
      <dgm:prSet presAssocID="{8C0B7A60-0990-4D2E-9D46-B32AFAF0BDFD}" presName="sibTrans" presStyleLbl="sibTrans1D1" presStyleIdx="0" presStyleCnt="7"/>
      <dgm:spPr/>
    </dgm:pt>
    <dgm:pt modelId="{0A6D5255-1034-4EC6-B947-D6D18094EB3D}" type="pres">
      <dgm:prSet presAssocID="{B523DC17-8A9C-46D6-A95C-E13A0C1FECC6}" presName="node" presStyleLbl="node1" presStyleIdx="1" presStyleCnt="7">
        <dgm:presLayoutVars>
          <dgm:bulletEnabled val="1"/>
        </dgm:presLayoutVars>
      </dgm:prSet>
      <dgm:spPr/>
    </dgm:pt>
    <dgm:pt modelId="{B47509CD-C505-49D3-A608-36F78DA5A364}" type="pres">
      <dgm:prSet presAssocID="{B523DC17-8A9C-46D6-A95C-E13A0C1FECC6}" presName="spNode" presStyleCnt="0"/>
      <dgm:spPr/>
    </dgm:pt>
    <dgm:pt modelId="{2C23313F-AE8C-465F-8B5E-FB5C19112A2E}" type="pres">
      <dgm:prSet presAssocID="{5AF5854C-BB96-4999-9BD3-4BC4FC51AF24}" presName="sibTrans" presStyleLbl="sibTrans1D1" presStyleIdx="1" presStyleCnt="7"/>
      <dgm:spPr/>
    </dgm:pt>
    <dgm:pt modelId="{1214486C-17CB-47AB-9C0D-232199A9278F}" type="pres">
      <dgm:prSet presAssocID="{5365CA8D-C837-486F-B4AF-3CB84FECC27A}" presName="node" presStyleLbl="node1" presStyleIdx="2" presStyleCnt="7">
        <dgm:presLayoutVars>
          <dgm:bulletEnabled val="1"/>
        </dgm:presLayoutVars>
      </dgm:prSet>
      <dgm:spPr/>
    </dgm:pt>
    <dgm:pt modelId="{3AAB696C-DE87-4FE5-9887-D5B016371E7D}" type="pres">
      <dgm:prSet presAssocID="{5365CA8D-C837-486F-B4AF-3CB84FECC27A}" presName="spNode" presStyleCnt="0"/>
      <dgm:spPr/>
    </dgm:pt>
    <dgm:pt modelId="{1662FD73-AF09-4AE0-8ECF-AD4BCE4EDF79}" type="pres">
      <dgm:prSet presAssocID="{58B5FCE3-7823-40F3-A734-0EC3F83DEC83}" presName="sibTrans" presStyleLbl="sibTrans1D1" presStyleIdx="2" presStyleCnt="7"/>
      <dgm:spPr/>
    </dgm:pt>
    <dgm:pt modelId="{20CF2DC7-8C30-4383-9C9C-BB19003E9C12}" type="pres">
      <dgm:prSet presAssocID="{4B34E2E7-3D90-488D-A848-DB09BF553846}" presName="node" presStyleLbl="node1" presStyleIdx="3" presStyleCnt="7">
        <dgm:presLayoutVars>
          <dgm:bulletEnabled val="1"/>
        </dgm:presLayoutVars>
      </dgm:prSet>
      <dgm:spPr/>
    </dgm:pt>
    <dgm:pt modelId="{B08EBB66-0C76-40AA-8AA8-96ACCCA7CB75}" type="pres">
      <dgm:prSet presAssocID="{4B34E2E7-3D90-488D-A848-DB09BF553846}" presName="spNode" presStyleCnt="0"/>
      <dgm:spPr/>
    </dgm:pt>
    <dgm:pt modelId="{DD1B7D81-D2C1-49A3-85C5-117D43DA4260}" type="pres">
      <dgm:prSet presAssocID="{CD25606E-DB8F-4E90-863C-9C3A58B3809F}" presName="sibTrans" presStyleLbl="sibTrans1D1" presStyleIdx="3" presStyleCnt="7"/>
      <dgm:spPr/>
    </dgm:pt>
    <dgm:pt modelId="{C16C4D4B-C70C-4E49-B4F8-C967BB988D75}" type="pres">
      <dgm:prSet presAssocID="{83009B8D-6B39-42FE-B912-F0ED828E1202}" presName="node" presStyleLbl="node1" presStyleIdx="4" presStyleCnt="7">
        <dgm:presLayoutVars>
          <dgm:bulletEnabled val="1"/>
        </dgm:presLayoutVars>
      </dgm:prSet>
      <dgm:spPr/>
    </dgm:pt>
    <dgm:pt modelId="{9046B033-283A-4332-886D-A94114545590}" type="pres">
      <dgm:prSet presAssocID="{83009B8D-6B39-42FE-B912-F0ED828E1202}" presName="spNode" presStyleCnt="0"/>
      <dgm:spPr/>
    </dgm:pt>
    <dgm:pt modelId="{E3319576-6390-4A93-A65E-31D829C9FE59}" type="pres">
      <dgm:prSet presAssocID="{544412A2-DD0C-4CFC-A22C-3E79709D8FE8}" presName="sibTrans" presStyleLbl="sibTrans1D1" presStyleIdx="4" presStyleCnt="7"/>
      <dgm:spPr/>
    </dgm:pt>
    <dgm:pt modelId="{44F5C59E-80CF-4F00-87E9-A11BE666BD1D}" type="pres">
      <dgm:prSet presAssocID="{988B2275-1AEB-4A18-B18C-00F1CA28FB57}" presName="node" presStyleLbl="node1" presStyleIdx="5" presStyleCnt="7">
        <dgm:presLayoutVars>
          <dgm:bulletEnabled val="1"/>
        </dgm:presLayoutVars>
      </dgm:prSet>
      <dgm:spPr/>
    </dgm:pt>
    <dgm:pt modelId="{32FE81EE-7876-4C39-B468-18AC3DBF1CCE}" type="pres">
      <dgm:prSet presAssocID="{988B2275-1AEB-4A18-B18C-00F1CA28FB57}" presName="spNode" presStyleCnt="0"/>
      <dgm:spPr/>
    </dgm:pt>
    <dgm:pt modelId="{9C862483-6ADE-4B41-8FA6-8B889BB4D170}" type="pres">
      <dgm:prSet presAssocID="{2362A1BC-8991-4FF5-B090-A16FF25C3B65}" presName="sibTrans" presStyleLbl="sibTrans1D1" presStyleIdx="5" presStyleCnt="7"/>
      <dgm:spPr/>
    </dgm:pt>
    <dgm:pt modelId="{8A13D916-CBE4-48F1-9F40-471B3F8C13DD}" type="pres">
      <dgm:prSet presAssocID="{45201DCD-23C2-46D2-A829-99EA30115D8D}" presName="node" presStyleLbl="node1" presStyleIdx="6" presStyleCnt="7">
        <dgm:presLayoutVars>
          <dgm:bulletEnabled val="1"/>
        </dgm:presLayoutVars>
      </dgm:prSet>
      <dgm:spPr/>
    </dgm:pt>
    <dgm:pt modelId="{BF2A5191-4183-41A3-87F4-5F7E98B1469C}" type="pres">
      <dgm:prSet presAssocID="{45201DCD-23C2-46D2-A829-99EA30115D8D}" presName="spNode" presStyleCnt="0"/>
      <dgm:spPr/>
    </dgm:pt>
    <dgm:pt modelId="{8BA06CB8-733B-44CB-AC24-4796708159FE}" type="pres">
      <dgm:prSet presAssocID="{097452AB-B2C6-4C00-A404-4013EA812001}" presName="sibTrans" presStyleLbl="sibTrans1D1" presStyleIdx="6" presStyleCnt="7"/>
      <dgm:spPr/>
    </dgm:pt>
  </dgm:ptLst>
  <dgm:cxnLst>
    <dgm:cxn modelId="{A6661F01-1E5B-4D57-B122-0338643FBD3F}" srcId="{CFB98D68-4F5D-49F9-8E52-B4EA48AA83C6}" destId="{B523DC17-8A9C-46D6-A95C-E13A0C1FECC6}" srcOrd="1" destOrd="0" parTransId="{F12A233B-FA33-4CCA-AC8B-BA48F057FB37}" sibTransId="{5AF5854C-BB96-4999-9BD3-4BC4FC51AF24}"/>
    <dgm:cxn modelId="{AC22A916-926D-47A1-96E5-97A8AAD4C5B6}" srcId="{CFB98D68-4F5D-49F9-8E52-B4EA48AA83C6}" destId="{83009B8D-6B39-42FE-B912-F0ED828E1202}" srcOrd="4" destOrd="0" parTransId="{FCA16A3E-3A90-459D-A772-30491A4D11C8}" sibTransId="{544412A2-DD0C-4CFC-A22C-3E79709D8FE8}"/>
    <dgm:cxn modelId="{2BDE8A25-E548-47C8-8A4D-00BC9EC2C68D}" type="presOf" srcId="{097452AB-B2C6-4C00-A404-4013EA812001}" destId="{8BA06CB8-733B-44CB-AC24-4796708159FE}" srcOrd="0" destOrd="0" presId="urn:microsoft.com/office/officeart/2005/8/layout/cycle6"/>
    <dgm:cxn modelId="{1E09142D-B9B3-4C81-8AF6-3471D4858295}" type="presOf" srcId="{8C0B7A60-0990-4D2E-9D46-B32AFAF0BDFD}" destId="{4EBEE9F0-917F-41BE-8A5E-8E7BD9B5A66C}" srcOrd="0" destOrd="0" presId="urn:microsoft.com/office/officeart/2005/8/layout/cycle6"/>
    <dgm:cxn modelId="{569B2432-BF0A-4560-819F-FDCED748FBBA}" srcId="{CFB98D68-4F5D-49F9-8E52-B4EA48AA83C6}" destId="{67A4282F-C857-4BB9-B092-44753207558C}" srcOrd="0" destOrd="0" parTransId="{E44C1495-FFFD-4C99-B7F7-D09E1BE78D78}" sibTransId="{8C0B7A60-0990-4D2E-9D46-B32AFAF0BDFD}"/>
    <dgm:cxn modelId="{E4CEBA67-6C80-4879-973F-1B97987CA618}" type="presOf" srcId="{58B5FCE3-7823-40F3-A734-0EC3F83DEC83}" destId="{1662FD73-AF09-4AE0-8ECF-AD4BCE4EDF79}" srcOrd="0" destOrd="0" presId="urn:microsoft.com/office/officeart/2005/8/layout/cycle6"/>
    <dgm:cxn modelId="{098B2349-1105-4515-9D46-FF585B6F0134}" type="presOf" srcId="{988B2275-1AEB-4A18-B18C-00F1CA28FB57}" destId="{44F5C59E-80CF-4F00-87E9-A11BE666BD1D}" srcOrd="0" destOrd="0" presId="urn:microsoft.com/office/officeart/2005/8/layout/cycle6"/>
    <dgm:cxn modelId="{5C2AAD50-7835-4065-8C16-3BF6DC1F98BD}" srcId="{CFB98D68-4F5D-49F9-8E52-B4EA48AA83C6}" destId="{45201DCD-23C2-46D2-A829-99EA30115D8D}" srcOrd="6" destOrd="0" parTransId="{057C7179-2554-44FA-BB48-DF6DABCA1C33}" sibTransId="{097452AB-B2C6-4C00-A404-4013EA812001}"/>
    <dgm:cxn modelId="{4A05E077-8D65-4D93-B8C2-C72745E62B39}" type="presOf" srcId="{5AF5854C-BB96-4999-9BD3-4BC4FC51AF24}" destId="{2C23313F-AE8C-465F-8B5E-FB5C19112A2E}" srcOrd="0" destOrd="0" presId="urn:microsoft.com/office/officeart/2005/8/layout/cycle6"/>
    <dgm:cxn modelId="{FD5D2B7E-CBE7-4A18-8B42-2D4362E1B5CA}" type="presOf" srcId="{B523DC17-8A9C-46D6-A95C-E13A0C1FECC6}" destId="{0A6D5255-1034-4EC6-B947-D6D18094EB3D}" srcOrd="0" destOrd="0" presId="urn:microsoft.com/office/officeart/2005/8/layout/cycle6"/>
    <dgm:cxn modelId="{1FDD377F-130A-49D1-A259-8CF194B6CAC6}" srcId="{CFB98D68-4F5D-49F9-8E52-B4EA48AA83C6}" destId="{988B2275-1AEB-4A18-B18C-00F1CA28FB57}" srcOrd="5" destOrd="0" parTransId="{734BAF8E-7735-4D53-B9B5-37E022C034FF}" sibTransId="{2362A1BC-8991-4FF5-B090-A16FF25C3B65}"/>
    <dgm:cxn modelId="{8F889883-DEF6-4CBA-9DB1-03CAA43AC38A}" type="presOf" srcId="{CFB98D68-4F5D-49F9-8E52-B4EA48AA83C6}" destId="{E8BF4581-DB8B-4639-8A82-CE32D59AAFAA}" srcOrd="0" destOrd="0" presId="urn:microsoft.com/office/officeart/2005/8/layout/cycle6"/>
    <dgm:cxn modelId="{343E6898-AD88-47CD-9D85-B0A71DCDD1A4}" type="presOf" srcId="{2362A1BC-8991-4FF5-B090-A16FF25C3B65}" destId="{9C862483-6ADE-4B41-8FA6-8B889BB4D170}" srcOrd="0" destOrd="0" presId="urn:microsoft.com/office/officeart/2005/8/layout/cycle6"/>
    <dgm:cxn modelId="{A4D7419F-C4B2-427B-911D-7F9CE4F1BA60}" type="presOf" srcId="{4B34E2E7-3D90-488D-A848-DB09BF553846}" destId="{20CF2DC7-8C30-4383-9C9C-BB19003E9C12}" srcOrd="0" destOrd="0" presId="urn:microsoft.com/office/officeart/2005/8/layout/cycle6"/>
    <dgm:cxn modelId="{A6C01AA8-6F1F-42DC-BF42-A308295349E6}" type="presOf" srcId="{83009B8D-6B39-42FE-B912-F0ED828E1202}" destId="{C16C4D4B-C70C-4E49-B4F8-C967BB988D75}" srcOrd="0" destOrd="0" presId="urn:microsoft.com/office/officeart/2005/8/layout/cycle6"/>
    <dgm:cxn modelId="{A9EBE8BA-C2AC-43A0-B72B-DDEC86DBE052}" type="presOf" srcId="{5365CA8D-C837-486F-B4AF-3CB84FECC27A}" destId="{1214486C-17CB-47AB-9C0D-232199A9278F}" srcOrd="0" destOrd="0" presId="urn:microsoft.com/office/officeart/2005/8/layout/cycle6"/>
    <dgm:cxn modelId="{87C91DCC-BCC1-4B57-B7B9-8FD60DDFDD20}" type="presOf" srcId="{45201DCD-23C2-46D2-A829-99EA30115D8D}" destId="{8A13D916-CBE4-48F1-9F40-471B3F8C13DD}" srcOrd="0" destOrd="0" presId="urn:microsoft.com/office/officeart/2005/8/layout/cycle6"/>
    <dgm:cxn modelId="{03207BD6-B9A7-4617-B6C7-1BB5EB094FAE}" srcId="{CFB98D68-4F5D-49F9-8E52-B4EA48AA83C6}" destId="{4B34E2E7-3D90-488D-A848-DB09BF553846}" srcOrd="3" destOrd="0" parTransId="{7307E63A-311A-4220-B6BF-7A4E4F9FEEDE}" sibTransId="{CD25606E-DB8F-4E90-863C-9C3A58B3809F}"/>
    <dgm:cxn modelId="{A63088DE-E0D5-4750-8BC1-148FCFCAA7B7}" type="presOf" srcId="{544412A2-DD0C-4CFC-A22C-3E79709D8FE8}" destId="{E3319576-6390-4A93-A65E-31D829C9FE59}" srcOrd="0" destOrd="0" presId="urn:microsoft.com/office/officeart/2005/8/layout/cycle6"/>
    <dgm:cxn modelId="{BF4005F1-3E0A-45A3-9CC9-B4B95086B05B}" type="presOf" srcId="{CD25606E-DB8F-4E90-863C-9C3A58B3809F}" destId="{DD1B7D81-D2C1-49A3-85C5-117D43DA4260}" srcOrd="0" destOrd="0" presId="urn:microsoft.com/office/officeart/2005/8/layout/cycle6"/>
    <dgm:cxn modelId="{01FF77F7-2946-417A-B5CF-9A6B11BD15EB}" type="presOf" srcId="{67A4282F-C857-4BB9-B092-44753207558C}" destId="{7A42FA8C-EAEC-4D09-8EF0-649C8A15767C}" srcOrd="0" destOrd="0" presId="urn:microsoft.com/office/officeart/2005/8/layout/cycle6"/>
    <dgm:cxn modelId="{139C3DFF-6FBA-4085-AA79-43DFD225E4B5}" srcId="{CFB98D68-4F5D-49F9-8E52-B4EA48AA83C6}" destId="{5365CA8D-C837-486F-B4AF-3CB84FECC27A}" srcOrd="2" destOrd="0" parTransId="{90FBDBC8-BC97-4250-BB62-D188F18BC001}" sibTransId="{58B5FCE3-7823-40F3-A734-0EC3F83DEC83}"/>
    <dgm:cxn modelId="{6071B6F7-8F57-44BD-BF14-887233681470}" type="presParOf" srcId="{E8BF4581-DB8B-4639-8A82-CE32D59AAFAA}" destId="{7A42FA8C-EAEC-4D09-8EF0-649C8A15767C}" srcOrd="0" destOrd="0" presId="urn:microsoft.com/office/officeart/2005/8/layout/cycle6"/>
    <dgm:cxn modelId="{317E5BD1-8AB5-46B2-AABF-421690BB1C87}" type="presParOf" srcId="{E8BF4581-DB8B-4639-8A82-CE32D59AAFAA}" destId="{EB2630F8-A077-479B-A689-A0F3A7654C30}" srcOrd="1" destOrd="0" presId="urn:microsoft.com/office/officeart/2005/8/layout/cycle6"/>
    <dgm:cxn modelId="{346E0F12-8B17-4836-92F5-E589A1866D44}" type="presParOf" srcId="{E8BF4581-DB8B-4639-8A82-CE32D59AAFAA}" destId="{4EBEE9F0-917F-41BE-8A5E-8E7BD9B5A66C}" srcOrd="2" destOrd="0" presId="urn:microsoft.com/office/officeart/2005/8/layout/cycle6"/>
    <dgm:cxn modelId="{23EFF07F-1E75-4017-AE59-CD3372FB7405}" type="presParOf" srcId="{E8BF4581-DB8B-4639-8A82-CE32D59AAFAA}" destId="{0A6D5255-1034-4EC6-B947-D6D18094EB3D}" srcOrd="3" destOrd="0" presId="urn:microsoft.com/office/officeart/2005/8/layout/cycle6"/>
    <dgm:cxn modelId="{81EA5F24-BF60-4898-AC09-509C19D5BB1E}" type="presParOf" srcId="{E8BF4581-DB8B-4639-8A82-CE32D59AAFAA}" destId="{B47509CD-C505-49D3-A608-36F78DA5A364}" srcOrd="4" destOrd="0" presId="urn:microsoft.com/office/officeart/2005/8/layout/cycle6"/>
    <dgm:cxn modelId="{223ABE16-2B75-4B12-9E55-8DD53A285FBE}" type="presParOf" srcId="{E8BF4581-DB8B-4639-8A82-CE32D59AAFAA}" destId="{2C23313F-AE8C-465F-8B5E-FB5C19112A2E}" srcOrd="5" destOrd="0" presId="urn:microsoft.com/office/officeart/2005/8/layout/cycle6"/>
    <dgm:cxn modelId="{021AB2F2-BBFE-46D7-929D-F1CA11D0C4F9}" type="presParOf" srcId="{E8BF4581-DB8B-4639-8A82-CE32D59AAFAA}" destId="{1214486C-17CB-47AB-9C0D-232199A9278F}" srcOrd="6" destOrd="0" presId="urn:microsoft.com/office/officeart/2005/8/layout/cycle6"/>
    <dgm:cxn modelId="{794457DF-42A2-4F14-A19A-4A76F30553A4}" type="presParOf" srcId="{E8BF4581-DB8B-4639-8A82-CE32D59AAFAA}" destId="{3AAB696C-DE87-4FE5-9887-D5B016371E7D}" srcOrd="7" destOrd="0" presId="urn:microsoft.com/office/officeart/2005/8/layout/cycle6"/>
    <dgm:cxn modelId="{5D386E0E-401B-4C9B-A391-9EC3BE947796}" type="presParOf" srcId="{E8BF4581-DB8B-4639-8A82-CE32D59AAFAA}" destId="{1662FD73-AF09-4AE0-8ECF-AD4BCE4EDF79}" srcOrd="8" destOrd="0" presId="urn:microsoft.com/office/officeart/2005/8/layout/cycle6"/>
    <dgm:cxn modelId="{483704FD-D596-4838-824C-1301E67C7A6F}" type="presParOf" srcId="{E8BF4581-DB8B-4639-8A82-CE32D59AAFAA}" destId="{20CF2DC7-8C30-4383-9C9C-BB19003E9C12}" srcOrd="9" destOrd="0" presId="urn:microsoft.com/office/officeart/2005/8/layout/cycle6"/>
    <dgm:cxn modelId="{E72A2CEA-FD62-4D52-8606-F2D661526E93}" type="presParOf" srcId="{E8BF4581-DB8B-4639-8A82-CE32D59AAFAA}" destId="{B08EBB66-0C76-40AA-8AA8-96ACCCA7CB75}" srcOrd="10" destOrd="0" presId="urn:microsoft.com/office/officeart/2005/8/layout/cycle6"/>
    <dgm:cxn modelId="{510C64D4-67ED-4E24-B4DA-83049D3BB3C8}" type="presParOf" srcId="{E8BF4581-DB8B-4639-8A82-CE32D59AAFAA}" destId="{DD1B7D81-D2C1-49A3-85C5-117D43DA4260}" srcOrd="11" destOrd="0" presId="urn:microsoft.com/office/officeart/2005/8/layout/cycle6"/>
    <dgm:cxn modelId="{E47FC6A2-8FBE-41D3-BFC6-039F0F12D8DF}" type="presParOf" srcId="{E8BF4581-DB8B-4639-8A82-CE32D59AAFAA}" destId="{C16C4D4B-C70C-4E49-B4F8-C967BB988D75}" srcOrd="12" destOrd="0" presId="urn:microsoft.com/office/officeart/2005/8/layout/cycle6"/>
    <dgm:cxn modelId="{AC782B70-000B-45FA-9A1E-E80B3C5F65DF}" type="presParOf" srcId="{E8BF4581-DB8B-4639-8A82-CE32D59AAFAA}" destId="{9046B033-283A-4332-886D-A94114545590}" srcOrd="13" destOrd="0" presId="urn:microsoft.com/office/officeart/2005/8/layout/cycle6"/>
    <dgm:cxn modelId="{79E46834-E166-48B4-AA91-02EE0C9F6AB0}" type="presParOf" srcId="{E8BF4581-DB8B-4639-8A82-CE32D59AAFAA}" destId="{E3319576-6390-4A93-A65E-31D829C9FE59}" srcOrd="14" destOrd="0" presId="urn:microsoft.com/office/officeart/2005/8/layout/cycle6"/>
    <dgm:cxn modelId="{5AFC5C89-D83F-4B9E-8AAF-E569C78F4473}" type="presParOf" srcId="{E8BF4581-DB8B-4639-8A82-CE32D59AAFAA}" destId="{44F5C59E-80CF-4F00-87E9-A11BE666BD1D}" srcOrd="15" destOrd="0" presId="urn:microsoft.com/office/officeart/2005/8/layout/cycle6"/>
    <dgm:cxn modelId="{C4092E21-4787-4224-A49E-1EB2E33187E3}" type="presParOf" srcId="{E8BF4581-DB8B-4639-8A82-CE32D59AAFAA}" destId="{32FE81EE-7876-4C39-B468-18AC3DBF1CCE}" srcOrd="16" destOrd="0" presId="urn:microsoft.com/office/officeart/2005/8/layout/cycle6"/>
    <dgm:cxn modelId="{7789B780-271E-4CB4-8A38-C800FCD5501D}" type="presParOf" srcId="{E8BF4581-DB8B-4639-8A82-CE32D59AAFAA}" destId="{9C862483-6ADE-4B41-8FA6-8B889BB4D170}" srcOrd="17" destOrd="0" presId="urn:microsoft.com/office/officeart/2005/8/layout/cycle6"/>
    <dgm:cxn modelId="{37C70F7D-D2C4-4EA4-AA7A-A4190D44F6F1}" type="presParOf" srcId="{E8BF4581-DB8B-4639-8A82-CE32D59AAFAA}" destId="{8A13D916-CBE4-48F1-9F40-471B3F8C13DD}" srcOrd="18" destOrd="0" presId="urn:microsoft.com/office/officeart/2005/8/layout/cycle6"/>
    <dgm:cxn modelId="{998BB6DD-F811-49F0-858A-ED194DFF772B}" type="presParOf" srcId="{E8BF4581-DB8B-4639-8A82-CE32D59AAFAA}" destId="{BF2A5191-4183-41A3-87F4-5F7E98B1469C}" srcOrd="19" destOrd="0" presId="urn:microsoft.com/office/officeart/2005/8/layout/cycle6"/>
    <dgm:cxn modelId="{2E01CCB5-B86A-4383-A0C8-12B2310D1FCD}" type="presParOf" srcId="{E8BF4581-DB8B-4639-8A82-CE32D59AAFAA}" destId="{8BA06CB8-733B-44CB-AC24-4796708159FE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DECEE9-0B83-452F-A594-F09C4AE2BBE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4B749CD-F0F9-4FBC-87E0-0E4FDC0CDC03}">
      <dgm:prSet phldrT="[Текст]"/>
      <dgm:spPr/>
      <dgm:t>
        <a:bodyPr/>
        <a:lstStyle/>
        <a:p>
          <a:r>
            <a:rPr lang="ru-RU" dirty="0"/>
            <a:t>Основной клиент - небольшие фирмы, у которых нет масштабных заказов и, скорее всего, отсутствует производственно-технический отдел. </a:t>
          </a:r>
        </a:p>
      </dgm:t>
    </dgm:pt>
    <dgm:pt modelId="{CF304F04-EA95-4970-BAD5-5DBDA706CFA2}" type="parTrans" cxnId="{77457627-E289-46FC-9289-D527B4525989}">
      <dgm:prSet/>
      <dgm:spPr/>
      <dgm:t>
        <a:bodyPr/>
        <a:lstStyle/>
        <a:p>
          <a:endParaRPr lang="ru-RU"/>
        </a:p>
      </dgm:t>
    </dgm:pt>
    <dgm:pt modelId="{47C9449B-E0FE-43A0-B51F-178DF04CB903}" type="sibTrans" cxnId="{77457627-E289-46FC-9289-D527B4525989}">
      <dgm:prSet/>
      <dgm:spPr/>
      <dgm:t>
        <a:bodyPr/>
        <a:lstStyle/>
        <a:p>
          <a:endParaRPr lang="ru-RU"/>
        </a:p>
      </dgm:t>
    </dgm:pt>
    <dgm:pt modelId="{74A6F146-B397-4D00-BF8E-3C8F80F552A7}">
      <dgm:prSet phldrT="[Текст]"/>
      <dgm:spPr/>
      <dgm:t>
        <a:bodyPr/>
        <a:lstStyle/>
        <a:p>
          <a:r>
            <a:rPr lang="ru-RU" dirty="0"/>
            <a:t>Задачи планирования и оперативного управления процессом строительно-монтажных работ (СМР), а также обеспечение его проектно-сметной документацией (ПСД) клиент пытается решить, в том числе, с помощью сервиса Gectaro.</a:t>
          </a:r>
        </a:p>
      </dgm:t>
    </dgm:pt>
    <dgm:pt modelId="{08287E1A-E7C6-4F85-A6F3-5A56DDB80D2D}" type="parTrans" cxnId="{2558D22C-2E76-4E02-9626-2B78CC3970C3}">
      <dgm:prSet/>
      <dgm:spPr/>
      <dgm:t>
        <a:bodyPr/>
        <a:lstStyle/>
        <a:p>
          <a:endParaRPr lang="ru-RU"/>
        </a:p>
      </dgm:t>
    </dgm:pt>
    <dgm:pt modelId="{5A0F17AE-2D7F-40D7-B99D-F7651AEDFDA6}" type="sibTrans" cxnId="{2558D22C-2E76-4E02-9626-2B78CC3970C3}">
      <dgm:prSet/>
      <dgm:spPr/>
      <dgm:t>
        <a:bodyPr/>
        <a:lstStyle/>
        <a:p>
          <a:endParaRPr lang="ru-RU"/>
        </a:p>
      </dgm:t>
    </dgm:pt>
    <dgm:pt modelId="{01AB41C4-E528-42CB-B338-FAC6428C29C3}">
      <dgm:prSet phldrT="[Текст]"/>
      <dgm:spPr/>
      <dgm:t>
        <a:bodyPr/>
        <a:lstStyle/>
        <a:p>
          <a:r>
            <a:rPr lang="ru-RU" dirty="0"/>
            <a:t>Для таких клиентов цены тарифов "бизнес" и "профи" значительны. Поэтому клиенты выбирают более дешёвые тарифы "старт" и "базовый" с меньшим функционалом. </a:t>
          </a:r>
        </a:p>
      </dgm:t>
    </dgm:pt>
    <dgm:pt modelId="{9FAC42F0-E72B-4ADA-8045-D8A3E2B4A5DA}" type="parTrans" cxnId="{7B7703D9-2CB6-4383-8753-638D70FA58C9}">
      <dgm:prSet/>
      <dgm:spPr/>
      <dgm:t>
        <a:bodyPr/>
        <a:lstStyle/>
        <a:p>
          <a:endParaRPr lang="ru-RU"/>
        </a:p>
      </dgm:t>
    </dgm:pt>
    <dgm:pt modelId="{D9A11443-B09F-4809-A885-7D9DA0787D96}" type="sibTrans" cxnId="{7B7703D9-2CB6-4383-8753-638D70FA58C9}">
      <dgm:prSet/>
      <dgm:spPr/>
      <dgm:t>
        <a:bodyPr/>
        <a:lstStyle/>
        <a:p>
          <a:endParaRPr lang="ru-RU"/>
        </a:p>
      </dgm:t>
    </dgm:pt>
    <dgm:pt modelId="{74008931-80D3-4404-9AB9-EF3B1FA32CD6}">
      <dgm:prSet/>
      <dgm:spPr/>
      <dgm:t>
        <a:bodyPr/>
        <a:lstStyle/>
        <a:p>
          <a:r>
            <a:rPr lang="ru-RU" dirty="0"/>
            <a:t>Далее такие клиенты, пользуясь сервисом, скорее всего, понимают, что им недостаточно функционала, а перейти на более дорогие тарифы у них нет ресурсов. Поэтому прекращают пользоваться сервисом, как правило, в течение первых 5 месяцев.</a:t>
          </a:r>
        </a:p>
      </dgm:t>
    </dgm:pt>
    <dgm:pt modelId="{D67AD453-6108-4B0D-A714-EB536B0CF7DA}" type="parTrans" cxnId="{B40409A4-40E3-4AD1-B8CF-20C51C3D6B39}">
      <dgm:prSet/>
      <dgm:spPr/>
      <dgm:t>
        <a:bodyPr/>
        <a:lstStyle/>
        <a:p>
          <a:endParaRPr lang="ru-RU"/>
        </a:p>
      </dgm:t>
    </dgm:pt>
    <dgm:pt modelId="{086E36C0-A60C-4DE0-B884-BADD97AFC8B3}" type="sibTrans" cxnId="{B40409A4-40E3-4AD1-B8CF-20C51C3D6B39}">
      <dgm:prSet/>
      <dgm:spPr/>
      <dgm:t>
        <a:bodyPr/>
        <a:lstStyle/>
        <a:p>
          <a:endParaRPr lang="ru-RU"/>
        </a:p>
      </dgm:t>
    </dgm:pt>
    <dgm:pt modelId="{9FB6C9E7-71DA-4998-85AD-026C7E4304FF}" type="pres">
      <dgm:prSet presAssocID="{02DECEE9-0B83-452F-A594-F09C4AE2BBE0}" presName="Name0" presStyleCnt="0">
        <dgm:presLayoutVars>
          <dgm:chMax val="7"/>
          <dgm:chPref val="7"/>
          <dgm:dir/>
        </dgm:presLayoutVars>
      </dgm:prSet>
      <dgm:spPr/>
    </dgm:pt>
    <dgm:pt modelId="{7E3904FC-4BFE-4A08-8E6D-9871FF3A222A}" type="pres">
      <dgm:prSet presAssocID="{02DECEE9-0B83-452F-A594-F09C4AE2BBE0}" presName="Name1" presStyleCnt="0"/>
      <dgm:spPr/>
    </dgm:pt>
    <dgm:pt modelId="{1C379A35-9B89-4E46-8F58-760B0B6FA587}" type="pres">
      <dgm:prSet presAssocID="{02DECEE9-0B83-452F-A594-F09C4AE2BBE0}" presName="cycle" presStyleCnt="0"/>
      <dgm:spPr/>
    </dgm:pt>
    <dgm:pt modelId="{9A7036B2-FBF9-419E-B261-A2CA05493E42}" type="pres">
      <dgm:prSet presAssocID="{02DECEE9-0B83-452F-A594-F09C4AE2BBE0}" presName="srcNode" presStyleLbl="node1" presStyleIdx="0" presStyleCnt="4"/>
      <dgm:spPr/>
    </dgm:pt>
    <dgm:pt modelId="{30BC2018-6069-483E-AB32-1EE50FAF043C}" type="pres">
      <dgm:prSet presAssocID="{02DECEE9-0B83-452F-A594-F09C4AE2BBE0}" presName="conn" presStyleLbl="parChTrans1D2" presStyleIdx="0" presStyleCnt="1"/>
      <dgm:spPr/>
    </dgm:pt>
    <dgm:pt modelId="{81085AD7-F8A7-4401-B6C7-8E80747DE82B}" type="pres">
      <dgm:prSet presAssocID="{02DECEE9-0B83-452F-A594-F09C4AE2BBE0}" presName="extraNode" presStyleLbl="node1" presStyleIdx="0" presStyleCnt="4"/>
      <dgm:spPr/>
    </dgm:pt>
    <dgm:pt modelId="{00F57B2E-22AE-4906-B38F-AC19E639AECE}" type="pres">
      <dgm:prSet presAssocID="{02DECEE9-0B83-452F-A594-F09C4AE2BBE0}" presName="dstNode" presStyleLbl="node1" presStyleIdx="0" presStyleCnt="4"/>
      <dgm:spPr/>
    </dgm:pt>
    <dgm:pt modelId="{C061021E-2EFB-41FC-9806-981AABCEAA14}" type="pres">
      <dgm:prSet presAssocID="{B4B749CD-F0F9-4FBC-87E0-0E4FDC0CDC03}" presName="text_1" presStyleLbl="node1" presStyleIdx="0" presStyleCnt="4">
        <dgm:presLayoutVars>
          <dgm:bulletEnabled val="1"/>
        </dgm:presLayoutVars>
      </dgm:prSet>
      <dgm:spPr/>
    </dgm:pt>
    <dgm:pt modelId="{9F70D9E4-7470-4427-BC84-004D570D82D6}" type="pres">
      <dgm:prSet presAssocID="{B4B749CD-F0F9-4FBC-87E0-0E4FDC0CDC03}" presName="accent_1" presStyleCnt="0"/>
      <dgm:spPr/>
    </dgm:pt>
    <dgm:pt modelId="{8017576C-E151-4D06-ABA1-97C642046317}" type="pres">
      <dgm:prSet presAssocID="{B4B749CD-F0F9-4FBC-87E0-0E4FDC0CDC03}" presName="accentRepeatNode" presStyleLbl="solidFgAcc1" presStyleIdx="0" presStyleCnt="4"/>
      <dgm:spPr/>
    </dgm:pt>
    <dgm:pt modelId="{7C475085-744E-4275-8D62-A2100A886374}" type="pres">
      <dgm:prSet presAssocID="{74A6F146-B397-4D00-BF8E-3C8F80F552A7}" presName="text_2" presStyleLbl="node1" presStyleIdx="1" presStyleCnt="4">
        <dgm:presLayoutVars>
          <dgm:bulletEnabled val="1"/>
        </dgm:presLayoutVars>
      </dgm:prSet>
      <dgm:spPr/>
    </dgm:pt>
    <dgm:pt modelId="{45114DC7-5220-4DD7-B8B7-C1C30F4639AD}" type="pres">
      <dgm:prSet presAssocID="{74A6F146-B397-4D00-BF8E-3C8F80F552A7}" presName="accent_2" presStyleCnt="0"/>
      <dgm:spPr/>
    </dgm:pt>
    <dgm:pt modelId="{FE78147F-A32A-4F57-A63B-A38AF7864B18}" type="pres">
      <dgm:prSet presAssocID="{74A6F146-B397-4D00-BF8E-3C8F80F552A7}" presName="accentRepeatNode" presStyleLbl="solidFgAcc1" presStyleIdx="1" presStyleCnt="4"/>
      <dgm:spPr/>
    </dgm:pt>
    <dgm:pt modelId="{AB0EEBF6-CD52-40DE-B78D-E5760EF8EE89}" type="pres">
      <dgm:prSet presAssocID="{01AB41C4-E528-42CB-B338-FAC6428C29C3}" presName="text_3" presStyleLbl="node1" presStyleIdx="2" presStyleCnt="4">
        <dgm:presLayoutVars>
          <dgm:bulletEnabled val="1"/>
        </dgm:presLayoutVars>
      </dgm:prSet>
      <dgm:spPr/>
    </dgm:pt>
    <dgm:pt modelId="{2FF3D6AD-45F2-4435-9458-D9C3A7C9634A}" type="pres">
      <dgm:prSet presAssocID="{01AB41C4-E528-42CB-B338-FAC6428C29C3}" presName="accent_3" presStyleCnt="0"/>
      <dgm:spPr/>
    </dgm:pt>
    <dgm:pt modelId="{AD9AA96D-EDAF-4A06-9348-11ABCE38174C}" type="pres">
      <dgm:prSet presAssocID="{01AB41C4-E528-42CB-B338-FAC6428C29C3}" presName="accentRepeatNode" presStyleLbl="solidFgAcc1" presStyleIdx="2" presStyleCnt="4"/>
      <dgm:spPr/>
    </dgm:pt>
    <dgm:pt modelId="{EE32E3DA-FBBB-4235-AEE7-17C25B5B5052}" type="pres">
      <dgm:prSet presAssocID="{74008931-80D3-4404-9AB9-EF3B1FA32CD6}" presName="text_4" presStyleLbl="node1" presStyleIdx="3" presStyleCnt="4">
        <dgm:presLayoutVars>
          <dgm:bulletEnabled val="1"/>
        </dgm:presLayoutVars>
      </dgm:prSet>
      <dgm:spPr/>
    </dgm:pt>
    <dgm:pt modelId="{FEF184A4-2E96-4424-8EC5-3D1E6B163551}" type="pres">
      <dgm:prSet presAssocID="{74008931-80D3-4404-9AB9-EF3B1FA32CD6}" presName="accent_4" presStyleCnt="0"/>
      <dgm:spPr/>
    </dgm:pt>
    <dgm:pt modelId="{CDC2DDA5-20DB-4801-8CB8-51C86E2B088A}" type="pres">
      <dgm:prSet presAssocID="{74008931-80D3-4404-9AB9-EF3B1FA32CD6}" presName="accentRepeatNode" presStyleLbl="solidFgAcc1" presStyleIdx="3" presStyleCnt="4"/>
      <dgm:spPr/>
    </dgm:pt>
  </dgm:ptLst>
  <dgm:cxnLst>
    <dgm:cxn modelId="{4E08B71A-BCE1-4FEE-9A22-488925AFF0CF}" type="presOf" srcId="{74008931-80D3-4404-9AB9-EF3B1FA32CD6}" destId="{EE32E3DA-FBBB-4235-AEE7-17C25B5B5052}" srcOrd="0" destOrd="0" presId="urn:microsoft.com/office/officeart/2008/layout/VerticalCurvedList"/>
    <dgm:cxn modelId="{F2926821-16EA-4B65-A8D9-3187573E1607}" type="presOf" srcId="{74A6F146-B397-4D00-BF8E-3C8F80F552A7}" destId="{7C475085-744E-4275-8D62-A2100A886374}" srcOrd="0" destOrd="0" presId="urn:microsoft.com/office/officeart/2008/layout/VerticalCurvedList"/>
    <dgm:cxn modelId="{77457627-E289-46FC-9289-D527B4525989}" srcId="{02DECEE9-0B83-452F-A594-F09C4AE2BBE0}" destId="{B4B749CD-F0F9-4FBC-87E0-0E4FDC0CDC03}" srcOrd="0" destOrd="0" parTransId="{CF304F04-EA95-4970-BAD5-5DBDA706CFA2}" sibTransId="{47C9449B-E0FE-43A0-B51F-178DF04CB903}"/>
    <dgm:cxn modelId="{2558D22C-2E76-4E02-9626-2B78CC3970C3}" srcId="{02DECEE9-0B83-452F-A594-F09C4AE2BBE0}" destId="{74A6F146-B397-4D00-BF8E-3C8F80F552A7}" srcOrd="1" destOrd="0" parTransId="{08287E1A-E7C6-4F85-A6F3-5A56DDB80D2D}" sibTransId="{5A0F17AE-2D7F-40D7-B99D-F7651AEDFDA6}"/>
    <dgm:cxn modelId="{8D5A9F65-5FD1-47D4-9D4F-2E82EEC70BC9}" type="presOf" srcId="{B4B749CD-F0F9-4FBC-87E0-0E4FDC0CDC03}" destId="{C061021E-2EFB-41FC-9806-981AABCEAA14}" srcOrd="0" destOrd="0" presId="urn:microsoft.com/office/officeart/2008/layout/VerticalCurvedList"/>
    <dgm:cxn modelId="{CB11AA99-5207-4D79-8C15-B412F31597B1}" type="presOf" srcId="{02DECEE9-0B83-452F-A594-F09C4AE2BBE0}" destId="{9FB6C9E7-71DA-4998-85AD-026C7E4304FF}" srcOrd="0" destOrd="0" presId="urn:microsoft.com/office/officeart/2008/layout/VerticalCurvedList"/>
    <dgm:cxn modelId="{B40409A4-40E3-4AD1-B8CF-20C51C3D6B39}" srcId="{02DECEE9-0B83-452F-A594-F09C4AE2BBE0}" destId="{74008931-80D3-4404-9AB9-EF3B1FA32CD6}" srcOrd="3" destOrd="0" parTransId="{D67AD453-6108-4B0D-A714-EB536B0CF7DA}" sibTransId="{086E36C0-A60C-4DE0-B884-BADD97AFC8B3}"/>
    <dgm:cxn modelId="{7B7703D9-2CB6-4383-8753-638D70FA58C9}" srcId="{02DECEE9-0B83-452F-A594-F09C4AE2BBE0}" destId="{01AB41C4-E528-42CB-B338-FAC6428C29C3}" srcOrd="2" destOrd="0" parTransId="{9FAC42F0-E72B-4ADA-8045-D8A3E2B4A5DA}" sibTransId="{D9A11443-B09F-4809-A885-7D9DA0787D96}"/>
    <dgm:cxn modelId="{535E46EB-37F7-4120-9897-B54AC071C12A}" type="presOf" srcId="{47C9449B-E0FE-43A0-B51F-178DF04CB903}" destId="{30BC2018-6069-483E-AB32-1EE50FAF043C}" srcOrd="0" destOrd="0" presId="urn:microsoft.com/office/officeart/2008/layout/VerticalCurvedList"/>
    <dgm:cxn modelId="{007977F6-29AB-433E-914A-A9EAB59D4DEA}" type="presOf" srcId="{01AB41C4-E528-42CB-B338-FAC6428C29C3}" destId="{AB0EEBF6-CD52-40DE-B78D-E5760EF8EE89}" srcOrd="0" destOrd="0" presId="urn:microsoft.com/office/officeart/2008/layout/VerticalCurvedList"/>
    <dgm:cxn modelId="{3922E43F-3523-42C9-92BA-0AB75B6F9F13}" type="presParOf" srcId="{9FB6C9E7-71DA-4998-85AD-026C7E4304FF}" destId="{7E3904FC-4BFE-4A08-8E6D-9871FF3A222A}" srcOrd="0" destOrd="0" presId="urn:microsoft.com/office/officeart/2008/layout/VerticalCurvedList"/>
    <dgm:cxn modelId="{BB4566DF-3D5B-415F-A2D4-A3EBFEE527BC}" type="presParOf" srcId="{7E3904FC-4BFE-4A08-8E6D-9871FF3A222A}" destId="{1C379A35-9B89-4E46-8F58-760B0B6FA587}" srcOrd="0" destOrd="0" presId="urn:microsoft.com/office/officeart/2008/layout/VerticalCurvedList"/>
    <dgm:cxn modelId="{7898566F-4783-42DC-B3E2-30ACAB1F1EE7}" type="presParOf" srcId="{1C379A35-9B89-4E46-8F58-760B0B6FA587}" destId="{9A7036B2-FBF9-419E-B261-A2CA05493E42}" srcOrd="0" destOrd="0" presId="urn:microsoft.com/office/officeart/2008/layout/VerticalCurvedList"/>
    <dgm:cxn modelId="{1EFA16FE-630D-4FA1-B5AD-606D88819E5C}" type="presParOf" srcId="{1C379A35-9B89-4E46-8F58-760B0B6FA587}" destId="{30BC2018-6069-483E-AB32-1EE50FAF043C}" srcOrd="1" destOrd="0" presId="urn:microsoft.com/office/officeart/2008/layout/VerticalCurvedList"/>
    <dgm:cxn modelId="{836BC322-A9A7-4D16-995F-2E29C8436039}" type="presParOf" srcId="{1C379A35-9B89-4E46-8F58-760B0B6FA587}" destId="{81085AD7-F8A7-4401-B6C7-8E80747DE82B}" srcOrd="2" destOrd="0" presId="urn:microsoft.com/office/officeart/2008/layout/VerticalCurvedList"/>
    <dgm:cxn modelId="{6B15CD1B-0548-46F8-B5F4-2892437BC74A}" type="presParOf" srcId="{1C379A35-9B89-4E46-8F58-760B0B6FA587}" destId="{00F57B2E-22AE-4906-B38F-AC19E639AECE}" srcOrd="3" destOrd="0" presId="urn:microsoft.com/office/officeart/2008/layout/VerticalCurvedList"/>
    <dgm:cxn modelId="{5AF2A7E1-232B-4E87-87BC-1FC2B841A7A6}" type="presParOf" srcId="{7E3904FC-4BFE-4A08-8E6D-9871FF3A222A}" destId="{C061021E-2EFB-41FC-9806-981AABCEAA14}" srcOrd="1" destOrd="0" presId="urn:microsoft.com/office/officeart/2008/layout/VerticalCurvedList"/>
    <dgm:cxn modelId="{06322F65-1A7E-41D8-B7BA-9E87616E7D45}" type="presParOf" srcId="{7E3904FC-4BFE-4A08-8E6D-9871FF3A222A}" destId="{9F70D9E4-7470-4427-BC84-004D570D82D6}" srcOrd="2" destOrd="0" presId="urn:microsoft.com/office/officeart/2008/layout/VerticalCurvedList"/>
    <dgm:cxn modelId="{9E6A8D8B-AFB3-4B3A-99B8-D00399C7ECE9}" type="presParOf" srcId="{9F70D9E4-7470-4427-BC84-004D570D82D6}" destId="{8017576C-E151-4D06-ABA1-97C642046317}" srcOrd="0" destOrd="0" presId="urn:microsoft.com/office/officeart/2008/layout/VerticalCurvedList"/>
    <dgm:cxn modelId="{1F02B6B1-48FA-40EC-8A4E-8E63C2A1FCD9}" type="presParOf" srcId="{7E3904FC-4BFE-4A08-8E6D-9871FF3A222A}" destId="{7C475085-744E-4275-8D62-A2100A886374}" srcOrd="3" destOrd="0" presId="urn:microsoft.com/office/officeart/2008/layout/VerticalCurvedList"/>
    <dgm:cxn modelId="{C18E25C3-8641-4602-AB72-4E78672DE9B1}" type="presParOf" srcId="{7E3904FC-4BFE-4A08-8E6D-9871FF3A222A}" destId="{45114DC7-5220-4DD7-B8B7-C1C30F4639AD}" srcOrd="4" destOrd="0" presId="urn:microsoft.com/office/officeart/2008/layout/VerticalCurvedList"/>
    <dgm:cxn modelId="{24C97037-8DBC-4E4C-BB67-07E67262AE0F}" type="presParOf" srcId="{45114DC7-5220-4DD7-B8B7-C1C30F4639AD}" destId="{FE78147F-A32A-4F57-A63B-A38AF7864B18}" srcOrd="0" destOrd="0" presId="urn:microsoft.com/office/officeart/2008/layout/VerticalCurvedList"/>
    <dgm:cxn modelId="{CB11535C-2BA9-46F8-A0DB-13F4226A37A4}" type="presParOf" srcId="{7E3904FC-4BFE-4A08-8E6D-9871FF3A222A}" destId="{AB0EEBF6-CD52-40DE-B78D-E5760EF8EE89}" srcOrd="5" destOrd="0" presId="urn:microsoft.com/office/officeart/2008/layout/VerticalCurvedList"/>
    <dgm:cxn modelId="{9877D090-106B-42E9-9C91-4EAEA7451927}" type="presParOf" srcId="{7E3904FC-4BFE-4A08-8E6D-9871FF3A222A}" destId="{2FF3D6AD-45F2-4435-9458-D9C3A7C9634A}" srcOrd="6" destOrd="0" presId="urn:microsoft.com/office/officeart/2008/layout/VerticalCurvedList"/>
    <dgm:cxn modelId="{A4DBED9C-5376-40CC-860E-906806FD231E}" type="presParOf" srcId="{2FF3D6AD-45F2-4435-9458-D9C3A7C9634A}" destId="{AD9AA96D-EDAF-4A06-9348-11ABCE38174C}" srcOrd="0" destOrd="0" presId="urn:microsoft.com/office/officeart/2008/layout/VerticalCurvedList"/>
    <dgm:cxn modelId="{E02232BF-CCC0-424B-8A03-4BB6636EA1D7}" type="presParOf" srcId="{7E3904FC-4BFE-4A08-8E6D-9871FF3A222A}" destId="{EE32E3DA-FBBB-4235-AEE7-17C25B5B5052}" srcOrd="7" destOrd="0" presId="urn:microsoft.com/office/officeart/2008/layout/VerticalCurvedList"/>
    <dgm:cxn modelId="{63F36D2D-391F-4F7C-8675-D078D16FF789}" type="presParOf" srcId="{7E3904FC-4BFE-4A08-8E6D-9871FF3A222A}" destId="{FEF184A4-2E96-4424-8EC5-3D1E6B163551}" srcOrd="8" destOrd="0" presId="urn:microsoft.com/office/officeart/2008/layout/VerticalCurvedList"/>
    <dgm:cxn modelId="{AD18FC29-8474-4FB3-9327-D4B3A368D0C1}" type="presParOf" srcId="{FEF184A4-2E96-4424-8EC5-3D1E6B163551}" destId="{CDC2DDA5-20DB-4801-8CB8-51C86E2B088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DECEE9-0B83-452F-A594-F09C4AE2BBE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4B749CD-F0F9-4FBC-87E0-0E4FDC0CDC03}">
      <dgm:prSet phldrT="[Текст]"/>
      <dgm:spPr/>
      <dgm:t>
        <a:bodyPr/>
        <a:lstStyle/>
        <a:p>
          <a:r>
            <a:rPr lang="ru-RU" dirty="0"/>
            <a:t>Предусмотреть              для клиентов тарифов "старт" и "базовый" переход на более дорогие тарифы на льготных условиях</a:t>
          </a:r>
        </a:p>
      </dgm:t>
    </dgm:pt>
    <dgm:pt modelId="{CF304F04-EA95-4970-BAD5-5DBDA706CFA2}" type="parTrans" cxnId="{77457627-E289-46FC-9289-D527B4525989}">
      <dgm:prSet/>
      <dgm:spPr/>
      <dgm:t>
        <a:bodyPr/>
        <a:lstStyle/>
        <a:p>
          <a:endParaRPr lang="ru-RU"/>
        </a:p>
      </dgm:t>
    </dgm:pt>
    <dgm:pt modelId="{47C9449B-E0FE-43A0-B51F-178DF04CB903}" type="sibTrans" cxnId="{77457627-E289-46FC-9289-D527B4525989}">
      <dgm:prSet/>
      <dgm:spPr/>
      <dgm:t>
        <a:bodyPr/>
        <a:lstStyle/>
        <a:p>
          <a:endParaRPr lang="ru-RU"/>
        </a:p>
      </dgm:t>
    </dgm:pt>
    <dgm:pt modelId="{74A6F146-B397-4D00-BF8E-3C8F80F552A7}">
      <dgm:prSet phldrT="[Текст]"/>
      <dgm:spPr/>
      <dgm:t>
        <a:bodyPr/>
        <a:lstStyle/>
        <a:p>
          <a:r>
            <a:rPr lang="ru-RU" dirty="0"/>
            <a:t>Предоставить клиентам возможность подключать отдельные опции из более дорогих тарифов                         за дополнительную плату</a:t>
          </a:r>
        </a:p>
      </dgm:t>
    </dgm:pt>
    <dgm:pt modelId="{08287E1A-E7C6-4F85-A6F3-5A56DDB80D2D}" type="parTrans" cxnId="{2558D22C-2E76-4E02-9626-2B78CC3970C3}">
      <dgm:prSet/>
      <dgm:spPr/>
      <dgm:t>
        <a:bodyPr/>
        <a:lstStyle/>
        <a:p>
          <a:endParaRPr lang="ru-RU"/>
        </a:p>
      </dgm:t>
    </dgm:pt>
    <dgm:pt modelId="{5A0F17AE-2D7F-40D7-B99D-F7651AEDFDA6}" type="sibTrans" cxnId="{2558D22C-2E76-4E02-9626-2B78CC3970C3}">
      <dgm:prSet/>
      <dgm:spPr/>
      <dgm:t>
        <a:bodyPr/>
        <a:lstStyle/>
        <a:p>
          <a:endParaRPr lang="ru-RU"/>
        </a:p>
      </dgm:t>
    </dgm:pt>
    <dgm:pt modelId="{529BA66C-CA11-49D3-8D32-98375561AE31}" type="pres">
      <dgm:prSet presAssocID="{02DECEE9-0B83-452F-A594-F09C4AE2BBE0}" presName="diagram" presStyleCnt="0">
        <dgm:presLayoutVars>
          <dgm:dir/>
          <dgm:resizeHandles val="exact"/>
        </dgm:presLayoutVars>
      </dgm:prSet>
      <dgm:spPr/>
    </dgm:pt>
    <dgm:pt modelId="{6F58F186-67CD-4B29-B5A0-4245A307EA7B}" type="pres">
      <dgm:prSet presAssocID="{B4B749CD-F0F9-4FBC-87E0-0E4FDC0CDC03}" presName="node" presStyleLbl="node1" presStyleIdx="0" presStyleCnt="2">
        <dgm:presLayoutVars>
          <dgm:bulletEnabled val="1"/>
        </dgm:presLayoutVars>
      </dgm:prSet>
      <dgm:spPr/>
    </dgm:pt>
    <dgm:pt modelId="{C67D1F21-8633-4BE3-9B50-480192190247}" type="pres">
      <dgm:prSet presAssocID="{47C9449B-E0FE-43A0-B51F-178DF04CB903}" presName="sibTrans" presStyleCnt="0"/>
      <dgm:spPr/>
    </dgm:pt>
    <dgm:pt modelId="{F43D194A-6216-47D2-82D8-4E8D97B70460}" type="pres">
      <dgm:prSet presAssocID="{74A6F146-B397-4D00-BF8E-3C8F80F552A7}" presName="node" presStyleLbl="node1" presStyleIdx="1" presStyleCnt="2">
        <dgm:presLayoutVars>
          <dgm:bulletEnabled val="1"/>
        </dgm:presLayoutVars>
      </dgm:prSet>
      <dgm:spPr/>
    </dgm:pt>
  </dgm:ptLst>
  <dgm:cxnLst>
    <dgm:cxn modelId="{2ADA3809-A867-40D8-9D59-63AC24EFB1B0}" type="presOf" srcId="{74A6F146-B397-4D00-BF8E-3C8F80F552A7}" destId="{F43D194A-6216-47D2-82D8-4E8D97B70460}" srcOrd="0" destOrd="0" presId="urn:microsoft.com/office/officeart/2005/8/layout/default"/>
    <dgm:cxn modelId="{482AC925-CFDA-4363-A0DF-61726EECA600}" type="presOf" srcId="{B4B749CD-F0F9-4FBC-87E0-0E4FDC0CDC03}" destId="{6F58F186-67CD-4B29-B5A0-4245A307EA7B}" srcOrd="0" destOrd="0" presId="urn:microsoft.com/office/officeart/2005/8/layout/default"/>
    <dgm:cxn modelId="{77457627-E289-46FC-9289-D527B4525989}" srcId="{02DECEE9-0B83-452F-A594-F09C4AE2BBE0}" destId="{B4B749CD-F0F9-4FBC-87E0-0E4FDC0CDC03}" srcOrd="0" destOrd="0" parTransId="{CF304F04-EA95-4970-BAD5-5DBDA706CFA2}" sibTransId="{47C9449B-E0FE-43A0-B51F-178DF04CB903}"/>
    <dgm:cxn modelId="{2558D22C-2E76-4E02-9626-2B78CC3970C3}" srcId="{02DECEE9-0B83-452F-A594-F09C4AE2BBE0}" destId="{74A6F146-B397-4D00-BF8E-3C8F80F552A7}" srcOrd="1" destOrd="0" parTransId="{08287E1A-E7C6-4F85-A6F3-5A56DDB80D2D}" sibTransId="{5A0F17AE-2D7F-40D7-B99D-F7651AEDFDA6}"/>
    <dgm:cxn modelId="{DD983EF0-8663-4D9F-9C6F-E21EAF8BC3D1}" type="presOf" srcId="{02DECEE9-0B83-452F-A594-F09C4AE2BBE0}" destId="{529BA66C-CA11-49D3-8D32-98375561AE31}" srcOrd="0" destOrd="0" presId="urn:microsoft.com/office/officeart/2005/8/layout/default"/>
    <dgm:cxn modelId="{A0847DD6-BCC9-4B15-87F3-14CA370C2D05}" type="presParOf" srcId="{529BA66C-CA11-49D3-8D32-98375561AE31}" destId="{6F58F186-67CD-4B29-B5A0-4245A307EA7B}" srcOrd="0" destOrd="0" presId="urn:microsoft.com/office/officeart/2005/8/layout/default"/>
    <dgm:cxn modelId="{593C2A31-7919-48EC-8397-C70C0ED4B00C}" type="presParOf" srcId="{529BA66C-CA11-49D3-8D32-98375561AE31}" destId="{C67D1F21-8633-4BE3-9B50-480192190247}" srcOrd="1" destOrd="0" presId="urn:microsoft.com/office/officeart/2005/8/layout/default"/>
    <dgm:cxn modelId="{2A22D43E-B359-401D-8B50-5792A9C1F449}" type="presParOf" srcId="{529BA66C-CA11-49D3-8D32-98375561AE31}" destId="{F43D194A-6216-47D2-82D8-4E8D97B7046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2FA8C-EAEC-4D09-8EF0-649C8A15767C}">
      <dsp:nvSpPr>
        <dsp:cNvPr id="0" name=""/>
        <dsp:cNvSpPr/>
      </dsp:nvSpPr>
      <dsp:spPr>
        <a:xfrm>
          <a:off x="5147800" y="2870"/>
          <a:ext cx="1543473" cy="10032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не более 2 контрагентов  в месяц</a:t>
          </a:r>
        </a:p>
      </dsp:txBody>
      <dsp:txXfrm>
        <a:off x="5196775" y="51845"/>
        <a:ext cx="1445523" cy="905307"/>
      </dsp:txXfrm>
    </dsp:sp>
    <dsp:sp modelId="{4EBEE9F0-917F-41BE-8A5E-8E7BD9B5A66C}">
      <dsp:nvSpPr>
        <dsp:cNvPr id="0" name=""/>
        <dsp:cNvSpPr/>
      </dsp:nvSpPr>
      <dsp:spPr>
        <a:xfrm>
          <a:off x="3056375" y="504499"/>
          <a:ext cx="5726323" cy="5726323"/>
        </a:xfrm>
        <a:custGeom>
          <a:avLst/>
          <a:gdLst/>
          <a:ahLst/>
          <a:cxnLst/>
          <a:rect l="0" t="0" r="0" b="0"/>
          <a:pathLst>
            <a:path>
              <a:moveTo>
                <a:pt x="3645111" y="108846"/>
              </a:moveTo>
              <a:arcTo wR="2863161" hR="2863161" stAng="17150954" swAng="125598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D5255-1034-4EC6-B947-D6D18094EB3D}">
      <dsp:nvSpPr>
        <dsp:cNvPr id="0" name=""/>
        <dsp:cNvSpPr/>
      </dsp:nvSpPr>
      <dsp:spPr>
        <a:xfrm>
          <a:off x="7386310" y="1080879"/>
          <a:ext cx="1543473" cy="10032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не более 2 контрактов      в месяц</a:t>
          </a:r>
        </a:p>
      </dsp:txBody>
      <dsp:txXfrm>
        <a:off x="7435285" y="1129854"/>
        <a:ext cx="1445523" cy="905307"/>
      </dsp:txXfrm>
    </dsp:sp>
    <dsp:sp modelId="{2C23313F-AE8C-465F-8B5E-FB5C19112A2E}">
      <dsp:nvSpPr>
        <dsp:cNvPr id="0" name=""/>
        <dsp:cNvSpPr/>
      </dsp:nvSpPr>
      <dsp:spPr>
        <a:xfrm>
          <a:off x="3056375" y="504499"/>
          <a:ext cx="5726323" cy="5726323"/>
        </a:xfrm>
        <a:custGeom>
          <a:avLst/>
          <a:gdLst/>
          <a:ahLst/>
          <a:cxnLst/>
          <a:rect l="0" t="0" r="0" b="0"/>
          <a:pathLst>
            <a:path>
              <a:moveTo>
                <a:pt x="5428979" y="1592620"/>
              </a:moveTo>
              <a:arcTo wR="2863161" hR="2863161" stAng="20019379" swAng="172594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14486C-17CB-47AB-9C0D-232199A9278F}">
      <dsp:nvSpPr>
        <dsp:cNvPr id="0" name=""/>
        <dsp:cNvSpPr/>
      </dsp:nvSpPr>
      <dsp:spPr>
        <a:xfrm>
          <a:off x="7939176" y="3503145"/>
          <a:ext cx="1543473" cy="10032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не более 2 складов           в месяц</a:t>
          </a:r>
        </a:p>
      </dsp:txBody>
      <dsp:txXfrm>
        <a:off x="7988151" y="3552120"/>
        <a:ext cx="1445523" cy="905307"/>
      </dsp:txXfrm>
    </dsp:sp>
    <dsp:sp modelId="{1662FD73-AF09-4AE0-8ECF-AD4BCE4EDF79}">
      <dsp:nvSpPr>
        <dsp:cNvPr id="0" name=""/>
        <dsp:cNvSpPr/>
      </dsp:nvSpPr>
      <dsp:spPr>
        <a:xfrm>
          <a:off x="3056375" y="504499"/>
          <a:ext cx="5726323" cy="5726323"/>
        </a:xfrm>
        <a:custGeom>
          <a:avLst/>
          <a:gdLst/>
          <a:ahLst/>
          <a:cxnLst/>
          <a:rect l="0" t="0" r="0" b="0"/>
          <a:pathLst>
            <a:path>
              <a:moveTo>
                <a:pt x="5485548" y="4012412"/>
              </a:moveTo>
              <a:arcTo wR="2863161" hR="2863161" stAng="1419915" swAng="1358286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F2DC7-8C30-4383-9C9C-BB19003E9C12}">
      <dsp:nvSpPr>
        <dsp:cNvPr id="0" name=""/>
        <dsp:cNvSpPr/>
      </dsp:nvSpPr>
      <dsp:spPr>
        <a:xfrm>
          <a:off x="6390079" y="5445651"/>
          <a:ext cx="1543473" cy="10032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не более 2 заказов материалов     в месяц</a:t>
          </a:r>
        </a:p>
      </dsp:txBody>
      <dsp:txXfrm>
        <a:off x="6439054" y="5494626"/>
        <a:ext cx="1445523" cy="905307"/>
      </dsp:txXfrm>
    </dsp:sp>
    <dsp:sp modelId="{DD1B7D81-D2C1-49A3-85C5-117D43DA4260}">
      <dsp:nvSpPr>
        <dsp:cNvPr id="0" name=""/>
        <dsp:cNvSpPr/>
      </dsp:nvSpPr>
      <dsp:spPr>
        <a:xfrm>
          <a:off x="3056375" y="504499"/>
          <a:ext cx="5726323" cy="5726323"/>
        </a:xfrm>
        <a:custGeom>
          <a:avLst/>
          <a:gdLst/>
          <a:ahLst/>
          <a:cxnLst/>
          <a:rect l="0" t="0" r="0" b="0"/>
          <a:pathLst>
            <a:path>
              <a:moveTo>
                <a:pt x="3324418" y="5688924"/>
              </a:moveTo>
              <a:arcTo wR="2863161" hR="2863161" stAng="4843753" swAng="1112495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C4D4B-C70C-4E49-B4F8-C967BB988D75}">
      <dsp:nvSpPr>
        <dsp:cNvPr id="0" name=""/>
        <dsp:cNvSpPr/>
      </dsp:nvSpPr>
      <dsp:spPr>
        <a:xfrm>
          <a:off x="3905521" y="5445651"/>
          <a:ext cx="1543473" cy="10032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пользуется сервисом      не более 5 месяцев</a:t>
          </a:r>
        </a:p>
      </dsp:txBody>
      <dsp:txXfrm>
        <a:off x="3954496" y="5494626"/>
        <a:ext cx="1445523" cy="905307"/>
      </dsp:txXfrm>
    </dsp:sp>
    <dsp:sp modelId="{E3319576-6390-4A93-A65E-31D829C9FE59}">
      <dsp:nvSpPr>
        <dsp:cNvPr id="0" name=""/>
        <dsp:cNvSpPr/>
      </dsp:nvSpPr>
      <dsp:spPr>
        <a:xfrm>
          <a:off x="3056375" y="504499"/>
          <a:ext cx="5726323" cy="5726323"/>
        </a:xfrm>
        <a:custGeom>
          <a:avLst/>
          <a:gdLst/>
          <a:ahLst/>
          <a:cxnLst/>
          <a:rect l="0" t="0" r="0" b="0"/>
          <a:pathLst>
            <a:path>
              <a:moveTo>
                <a:pt x="885174" y="4933249"/>
              </a:moveTo>
              <a:arcTo wR="2863161" hR="2863161" stAng="8021799" swAng="1358286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5C59E-80CF-4F00-87E9-A11BE666BD1D}">
      <dsp:nvSpPr>
        <dsp:cNvPr id="0" name=""/>
        <dsp:cNvSpPr/>
      </dsp:nvSpPr>
      <dsp:spPr>
        <a:xfrm>
          <a:off x="2356424" y="3503145"/>
          <a:ext cx="1543473" cy="10032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не сохраняет данные</a:t>
          </a:r>
        </a:p>
      </dsp:txBody>
      <dsp:txXfrm>
        <a:off x="2405399" y="3552120"/>
        <a:ext cx="1445523" cy="905307"/>
      </dsp:txXfrm>
    </dsp:sp>
    <dsp:sp modelId="{9C862483-6ADE-4B41-8FA6-8B889BB4D170}">
      <dsp:nvSpPr>
        <dsp:cNvPr id="0" name=""/>
        <dsp:cNvSpPr/>
      </dsp:nvSpPr>
      <dsp:spPr>
        <a:xfrm>
          <a:off x="3056375" y="504499"/>
          <a:ext cx="5726323" cy="5726323"/>
        </a:xfrm>
        <a:custGeom>
          <a:avLst/>
          <a:gdLst/>
          <a:ahLst/>
          <a:cxnLst/>
          <a:rect l="0" t="0" r="0" b="0"/>
          <a:pathLst>
            <a:path>
              <a:moveTo>
                <a:pt x="2557" y="2984155"/>
              </a:moveTo>
              <a:arcTo wR="2863161" hR="2863161" stAng="10654681" swAng="172594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3D916-CBE4-48F1-9F40-471B3F8C13DD}">
      <dsp:nvSpPr>
        <dsp:cNvPr id="0" name=""/>
        <dsp:cNvSpPr/>
      </dsp:nvSpPr>
      <dsp:spPr>
        <a:xfrm>
          <a:off x="2909290" y="1080879"/>
          <a:ext cx="1543473" cy="10032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1" kern="1200" dirty="0"/>
            <a:t>пользователь тарифа "старт" или "базовый"</a:t>
          </a:r>
        </a:p>
      </dsp:txBody>
      <dsp:txXfrm>
        <a:off x="2958265" y="1129854"/>
        <a:ext cx="1445523" cy="905307"/>
      </dsp:txXfrm>
    </dsp:sp>
    <dsp:sp modelId="{8BA06CB8-733B-44CB-AC24-4796708159FE}">
      <dsp:nvSpPr>
        <dsp:cNvPr id="0" name=""/>
        <dsp:cNvSpPr/>
      </dsp:nvSpPr>
      <dsp:spPr>
        <a:xfrm>
          <a:off x="3056375" y="504499"/>
          <a:ext cx="5726323" cy="5726323"/>
        </a:xfrm>
        <a:custGeom>
          <a:avLst/>
          <a:gdLst/>
          <a:ahLst/>
          <a:cxnLst/>
          <a:rect l="0" t="0" r="0" b="0"/>
          <a:pathLst>
            <a:path>
              <a:moveTo>
                <a:pt x="1148764" y="570011"/>
              </a:moveTo>
              <a:arcTo wR="2863161" hR="2863161" stAng="13993056" swAng="1255989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C2018-6069-483E-AB32-1EE50FAF043C}">
      <dsp:nvSpPr>
        <dsp:cNvPr id="0" name=""/>
        <dsp:cNvSpPr/>
      </dsp:nvSpPr>
      <dsp:spPr>
        <a:xfrm>
          <a:off x="-6056600" y="-926710"/>
          <a:ext cx="7209880" cy="7209880"/>
        </a:xfrm>
        <a:prstGeom prst="blockArc">
          <a:avLst>
            <a:gd name="adj1" fmla="val 18900000"/>
            <a:gd name="adj2" fmla="val 2700000"/>
            <a:gd name="adj3" fmla="val 300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1021E-2EFB-41FC-9806-981AABCEAA14}">
      <dsp:nvSpPr>
        <dsp:cNvPr id="0" name=""/>
        <dsp:cNvSpPr/>
      </dsp:nvSpPr>
      <dsp:spPr>
        <a:xfrm>
          <a:off x="603599" y="411804"/>
          <a:ext cx="10101094" cy="824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08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Основной клиент - небольшие фирмы, у которых нет масштабных заказов и, скорее всего, отсутствует производственно-технический отдел. </a:t>
          </a:r>
        </a:p>
      </dsp:txBody>
      <dsp:txXfrm>
        <a:off x="603599" y="411804"/>
        <a:ext cx="10101094" cy="824037"/>
      </dsp:txXfrm>
    </dsp:sp>
    <dsp:sp modelId="{8017576C-E151-4D06-ABA1-97C642046317}">
      <dsp:nvSpPr>
        <dsp:cNvPr id="0" name=""/>
        <dsp:cNvSpPr/>
      </dsp:nvSpPr>
      <dsp:spPr>
        <a:xfrm>
          <a:off x="88575" y="308799"/>
          <a:ext cx="1030047" cy="10300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75085-744E-4275-8D62-A2100A886374}">
      <dsp:nvSpPr>
        <dsp:cNvPr id="0" name=""/>
        <dsp:cNvSpPr/>
      </dsp:nvSpPr>
      <dsp:spPr>
        <a:xfrm>
          <a:off x="1076039" y="1648075"/>
          <a:ext cx="9628655" cy="824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08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Задачи планирования и оперативного управления процессом строительно-монтажных работ (СМР), а также обеспечение его проектно-сметной документацией (ПСД) клиент пытается решить, в том числе, с помощью сервиса Gectaro.</a:t>
          </a:r>
        </a:p>
      </dsp:txBody>
      <dsp:txXfrm>
        <a:off x="1076039" y="1648075"/>
        <a:ext cx="9628655" cy="824037"/>
      </dsp:txXfrm>
    </dsp:sp>
    <dsp:sp modelId="{FE78147F-A32A-4F57-A63B-A38AF7864B18}">
      <dsp:nvSpPr>
        <dsp:cNvPr id="0" name=""/>
        <dsp:cNvSpPr/>
      </dsp:nvSpPr>
      <dsp:spPr>
        <a:xfrm>
          <a:off x="561015" y="1545070"/>
          <a:ext cx="1030047" cy="10300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EEBF6-CD52-40DE-B78D-E5760EF8EE89}">
      <dsp:nvSpPr>
        <dsp:cNvPr id="0" name=""/>
        <dsp:cNvSpPr/>
      </dsp:nvSpPr>
      <dsp:spPr>
        <a:xfrm>
          <a:off x="1076039" y="2884346"/>
          <a:ext cx="9628655" cy="824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08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Для таких клиентов цены тарифов "бизнес" и "профи" значительны. Поэтому клиенты выбирают более дешёвые тарифы "старт" и "базовый" с меньшим функционалом. </a:t>
          </a:r>
        </a:p>
      </dsp:txBody>
      <dsp:txXfrm>
        <a:off x="1076039" y="2884346"/>
        <a:ext cx="9628655" cy="824037"/>
      </dsp:txXfrm>
    </dsp:sp>
    <dsp:sp modelId="{AD9AA96D-EDAF-4A06-9348-11ABCE38174C}">
      <dsp:nvSpPr>
        <dsp:cNvPr id="0" name=""/>
        <dsp:cNvSpPr/>
      </dsp:nvSpPr>
      <dsp:spPr>
        <a:xfrm>
          <a:off x="561015" y="2781341"/>
          <a:ext cx="1030047" cy="10300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2E3DA-FBBB-4235-AEE7-17C25B5B5052}">
      <dsp:nvSpPr>
        <dsp:cNvPr id="0" name=""/>
        <dsp:cNvSpPr/>
      </dsp:nvSpPr>
      <dsp:spPr>
        <a:xfrm>
          <a:off x="603599" y="4120616"/>
          <a:ext cx="10101094" cy="8240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08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Далее такие клиенты, пользуясь сервисом, скорее всего, понимают, что им недостаточно функционала, а перейти на более дорогие тарифы у них нет ресурсов. Поэтому прекращают пользоваться сервисом, как правило, в течение первых 5 месяцев.</a:t>
          </a:r>
        </a:p>
      </dsp:txBody>
      <dsp:txXfrm>
        <a:off x="603599" y="4120616"/>
        <a:ext cx="10101094" cy="824037"/>
      </dsp:txXfrm>
    </dsp:sp>
    <dsp:sp modelId="{CDC2DDA5-20DB-4801-8CB8-51C86E2B088A}">
      <dsp:nvSpPr>
        <dsp:cNvPr id="0" name=""/>
        <dsp:cNvSpPr/>
      </dsp:nvSpPr>
      <dsp:spPr>
        <a:xfrm>
          <a:off x="88575" y="4017612"/>
          <a:ext cx="1030047" cy="10300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8F186-67CD-4B29-B5A0-4245A307EA7B}">
      <dsp:nvSpPr>
        <dsp:cNvPr id="0" name=""/>
        <dsp:cNvSpPr/>
      </dsp:nvSpPr>
      <dsp:spPr>
        <a:xfrm>
          <a:off x="1315" y="1138563"/>
          <a:ext cx="5132220" cy="30793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Предусмотреть              для клиентов тарифов "старт" и "базовый" переход на более дорогие тарифы на льготных условиях</a:t>
          </a:r>
        </a:p>
      </dsp:txBody>
      <dsp:txXfrm>
        <a:off x="1315" y="1138563"/>
        <a:ext cx="5132220" cy="3079332"/>
      </dsp:txXfrm>
    </dsp:sp>
    <dsp:sp modelId="{F43D194A-6216-47D2-82D8-4E8D97B70460}">
      <dsp:nvSpPr>
        <dsp:cNvPr id="0" name=""/>
        <dsp:cNvSpPr/>
      </dsp:nvSpPr>
      <dsp:spPr>
        <a:xfrm>
          <a:off x="5646758" y="1138563"/>
          <a:ext cx="5132220" cy="30793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Предоставить клиентам возможность подключать отдельные опции из более дорогих тарифов                         за дополнительную плату</a:t>
          </a:r>
        </a:p>
      </dsp:txBody>
      <dsp:txXfrm>
        <a:off x="5646758" y="1138563"/>
        <a:ext cx="5132220" cy="307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143-5BDF-4129-A5BD-18378DE99C72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CC0A9-504B-4DF3-8C39-C2D939B74C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2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CC0A9-504B-4DF3-8C39-C2D939B74CC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79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CC0A9-504B-4DF3-8C39-C2D939B74CC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39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3C1C-3209-4EFA-837B-EDAF8F1DB00B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07C9-C6DC-4DA5-B99B-849B7237BFA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61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3C1C-3209-4EFA-837B-EDAF8F1DB00B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07C9-C6DC-4DA5-B99B-849B7237B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7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3C1C-3209-4EFA-837B-EDAF8F1DB00B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07C9-C6DC-4DA5-B99B-849B7237B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690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3C1C-3209-4EFA-837B-EDAF8F1DB00B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07C9-C6DC-4DA5-B99B-849B7237BFA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008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3C1C-3209-4EFA-837B-EDAF8F1DB00B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07C9-C6DC-4DA5-B99B-849B7237B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600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3C1C-3209-4EFA-837B-EDAF8F1DB00B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07C9-C6DC-4DA5-B99B-849B7237BFA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647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3C1C-3209-4EFA-837B-EDAF8F1DB00B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07C9-C6DC-4DA5-B99B-849B7237B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850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3C1C-3209-4EFA-837B-EDAF8F1DB00B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07C9-C6DC-4DA5-B99B-849B7237B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701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3C1C-3209-4EFA-837B-EDAF8F1DB00B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07C9-C6DC-4DA5-B99B-849B7237B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09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3C1C-3209-4EFA-837B-EDAF8F1DB00B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07C9-C6DC-4DA5-B99B-849B7237B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7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3C1C-3209-4EFA-837B-EDAF8F1DB00B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07C9-C6DC-4DA5-B99B-849B7237B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34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3C1C-3209-4EFA-837B-EDAF8F1DB00B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07C9-C6DC-4DA5-B99B-849B7237B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5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3C1C-3209-4EFA-837B-EDAF8F1DB00B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07C9-C6DC-4DA5-B99B-849B7237B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22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3C1C-3209-4EFA-837B-EDAF8F1DB00B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07C9-C6DC-4DA5-B99B-849B7237B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9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3C1C-3209-4EFA-837B-EDAF8F1DB00B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07C9-C6DC-4DA5-B99B-849B7237B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31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3C1C-3209-4EFA-837B-EDAF8F1DB00B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07C9-C6DC-4DA5-B99B-849B7237B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83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E3C1C-3209-4EFA-837B-EDAF8F1DB00B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07C9-C6DC-4DA5-B99B-849B7237B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1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3E3C1C-3209-4EFA-837B-EDAF8F1DB00B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BAF07C9-C6DC-4DA5-B99B-849B7237B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509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96E5DB1-5E28-4DEE-BFDD-A755B5F85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200934" cy="297180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oppins SemiBold" panose="00000700000000000000" pitchFamily="2" charset="0"/>
              </a:rPr>
              <a:t>Проект "Аналитика данных компании Gectaro"</a:t>
            </a:r>
            <a:br>
              <a:rPr lang="ru-RU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A9EB1E19-1F3E-4DF1-89B9-26F56F8AC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6375312"/>
            <a:ext cx="3300647" cy="371998"/>
          </a:xfrm>
        </p:spPr>
        <p:txBody>
          <a:bodyPr>
            <a:normAutofit fontScale="92500" lnSpcReduction="20000"/>
          </a:bodyPr>
          <a:lstStyle/>
          <a:p>
            <a:r>
              <a:rPr lang="ru-RU" sz="1600" b="1" cap="all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Poppins SemiBold" panose="00000700000000000000" pitchFamily="2" charset="0"/>
              </a:rPr>
              <a:t>Выполнила: Кузнецова А.О.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169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14C9A-0B5F-44AF-8F8D-50486CB9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916" y="232967"/>
            <a:ext cx="4600058" cy="1441830"/>
          </a:xfrm>
        </p:spPr>
        <p:txBody>
          <a:bodyPr/>
          <a:lstStyle/>
          <a:p>
            <a:r>
              <a:rPr lang="ru-RU" sz="36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oppins SemiBold" panose="00000700000000000000" pitchFamily="2" charset="0"/>
              </a:rPr>
              <a:t>КЛИЕНТЫ </a:t>
            </a:r>
            <a:r>
              <a:rPr lang="en-US" sz="36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GECTARO</a:t>
            </a:r>
            <a:endParaRPr lang="ru-RU" b="1" dirty="0">
              <a:ln w="3175" cmpd="sng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13EF037-CEFE-459F-A91D-D40CC04CBD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437395"/>
              </p:ext>
            </p:extLst>
          </p:nvPr>
        </p:nvGraphicFramePr>
        <p:xfrm>
          <a:off x="337703" y="1414913"/>
          <a:ext cx="10230836" cy="4677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392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14C9A-0B5F-44AF-8F8D-50486CB9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388" y="175215"/>
            <a:ext cx="7266257" cy="1441830"/>
          </a:xfrm>
        </p:spPr>
        <p:txBody>
          <a:bodyPr/>
          <a:lstStyle/>
          <a:p>
            <a:r>
              <a:rPr lang="ru-RU" sz="36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oppins SemiBold" panose="00000700000000000000" pitchFamily="2" charset="0"/>
              </a:rPr>
              <a:t>Тарифы Клиентов </a:t>
            </a:r>
            <a:r>
              <a:rPr lang="en-US" sz="36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GECTARO</a:t>
            </a:r>
            <a:endParaRPr lang="ru-RU" b="1" dirty="0">
              <a:ln w="3175" cmpd="sng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13EF037-CEFE-459F-A91D-D40CC04CBD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159405"/>
              </p:ext>
            </p:extLst>
          </p:nvPr>
        </p:nvGraphicFramePr>
        <p:xfrm>
          <a:off x="393031" y="1318661"/>
          <a:ext cx="11405937" cy="5364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087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14C9A-0B5F-44AF-8F8D-50486CB9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388" y="175215"/>
            <a:ext cx="7266257" cy="1441830"/>
          </a:xfrm>
        </p:spPr>
        <p:txBody>
          <a:bodyPr/>
          <a:lstStyle/>
          <a:p>
            <a:pPr algn="ctr"/>
            <a:r>
              <a:rPr lang="ru-RU" sz="36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oppins SemiBold" panose="00000700000000000000" pitchFamily="2" charset="0"/>
              </a:rPr>
              <a:t>Численность сотрудников Клиентов </a:t>
            </a:r>
            <a:r>
              <a:rPr lang="en-US" sz="36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GECTARO</a:t>
            </a:r>
            <a:endParaRPr lang="ru-RU" b="1" dirty="0">
              <a:ln w="3175" cmpd="sng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913EF037-CEFE-459F-A91D-D40CC04CBD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38494"/>
              </p:ext>
            </p:extLst>
          </p:nvPr>
        </p:nvGraphicFramePr>
        <p:xfrm>
          <a:off x="393031" y="1318661"/>
          <a:ext cx="11405937" cy="5364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960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DD75704-CBC1-4456-9A93-E7720901C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495979"/>
              </p:ext>
            </p:extLst>
          </p:nvPr>
        </p:nvGraphicFramePr>
        <p:xfrm>
          <a:off x="250258" y="231006"/>
          <a:ext cx="11839074" cy="6451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14C9A-0B5F-44AF-8F8D-50486CB9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999" y="2050181"/>
            <a:ext cx="7266257" cy="302233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oppins SemiBold" panose="00000700000000000000" pitchFamily="2" charset="0"/>
              </a:rPr>
              <a:t>7 признаков </a:t>
            </a:r>
            <a:br>
              <a:rPr lang="ru-RU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oppins SemiBold" panose="00000700000000000000" pitchFamily="2" charset="0"/>
              </a:rPr>
            </a:br>
            <a:r>
              <a:rPr lang="ru-RU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oppins SemiBold" panose="00000700000000000000" pitchFamily="2" charset="0"/>
              </a:rPr>
              <a:t>отточности </a:t>
            </a:r>
            <a:br>
              <a:rPr lang="ru-RU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oppins SemiBold" panose="00000700000000000000" pitchFamily="2" charset="0"/>
              </a:rPr>
            </a:br>
            <a:r>
              <a:rPr lang="ru-RU" sz="36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oppins SemiBold" panose="00000700000000000000" pitchFamily="2" charset="0"/>
              </a:rPr>
              <a:t>Клиентов</a:t>
            </a:r>
            <a:br>
              <a:rPr lang="ru-RU" sz="36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oppins SemiBold" panose="00000700000000000000" pitchFamily="2" charset="0"/>
              </a:rPr>
            </a:br>
            <a:r>
              <a:rPr lang="en-US" sz="36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GECTARO</a:t>
            </a:r>
            <a:endParaRPr lang="ru-RU" b="1" dirty="0">
              <a:ln w="3175" cmpd="sng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92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14C9A-0B5F-44AF-8F8D-50486CB9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402" y="182880"/>
            <a:ext cx="10780295" cy="1722922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oppins SemiBold" panose="00000700000000000000" pitchFamily="2" charset="0"/>
              </a:rPr>
              <a:t>ВОЗМОЖНЫЕ ПРИЧИНЫ ОТТОКА</a:t>
            </a:r>
            <a:br>
              <a:rPr lang="ru-RU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oppins SemiBold" panose="00000700000000000000" pitchFamily="2" charset="0"/>
              </a:rPr>
            </a:br>
            <a:r>
              <a:rPr lang="ru-RU" sz="36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oppins SemiBold" panose="00000700000000000000" pitchFamily="2" charset="0"/>
              </a:rPr>
              <a:t>Клиентов </a:t>
            </a:r>
            <a:r>
              <a:rPr lang="en-US" sz="36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GECTARO</a:t>
            </a:r>
            <a:endParaRPr lang="ru-RU" b="1" dirty="0">
              <a:ln w="3175" cmpd="sng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4DC0DA3C-31F6-4830-BE2A-05BBA5971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454096"/>
              </p:ext>
            </p:extLst>
          </p:nvPr>
        </p:nvGraphicFramePr>
        <p:xfrm>
          <a:off x="876718" y="1501540"/>
          <a:ext cx="10780294" cy="5356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473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14C9A-0B5F-44AF-8F8D-50486CB9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402" y="182880"/>
            <a:ext cx="10780295" cy="1722922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oppins SemiBold" panose="00000700000000000000" pitchFamily="2" charset="0"/>
              </a:rPr>
              <a:t>ПРЕДЛОЖЕНИЯ ДЛЯ СНИЖЕНИЯ </a:t>
            </a:r>
            <a:br>
              <a:rPr lang="ru-RU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oppins SemiBold" panose="00000700000000000000" pitchFamily="2" charset="0"/>
              </a:rPr>
            </a:br>
            <a:r>
              <a:rPr lang="ru-RU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oppins SemiBold" panose="00000700000000000000" pitchFamily="2" charset="0"/>
              </a:rPr>
              <a:t>ОТТОКА </a:t>
            </a:r>
            <a:r>
              <a:rPr lang="ru-RU" sz="36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Poppins SemiBold" panose="00000700000000000000" pitchFamily="2" charset="0"/>
              </a:rPr>
              <a:t>Клиентов </a:t>
            </a:r>
            <a:r>
              <a:rPr lang="en-US" sz="3600" b="1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rPr>
              <a:t>GECTARO</a:t>
            </a:r>
            <a:endParaRPr lang="ru-RU" b="1" dirty="0">
              <a:ln w="3175" cmpd="sng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4DC0DA3C-31F6-4830-BE2A-05BBA5971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088855"/>
              </p:ext>
            </p:extLst>
          </p:nvPr>
        </p:nvGraphicFramePr>
        <p:xfrm>
          <a:off x="895969" y="1318661"/>
          <a:ext cx="10780294" cy="5356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291994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137</TotalTime>
  <Words>274</Words>
  <Application>Microsoft Office PowerPoint</Application>
  <PresentationFormat>Широкоэкранный</PresentationFormat>
  <Paragraphs>35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Helvetica Neue</vt:lpstr>
      <vt:lpstr>Poppins SemiBold</vt:lpstr>
      <vt:lpstr>Wingdings 3</vt:lpstr>
      <vt:lpstr>Сектор</vt:lpstr>
      <vt:lpstr>Проект "Аналитика данных компании Gectaro" </vt:lpstr>
      <vt:lpstr>КЛИЕНТЫ GECTARO</vt:lpstr>
      <vt:lpstr>Тарифы Клиентов GECTARO</vt:lpstr>
      <vt:lpstr>Численность сотрудников Клиентов GECTARO</vt:lpstr>
      <vt:lpstr>7 признаков  отточности  Клиентов GECTARO</vt:lpstr>
      <vt:lpstr>ВОЗМОЖНЫЕ ПРИЧИНЫ ОТТОКА Клиентов GECTARO</vt:lpstr>
      <vt:lpstr>ПРЕДЛОЖЕНИЯ ДЛЯ СНИЖЕНИЯ  ОТТОКА Клиентов GECTARO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22</cp:revision>
  <dcterms:created xsi:type="dcterms:W3CDTF">2024-04-11T16:51:11Z</dcterms:created>
  <dcterms:modified xsi:type="dcterms:W3CDTF">2024-04-11T19:09:06Z</dcterms:modified>
</cp:coreProperties>
</file>