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8.xml" ContentType="application/vnd.openxmlformats-officedocument.presentationml.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www.tinkercad.com/codeblocks/9UoP7KFguWk-chesskuzovlev" TargetMode="Externa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8820165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-36367" y="-1273668"/>
            <a:ext cx="12249367" cy="8166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flipH="0" flipV="0">
            <a:off x="5194202" y="497031"/>
            <a:ext cx="6720745" cy="2026671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ru-RU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ru-RU" sz="720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Шахматы на 3</a:t>
            </a:r>
            <a:r>
              <a:rPr lang="en-US" sz="720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d</a:t>
            </a:r>
            <a:r>
              <a:rPr lang="ru-RU" sz="7200">
                <a:solidFill>
                  <a:schemeClr val="accent2">
                    <a:lumMod val="50000"/>
                  </a:schemeClr>
                </a:solidFill>
                <a:latin typeface="Times New Roman"/>
                <a:cs typeface="Times New Roman"/>
              </a:rPr>
              <a:t> принтере</a:t>
            </a:r>
            <a:endParaRPr sz="7200">
              <a:solidFill>
                <a:schemeClr val="accent2">
                  <a:lumMod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5896494" y="2618953"/>
            <a:ext cx="6720745" cy="105056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3200">
                <a:solidFill>
                  <a:srgbClr val="5C2708"/>
                </a:solidFill>
                <a:latin typeface="Times New Roman"/>
                <a:cs typeface="Times New Roman"/>
              </a:rPr>
              <a:t>Кузовлев Антон</a:t>
            </a:r>
            <a:endParaRPr sz="4800">
              <a:solidFill>
                <a:srgbClr val="5C2708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2400">
                <a:solidFill>
                  <a:srgbClr val="5C2708"/>
                </a:solidFill>
                <a:latin typeface="Times New Roman"/>
                <a:cs typeface="Times New Roman"/>
              </a:rPr>
              <a:t>02.07.2024</a:t>
            </a:r>
            <a:endParaRPr>
              <a:solidFill>
                <a:srgbClr val="5C2708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0852327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-371474" y="-247649"/>
            <a:ext cx="12567674" cy="8378449"/>
          </a:xfrm>
          <a:prstGeom prst="rect">
            <a:avLst/>
          </a:prstGeom>
        </p:spPr>
      </p:pic>
      <p:sp>
        <p:nvSpPr>
          <p:cNvPr id="1246430422" name=""/>
          <p:cNvSpPr/>
          <p:nvPr/>
        </p:nvSpPr>
        <p:spPr bwMode="auto">
          <a:xfrm flipH="0" flipV="0">
            <a:off x="-967349" y="-1504949"/>
            <a:ext cx="13906499" cy="9982199"/>
          </a:xfrm>
          <a:prstGeom prst="rect">
            <a:avLst/>
          </a:prstGeom>
          <a:solidFill>
            <a:schemeClr val="tx1">
              <a:alpha val="24999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5759439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  <a:latin typeface="Times New Roman"/>
                <a:cs typeface="Times New Roman"/>
              </a:rPr>
              <a:t>Параметры</a:t>
            </a:r>
            <a:r>
              <a:rPr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ru-RU">
                <a:solidFill>
                  <a:schemeClr val="bg1"/>
                </a:solidFill>
                <a:latin typeface="Times New Roman"/>
                <a:cs typeface="Times New Roman"/>
              </a:rPr>
              <a:t>слоя </a:t>
            </a:r>
            <a:r>
              <a:rPr>
                <a:solidFill>
                  <a:schemeClr val="bg1"/>
                </a:solidFill>
                <a:latin typeface="Times New Roman"/>
                <a:cs typeface="Times New Roman"/>
              </a:rPr>
              <a:t>печати</a:t>
            </a:r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:</a:t>
            </a:r>
            <a:endParaRPr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47263244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2800">
                <a:solidFill>
                  <a:schemeClr val="bg1"/>
                </a:solidFill>
                <a:latin typeface="Times New Roman"/>
                <a:cs typeface="Times New Roman"/>
              </a:rPr>
              <a:t>Высота</a:t>
            </a:r>
            <a:r>
              <a:rPr sz="280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chemeClr val="bg1"/>
                </a:solidFill>
                <a:latin typeface="Times New Roman"/>
                <a:cs typeface="Times New Roman"/>
              </a:rPr>
              <a:t>слоя</a:t>
            </a:r>
            <a:r>
              <a:rPr lang="en-US" sz="2800">
                <a:solidFill>
                  <a:schemeClr val="bg1"/>
                </a:solidFill>
                <a:latin typeface="Times New Roman"/>
                <a:cs typeface="Times New Roman"/>
              </a:rPr>
              <a:t>:</a:t>
            </a:r>
            <a:r>
              <a:rPr sz="2800">
                <a:solidFill>
                  <a:schemeClr val="bg1"/>
                </a:solidFill>
                <a:latin typeface="Times New Roman"/>
                <a:cs typeface="Times New Roman"/>
              </a:rPr>
              <a:t>0.25 </a:t>
            </a:r>
            <a:r>
              <a:rPr sz="2800">
                <a:solidFill>
                  <a:schemeClr val="bg1"/>
                </a:solidFill>
                <a:latin typeface="Times New Roman"/>
                <a:cs typeface="Times New Roman"/>
              </a:rPr>
              <a:t>мм</a:t>
            </a:r>
            <a:r>
              <a:rPr sz="2800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  <a:endParaRPr sz="2800"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2800">
                <a:solidFill>
                  <a:schemeClr val="bg1"/>
                </a:solidFill>
                <a:latin typeface="Times New Roman"/>
                <a:cs typeface="Times New Roman"/>
              </a:rPr>
              <a:t>Первый</a:t>
            </a:r>
            <a:r>
              <a:rPr sz="280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chemeClr val="bg1"/>
                </a:solidFill>
                <a:latin typeface="Times New Roman"/>
                <a:cs typeface="Times New Roman"/>
              </a:rPr>
              <a:t>слой</a:t>
            </a:r>
            <a:r>
              <a:rPr lang="en-US" sz="2800">
                <a:solidFill>
                  <a:schemeClr val="bg1"/>
                </a:solidFill>
                <a:latin typeface="Times New Roman"/>
                <a:cs typeface="Times New Roman"/>
              </a:rPr>
              <a:t>: </a:t>
            </a:r>
            <a:r>
              <a:rPr sz="2800">
                <a:solidFill>
                  <a:schemeClr val="bg1"/>
                </a:solidFill>
                <a:latin typeface="Times New Roman"/>
                <a:cs typeface="Times New Roman"/>
              </a:rPr>
              <a:t>0.30 </a:t>
            </a:r>
            <a:r>
              <a:rPr sz="2800">
                <a:solidFill>
                  <a:schemeClr val="bg1"/>
                </a:solidFill>
                <a:latin typeface="Times New Roman"/>
                <a:cs typeface="Times New Roman"/>
              </a:rPr>
              <a:t>мм</a:t>
            </a:r>
            <a:r>
              <a:rPr sz="2800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  <a:endParaRPr sz="2800"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2800">
                <a:solidFill>
                  <a:schemeClr val="bg1"/>
                </a:solidFill>
                <a:latin typeface="Times New Roman"/>
                <a:cs typeface="Times New Roman"/>
              </a:rPr>
              <a:t>Ширина</a:t>
            </a:r>
            <a:r>
              <a:rPr sz="280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chemeClr val="bg1"/>
                </a:solidFill>
                <a:latin typeface="Times New Roman"/>
                <a:cs typeface="Times New Roman"/>
              </a:rPr>
              <a:t>линии</a:t>
            </a:r>
            <a:r>
              <a:rPr lang="en-US" sz="2800">
                <a:solidFill>
                  <a:schemeClr val="bg1"/>
                </a:solidFill>
                <a:latin typeface="Times New Roman"/>
                <a:cs typeface="Times New Roman"/>
              </a:rPr>
              <a:t>:</a:t>
            </a:r>
            <a:r>
              <a:rPr sz="2800">
                <a:solidFill>
                  <a:schemeClr val="bg1"/>
                </a:solidFill>
                <a:latin typeface="Times New Roman"/>
                <a:cs typeface="Times New Roman"/>
              </a:rPr>
              <a:t>0.65 </a:t>
            </a:r>
            <a:r>
              <a:rPr sz="2800">
                <a:solidFill>
                  <a:schemeClr val="bg1"/>
                </a:solidFill>
                <a:latin typeface="Times New Roman"/>
                <a:cs typeface="Times New Roman"/>
              </a:rPr>
              <a:t>мм</a:t>
            </a:r>
            <a:r>
              <a:rPr sz="2800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  <a:endParaRPr sz="28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sz="2800">
                <a:solidFill>
                  <a:schemeClr val="bg1"/>
                </a:solidFill>
                <a:latin typeface="Times New Roman"/>
                <a:cs typeface="Times New Roman"/>
              </a:rPr>
              <a:t>Кратность</a:t>
            </a:r>
            <a:r>
              <a:rPr sz="280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chemeClr val="bg1"/>
                </a:solidFill>
                <a:latin typeface="Times New Roman"/>
                <a:cs typeface="Times New Roman"/>
              </a:rPr>
              <a:t>слоёв</a:t>
            </a:r>
            <a:r>
              <a:rPr lang="en-US" sz="2800">
                <a:solidFill>
                  <a:schemeClr val="bg1"/>
                </a:solidFill>
                <a:latin typeface="Times New Roman"/>
                <a:cs typeface="Times New Roman"/>
              </a:rPr>
              <a:t>:</a:t>
            </a:r>
            <a:r>
              <a:rPr sz="2800">
                <a:solidFill>
                  <a:schemeClr val="bg1"/>
                </a:solidFill>
                <a:latin typeface="Times New Roman"/>
                <a:cs typeface="Times New Roman"/>
              </a:rPr>
              <a:t> 2.</a:t>
            </a:r>
            <a:endParaRPr sz="2800"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2800">
                <a:solidFill>
                  <a:schemeClr val="bg1"/>
                </a:solidFill>
                <a:latin typeface="Times New Roman"/>
                <a:cs typeface="Times New Roman"/>
              </a:rPr>
              <a:t>Ширина</a:t>
            </a:r>
            <a:r>
              <a:rPr sz="280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chemeClr val="bg1"/>
                </a:solidFill>
                <a:latin typeface="Times New Roman"/>
                <a:cs typeface="Times New Roman"/>
              </a:rPr>
              <a:t>линии</a:t>
            </a:r>
            <a:r>
              <a:rPr sz="280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chemeClr val="bg1"/>
                </a:solidFill>
                <a:latin typeface="Times New Roman"/>
                <a:cs typeface="Times New Roman"/>
              </a:rPr>
              <a:t>периметров</a:t>
            </a:r>
            <a:r>
              <a:rPr lang="en-US" sz="2800">
                <a:solidFill>
                  <a:schemeClr val="bg1"/>
                </a:solidFill>
                <a:latin typeface="Times New Roman"/>
                <a:cs typeface="Times New Roman"/>
              </a:rPr>
              <a:t>:</a:t>
            </a:r>
            <a:r>
              <a:rPr sz="2800">
                <a:solidFill>
                  <a:schemeClr val="bg1"/>
                </a:solidFill>
                <a:latin typeface="Times New Roman"/>
                <a:cs typeface="Times New Roman"/>
              </a:rPr>
              <a:t> 0.55 </a:t>
            </a:r>
            <a:r>
              <a:rPr sz="2800">
                <a:solidFill>
                  <a:schemeClr val="bg1"/>
                </a:solidFill>
                <a:latin typeface="Times New Roman"/>
                <a:cs typeface="Times New Roman"/>
              </a:rPr>
              <a:t>мм</a:t>
            </a:r>
            <a:r>
              <a:rPr sz="2800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  <a:endParaRPr sz="2800"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2800">
                <a:solidFill>
                  <a:schemeClr val="bg1"/>
                </a:solidFill>
                <a:latin typeface="Times New Roman"/>
                <a:cs typeface="Times New Roman"/>
              </a:rPr>
              <a:t>Количество</a:t>
            </a:r>
            <a:r>
              <a:rPr sz="280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chemeClr val="bg1"/>
                </a:solidFill>
                <a:latin typeface="Times New Roman"/>
                <a:cs typeface="Times New Roman"/>
              </a:rPr>
              <a:t>периметров</a:t>
            </a:r>
            <a:r>
              <a:rPr lang="en-US" sz="2800">
                <a:solidFill>
                  <a:schemeClr val="bg1"/>
                </a:solidFill>
                <a:latin typeface="Times New Roman"/>
                <a:cs typeface="Times New Roman"/>
              </a:rPr>
              <a:t>:</a:t>
            </a:r>
            <a:r>
              <a:rPr sz="280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chemeClr val="bg1"/>
                </a:solidFill>
                <a:latin typeface="Times New Roman"/>
                <a:cs typeface="Times New Roman"/>
              </a:rPr>
              <a:t>2.</a:t>
            </a:r>
            <a:endParaRPr sz="2800"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  <a:defRPr/>
            </a:pPr>
            <a:r>
              <a:rPr sz="2800">
                <a:solidFill>
                  <a:schemeClr val="bg1"/>
                </a:solidFill>
                <a:latin typeface="Times New Roman"/>
                <a:cs typeface="Times New Roman"/>
              </a:rPr>
              <a:t>Количество</a:t>
            </a:r>
            <a:r>
              <a:rPr sz="280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chemeClr val="bg1"/>
                </a:solidFill>
                <a:latin typeface="Times New Roman"/>
                <a:cs typeface="Times New Roman"/>
              </a:rPr>
              <a:t>верхних</a:t>
            </a:r>
            <a:r>
              <a:rPr sz="280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chemeClr val="bg1"/>
                </a:solidFill>
                <a:latin typeface="Times New Roman"/>
                <a:cs typeface="Times New Roman"/>
              </a:rPr>
              <a:t>слоёв</a:t>
            </a:r>
            <a:r>
              <a:rPr lang="en-US" sz="2800">
                <a:solidFill>
                  <a:schemeClr val="bg1"/>
                </a:solidFill>
                <a:latin typeface="Times New Roman"/>
                <a:cs typeface="Times New Roman"/>
              </a:rPr>
              <a:t>:</a:t>
            </a:r>
            <a:r>
              <a:rPr sz="280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chemeClr val="bg1"/>
                </a:solidFill>
                <a:latin typeface="Times New Roman"/>
                <a:cs typeface="Times New Roman"/>
              </a:rPr>
              <a:t>4.</a:t>
            </a:r>
            <a:endParaRPr sz="28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chemeClr val="bg1"/>
                </a:solidFill>
                <a:latin typeface="Times New Roman"/>
                <a:cs typeface="Times New Roman"/>
              </a:rPr>
              <a:t>Количество нижних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Times New Roman"/>
                <a:cs typeface="Times New Roman"/>
              </a:rPr>
              <a:t>слоёв</a:t>
            </a:r>
            <a:r>
              <a:rPr lang="en-US" sz="2800" b="0" i="0" u="none" strike="noStrike" cap="none" spc="0">
                <a:solidFill>
                  <a:schemeClr val="bg1"/>
                </a:solidFill>
                <a:latin typeface="Times New Roman"/>
                <a:cs typeface="Times New Roman"/>
              </a:rPr>
              <a:t>: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Times New Roman"/>
                <a:cs typeface="Times New Roman"/>
              </a:rPr>
              <a:t>3</a:t>
            </a:r>
            <a:r>
              <a:rPr lang="ru-RU" sz="2800" b="0" i="0" u="none" strike="noStrike" cap="none" spc="0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  <a:endParaRPr sz="28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759439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latin typeface="Times New Roman"/>
                <a:cs typeface="Times New Roman"/>
              </a:rPr>
              <a:t>Параметры</a:t>
            </a:r>
            <a:r>
              <a:rPr>
                <a:latin typeface="Times New Roman"/>
                <a:cs typeface="Times New Roman"/>
              </a:rPr>
              <a:t> </a:t>
            </a:r>
            <a:r>
              <a:rPr lang="ru-RU">
                <a:latin typeface="Times New Roman"/>
                <a:cs typeface="Times New Roman"/>
              </a:rPr>
              <a:t>заполнения и адгезии</a:t>
            </a:r>
            <a:r>
              <a:rPr lang="en-US">
                <a:latin typeface="Times New Roman"/>
                <a:cs typeface="Times New Roman"/>
              </a:rPr>
              <a:t>: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47263244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 fontScale="92500" lnSpcReduction="13000"/>
          </a:bodyPr>
          <a:lstStyle/>
          <a:p>
            <a:pPr marL="0" indent="0">
              <a:buFont typeface="Arial"/>
              <a:buNone/>
              <a:defRPr/>
            </a:pPr>
            <a:r>
              <a:rPr>
                <a:latin typeface="Times New Roman"/>
                <a:cs typeface="Times New Roman"/>
              </a:rPr>
              <a:t>Плотность</a:t>
            </a:r>
            <a:r>
              <a:rPr>
                <a:latin typeface="Times New Roman"/>
                <a:cs typeface="Times New Roman"/>
              </a:rPr>
              <a:t> заполнения</a:t>
            </a:r>
            <a:r>
              <a:rPr lang="en-US">
                <a:latin typeface="Times New Roman"/>
                <a:cs typeface="Times New Roman"/>
              </a:rPr>
              <a:t>:</a:t>
            </a:r>
            <a:r>
              <a:rPr>
                <a:latin typeface="Times New Roman"/>
                <a:cs typeface="Times New Roman"/>
              </a:rPr>
              <a:t>15 </a:t>
            </a:r>
            <a:r>
              <a:rPr>
                <a:latin typeface="Times New Roman"/>
                <a:cs typeface="Times New Roman"/>
              </a:rPr>
              <a:t>%.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>
                <a:latin typeface="Times New Roman"/>
                <a:cs typeface="Times New Roman"/>
              </a:rPr>
              <a:t>Тип</a:t>
            </a:r>
            <a:r>
              <a:rPr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заполнения</a:t>
            </a:r>
            <a:r>
              <a:rPr lang="en-US">
                <a:latin typeface="Times New Roman"/>
                <a:cs typeface="Times New Roman"/>
              </a:rPr>
              <a:t>: </a:t>
            </a:r>
            <a:r>
              <a:rPr>
                <a:latin typeface="Times New Roman"/>
                <a:cs typeface="Times New Roman"/>
              </a:rPr>
              <a:t>Гироид</a:t>
            </a:r>
            <a:r>
              <a:rPr>
                <a:latin typeface="Times New Roman"/>
                <a:cs typeface="Times New Roman"/>
              </a:rPr>
              <a:t>.</a:t>
            </a:r>
            <a:endParaRPr lang="ru-RU"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>
                <a:latin typeface="Times New Roman"/>
                <a:cs typeface="Times New Roman"/>
              </a:rPr>
              <a:t>Тип</a:t>
            </a:r>
            <a:r>
              <a:rPr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адгезии</a:t>
            </a:r>
            <a:r>
              <a:rPr lang="en-US">
                <a:latin typeface="Times New Roman"/>
                <a:cs typeface="Times New Roman"/>
              </a:rPr>
              <a:t>:</a:t>
            </a:r>
            <a:r>
              <a:rPr>
                <a:latin typeface="Times New Roman"/>
                <a:cs typeface="Times New Roman"/>
              </a:rPr>
              <a:t> </a:t>
            </a:r>
            <a:r>
              <a:rPr>
                <a:latin typeface="Times New Roman"/>
                <a:cs typeface="Times New Roman"/>
              </a:rPr>
              <a:t>Обрамление</a:t>
            </a:r>
            <a:r>
              <a:rPr>
                <a:latin typeface="Times New Roman"/>
                <a:cs typeface="Times New Roman"/>
              </a:rPr>
              <a:t>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759439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Постобработка модели</a:t>
            </a:r>
            <a:r>
              <a:rPr lang="en-US">
                <a:latin typeface="Times New Roman"/>
                <a:cs typeface="Times New Roman"/>
              </a:rPr>
              <a:t>: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47263244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332507" y="1417637"/>
            <a:ext cx="5107173" cy="118802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/>
              <a:t>Прикрепление фигуры коня к основанию.</a:t>
            </a:r>
            <a:endParaRPr lang="ru-RU"/>
          </a:p>
        </p:txBody>
      </p:sp>
      <p:sp>
        <p:nvSpPr>
          <p:cNvPr id="824610836" name=""/>
          <p:cNvSpPr txBox="1"/>
          <p:nvPr/>
        </p:nvSpPr>
        <p:spPr bwMode="auto">
          <a:xfrm flipH="0" flipV="0">
            <a:off x="5543590" y="5714999"/>
            <a:ext cx="6390696" cy="5791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Arial"/>
                <a:cs typeface="Arial"/>
              </a:rPr>
              <a:t>Прикрепление креста к королю.</a:t>
            </a:r>
            <a:endParaRPr sz="3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680181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-104815" y="-103895"/>
            <a:ext cx="12325428" cy="8197693"/>
          </a:xfrm>
          <a:prstGeom prst="rect">
            <a:avLst/>
          </a:prstGeom>
          <a:effectLst/>
        </p:spPr>
      </p:pic>
      <p:sp>
        <p:nvSpPr>
          <p:cNvPr id="2133189108" name=""/>
          <p:cNvSpPr/>
          <p:nvPr/>
        </p:nvSpPr>
        <p:spPr bwMode="auto">
          <a:xfrm flipH="0" flipV="0">
            <a:off x="-257175" y="-250101"/>
            <a:ext cx="12630150" cy="8343899"/>
          </a:xfrm>
          <a:prstGeom prst="rect">
            <a:avLst/>
          </a:prstGeom>
          <a:solidFill>
            <a:schemeClr val="tx1">
              <a:lumMod val="90000"/>
              <a:lumOff val="5000"/>
              <a:alpha val="24999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479222588" name="Заголовок 1"/>
          <p:cNvSpPr>
            <a:spLocks noGrp="1"/>
          </p:cNvSpPr>
          <p:nvPr>
            <p:ph type="title"/>
          </p:nvPr>
        </p:nvSpPr>
        <p:spPr bwMode="auto">
          <a:xfrm>
            <a:off x="800098" y="199935"/>
            <a:ext cx="10515600" cy="1325562"/>
          </a:xfrm>
        </p:spPr>
        <p:txBody>
          <a:bodyPr/>
          <a:lstStyle/>
          <a:p>
            <a:pPr algn="ctr">
              <a:defRPr/>
            </a:pPr>
            <a:r>
              <a:rPr lang="ru-RU" sz="5600">
                <a:solidFill>
                  <a:schemeClr val="bg1"/>
                </a:solidFill>
                <a:latin typeface="Times New Roman"/>
                <a:cs typeface="Times New Roman"/>
              </a:rPr>
              <a:t>Описание проекта</a:t>
            </a:r>
            <a:r>
              <a:rPr lang="en-US" sz="5600">
                <a:solidFill>
                  <a:schemeClr val="bg1"/>
                </a:solidFill>
                <a:latin typeface="Times New Roman"/>
                <a:cs typeface="Times New Roman"/>
              </a:rPr>
              <a:t>:</a:t>
            </a:r>
            <a:endParaRPr sz="56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50658332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800098" y="1258797"/>
            <a:ext cx="10515600" cy="2121429"/>
          </a:xfrm>
          <a:prstGeom prst="rect">
            <a:avLst/>
          </a:prstGeom>
          <a:solidFill>
            <a:schemeClr val="tx2">
              <a:alpha val="0"/>
            </a:schemeClr>
          </a:solidFill>
          <a:ln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3600">
                <a:solidFill>
                  <a:schemeClr val="bg1"/>
                </a:solidFill>
                <a:latin typeface="Times New Roman"/>
                <a:cs typeface="Times New Roman"/>
              </a:rPr>
              <a:t>Проект </a:t>
            </a:r>
            <a:r>
              <a:rPr sz="3600">
                <a:solidFill>
                  <a:schemeClr val="bg1"/>
                </a:solidFill>
                <a:latin typeface="Times New Roman"/>
                <a:cs typeface="Times New Roman"/>
              </a:rPr>
              <a:t>представляет собой программу в среде </a:t>
            </a:r>
            <a:r>
              <a:rPr lang="en-US" sz="3600">
                <a:solidFill>
                  <a:schemeClr val="bg1"/>
                </a:solidFill>
                <a:latin typeface="Times New Roman"/>
                <a:cs typeface="Times New Roman"/>
              </a:rPr>
              <a:t>Tinkercad Codeblocks </a:t>
            </a:r>
            <a:r>
              <a:rPr lang="ru-RU" sz="3600">
                <a:solidFill>
                  <a:schemeClr val="bg1"/>
                </a:solidFill>
                <a:latin typeface="Times New Roman"/>
                <a:cs typeface="Times New Roman"/>
              </a:rPr>
              <a:t>(</a:t>
            </a:r>
            <a:r>
              <a:rPr lang="ru-RU" sz="3600" u="sng">
                <a:solidFill>
                  <a:schemeClr val="bg1"/>
                </a:solidFill>
                <a:latin typeface="Times New Roman"/>
                <a:cs typeface="Times New Roman"/>
                <a:hlinkClick r:id="rId3" tooltip="https://www.tinkercad.com/codeblocks/9UoP7KFguWk-chesskuzovlev"/>
              </a:rPr>
              <a:t>ссылка на проект</a:t>
            </a:r>
            <a:r>
              <a:rPr lang="en-US" sz="3600">
                <a:solidFill>
                  <a:schemeClr val="bg1"/>
                </a:solidFill>
                <a:latin typeface="Times New Roman"/>
                <a:cs typeface="Times New Roman"/>
              </a:rPr>
              <a:t>),</a:t>
            </a:r>
            <a:r>
              <a:rPr lang="ru-RU" sz="3600">
                <a:solidFill>
                  <a:schemeClr val="bg1"/>
                </a:solidFill>
                <a:latin typeface="Times New Roman"/>
                <a:cs typeface="Times New Roman"/>
              </a:rPr>
              <a:t> предназначенную для создание модели шахмат, с</a:t>
            </a:r>
            <a:r>
              <a:rPr lang="ru-RU" sz="3600">
                <a:solidFill>
                  <a:schemeClr val="bg1"/>
                </a:solidFill>
                <a:latin typeface="Times New Roman"/>
                <a:cs typeface="Times New Roman"/>
              </a:rPr>
              <a:t> из</a:t>
            </a:r>
            <a:r>
              <a:rPr lang="ru-RU" sz="3600">
                <a:solidFill>
                  <a:schemeClr val="bg1"/>
                </a:solidFill>
                <a:latin typeface="Times New Roman"/>
                <a:cs typeface="Times New Roman"/>
              </a:rPr>
              <a:t>меняемыми параметрами.</a:t>
            </a:r>
            <a:endParaRPr lang="ru-RU" sz="36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00721450" name=""/>
          <p:cNvSpPr txBox="1"/>
          <p:nvPr/>
        </p:nvSpPr>
        <p:spPr bwMode="auto">
          <a:xfrm flipH="0" flipV="0">
            <a:off x="7211331" y="6127219"/>
            <a:ext cx="5559928" cy="4877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indent="0">
              <a:buFont typeface="Arial"/>
              <a:buNone/>
              <a:defRPr/>
            </a:pPr>
            <a:r>
              <a:rPr lang="ru-RU" sz="26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Общее время разработки</a:t>
            </a:r>
            <a:r>
              <a:rPr lang="en-US" sz="26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: 8</a:t>
            </a:r>
            <a:r>
              <a:rPr lang="ru-RU" sz="26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часов.</a:t>
            </a:r>
            <a:endParaRPr sz="26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3071911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-19049" y="-989377"/>
            <a:ext cx="12213000" cy="8152177"/>
          </a:xfrm>
          <a:prstGeom prst="rect">
            <a:avLst/>
          </a:prstGeom>
        </p:spPr>
      </p:pic>
      <p:sp>
        <p:nvSpPr>
          <p:cNvPr id="553950001" name=""/>
          <p:cNvSpPr/>
          <p:nvPr/>
        </p:nvSpPr>
        <p:spPr bwMode="auto">
          <a:xfrm flipH="0" flipV="0">
            <a:off x="-93299" y="-95249"/>
            <a:ext cx="12630150" cy="7258050"/>
          </a:xfrm>
          <a:prstGeom prst="rect">
            <a:avLst/>
          </a:prstGeom>
          <a:solidFill>
            <a:schemeClr val="tx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53838888" name="Заголовок 1"/>
          <p:cNvSpPr>
            <a:spLocks noGrp="1"/>
          </p:cNvSpPr>
          <p:nvPr>
            <p:ph type="title"/>
          </p:nvPr>
        </p:nvSpPr>
        <p:spPr bwMode="auto">
          <a:xfrm flipH="0" flipV="0">
            <a:off x="230549" y="212725"/>
            <a:ext cx="11810999" cy="1325562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42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Габариты </a:t>
            </a:r>
            <a:r>
              <a:rPr lang="ru-RU" sz="42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фигур </a:t>
            </a:r>
            <a:r>
              <a:rPr lang="ru-RU" sz="42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заданы </a:t>
            </a:r>
            <a:r>
              <a:rPr lang="ru-RU" sz="42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параметрами</a:t>
            </a:r>
            <a:r>
              <a:rPr lang="ru-RU" sz="42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, изначально</a:t>
            </a:r>
            <a:r>
              <a:rPr lang="en-US" sz="42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:</a:t>
            </a:r>
            <a:endParaRPr sz="4200">
              <a:solidFill>
                <a:schemeClr val="bg1"/>
              </a:solidFill>
            </a:endParaRPr>
          </a:p>
        </p:txBody>
      </p:sp>
      <p:sp>
        <p:nvSpPr>
          <p:cNvPr id="507881140" name="Объект 2"/>
          <p:cNvSpPr>
            <a:spLocks noGrp="1"/>
          </p:cNvSpPr>
          <p:nvPr>
            <p:ph idx="1"/>
          </p:nvPr>
        </p:nvSpPr>
        <p:spPr bwMode="auto">
          <a:xfrm>
            <a:off x="230549" y="1538287"/>
            <a:ext cx="10515600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3600" b="0" i="0" u="none" strike="noStrike" cap="none" spc="0">
                <a:solidFill>
                  <a:schemeClr val="bg1"/>
                </a:solidFill>
                <a:latin typeface="Times New Roman"/>
                <a:ea typeface="+mn-ea"/>
                <a:cs typeface="Times New Roman"/>
              </a:rPr>
              <a:t>Ферзь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+mn-ea"/>
                <a:cs typeface="Times New Roman"/>
              </a:rPr>
              <a:t>: 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30 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x 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30 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x 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59 </a:t>
            </a:r>
            <a:r>
              <a:rPr lang="ru-RU" sz="3600" b="0" i="0" u="none" strike="noStrike" cap="none" spc="0">
                <a:solidFill>
                  <a:schemeClr val="bg1"/>
                </a:solidFill>
                <a:latin typeface="Times New Roman"/>
                <a:ea typeface="+mn-ea"/>
                <a:cs typeface="Times New Roman"/>
              </a:rPr>
              <a:t>мм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+mn-ea"/>
                <a:cs typeface="Times New Roman"/>
              </a:rPr>
              <a:t>.</a:t>
            </a:r>
            <a:endParaRPr sz="36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Король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: 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30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x 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30 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x </a:t>
            </a:r>
            <a:r>
              <a:rPr lang="ru-RU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68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lang="ru-RU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мм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.</a:t>
            </a:r>
            <a:endParaRPr sz="36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Ладья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: </a:t>
            </a:r>
            <a:r>
              <a:rPr lang="ru-RU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28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 x </a:t>
            </a:r>
            <a:r>
              <a:rPr lang="ru-RU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28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 x 5</a:t>
            </a:r>
            <a:r>
              <a:rPr lang="ru-RU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0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lang="ru-RU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мм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.</a:t>
            </a:r>
            <a:endParaRPr sz="36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Слон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: </a:t>
            </a:r>
            <a:r>
              <a:rPr lang="ru-RU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28 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x </a:t>
            </a:r>
            <a:r>
              <a:rPr lang="ru-RU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28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 x </a:t>
            </a:r>
            <a:r>
              <a:rPr lang="ru-RU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60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lang="ru-RU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мм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.</a:t>
            </a:r>
            <a:endParaRPr sz="3600" b="0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Конь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: </a:t>
            </a:r>
            <a:r>
              <a:rPr lang="ru-RU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28 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x 3</a:t>
            </a:r>
            <a:r>
              <a:rPr lang="ru-RU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4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 x </a:t>
            </a:r>
            <a:r>
              <a:rPr lang="ru-RU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58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lang="ru-RU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мм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.</a:t>
            </a:r>
            <a:endParaRPr sz="36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Пешка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: </a:t>
            </a:r>
            <a:r>
              <a:rPr lang="ru-RU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26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 x </a:t>
            </a:r>
            <a:r>
              <a:rPr lang="ru-RU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26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 x 5</a:t>
            </a:r>
            <a:r>
              <a:rPr lang="ru-RU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0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 </a:t>
            </a:r>
            <a:r>
              <a:rPr lang="ru-RU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мм</a:t>
            </a:r>
            <a:r>
              <a:rPr lang="en-US" sz="36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.</a:t>
            </a:r>
            <a:endParaRPr sz="36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9127822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-28086" y="-705501"/>
            <a:ext cx="12248173" cy="8165449"/>
          </a:xfrm>
          <a:prstGeom prst="rect">
            <a:avLst/>
          </a:prstGeom>
        </p:spPr>
      </p:pic>
      <p:sp>
        <p:nvSpPr>
          <p:cNvPr id="1591266683" name=""/>
          <p:cNvSpPr/>
          <p:nvPr/>
        </p:nvSpPr>
        <p:spPr bwMode="auto">
          <a:xfrm flipH="0" flipV="0">
            <a:off x="-93299" y="-95247"/>
            <a:ext cx="12630150" cy="7258050"/>
          </a:xfrm>
          <a:prstGeom prst="rect">
            <a:avLst/>
          </a:prstGeom>
          <a:solidFill>
            <a:schemeClr val="tx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1893494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>
                <a:latin typeface="Times New Roman"/>
                <a:cs typeface="Times New Roman"/>
              </a:rPr>
              <a:t>Базовые объекты</a:t>
            </a:r>
            <a:r>
              <a:rPr lang="en-US">
                <a:latin typeface="Times New Roman"/>
                <a:cs typeface="Times New Roman"/>
              </a:rPr>
              <a:t>: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290089368" name="Объект 2"/>
          <p:cNvSpPr>
            <a:spLocks noGrp="1"/>
          </p:cNvSpPr>
          <p:nvPr>
            <p:ph idx="1"/>
          </p:nvPr>
        </p:nvSpPr>
        <p:spPr bwMode="auto">
          <a:xfrm>
            <a:off x="38098" y="463548"/>
            <a:ext cx="10972800" cy="3586163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4800">
                <a:solidFill>
                  <a:schemeClr val="bg1"/>
                </a:solidFill>
                <a:latin typeface="Times New Roman"/>
                <a:cs typeface="Times New Roman"/>
              </a:rPr>
              <a:t>Типы использованных объектов</a:t>
            </a:r>
            <a:r>
              <a:rPr lang="en-US" sz="4800">
                <a:solidFill>
                  <a:schemeClr val="bg1"/>
                </a:solidFill>
                <a:latin typeface="Times New Roman"/>
                <a:cs typeface="Times New Roman"/>
              </a:rPr>
              <a:t>:</a:t>
            </a:r>
            <a:endParaRPr sz="48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838282545" name=""/>
          <p:cNvSpPr txBox="1"/>
          <p:nvPr/>
        </p:nvSpPr>
        <p:spPr bwMode="auto">
          <a:xfrm flipH="0" flipV="0">
            <a:off x="611549" y="2495214"/>
            <a:ext cx="7829694" cy="31089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ru-RU" sz="3600" b="0" i="0" u="none" strike="noStrike" cap="none" spc="0">
                <a:solidFill>
                  <a:schemeClr val="bg1">
                    <a:lumMod val="85000"/>
                  </a:schemeClr>
                </a:solidFill>
                <a:latin typeface="Times New Roman"/>
                <a:ea typeface="Times New Roman"/>
                <a:cs typeface="Times New Roman"/>
              </a:rPr>
              <a:t>Параллелепипед</a:t>
            </a:r>
            <a:endParaRPr sz="3600"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3600" b="0" i="0" u="none" strike="noStrike" cap="none" spc="0">
                <a:solidFill>
                  <a:schemeClr val="bg1">
                    <a:lumMod val="85000"/>
                  </a:schemeClr>
                </a:solidFill>
                <a:latin typeface="Times New Roman"/>
                <a:ea typeface="Times New Roman"/>
                <a:cs typeface="Times New Roman"/>
              </a:rPr>
              <a:t>Цилиндр</a:t>
            </a:r>
            <a:endParaRPr sz="3600"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3600" b="0" i="0" u="none" strike="noStrike" cap="none" spc="0">
                <a:solidFill>
                  <a:schemeClr val="bg1">
                    <a:lumMod val="85000"/>
                  </a:schemeClr>
                </a:solidFill>
                <a:latin typeface="Times New Roman"/>
                <a:ea typeface="Times New Roman"/>
                <a:cs typeface="Times New Roman"/>
              </a:rPr>
              <a:t>Сфера</a:t>
            </a:r>
            <a:endParaRPr sz="3600"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3600" b="0" i="0" u="none" strike="noStrike" cap="none" spc="0">
                <a:solidFill>
                  <a:schemeClr val="bg1">
                    <a:lumMod val="85000"/>
                  </a:schemeClr>
                </a:solidFill>
                <a:latin typeface="Times New Roman"/>
                <a:ea typeface="Times New Roman"/>
                <a:cs typeface="Times New Roman"/>
              </a:rPr>
              <a:t>Крыша</a:t>
            </a:r>
            <a:endParaRPr sz="3600"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3600" b="0" i="0" u="none" strike="noStrike" cap="none" spc="0">
                <a:solidFill>
                  <a:schemeClr val="bg1">
                    <a:lumMod val="85000"/>
                  </a:schemeClr>
                </a:solidFill>
                <a:latin typeface="Times New Roman"/>
                <a:ea typeface="Times New Roman"/>
                <a:cs typeface="Times New Roman"/>
              </a:rPr>
              <a:t>Конус</a:t>
            </a:r>
            <a:endParaRPr sz="3600">
              <a:solidFill>
                <a:schemeClr val="bg1">
                  <a:lumMod val="85000"/>
                </a:schemeClr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8080047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-70068" y="-628649"/>
            <a:ext cx="12281943" cy="8162375"/>
          </a:xfrm>
          <a:prstGeom prst="rect">
            <a:avLst/>
          </a:prstGeom>
        </p:spPr>
      </p:pic>
      <p:sp>
        <p:nvSpPr>
          <p:cNvPr id="1099411755" name=""/>
          <p:cNvSpPr/>
          <p:nvPr/>
        </p:nvSpPr>
        <p:spPr bwMode="auto">
          <a:xfrm flipH="0" flipV="0">
            <a:off x="1353" y="-52916"/>
            <a:ext cx="12408958" cy="7818437"/>
          </a:xfrm>
          <a:prstGeom prst="rect">
            <a:avLst/>
          </a:prstGeom>
          <a:solidFill>
            <a:schemeClr val="tx1">
              <a:alpha val="30000"/>
            </a:schemeClr>
          </a:solidFill>
          <a:ln w="12699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533563470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</a:rPr>
              <a:t>Модификаторы</a:t>
            </a:r>
            <a:r>
              <a:rPr lang="en-US">
                <a:solidFill>
                  <a:schemeClr val="bg1"/>
                </a:solidFill>
              </a:rPr>
              <a:t>: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014802408" name="Объект 2"/>
          <p:cNvSpPr>
            <a:spLocks noGrp="1"/>
          </p:cNvSpPr>
          <p:nvPr>
            <p:ph idx="1"/>
          </p:nvPr>
        </p:nvSpPr>
        <p:spPr bwMode="auto">
          <a:xfrm>
            <a:off x="609599" y="2896659"/>
            <a:ext cx="10972800" cy="4525962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2800">
                <a:solidFill>
                  <a:schemeClr val="bg1"/>
                </a:solidFill>
                <a:latin typeface="Times New Roman"/>
                <a:cs typeface="Times New Roman"/>
              </a:rPr>
              <a:t>Использованные модификаторы</a:t>
            </a:r>
            <a:r>
              <a:rPr lang="en-US" sz="2800">
                <a:solidFill>
                  <a:schemeClr val="bg1"/>
                </a:solidFill>
                <a:latin typeface="Times New Roman"/>
                <a:cs typeface="Times New Roman"/>
              </a:rPr>
              <a:t>:</a:t>
            </a:r>
            <a:endParaRPr sz="28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2800">
                <a:solidFill>
                  <a:schemeClr val="bg1"/>
                </a:solidFill>
                <a:latin typeface="Times New Roman"/>
                <a:cs typeface="Times New Roman"/>
              </a:rPr>
              <a:t>Движение</a:t>
            </a:r>
            <a:endParaRPr sz="28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2800">
                <a:solidFill>
                  <a:schemeClr val="bg1"/>
                </a:solidFill>
                <a:latin typeface="Times New Roman"/>
                <a:cs typeface="Times New Roman"/>
              </a:rPr>
              <a:t>Поворот</a:t>
            </a:r>
            <a:endParaRPr sz="28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2800">
                <a:solidFill>
                  <a:schemeClr val="bg1"/>
                </a:solidFill>
                <a:latin typeface="Times New Roman"/>
                <a:cs typeface="Times New Roman"/>
              </a:rPr>
              <a:t>Изменение размера</a:t>
            </a:r>
            <a:endParaRPr sz="28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2800">
                <a:solidFill>
                  <a:schemeClr val="bg1"/>
                </a:solidFill>
                <a:latin typeface="Times New Roman"/>
                <a:cs typeface="Times New Roman"/>
              </a:rPr>
              <a:t>Группировка</a:t>
            </a:r>
            <a:endParaRPr sz="28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092022917" name="TextBox 2092022916"/>
          <p:cNvSpPr txBox="1"/>
          <p:nvPr/>
        </p:nvSpPr>
        <p:spPr bwMode="auto">
          <a:xfrm>
            <a:off x="609597" y="1600200"/>
            <a:ext cx="10973661" cy="155451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lang="ru-RU" sz="3200" b="0" i="0" u="none" strike="noStrike" cap="none" spc="0">
                <a:solidFill>
                  <a:schemeClr val="bg1"/>
                </a:solidFill>
                <a:latin typeface="Times New Roman"/>
                <a:ea typeface="+mn-ea"/>
                <a:cs typeface="Times New Roman"/>
              </a:rPr>
              <a:t>Модификаторы были использованы на каждом объекте и заданы параметрами (или математикой).</a:t>
            </a:r>
            <a:endParaRPr sz="3200" b="0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32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5999905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0" y="0"/>
            <a:ext cx="12272400" cy="6903224"/>
          </a:xfrm>
          <a:prstGeom prst="rect">
            <a:avLst/>
          </a:prstGeom>
        </p:spPr>
      </p:pic>
      <p:sp>
        <p:nvSpPr>
          <p:cNvPr id="755119968" name=""/>
          <p:cNvSpPr/>
          <p:nvPr/>
        </p:nvSpPr>
        <p:spPr bwMode="auto">
          <a:xfrm flipH="0" flipV="0">
            <a:off x="-814950" y="-552449"/>
            <a:ext cx="15106649" cy="8648699"/>
          </a:xfrm>
          <a:prstGeom prst="rect">
            <a:avLst/>
          </a:prstGeom>
          <a:solidFill>
            <a:schemeClr val="tx1">
              <a:alpha val="3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1277790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Управление</a:t>
            </a:r>
            <a:r>
              <a:rPr lang="en-US" sz="4400" b="0" i="0" u="none" strike="noStrike" cap="none" spc="0">
                <a:solidFill>
                  <a:schemeClr val="bg1"/>
                </a:solidFill>
                <a:latin typeface="Times New Roman"/>
                <a:ea typeface="+mj-ea"/>
                <a:cs typeface="Times New Roman"/>
              </a:rPr>
              <a:t>: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723629542" name="Объект 2"/>
          <p:cNvSpPr>
            <a:spLocks noGrp="1"/>
          </p:cNvSpPr>
          <p:nvPr>
            <p:ph idx="1"/>
          </p:nvPr>
        </p:nvSpPr>
        <p:spPr bwMode="auto">
          <a:xfrm>
            <a:off x="609599" y="2698749"/>
            <a:ext cx="10972800" cy="30305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sz="2800">
                <a:solidFill>
                  <a:schemeClr val="bg1"/>
                </a:solidFill>
                <a:latin typeface="Times New Roman"/>
                <a:cs typeface="Times New Roman"/>
              </a:rPr>
              <a:t>Например</a:t>
            </a:r>
            <a:r>
              <a:rPr lang="en-US" sz="2800">
                <a:solidFill>
                  <a:schemeClr val="bg1"/>
                </a:solidFill>
                <a:latin typeface="Times New Roman"/>
                <a:cs typeface="Times New Roman"/>
              </a:rPr>
              <a:t>:</a:t>
            </a:r>
            <a:endParaRPr sz="28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2800">
                <a:solidFill>
                  <a:schemeClr val="bg1"/>
                </a:solidFill>
                <a:latin typeface="Times New Roman"/>
                <a:cs typeface="Times New Roman"/>
              </a:rPr>
              <a:t>Корона ферзя</a:t>
            </a:r>
            <a:endParaRPr sz="28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2800">
                <a:solidFill>
                  <a:schemeClr val="bg1"/>
                </a:solidFill>
                <a:latin typeface="Times New Roman"/>
                <a:cs typeface="Times New Roman"/>
              </a:rPr>
              <a:t>Зубья ладьи</a:t>
            </a:r>
            <a:endParaRPr sz="28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37747436" name="TextBox 437747435"/>
          <p:cNvSpPr txBox="1"/>
          <p:nvPr/>
        </p:nvSpPr>
        <p:spPr bwMode="auto">
          <a:xfrm>
            <a:off x="579293" y="1429806"/>
            <a:ext cx="11033446" cy="155451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Из блоков управления были использованы циклы для создания множеств одинаковых объектов</a:t>
            </a:r>
            <a:r>
              <a:rPr lang="en-US" sz="32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32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32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7970502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-101599" y="-57150"/>
            <a:ext cx="12278749" cy="6906796"/>
          </a:xfrm>
          <a:prstGeom prst="rect">
            <a:avLst/>
          </a:prstGeom>
        </p:spPr>
      </p:pic>
      <p:sp>
        <p:nvSpPr>
          <p:cNvPr id="1136820353" name=""/>
          <p:cNvSpPr/>
          <p:nvPr/>
        </p:nvSpPr>
        <p:spPr bwMode="auto">
          <a:xfrm flipH="0" flipV="0">
            <a:off x="-1272150" y="-476249"/>
            <a:ext cx="14477999" cy="8115300"/>
          </a:xfrm>
          <a:prstGeom prst="rect">
            <a:avLst/>
          </a:prstGeom>
          <a:solidFill>
            <a:schemeClr val="tx1">
              <a:alpha val="3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5564794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 sz="44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 Математика</a:t>
            </a:r>
            <a:r>
              <a:rPr lang="en-US" sz="44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:</a:t>
            </a:r>
            <a:endParaRPr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903307761" name="Объект 2"/>
          <p:cNvSpPr>
            <a:spLocks noGrp="1"/>
          </p:cNvSpPr>
          <p:nvPr>
            <p:ph idx="1"/>
          </p:nvPr>
        </p:nvSpPr>
        <p:spPr bwMode="auto">
          <a:xfrm>
            <a:off x="609599" y="2950103"/>
            <a:ext cx="10972800" cy="3176059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Примеры математических блоков</a:t>
            </a:r>
            <a:r>
              <a:rPr lang="en-US" sz="32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:</a:t>
            </a:r>
            <a:endParaRPr sz="32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bg1"/>
                </a:solidFill>
                <a:latin typeface="Times New Roman"/>
                <a:ea typeface="+mn-ea"/>
                <a:cs typeface="Times New Roman"/>
              </a:rPr>
              <a:t>Математические операции (сложение, вычитание...).</a:t>
            </a:r>
            <a:endParaRPr sz="32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3200" b="0" i="0" u="none" strike="noStrike" cap="none" spc="0">
                <a:solidFill>
                  <a:schemeClr val="bg1"/>
                </a:solidFill>
                <a:latin typeface="Times New Roman"/>
                <a:ea typeface="+mn-ea"/>
                <a:cs typeface="Times New Roman"/>
              </a:rPr>
              <a:t>Позиционирование, оси, углы.</a:t>
            </a:r>
            <a:endParaRPr sz="32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</p:txBody>
      </p:sp>
      <p:sp>
        <p:nvSpPr>
          <p:cNvPr id="1143925647" name="TextBox 1143925646"/>
          <p:cNvSpPr txBox="1"/>
          <p:nvPr/>
        </p:nvSpPr>
        <p:spPr bwMode="auto">
          <a:xfrm>
            <a:off x="625738" y="1336144"/>
            <a:ext cx="10940699" cy="3657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676671792" name="TextBox 1676671791"/>
          <p:cNvSpPr txBox="1"/>
          <p:nvPr/>
        </p:nvSpPr>
        <p:spPr bwMode="auto">
          <a:xfrm>
            <a:off x="609597" y="1519041"/>
            <a:ext cx="10957054" cy="134115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bg1"/>
                </a:solidFill>
                <a:latin typeface="Times New Roman"/>
                <a:ea typeface="Arial"/>
                <a:cs typeface="Times New Roman"/>
              </a:rPr>
              <a:t>Математика была использована в работе с параметрами и модификаторами.</a:t>
            </a:r>
            <a:endParaRPr sz="3200" b="0" i="0" u="none" strike="noStrike" cap="none" spc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0415403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-91049" y="-49318"/>
            <a:ext cx="12751972" cy="6907318"/>
          </a:xfrm>
          <a:prstGeom prst="rect">
            <a:avLst/>
          </a:prstGeom>
        </p:spPr>
      </p:pic>
      <p:sp>
        <p:nvSpPr>
          <p:cNvPr id="1658679593" name=""/>
          <p:cNvSpPr/>
          <p:nvPr/>
        </p:nvSpPr>
        <p:spPr bwMode="auto">
          <a:xfrm flipH="0" flipV="0">
            <a:off x="-738749" y="-552449"/>
            <a:ext cx="14401800" cy="8153399"/>
          </a:xfrm>
          <a:prstGeom prst="rect">
            <a:avLst/>
          </a:prstGeom>
          <a:solidFill>
            <a:schemeClr val="tx1">
              <a:alpha val="30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86108106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  <a:latin typeface="Times New Roman"/>
                <a:cs typeface="Times New Roman"/>
              </a:rPr>
              <a:t>Переменные</a:t>
            </a:r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:</a:t>
            </a:r>
            <a:endParaRPr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59575993" name="Объект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>
                <a:solidFill>
                  <a:schemeClr val="bg1"/>
                </a:solidFill>
                <a:latin typeface="Times New Roman"/>
                <a:cs typeface="Times New Roman"/>
              </a:rPr>
              <a:t>Переменные были использованы в качестве параметров,</a:t>
            </a:r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ru-RU">
                <a:solidFill>
                  <a:schemeClr val="bg1"/>
                </a:solidFill>
                <a:latin typeface="Times New Roman"/>
                <a:cs typeface="Times New Roman"/>
              </a:rPr>
              <a:t>формат переменной</a:t>
            </a:r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:</a:t>
            </a:r>
            <a:endParaRPr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&lt;</a:t>
            </a:r>
            <a:r>
              <a:rPr lang="ru-RU">
                <a:solidFill>
                  <a:schemeClr val="bg1"/>
                </a:solidFill>
                <a:latin typeface="Times New Roman"/>
                <a:cs typeface="Times New Roman"/>
              </a:rPr>
              <a:t>Объект</a:t>
            </a:r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&gt; &lt;</a:t>
            </a:r>
            <a:r>
              <a:rPr lang="ru-RU">
                <a:solidFill>
                  <a:schemeClr val="bg1"/>
                </a:solidFill>
                <a:latin typeface="Times New Roman"/>
                <a:cs typeface="Times New Roman"/>
              </a:rPr>
              <a:t>Назначение</a:t>
            </a:r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&gt;.</a:t>
            </a:r>
            <a:endParaRPr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>
                <a:solidFill>
                  <a:schemeClr val="bg1"/>
                </a:solidFill>
                <a:latin typeface="Times New Roman"/>
                <a:cs typeface="Times New Roman"/>
              </a:rPr>
              <a:t>Например</a:t>
            </a:r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: Knight body angle</a:t>
            </a:r>
            <a:r>
              <a:rPr lang="ru-RU">
                <a:solidFill>
                  <a:schemeClr val="bg1"/>
                </a:solidFill>
                <a:latin typeface="Times New Roman"/>
                <a:cs typeface="Times New Roman"/>
              </a:rPr>
              <a:t> (</a:t>
            </a:r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Knight body – </a:t>
            </a:r>
            <a:r>
              <a:rPr lang="ru-RU">
                <a:solidFill>
                  <a:schemeClr val="bg1"/>
                </a:solidFill>
                <a:latin typeface="Times New Roman"/>
                <a:cs typeface="Times New Roman"/>
              </a:rPr>
              <a:t>объект</a:t>
            </a:r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, angle – </a:t>
            </a:r>
            <a:r>
              <a:rPr lang="ru-RU">
                <a:solidFill>
                  <a:schemeClr val="bg1"/>
                </a:solidFill>
                <a:latin typeface="Times New Roman"/>
                <a:cs typeface="Times New Roman"/>
              </a:rPr>
              <a:t>назначение)</a:t>
            </a:r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.</a:t>
            </a:r>
            <a:endParaRPr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5043358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-110099" y="-71196"/>
            <a:ext cx="12363449" cy="7994840"/>
          </a:xfrm>
          <a:prstGeom prst="rect">
            <a:avLst/>
          </a:prstGeom>
        </p:spPr>
      </p:pic>
      <p:sp>
        <p:nvSpPr>
          <p:cNvPr id="2021981466" name=""/>
          <p:cNvSpPr/>
          <p:nvPr/>
        </p:nvSpPr>
        <p:spPr bwMode="auto">
          <a:xfrm flipH="0" flipV="0">
            <a:off x="-872100" y="-781049"/>
            <a:ext cx="14173200" cy="8991599"/>
          </a:xfrm>
          <a:prstGeom prst="rect">
            <a:avLst/>
          </a:prstGeom>
          <a:solidFill>
            <a:schemeClr val="tx1">
              <a:alpha val="24999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1401439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>
                <a:solidFill>
                  <a:schemeClr val="bg1"/>
                </a:solidFill>
                <a:latin typeface="Times New Roman"/>
                <a:cs typeface="Times New Roman"/>
              </a:rPr>
              <a:t>Назначения</a:t>
            </a:r>
            <a:r>
              <a:rPr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>
                <a:solidFill>
                  <a:schemeClr val="bg1"/>
                </a:solidFill>
                <a:latin typeface="Times New Roman"/>
                <a:cs typeface="Times New Roman"/>
              </a:rPr>
              <a:t>переменных</a:t>
            </a:r>
            <a:r>
              <a:rPr lang="en-US">
                <a:solidFill>
                  <a:schemeClr val="bg1"/>
                </a:solidFill>
                <a:latin typeface="Times New Roman"/>
                <a:cs typeface="Times New Roman"/>
              </a:rPr>
              <a:t>:</a:t>
            </a:r>
            <a:endParaRPr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31680075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x, y, z, angle – </a:t>
            </a:r>
            <a:r>
              <a:rPr lang="ru-RU" sz="32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осевые манипуляции (перемещение</a:t>
            </a:r>
            <a:r>
              <a:rPr lang="en-US" sz="32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,</a:t>
            </a:r>
            <a:r>
              <a:rPr lang="ru-RU" sz="32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вращение)</a:t>
            </a:r>
            <a:r>
              <a:rPr lang="en-US" sz="32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32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h, w, l, r, k</a:t>
            </a:r>
            <a:r>
              <a:rPr lang="ru-RU" sz="32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32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(</a:t>
            </a:r>
            <a:r>
              <a:rPr lang="ru-RU" sz="32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коэффициент)</a:t>
            </a:r>
            <a:r>
              <a:rPr lang="en-US" sz="32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 – </a:t>
            </a:r>
            <a:r>
              <a:rPr lang="ru-RU" sz="32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Размеры объекта</a:t>
            </a:r>
            <a:r>
              <a:rPr lang="en-US" sz="32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32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n – </a:t>
            </a:r>
            <a:r>
              <a:rPr lang="ru-RU" sz="32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количество</a:t>
            </a:r>
            <a:r>
              <a:rPr lang="en-US" sz="32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32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offset - </a:t>
            </a:r>
            <a:r>
              <a:rPr lang="ru-RU" sz="32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сдвиг по оси</a:t>
            </a:r>
            <a:r>
              <a:rPr lang="en-US" sz="32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32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32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Количество переменных (параметров)</a:t>
            </a:r>
            <a:r>
              <a:rPr lang="en-US" sz="3200" b="0" i="0" u="none" strike="noStrike" cap="none" spc="0">
                <a:solidFill>
                  <a:schemeClr val="bg1"/>
                </a:solidFill>
                <a:latin typeface="Times New Roman"/>
                <a:ea typeface="Times New Roman"/>
                <a:cs typeface="Times New Roman"/>
              </a:rPr>
              <a:t>: 95.</a:t>
            </a:r>
            <a:endParaRPr sz="32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ONLYOFFICE/7.2.1.36</Application>
  <DocSecurity>0</DocSecurity>
  <PresentationFormat>Произвольный</PresentationFormat>
  <Paragraphs>0</Paragraphs>
  <Slides>12</Slides>
  <Notes>12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Шахматы на 3d принтере</dc:title>
  <dc:subject/>
  <dc:creator>Антон</dc:creator>
  <cp:keywords/>
  <dc:description/>
  <dc:identifier/>
  <dc:language/>
  <cp:lastModifiedBy/>
  <cp:revision>12</cp:revision>
  <dcterms:created xsi:type="dcterms:W3CDTF">2012-12-03T06:56:55Z</dcterms:created>
  <dcterms:modified xsi:type="dcterms:W3CDTF">2024-08-06T09:59:31Z</dcterms:modified>
  <cp:category/>
  <cp:contentStatus/>
  <cp:version/>
</cp:coreProperties>
</file>