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CC3A3E7-A958-49DD-8C1F-453C46D88739}" type="datetimeFigureOut">
              <a:rPr lang="es-CR" smtClean="0"/>
              <a:t>7/11/2019</a:t>
            </a:fld>
            <a:endParaRPr lang="es-C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C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6B22BF9-EFEE-486A-8B79-58328A63AE6F}" type="slidenum">
              <a:rPr lang="es-CR" smtClean="0"/>
              <a:t>‹Nº›</a:t>
            </a:fld>
            <a:endParaRPr lang="es-C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21101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C3A3E7-A958-49DD-8C1F-453C46D88739}" type="datetimeFigureOut">
              <a:rPr lang="es-CR" smtClean="0"/>
              <a:t>7/11/2019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3698785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C3A3E7-A958-49DD-8C1F-453C46D88739}" type="datetimeFigureOut">
              <a:rPr lang="es-CR" smtClean="0"/>
              <a:t>7/11/2019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27300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C3A3E7-A958-49DD-8C1F-453C46D88739}" type="datetimeFigureOut">
              <a:rPr lang="es-CR" smtClean="0"/>
              <a:t>7/11/2019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646656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CC3A3E7-A958-49DD-8C1F-453C46D88739}" type="datetimeFigureOut">
              <a:rPr lang="es-CR" smtClean="0"/>
              <a:t>7/11/2019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6B22BF9-EFEE-486A-8B79-58328A63AE6F}" type="slidenum">
              <a:rPr lang="es-CR" smtClean="0"/>
              <a:t>‹Nº›</a:t>
            </a:fld>
            <a:endParaRPr lang="es-C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9572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CC3A3E7-A958-49DD-8C1F-453C46D88739}" type="datetimeFigureOut">
              <a:rPr lang="es-CR" smtClean="0"/>
              <a:t>7/11/2019</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126562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CC3A3E7-A958-49DD-8C1F-453C46D88739}" type="datetimeFigureOut">
              <a:rPr lang="es-CR" smtClean="0"/>
              <a:t>7/11/2019</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215599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CC3A3E7-A958-49DD-8C1F-453C46D88739}" type="datetimeFigureOut">
              <a:rPr lang="es-CR" smtClean="0"/>
              <a:t>7/11/2019</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89578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3A3E7-A958-49DD-8C1F-453C46D88739}" type="datetimeFigureOut">
              <a:rPr lang="es-CR" smtClean="0"/>
              <a:t>7/11/2019</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4262560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C3A3E7-A958-49DD-8C1F-453C46D88739}" type="datetimeFigureOut">
              <a:rPr lang="es-CR" smtClean="0"/>
              <a:t>7/11/2019</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329997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C3A3E7-A958-49DD-8C1F-453C46D88739}" type="datetimeFigureOut">
              <a:rPr lang="es-CR" smtClean="0"/>
              <a:t>7/11/2019</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356162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CC3A3E7-A958-49DD-8C1F-453C46D88739}" type="datetimeFigureOut">
              <a:rPr lang="es-CR" smtClean="0"/>
              <a:t>7/11/2019</a:t>
            </a:fld>
            <a:endParaRPr lang="es-C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C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6B22BF9-EFEE-486A-8B79-58328A63AE6F}" type="slidenum">
              <a:rPr lang="es-CR" smtClean="0"/>
              <a:t>‹Nº›</a:t>
            </a:fld>
            <a:endParaRPr lang="es-CR"/>
          </a:p>
        </p:txBody>
      </p:sp>
    </p:spTree>
    <p:extLst>
      <p:ext uri="{BB962C8B-B14F-4D97-AF65-F5344CB8AC3E}">
        <p14:creationId xmlns:p14="http://schemas.microsoft.com/office/powerpoint/2010/main" val="41394992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7B7B19-F25A-4BA8-9194-0160B73DC8BA}"/>
              </a:ext>
            </a:extLst>
          </p:cNvPr>
          <p:cNvSpPr>
            <a:spLocks noGrp="1"/>
          </p:cNvSpPr>
          <p:nvPr>
            <p:ph type="ctrTitle"/>
          </p:nvPr>
        </p:nvSpPr>
        <p:spPr/>
        <p:txBody>
          <a:bodyPr/>
          <a:lstStyle/>
          <a:p>
            <a:r>
              <a:rPr lang="es-CR" dirty="0"/>
              <a:t>Análisis espacial de potencial inicial de gas en Virginia</a:t>
            </a:r>
          </a:p>
        </p:txBody>
      </p:sp>
      <p:sp>
        <p:nvSpPr>
          <p:cNvPr id="3" name="Subtítulo 2">
            <a:extLst>
              <a:ext uri="{FF2B5EF4-FFF2-40B4-BE49-F238E27FC236}">
                <a16:creationId xmlns:a16="http://schemas.microsoft.com/office/drawing/2014/main" id="{CE64D1A2-8CED-4020-88B0-F0F57584F0C0}"/>
              </a:ext>
            </a:extLst>
          </p:cNvPr>
          <p:cNvSpPr>
            <a:spLocks noGrp="1"/>
          </p:cNvSpPr>
          <p:nvPr>
            <p:ph type="subTitle" idx="1"/>
          </p:nvPr>
        </p:nvSpPr>
        <p:spPr/>
        <p:txBody>
          <a:bodyPr>
            <a:normAutofit/>
          </a:bodyPr>
          <a:lstStyle/>
          <a:p>
            <a:endParaRPr lang="es-CR" dirty="0"/>
          </a:p>
          <a:p>
            <a:r>
              <a:rPr lang="es-CR" dirty="0"/>
              <a:t>Esteban Vargas</a:t>
            </a:r>
          </a:p>
          <a:p>
            <a:r>
              <a:rPr lang="es-CR" dirty="0"/>
              <a:t>Miguel Coto</a:t>
            </a:r>
          </a:p>
        </p:txBody>
      </p:sp>
      <p:pic>
        <p:nvPicPr>
          <p:cNvPr id="1026" name="Picture 2" descr="Resultado de imagen para Alto Devónico piedra">
            <a:extLst>
              <a:ext uri="{FF2B5EF4-FFF2-40B4-BE49-F238E27FC236}">
                <a16:creationId xmlns:a16="http://schemas.microsoft.com/office/drawing/2014/main" id="{10EBE15F-9D23-4520-9607-407CA1840C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419"/>
          <a:stretch/>
        </p:blipFill>
        <p:spPr bwMode="auto">
          <a:xfrm>
            <a:off x="8833282" y="4648736"/>
            <a:ext cx="2740425" cy="176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60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4A9591-0A1A-4A0D-856A-B359082158C2}"/>
              </a:ext>
            </a:extLst>
          </p:cNvPr>
          <p:cNvSpPr>
            <a:spLocks noGrp="1"/>
          </p:cNvSpPr>
          <p:nvPr>
            <p:ph type="title"/>
          </p:nvPr>
        </p:nvSpPr>
        <p:spPr/>
        <p:txBody>
          <a:bodyPr/>
          <a:lstStyle/>
          <a:p>
            <a:r>
              <a:rPr lang="es-CR" dirty="0"/>
              <a:t>Objetivo</a:t>
            </a:r>
          </a:p>
        </p:txBody>
      </p:sp>
      <p:sp>
        <p:nvSpPr>
          <p:cNvPr id="5" name="Marcador de contenido 4">
            <a:extLst>
              <a:ext uri="{FF2B5EF4-FFF2-40B4-BE49-F238E27FC236}">
                <a16:creationId xmlns:a16="http://schemas.microsoft.com/office/drawing/2014/main" id="{7224AE4A-6F42-446F-A479-DF12D6037CD6}"/>
              </a:ext>
            </a:extLst>
          </p:cNvPr>
          <p:cNvSpPr>
            <a:spLocks noGrp="1"/>
          </p:cNvSpPr>
          <p:nvPr>
            <p:ph idx="1"/>
          </p:nvPr>
        </p:nvSpPr>
        <p:spPr/>
        <p:txBody>
          <a:bodyPr/>
          <a:lstStyle/>
          <a:p>
            <a:endParaRPr lang="es-ES" dirty="0"/>
          </a:p>
          <a:p>
            <a:endParaRPr lang="es-ES" dirty="0"/>
          </a:p>
          <a:p>
            <a:r>
              <a:rPr lang="es-ES" dirty="0"/>
              <a:t>El Sistema de Datos de Petróleo y Gas de la Encuesta Geológica y Económica del oeste de Virginia es una estructura de datos relacional que consta de 8 tipos de datos, codificados en el código del condado y el número de permiso de los pozos. </a:t>
            </a:r>
          </a:p>
          <a:p>
            <a:r>
              <a:rPr lang="es-ES" dirty="0"/>
              <a:t>Para el presente proyecto se tomaron datos relacionados con flujos abiertos finales de gas de las rocas del Alto Devónico en un campo en Virginia Occidental. Los valores del potencial inicial, variable observada, se dan en mil pies cúbicos por día (</a:t>
            </a:r>
            <a:r>
              <a:rPr lang="es-ES" dirty="0" err="1"/>
              <a:t>Mcfpd</a:t>
            </a:r>
            <a:r>
              <a:rPr lang="es-ES" dirty="0"/>
              <a:t>)., con el final de</a:t>
            </a:r>
            <a:endParaRPr lang="es-CR" dirty="0"/>
          </a:p>
        </p:txBody>
      </p:sp>
      <p:sp>
        <p:nvSpPr>
          <p:cNvPr id="6" name="Marcador de texto 5">
            <a:extLst>
              <a:ext uri="{FF2B5EF4-FFF2-40B4-BE49-F238E27FC236}">
                <a16:creationId xmlns:a16="http://schemas.microsoft.com/office/drawing/2014/main" id="{43637C0E-DAB7-4D63-8E44-A46DC152F671}"/>
              </a:ext>
            </a:extLst>
          </p:cNvPr>
          <p:cNvSpPr>
            <a:spLocks noGrp="1"/>
          </p:cNvSpPr>
          <p:nvPr>
            <p:ph type="body" sz="half" idx="2"/>
          </p:nvPr>
        </p:nvSpPr>
        <p:spPr/>
        <p:txBody>
          <a:bodyPr>
            <a:normAutofit/>
          </a:bodyPr>
          <a:lstStyle/>
          <a:p>
            <a:pPr algn="just"/>
            <a:r>
              <a:rPr lang="es-ES" sz="1600" dirty="0"/>
              <a:t>analizar la distribución espacial del indicador y aplicar una serie de técnicas espaciales de interpolación para conocer cual método realiza mejores estimaciones.</a:t>
            </a:r>
            <a:endParaRPr lang="es-CR" sz="1600" dirty="0"/>
          </a:p>
        </p:txBody>
      </p:sp>
    </p:spTree>
    <p:extLst>
      <p:ext uri="{BB962C8B-B14F-4D97-AF65-F5344CB8AC3E}">
        <p14:creationId xmlns:p14="http://schemas.microsoft.com/office/powerpoint/2010/main" val="419026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4A9591-0A1A-4A0D-856A-B359082158C2}"/>
              </a:ext>
            </a:extLst>
          </p:cNvPr>
          <p:cNvSpPr>
            <a:spLocks noGrp="1"/>
          </p:cNvSpPr>
          <p:nvPr>
            <p:ph type="title"/>
          </p:nvPr>
        </p:nvSpPr>
        <p:spPr/>
        <p:txBody>
          <a:bodyPr/>
          <a:lstStyle/>
          <a:p>
            <a:r>
              <a:rPr lang="es-CR" dirty="0"/>
              <a:t>Objetivo</a:t>
            </a:r>
          </a:p>
        </p:txBody>
      </p:sp>
      <p:sp>
        <p:nvSpPr>
          <p:cNvPr id="5" name="Marcador de contenido 4">
            <a:extLst>
              <a:ext uri="{FF2B5EF4-FFF2-40B4-BE49-F238E27FC236}">
                <a16:creationId xmlns:a16="http://schemas.microsoft.com/office/drawing/2014/main" id="{7224AE4A-6F42-446F-A479-DF12D6037CD6}"/>
              </a:ext>
            </a:extLst>
          </p:cNvPr>
          <p:cNvSpPr>
            <a:spLocks noGrp="1"/>
          </p:cNvSpPr>
          <p:nvPr>
            <p:ph idx="1"/>
          </p:nvPr>
        </p:nvSpPr>
        <p:spPr/>
        <p:txBody>
          <a:bodyPr/>
          <a:lstStyle/>
          <a:p>
            <a:endParaRPr lang="es-ES" dirty="0"/>
          </a:p>
          <a:p>
            <a:endParaRPr lang="es-ES" dirty="0"/>
          </a:p>
          <a:p>
            <a:r>
              <a:rPr lang="es-ES" dirty="0"/>
              <a:t>El Sistema de Datos de Petróleo y Gas de la Encuesta Geológica y Económica del oeste de Virginia es una estructura de datos relacional que consta de 8 tipos de datos, codificados en el código del condado y el número de permiso de los pozos. </a:t>
            </a:r>
          </a:p>
          <a:p>
            <a:r>
              <a:rPr lang="es-ES" dirty="0"/>
              <a:t>Para el presente proyecto se tomaron datos relacionados con flujos abiertos finales de gas de las rocas del Alto Devónico en un campo en Virginia Occidental. Los valores del potencial inicial, variable observada, se dan en mil pies cúbicos por día (</a:t>
            </a:r>
            <a:r>
              <a:rPr lang="es-ES" dirty="0" err="1"/>
              <a:t>Mcfpd</a:t>
            </a:r>
            <a:r>
              <a:rPr lang="es-ES" dirty="0"/>
              <a:t>)., con el final de</a:t>
            </a:r>
            <a:endParaRPr lang="es-CR" dirty="0"/>
          </a:p>
        </p:txBody>
      </p:sp>
      <p:sp>
        <p:nvSpPr>
          <p:cNvPr id="6" name="Marcador de texto 5">
            <a:extLst>
              <a:ext uri="{FF2B5EF4-FFF2-40B4-BE49-F238E27FC236}">
                <a16:creationId xmlns:a16="http://schemas.microsoft.com/office/drawing/2014/main" id="{43637C0E-DAB7-4D63-8E44-A46DC152F671}"/>
              </a:ext>
            </a:extLst>
          </p:cNvPr>
          <p:cNvSpPr>
            <a:spLocks noGrp="1"/>
          </p:cNvSpPr>
          <p:nvPr>
            <p:ph type="body" sz="half" idx="2"/>
          </p:nvPr>
        </p:nvSpPr>
        <p:spPr/>
        <p:txBody>
          <a:bodyPr>
            <a:normAutofit/>
          </a:bodyPr>
          <a:lstStyle/>
          <a:p>
            <a:pPr algn="just"/>
            <a:r>
              <a:rPr lang="es-ES" sz="1600" dirty="0"/>
              <a:t>analizar la distribución espacial del indicador y aplicar una serie de técnicas espaciales de interpolación para conocer cual método realiza mejores estimaciones.</a:t>
            </a:r>
            <a:endParaRPr lang="es-CR" sz="1600" dirty="0"/>
          </a:p>
        </p:txBody>
      </p:sp>
    </p:spTree>
    <p:extLst>
      <p:ext uri="{BB962C8B-B14F-4D97-AF65-F5344CB8AC3E}">
        <p14:creationId xmlns:p14="http://schemas.microsoft.com/office/powerpoint/2010/main" val="409712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180DE-60CF-41A1-8AB6-0396D0A96199}"/>
              </a:ext>
            </a:extLst>
          </p:cNvPr>
          <p:cNvSpPr>
            <a:spLocks noGrp="1"/>
          </p:cNvSpPr>
          <p:nvPr>
            <p:ph type="title"/>
          </p:nvPr>
        </p:nvSpPr>
        <p:spPr/>
        <p:txBody>
          <a:bodyPr/>
          <a:lstStyle/>
          <a:p>
            <a:r>
              <a:rPr lang="es-CR" dirty="0"/>
              <a:t>Resultados</a:t>
            </a:r>
          </a:p>
        </p:txBody>
      </p:sp>
      <p:sp>
        <p:nvSpPr>
          <p:cNvPr id="3" name="Marcador de contenido 2">
            <a:extLst>
              <a:ext uri="{FF2B5EF4-FFF2-40B4-BE49-F238E27FC236}">
                <a16:creationId xmlns:a16="http://schemas.microsoft.com/office/drawing/2014/main" id="{7DF33736-AB50-4012-AB1E-B23B773FBAC9}"/>
              </a:ext>
            </a:extLst>
          </p:cNvPr>
          <p:cNvSpPr>
            <a:spLocks noGrp="1"/>
          </p:cNvSpPr>
          <p:nvPr>
            <p:ph idx="1"/>
          </p:nvPr>
        </p:nvSpPr>
        <p:spPr/>
        <p:txBody>
          <a:bodyPr/>
          <a:lstStyle/>
          <a:p>
            <a:endParaRPr lang="es-CR"/>
          </a:p>
        </p:txBody>
      </p:sp>
    </p:spTree>
    <p:extLst>
      <p:ext uri="{BB962C8B-B14F-4D97-AF65-F5344CB8AC3E}">
        <p14:creationId xmlns:p14="http://schemas.microsoft.com/office/powerpoint/2010/main" val="14308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180DE-60CF-41A1-8AB6-0396D0A96199}"/>
              </a:ext>
            </a:extLst>
          </p:cNvPr>
          <p:cNvSpPr>
            <a:spLocks noGrp="1"/>
          </p:cNvSpPr>
          <p:nvPr>
            <p:ph type="title"/>
          </p:nvPr>
        </p:nvSpPr>
        <p:spPr/>
        <p:txBody>
          <a:bodyPr/>
          <a:lstStyle/>
          <a:p>
            <a:r>
              <a:rPr lang="es-CR" dirty="0"/>
              <a:t>Resultados</a:t>
            </a:r>
          </a:p>
        </p:txBody>
      </p:sp>
      <p:pic>
        <p:nvPicPr>
          <p:cNvPr id="4" name="Imagen 3" descr="C:\Users\Esteban Vargas P\AppData\Local\Microsoft\Windows\INetCache\Content.MSO\A799A110.tmp">
            <a:extLst>
              <a:ext uri="{FF2B5EF4-FFF2-40B4-BE49-F238E27FC236}">
                <a16:creationId xmlns:a16="http://schemas.microsoft.com/office/drawing/2014/main" id="{18467E9D-1436-47D8-B573-9C5FE7E7637C}"/>
              </a:ext>
            </a:extLst>
          </p:cNvPr>
          <p:cNvPicPr/>
          <p:nvPr/>
        </p:nvPicPr>
        <p:blipFill rotWithShape="1">
          <a:blip r:embed="rId2" cstate="print">
            <a:extLst>
              <a:ext uri="{28A0092B-C50C-407E-A947-70E740481C1C}">
                <a14:useLocalDpi xmlns:a14="http://schemas.microsoft.com/office/drawing/2010/main" val="0"/>
              </a:ext>
            </a:extLst>
          </a:blip>
          <a:srcRect t="14134"/>
          <a:stretch/>
        </p:blipFill>
        <p:spPr bwMode="auto">
          <a:xfrm>
            <a:off x="767358" y="3201989"/>
            <a:ext cx="4467225" cy="2739390"/>
          </a:xfrm>
          <a:prstGeom prst="rect">
            <a:avLst/>
          </a:prstGeom>
          <a:noFill/>
          <a:ln>
            <a:noFill/>
          </a:ln>
          <a:extLst>
            <a:ext uri="{53640926-AAD7-44D8-BBD7-CCE9431645EC}">
              <a14:shadowObscured xmlns:a14="http://schemas.microsoft.com/office/drawing/2010/main"/>
            </a:ext>
          </a:extLst>
        </p:spPr>
      </p:pic>
      <p:pic>
        <p:nvPicPr>
          <p:cNvPr id="5" name="Imagen 4" descr="C:\Users\Esteban Vargas P\AppData\Local\Microsoft\Windows\INetCache\Content.MSO\85E6799E.tmp">
            <a:extLst>
              <a:ext uri="{FF2B5EF4-FFF2-40B4-BE49-F238E27FC236}">
                <a16:creationId xmlns:a16="http://schemas.microsoft.com/office/drawing/2014/main" id="{28F81161-258C-41C5-A548-69BAF8B42417}"/>
              </a:ext>
            </a:extLst>
          </p:cNvPr>
          <p:cNvPicPr/>
          <p:nvPr/>
        </p:nvPicPr>
        <p:blipFill rotWithShape="1">
          <a:blip r:embed="rId3" cstate="print">
            <a:extLst>
              <a:ext uri="{28A0092B-C50C-407E-A947-70E740481C1C}">
                <a14:useLocalDpi xmlns:a14="http://schemas.microsoft.com/office/drawing/2010/main" val="0"/>
              </a:ext>
            </a:extLst>
          </a:blip>
          <a:srcRect t="13350"/>
          <a:stretch/>
        </p:blipFill>
        <p:spPr bwMode="auto">
          <a:xfrm>
            <a:off x="5927324" y="3147379"/>
            <a:ext cx="4514850" cy="2794000"/>
          </a:xfrm>
          <a:prstGeom prst="rect">
            <a:avLst/>
          </a:prstGeom>
          <a:noFill/>
          <a:ln>
            <a:noFill/>
          </a:ln>
          <a:extLst>
            <a:ext uri="{53640926-AAD7-44D8-BBD7-CCE9431645EC}">
              <a14:shadowObscured xmlns:a14="http://schemas.microsoft.com/office/drawing/2010/main"/>
            </a:ext>
          </a:extLst>
        </p:spPr>
      </p:pic>
      <p:sp>
        <p:nvSpPr>
          <p:cNvPr id="6" name="Rectángulo 5">
            <a:extLst>
              <a:ext uri="{FF2B5EF4-FFF2-40B4-BE49-F238E27FC236}">
                <a16:creationId xmlns:a16="http://schemas.microsoft.com/office/drawing/2014/main" id="{BE36E70B-1231-468B-8084-2F97B2928E27}"/>
              </a:ext>
            </a:extLst>
          </p:cNvPr>
          <p:cNvSpPr/>
          <p:nvPr/>
        </p:nvSpPr>
        <p:spPr>
          <a:xfrm>
            <a:off x="990566" y="2384784"/>
            <a:ext cx="3741231" cy="478849"/>
          </a:xfrm>
          <a:prstGeom prst="rect">
            <a:avLst/>
          </a:prstGeom>
        </p:spPr>
        <p:txBody>
          <a:bodyPr wrap="square">
            <a:spAutoFit/>
          </a:bodyPr>
          <a:lstStyle/>
          <a:p>
            <a:pPr algn="ctr">
              <a:lnSpc>
                <a:spcPct val="107000"/>
              </a:lnSpc>
              <a:spcAft>
                <a:spcPts val="800"/>
              </a:spcAft>
            </a:pPr>
            <a:r>
              <a:rPr lang="es-ES_tradnl" sz="1200" b="1" dirty="0">
                <a:latin typeface="Calibri" panose="020F0502020204030204" pitchFamily="34" charset="0"/>
                <a:ea typeface="Calibri" panose="020F0502020204030204" pitchFamily="34" charset="0"/>
                <a:cs typeface="Times New Roman" panose="02020603050405020304" pitchFamily="18" charset="0"/>
              </a:rPr>
              <a:t>Gráfico 1. </a:t>
            </a:r>
            <a:r>
              <a:rPr lang="es-ES_tradnl" sz="1200" dirty="0">
                <a:latin typeface="Calibri" panose="020F0502020204030204" pitchFamily="34" charset="0"/>
                <a:ea typeface="Calibri" panose="020F0502020204030204" pitchFamily="34" charset="0"/>
                <a:cs typeface="Times New Roman" panose="02020603050405020304" pitchFamily="18" charset="0"/>
              </a:rPr>
              <a:t>Histograma de potencial inicial de gas (pies cúbicos por día)</a:t>
            </a:r>
            <a:endParaRPr lang="es-C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a:extLst>
              <a:ext uri="{FF2B5EF4-FFF2-40B4-BE49-F238E27FC236}">
                <a16:creationId xmlns:a16="http://schemas.microsoft.com/office/drawing/2014/main" id="{5226DED7-ACF7-45E8-93FD-A19F8966E42A}"/>
              </a:ext>
            </a:extLst>
          </p:cNvPr>
          <p:cNvSpPr/>
          <p:nvPr/>
        </p:nvSpPr>
        <p:spPr>
          <a:xfrm>
            <a:off x="6180893" y="2384784"/>
            <a:ext cx="4261281" cy="478849"/>
          </a:xfrm>
          <a:prstGeom prst="rect">
            <a:avLst/>
          </a:prstGeom>
        </p:spPr>
        <p:txBody>
          <a:bodyPr wrap="square">
            <a:spAutoFit/>
          </a:bodyPr>
          <a:lstStyle/>
          <a:p>
            <a:pPr algn="ctr">
              <a:lnSpc>
                <a:spcPct val="107000"/>
              </a:lnSpc>
              <a:spcAft>
                <a:spcPts val="800"/>
              </a:spcAft>
            </a:pPr>
            <a:r>
              <a:rPr lang="es-ES_tradnl" sz="1200" b="1" dirty="0">
                <a:latin typeface="Calibri" panose="020F0502020204030204" pitchFamily="34" charset="0"/>
                <a:ea typeface="Calibri" panose="020F0502020204030204" pitchFamily="34" charset="0"/>
                <a:cs typeface="Times New Roman" panose="02020603050405020304" pitchFamily="18" charset="0"/>
              </a:rPr>
              <a:t>Gráfico 2. </a:t>
            </a:r>
            <a:r>
              <a:rPr lang="es-ES_tradnl" sz="1200" dirty="0">
                <a:latin typeface="Calibri" panose="020F0502020204030204" pitchFamily="34" charset="0"/>
                <a:ea typeface="Calibri" panose="020F0502020204030204" pitchFamily="34" charset="0"/>
                <a:cs typeface="Times New Roman" panose="02020603050405020304" pitchFamily="18" charset="0"/>
              </a:rPr>
              <a:t>Histograma del logaritmo del potencial inicial de gas (pies cúbicos por día)</a:t>
            </a:r>
            <a:endParaRPr lang="es-CR"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559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180DE-60CF-41A1-8AB6-0396D0A96199}"/>
              </a:ext>
            </a:extLst>
          </p:cNvPr>
          <p:cNvSpPr>
            <a:spLocks noGrp="1"/>
          </p:cNvSpPr>
          <p:nvPr>
            <p:ph type="title"/>
          </p:nvPr>
        </p:nvSpPr>
        <p:spPr/>
        <p:txBody>
          <a:bodyPr/>
          <a:lstStyle/>
          <a:p>
            <a:r>
              <a:rPr lang="es-CR" dirty="0"/>
              <a:t>Resultados</a:t>
            </a:r>
          </a:p>
        </p:txBody>
      </p:sp>
    </p:spTree>
    <p:extLst>
      <p:ext uri="{BB962C8B-B14F-4D97-AF65-F5344CB8AC3E}">
        <p14:creationId xmlns:p14="http://schemas.microsoft.com/office/powerpoint/2010/main" val="265004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180DE-60CF-41A1-8AB6-0396D0A96199}"/>
              </a:ext>
            </a:extLst>
          </p:cNvPr>
          <p:cNvSpPr>
            <a:spLocks noGrp="1"/>
          </p:cNvSpPr>
          <p:nvPr>
            <p:ph type="title"/>
          </p:nvPr>
        </p:nvSpPr>
        <p:spPr/>
        <p:txBody>
          <a:bodyPr/>
          <a:lstStyle/>
          <a:p>
            <a:r>
              <a:rPr lang="es-CR" dirty="0"/>
              <a:t>Resultados</a:t>
            </a:r>
          </a:p>
        </p:txBody>
      </p:sp>
    </p:spTree>
    <p:extLst>
      <p:ext uri="{BB962C8B-B14F-4D97-AF65-F5344CB8AC3E}">
        <p14:creationId xmlns:p14="http://schemas.microsoft.com/office/powerpoint/2010/main" val="2230628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180DE-60CF-41A1-8AB6-0396D0A96199}"/>
              </a:ext>
            </a:extLst>
          </p:cNvPr>
          <p:cNvSpPr>
            <a:spLocks noGrp="1"/>
          </p:cNvSpPr>
          <p:nvPr>
            <p:ph type="title"/>
          </p:nvPr>
        </p:nvSpPr>
        <p:spPr/>
        <p:txBody>
          <a:bodyPr/>
          <a:lstStyle/>
          <a:p>
            <a:r>
              <a:rPr lang="es-CR" dirty="0"/>
              <a:t>Resultados</a:t>
            </a:r>
          </a:p>
        </p:txBody>
      </p:sp>
    </p:spTree>
    <p:extLst>
      <p:ext uri="{BB962C8B-B14F-4D97-AF65-F5344CB8AC3E}">
        <p14:creationId xmlns:p14="http://schemas.microsoft.com/office/powerpoint/2010/main" val="372900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180DE-60CF-41A1-8AB6-0396D0A96199}"/>
              </a:ext>
            </a:extLst>
          </p:cNvPr>
          <p:cNvSpPr>
            <a:spLocks noGrp="1"/>
          </p:cNvSpPr>
          <p:nvPr>
            <p:ph type="title"/>
          </p:nvPr>
        </p:nvSpPr>
        <p:spPr/>
        <p:txBody>
          <a:bodyPr/>
          <a:lstStyle/>
          <a:p>
            <a:r>
              <a:rPr lang="es-CR" dirty="0"/>
              <a:t>Resultados</a:t>
            </a:r>
          </a:p>
        </p:txBody>
      </p:sp>
    </p:spTree>
    <p:extLst>
      <p:ext uri="{BB962C8B-B14F-4D97-AF65-F5344CB8AC3E}">
        <p14:creationId xmlns:p14="http://schemas.microsoft.com/office/powerpoint/2010/main" val="2205985789"/>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13</TotalTime>
  <Words>295</Words>
  <Application>Microsoft Office PowerPoint</Application>
  <PresentationFormat>Panorámica</PresentationFormat>
  <Paragraphs>24</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Century Schoolbook</vt:lpstr>
      <vt:lpstr>Wingdings 2</vt:lpstr>
      <vt:lpstr>Vista</vt:lpstr>
      <vt:lpstr>Análisis espacial de potencial inicial de gas en Virginia</vt:lpstr>
      <vt:lpstr>Objetivo</vt:lpstr>
      <vt:lpstr>Objetivo</vt:lpstr>
      <vt:lpstr>Resultados</vt:lpstr>
      <vt:lpstr>Resultados</vt:lpstr>
      <vt:lpstr>Resultados</vt:lpstr>
      <vt:lpstr>Resultados</vt:lpstr>
      <vt:lpstr>Resultados</vt:lpstr>
      <vt:lpstr>Resultados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Esteban Vargas Paniagua</dc:creator>
  <cp:lastModifiedBy>Esteban Vargas Paniagua</cp:lastModifiedBy>
  <cp:revision>3</cp:revision>
  <dcterms:created xsi:type="dcterms:W3CDTF">2019-11-07T21:52:01Z</dcterms:created>
  <dcterms:modified xsi:type="dcterms:W3CDTF">2019-11-07T22:05:58Z</dcterms:modified>
</cp:coreProperties>
</file>