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olina" initials="K" lastIdx="1" clrIdx="0">
    <p:extLst>
      <p:ext uri="{19B8F6BF-5375-455C-9EA6-DF929625EA0E}">
        <p15:presenceInfo xmlns:p15="http://schemas.microsoft.com/office/powerpoint/2012/main" userId="Karol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B9B9B"/>
    <a:srgbClr val="FFF800"/>
    <a:srgbClr val="262626"/>
    <a:srgbClr val="FF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70634-6264-4AA3-9A30-705D93ED5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7E26BE-0154-4AA5-9113-636B19DC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C9DEC-6A6E-4F8C-9F18-2EB24AD0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19C823-FEF1-4574-809B-6A0656D1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8B98D9-75C5-4113-92F1-E10734D9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1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C345E-A75F-4249-AF73-0D42AA11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7DB76A-039D-406A-B67A-822B2E724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94A02-4DC2-41EF-9CFE-3375FB40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06D709-2DCB-4B60-A389-8A0F404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93F348-2AC7-4274-92FB-0606C78E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1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59F7ED-0BB9-4A72-8ED5-FF8D52B24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939AA0-DBCF-4B1B-B0FB-174A71AE1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78925-13E2-4DF2-9653-74861BD3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950C04-0E7F-481A-9A2A-B24ADF69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113762-C7D7-420D-A504-11002A82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32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576AD-CF26-4E33-98A3-42698B6A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24AA1-E3BA-42EC-BF29-2131F060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F9BC5-7562-412D-9BC7-C18E429F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879A0D-B979-47D9-9C9C-57D998BD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FA9585-FDF4-4F64-A26E-4EA005E7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76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E95C9-F190-481A-BA3E-C01EB940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4A8A06-43E2-4982-9048-86859E64F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DBC3A-76EE-4C2B-950D-79EDB15B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7468F-5A2E-4B3B-838B-7747F2A7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80B151-CACC-433B-9B65-D9E0FAC0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43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D6F10-49E0-4DDE-94C4-8AA49BB2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A18F3-91BB-4460-A8E5-C75F34EED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7662F3-6F53-4283-9628-A403C5814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BA362F-2CBD-43AE-A886-8CD06801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34D863-A579-49A0-9A46-D9EB56E8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038A8-2A80-4A0B-B758-519F2814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88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D62CE-A660-4898-B05B-3B6090D6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25E28-4D63-4E52-8BF7-C3FF30A1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20083A-398C-4CE0-816D-63BE2DCC4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D79BBB-C775-494E-91A9-F69FB61B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FFEE1A-43AC-42AC-9F87-9FA37C8E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B9A49D-E5E4-450F-AD6A-817A7112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2E2BE1-F19F-4BB0-A80A-56C9481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0A855C-C7DA-44FF-9073-AB48EBBF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42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516FE-757F-4CBB-B919-2E552517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2F8C7F-4DD9-4D88-AA2C-0D0B30A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7C4BA1-E96C-4657-90D3-E78DB4D2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21439D-90E3-429D-A12D-24A908B5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50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2549E2-71EF-40BE-A29E-A578ADD2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833B04-AD8D-4F30-A91D-D8B8218C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F0D4CF-BFE1-4B8F-ABEA-2730D940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5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4BC9E-6E91-43E6-BF75-61278A88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25753-13BB-4E61-B1C7-9E897B9A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0E2400-AE9F-45BA-8C45-732474E8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6ED889-555C-4FA2-A1E1-539AC446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1706DC-0451-498B-9AA5-C4B964B7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836E27-D605-4F9E-8CE8-86E09435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90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17D2-CD1F-4E28-8379-9D642377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26B825-52AA-40F1-89EE-4AF18D064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5DC7BB-810A-4070-AB18-C18301FA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DE21B-74BE-42EE-8DE4-F983CB69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C7989B-54FB-4F3D-9603-1DCEC158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724CA2-CFED-4783-88C6-59DE628C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84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C8635D-5B99-43BF-9B74-2E98624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4ABFB-7294-4427-9434-65D92396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0F971-8BF1-47AC-980C-88416E165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2752A0-E860-49C1-9773-D2CF6220A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B4D152-C64B-4240-B1F1-155BF754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0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23D2C14-A8F0-4B72-90C3-F58CDCFAE0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37660" y="386562"/>
            <a:ext cx="2425434" cy="78169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384D83-4511-4B41-A258-54ECA5511B59}"/>
              </a:ext>
            </a:extLst>
          </p:cNvPr>
          <p:cNvSpPr txBox="1"/>
          <p:nvPr/>
        </p:nvSpPr>
        <p:spPr>
          <a:xfrm>
            <a:off x="2732540" y="429590"/>
            <a:ext cx="6726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F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 FEDERAL DE RORAIMA</a:t>
            </a:r>
          </a:p>
          <a:p>
            <a:pPr algn="ctr"/>
            <a:r>
              <a:rPr lang="pt-BR" sz="1400" b="1" dirty="0">
                <a:solidFill>
                  <a:srgbClr val="FFF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DE CIÊNCIA E TECNLOGIA</a:t>
            </a:r>
          </a:p>
          <a:p>
            <a:pPr algn="ctr"/>
            <a:r>
              <a:rPr lang="pt-BR" sz="1400" b="1" dirty="0">
                <a:solidFill>
                  <a:srgbClr val="FFF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 DE CIÊNCIA DA COMPUTAÇÃO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49C5A53-A58E-4EAE-8C09-8F33435F9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6" y="304754"/>
            <a:ext cx="1738774" cy="8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93A9330-5145-4A8F-95A0-07C38C31D51E}"/>
              </a:ext>
            </a:extLst>
          </p:cNvPr>
          <p:cNvGrpSpPr/>
          <p:nvPr/>
        </p:nvGrpSpPr>
        <p:grpSpPr>
          <a:xfrm>
            <a:off x="3139320" y="3225472"/>
            <a:ext cx="5701315" cy="622719"/>
            <a:chOff x="2398644" y="3656616"/>
            <a:chExt cx="4227226" cy="622719"/>
          </a:xfrm>
        </p:grpSpPr>
        <p:pic>
          <p:nvPicPr>
            <p:cNvPr id="5" name="Imagem 4" descr="Logotipo&#10;&#10;Descrição gerada automaticamente">
              <a:extLst>
                <a:ext uri="{FF2B5EF4-FFF2-40B4-BE49-F238E27FC236}">
                  <a16:creationId xmlns:a16="http://schemas.microsoft.com/office/drawing/2014/main" id="{933CB7EF-E146-4836-B0FC-B23BA3D60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90" t="61549"/>
            <a:stretch/>
          </p:blipFill>
          <p:spPr>
            <a:xfrm>
              <a:off x="5978470" y="3656616"/>
              <a:ext cx="647400" cy="622719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4D6B23F-461B-41C1-9FDA-986BB1A3FABF}"/>
                </a:ext>
              </a:extLst>
            </p:cNvPr>
            <p:cNvSpPr txBox="1"/>
            <p:nvPr/>
          </p:nvSpPr>
          <p:spPr>
            <a:xfrm>
              <a:off x="2398644" y="3656616"/>
              <a:ext cx="4108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spc="600" dirty="0">
                  <a:solidFill>
                    <a:srgbClr val="FFF800"/>
                  </a:solidFill>
                  <a:latin typeface="Mortal Kombat 1" panose="02000000000000000000" pitchFamily="2" charset="0"/>
                  <a:cs typeface="Arial" panose="020B0604020202020204" pitchFamily="34" charset="0"/>
                </a:rPr>
                <a:t>PROCESSADOR MK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7858DA3-E917-4A27-9CA9-0A85B9053482}"/>
              </a:ext>
            </a:extLst>
          </p:cNvPr>
          <p:cNvSpPr txBox="1"/>
          <p:nvPr/>
        </p:nvSpPr>
        <p:spPr>
          <a:xfrm>
            <a:off x="312598" y="1431406"/>
            <a:ext cx="6595963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DISCIPLINA: ARQUITETURA E ORGANIZAÇÃO DE COMPUTADORES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HERBERT OLIVEIRA ROCHA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150B72-7B00-44D0-A06A-1116CBBB9248}"/>
              </a:ext>
            </a:extLst>
          </p:cNvPr>
          <p:cNvSpPr txBox="1"/>
          <p:nvPr/>
        </p:nvSpPr>
        <p:spPr>
          <a:xfrm>
            <a:off x="3846127" y="5974593"/>
            <a:ext cx="4287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 VISTA – RR</a:t>
            </a:r>
          </a:p>
          <a:p>
            <a:pPr algn="ctr"/>
            <a:r>
              <a:rPr lang="pt-BR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FFE1DA-DA1C-4D92-B782-3CB56320FBC3}"/>
              </a:ext>
            </a:extLst>
          </p:cNvPr>
          <p:cNvSpPr txBox="1"/>
          <p:nvPr/>
        </p:nvSpPr>
        <p:spPr>
          <a:xfrm>
            <a:off x="3033303" y="3887191"/>
            <a:ext cx="677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29"/>
                </a:solidFill>
              </a:rPr>
              <a:t>KEVIN WILLYN CONCEIÇÃO BARROS | MATHEUS NARANJO CORRÊA</a:t>
            </a:r>
          </a:p>
        </p:txBody>
      </p:sp>
    </p:spTree>
    <p:extLst>
      <p:ext uri="{BB962C8B-B14F-4D97-AF65-F5344CB8AC3E}">
        <p14:creationId xmlns:p14="http://schemas.microsoft.com/office/powerpoint/2010/main" val="35687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F3013-4CDF-4D21-A85B-01C929A4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879" y="3066809"/>
            <a:ext cx="7460974" cy="171615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Livro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: </a:t>
            </a:r>
            <a:r>
              <a:rPr lang="pt-BR" i="1" dirty="0">
                <a:solidFill>
                  <a:srgbClr val="FFF800"/>
                </a:solidFill>
                <a:effectLst/>
                <a:latin typeface="-apple-system"/>
              </a:rPr>
              <a:t>Arquitetura e Organização de Computadores - 8° Edição</a:t>
            </a:r>
            <a:br>
              <a:rPr lang="pt-BR" dirty="0">
                <a:solidFill>
                  <a:srgbClr val="FFF800"/>
                </a:solidFill>
              </a:rPr>
            </a:b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Autor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: </a:t>
            </a: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William </a:t>
            </a:r>
            <a:r>
              <a:rPr lang="pt-BR" b="1" i="0" dirty="0" err="1">
                <a:solidFill>
                  <a:srgbClr val="FFF800"/>
                </a:solidFill>
                <a:effectLst/>
                <a:latin typeface="-apple-system"/>
              </a:rPr>
              <a:t>Stallings</a:t>
            </a:r>
            <a:endParaRPr lang="pt-BR" b="1" i="0" dirty="0">
              <a:solidFill>
                <a:srgbClr val="FFF800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Livro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: </a:t>
            </a:r>
            <a:r>
              <a:rPr lang="pt-BR" i="1" dirty="0">
                <a:solidFill>
                  <a:srgbClr val="FFF800"/>
                </a:solidFill>
                <a:effectLst/>
                <a:latin typeface="-apple-system"/>
              </a:rPr>
              <a:t>Organização e Projeto de Computadores - 4° Edição</a:t>
            </a:r>
            <a:br>
              <a:rPr lang="pt-BR" dirty="0">
                <a:solidFill>
                  <a:srgbClr val="FFF800"/>
                </a:solidFill>
              </a:rPr>
            </a:b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Autor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: </a:t>
            </a: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David A. Patterson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 e </a:t>
            </a: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John L. Hennessy</a:t>
            </a:r>
            <a:endParaRPr lang="pt-BR" dirty="0">
              <a:solidFill>
                <a:srgbClr val="FFF8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8" y="1159392"/>
            <a:ext cx="329184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24494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74" y="-698260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BC23A0A-ABF3-406C-8E89-CD688B0FFA70}"/>
              </a:ext>
            </a:extLst>
          </p:cNvPr>
          <p:cNvSpPr txBox="1"/>
          <p:nvPr/>
        </p:nvSpPr>
        <p:spPr>
          <a:xfrm>
            <a:off x="1425526" y="3244334"/>
            <a:ext cx="9340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2">
                    <a:lumMod val="10000"/>
                  </a:schemeClr>
                </a:solidFill>
              </a:rPr>
              <a:t>FINISH HIM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894699-732D-4FB7-AC31-BAB2AA8FA7FE}"/>
              </a:ext>
            </a:extLst>
          </p:cNvPr>
          <p:cNvSpPr txBox="1"/>
          <p:nvPr/>
        </p:nvSpPr>
        <p:spPr>
          <a:xfrm>
            <a:off x="3240258" y="974482"/>
            <a:ext cx="5711484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spc="-300" dirty="0">
                <a:solidFill>
                  <a:srgbClr val="FFF800"/>
                </a:solidFill>
                <a:latin typeface="Mortal Kombat 1" panose="02000000000000000000" pitchFamily="2" charset="0"/>
              </a:rPr>
              <a:t>MK</a:t>
            </a:r>
          </a:p>
          <a:p>
            <a:pPr algn="ctr"/>
            <a:r>
              <a:rPr lang="pt-BR" sz="19900" dirty="0">
                <a:solidFill>
                  <a:srgbClr val="FFF800"/>
                </a:solidFill>
                <a:latin typeface="Mortal Kombat 1" panose="020000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6507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F3013-4CDF-4D21-A85B-01C929A4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947" y="2883929"/>
            <a:ext cx="7460974" cy="17161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Processador de 8 bits  construído  com uso da linguagem VHDL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Baseado no Processador MIPS de 32 bits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1159392"/>
            <a:ext cx="334948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O PROJETO</a:t>
            </a:r>
          </a:p>
        </p:txBody>
      </p:sp>
    </p:spTree>
    <p:extLst>
      <p:ext uri="{BB962C8B-B14F-4D97-AF65-F5344CB8AC3E}">
        <p14:creationId xmlns:p14="http://schemas.microsoft.com/office/powerpoint/2010/main" val="144699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9391"/>
            <a:ext cx="3349487" cy="1325563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 DE INSTRUÇÕES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BC8DB683-75D2-4986-A37B-7C2E5B0D1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271458"/>
              </p:ext>
            </p:extLst>
          </p:nvPr>
        </p:nvGraphicFramePr>
        <p:xfrm>
          <a:off x="4503864" y="962616"/>
          <a:ext cx="6687297" cy="14496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9099">
                  <a:extLst>
                    <a:ext uri="{9D8B030D-6E8A-4147-A177-3AD203B41FA5}">
                      <a16:colId xmlns:a16="http://schemas.microsoft.com/office/drawing/2014/main" val="266019595"/>
                    </a:ext>
                  </a:extLst>
                </a:gridCol>
                <a:gridCol w="2229099">
                  <a:extLst>
                    <a:ext uri="{9D8B030D-6E8A-4147-A177-3AD203B41FA5}">
                      <a16:colId xmlns:a16="http://schemas.microsoft.com/office/drawing/2014/main" val="727348068"/>
                    </a:ext>
                  </a:extLst>
                </a:gridCol>
                <a:gridCol w="2229099">
                  <a:extLst>
                    <a:ext uri="{9D8B030D-6E8A-4147-A177-3AD203B41FA5}">
                      <a16:colId xmlns:a16="http://schemas.microsoft.com/office/drawing/2014/main" val="3788000044"/>
                    </a:ext>
                  </a:extLst>
                </a:gridCol>
              </a:tblGrid>
              <a:tr h="362413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TIPO 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4833813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09055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39910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7 - 4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23707"/>
                  </a:ext>
                </a:extLst>
              </a:tr>
            </a:tbl>
          </a:graphicData>
        </a:graphic>
      </p:graphicFrame>
      <p:graphicFrame>
        <p:nvGraphicFramePr>
          <p:cNvPr id="12" name="Tabela 10">
            <a:extLst>
              <a:ext uri="{FF2B5EF4-FFF2-40B4-BE49-F238E27FC236}">
                <a16:creationId xmlns:a16="http://schemas.microsoft.com/office/drawing/2014/main" id="{6B9C0999-8E54-4BBB-997A-0D2D60ACA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237910"/>
              </p:ext>
            </p:extLst>
          </p:nvPr>
        </p:nvGraphicFramePr>
        <p:xfrm>
          <a:off x="4503862" y="2763461"/>
          <a:ext cx="6687300" cy="1490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1404">
                  <a:extLst>
                    <a:ext uri="{9D8B030D-6E8A-4147-A177-3AD203B41FA5}">
                      <a16:colId xmlns:a16="http://schemas.microsoft.com/office/drawing/2014/main" val="266019595"/>
                    </a:ext>
                  </a:extLst>
                </a:gridCol>
                <a:gridCol w="2232948">
                  <a:extLst>
                    <a:ext uri="{9D8B030D-6E8A-4147-A177-3AD203B41FA5}">
                      <a16:colId xmlns:a16="http://schemas.microsoft.com/office/drawing/2014/main" val="727348068"/>
                    </a:ext>
                  </a:extLst>
                </a:gridCol>
                <a:gridCol w="2232948">
                  <a:extLst>
                    <a:ext uri="{9D8B030D-6E8A-4147-A177-3AD203B41FA5}">
                      <a16:colId xmlns:a16="http://schemas.microsoft.com/office/drawing/2014/main" val="3788000044"/>
                    </a:ext>
                  </a:extLst>
                </a:gridCol>
              </a:tblGrid>
              <a:tr h="40282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TIPO 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4833813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09055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39910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7 - 4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23707"/>
                  </a:ext>
                </a:extLst>
              </a:tr>
            </a:tbl>
          </a:graphicData>
        </a:graphic>
      </p:graphicFrame>
      <p:graphicFrame>
        <p:nvGraphicFramePr>
          <p:cNvPr id="13" name="Tabela 10">
            <a:extLst>
              <a:ext uri="{FF2B5EF4-FFF2-40B4-BE49-F238E27FC236}">
                <a16:creationId xmlns:a16="http://schemas.microsoft.com/office/drawing/2014/main" id="{205776E6-728A-43AE-A745-C8F6A04CA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323548"/>
              </p:ext>
            </p:extLst>
          </p:nvPr>
        </p:nvGraphicFramePr>
        <p:xfrm>
          <a:off x="4498557" y="4445733"/>
          <a:ext cx="6697910" cy="133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637">
                  <a:extLst>
                    <a:ext uri="{9D8B030D-6E8A-4147-A177-3AD203B41FA5}">
                      <a16:colId xmlns:a16="http://schemas.microsoft.com/office/drawing/2014/main" val="266019595"/>
                    </a:ext>
                  </a:extLst>
                </a:gridCol>
                <a:gridCol w="4465273">
                  <a:extLst>
                    <a:ext uri="{9D8B030D-6E8A-4147-A177-3AD203B41FA5}">
                      <a16:colId xmlns:a16="http://schemas.microsoft.com/office/drawing/2014/main" val="727348068"/>
                    </a:ext>
                  </a:extLst>
                </a:gridCol>
              </a:tblGrid>
              <a:tr h="33277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TIPO 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4833813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09055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39910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7 - 4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23707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23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51" y="1159392"/>
            <a:ext cx="3688653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OPCODES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F2937E3D-8DA6-48FE-98FE-1097B9BBD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505855"/>
              </p:ext>
            </p:extLst>
          </p:nvPr>
        </p:nvGraphicFramePr>
        <p:xfrm>
          <a:off x="3452884" y="392370"/>
          <a:ext cx="8623852" cy="607325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{1FECB4D8-DB02-4DC6-A0A2-4F2EBAE1DC90}</a:tableStyleId>
              </a:tblPr>
              <a:tblGrid>
                <a:gridCol w="1156465">
                  <a:extLst>
                    <a:ext uri="{9D8B030D-6E8A-4147-A177-3AD203B41FA5}">
                      <a16:colId xmlns:a16="http://schemas.microsoft.com/office/drawing/2014/main" val="3632064520"/>
                    </a:ext>
                  </a:extLst>
                </a:gridCol>
                <a:gridCol w="1430415">
                  <a:extLst>
                    <a:ext uri="{9D8B030D-6E8A-4147-A177-3AD203B41FA5}">
                      <a16:colId xmlns:a16="http://schemas.microsoft.com/office/drawing/2014/main" val="1463098247"/>
                    </a:ext>
                  </a:extLst>
                </a:gridCol>
                <a:gridCol w="1315503">
                  <a:extLst>
                    <a:ext uri="{9D8B030D-6E8A-4147-A177-3AD203B41FA5}">
                      <a16:colId xmlns:a16="http://schemas.microsoft.com/office/drawing/2014/main" val="159344281"/>
                    </a:ext>
                  </a:extLst>
                </a:gridCol>
                <a:gridCol w="2670535">
                  <a:extLst>
                    <a:ext uri="{9D8B030D-6E8A-4147-A177-3AD203B41FA5}">
                      <a16:colId xmlns:a16="http://schemas.microsoft.com/office/drawing/2014/main" val="778662710"/>
                    </a:ext>
                  </a:extLst>
                </a:gridCol>
                <a:gridCol w="2050934">
                  <a:extLst>
                    <a:ext uri="{9D8B030D-6E8A-4147-A177-3AD203B41FA5}">
                      <a16:colId xmlns:a16="http://schemas.microsoft.com/office/drawing/2014/main" val="1272413348"/>
                    </a:ext>
                  </a:extLst>
                </a:gridCol>
              </a:tblGrid>
              <a:tr h="602482">
                <a:tc>
                  <a:txBody>
                    <a:bodyPr/>
                    <a:lstStyle/>
                    <a:p>
                      <a:pPr marL="55245" marR="3810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tc>
                  <a:txBody>
                    <a:bodyPr/>
                    <a:lstStyle/>
                    <a:p>
                      <a:pPr marL="251460" marR="23495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3810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4381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INSTRUÇÃO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4127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766185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SOMA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$S0, $S1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502847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SOMA IMEDIATA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 $S0, 2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70256"/>
                  </a:ext>
                </a:extLst>
              </a:tr>
              <a:tr h="420499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SUBTRAÇÃO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 $S0, $S1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16886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0011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SUBI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SUBTRAÇÃO IMEDIATA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SUBI $S0, 5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7256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MULTIPLICAÇÃO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 $S0, $S1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02764"/>
                  </a:ext>
                </a:extLst>
              </a:tr>
              <a:tr h="419778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0101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WORD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 $S0 MEM (00)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16827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STORE WORD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$S0 MEM (00)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85139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MOVER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 $S0, $S1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50324"/>
                  </a:ext>
                </a:extLst>
              </a:tr>
              <a:tr h="419778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IMEDIATO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$S0 1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672453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1001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BEQ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DESVIO CONDICIONAL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BEQ ENDEREÇO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36994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DESVIO CONDICIONAL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 ENDEREÇO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25824"/>
                  </a:ext>
                </a:extLst>
              </a:tr>
              <a:tr h="419778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BEQ E BNE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CONDIÇÃO PARA DESVIO</a:t>
                      </a:r>
                      <a:endParaRPr lang="pt-BR" sz="160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$S0 $S1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03130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DESVIO INCONDICIONAL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ENDEREÇO (0000)</a:t>
                      </a:r>
                      <a:endParaRPr lang="pt-BR" sz="1600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4462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7D5D200-E5C0-46ED-94D3-B3D255584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85454" y="-2031326"/>
            <a:ext cx="9421092" cy="12192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6" y="-645872"/>
            <a:ext cx="12894366" cy="1971435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99" y="86980"/>
            <a:ext cx="334948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</a:p>
        </p:txBody>
      </p:sp>
    </p:spTree>
    <p:extLst>
      <p:ext uri="{BB962C8B-B14F-4D97-AF65-F5344CB8AC3E}">
        <p14:creationId xmlns:p14="http://schemas.microsoft.com/office/powerpoint/2010/main" val="27557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6" y="-645872"/>
            <a:ext cx="12894366" cy="1971435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99" y="86980"/>
            <a:ext cx="334948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</a:p>
        </p:txBody>
      </p:sp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CB65E484-ACE7-4FF5-8E13-79F5D248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42" y="1412543"/>
            <a:ext cx="7507703" cy="568937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1B5EBA2-D920-4EF9-BC18-F9C3263A5EC9}"/>
              </a:ext>
            </a:extLst>
          </p:cNvPr>
          <p:cNvSpPr txBox="1"/>
          <p:nvPr/>
        </p:nvSpPr>
        <p:spPr>
          <a:xfrm>
            <a:off x="6256020" y="6480160"/>
            <a:ext cx="67818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 dirty="0"/>
              <a:t>8 bits</a:t>
            </a:r>
          </a:p>
        </p:txBody>
      </p:sp>
    </p:spTree>
    <p:extLst>
      <p:ext uri="{BB962C8B-B14F-4D97-AF65-F5344CB8AC3E}">
        <p14:creationId xmlns:p14="http://schemas.microsoft.com/office/powerpoint/2010/main" val="296494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7" y="1159392"/>
            <a:ext cx="394914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 DE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2066A4E-E2C6-4DE9-B2AD-EE1AAA93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51332"/>
              </p:ext>
            </p:extLst>
          </p:nvPr>
        </p:nvGraphicFramePr>
        <p:xfrm>
          <a:off x="3556650" y="817941"/>
          <a:ext cx="8335099" cy="56097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61643">
                  <a:extLst>
                    <a:ext uri="{9D8B030D-6E8A-4147-A177-3AD203B41FA5}">
                      <a16:colId xmlns:a16="http://schemas.microsoft.com/office/drawing/2014/main" val="137809332"/>
                    </a:ext>
                  </a:extLst>
                </a:gridCol>
                <a:gridCol w="2117497">
                  <a:extLst>
                    <a:ext uri="{9D8B030D-6E8A-4147-A177-3AD203B41FA5}">
                      <a16:colId xmlns:a16="http://schemas.microsoft.com/office/drawing/2014/main" val="2410617751"/>
                    </a:ext>
                  </a:extLst>
                </a:gridCol>
                <a:gridCol w="1561643">
                  <a:extLst>
                    <a:ext uri="{9D8B030D-6E8A-4147-A177-3AD203B41FA5}">
                      <a16:colId xmlns:a16="http://schemas.microsoft.com/office/drawing/2014/main" val="3487360801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1556732215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1431044511"/>
                    </a:ext>
                  </a:extLst>
                </a:gridCol>
              </a:tblGrid>
              <a:tr h="268940">
                <a:tc rowSpan="3"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defTabSz="812800">
                        <a:spcBef>
                          <a:spcPts val="10"/>
                        </a:spcBef>
                      </a:pP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7313" indent="0" algn="ctr"/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INSTRUÇÃO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342390" marR="1344930" algn="ctr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BINÁRIO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5971"/>
                  </a:ext>
                </a:extLst>
              </a:tr>
              <a:tr h="2510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84138" indent="-84138" algn="ctr">
                        <a:spcBef>
                          <a:spcPts val="75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210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 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 2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66588"/>
                  </a:ext>
                </a:extLst>
              </a:tr>
              <a:tr h="4087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045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76375"/>
                  </a:ext>
                </a:extLst>
              </a:tr>
              <a:tr h="206934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li</a:t>
                      </a:r>
                      <a:r>
                        <a:rPr lang="pt-PT" sz="1600" b="1" spc="-5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S3 3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10763"/>
                  </a:ext>
                </a:extLst>
              </a:tr>
              <a:tr h="206934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5725" algn="ctr">
                        <a:lnSpc>
                          <a:spcPts val="1265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mul S3 S3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0100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80220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3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509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addi</a:t>
                      </a:r>
                      <a:r>
                        <a:rPr lang="pt-PT" sz="1600" b="1" spc="-5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S3 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223618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4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509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addi</a:t>
                      </a:r>
                      <a:r>
                        <a:rPr lang="pt-PT" sz="1600" b="1" spc="-5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S3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10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38110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5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509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addi</a:t>
                      </a:r>
                      <a:r>
                        <a:rPr lang="pt-PT" sz="1600" b="1" spc="-5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S3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884118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810" algn="ctr">
                        <a:lnSpc>
                          <a:spcPts val="1275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368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S2 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75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610218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368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S0 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7199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S0 RAM(00)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00210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368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S0 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332652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S0 RAM(01)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3031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 S0 RAM(00)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61604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S1 S0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75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856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 S0 RAM(01)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893229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S1 S0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94104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S0 RAM(00)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264341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S1 RAM(01)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8611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241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 S2 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89750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3045" algn="ctr"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S2 S3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436534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315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 1010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2335" marR="8928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18082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9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7" y="1159392"/>
            <a:ext cx="394914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 DE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FATORIAL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2066A4E-E2C6-4DE9-B2AD-EE1AAA93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50683"/>
              </p:ext>
            </p:extLst>
          </p:nvPr>
        </p:nvGraphicFramePr>
        <p:xfrm>
          <a:off x="3446585" y="824291"/>
          <a:ext cx="8492787" cy="49684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91187">
                  <a:extLst>
                    <a:ext uri="{9D8B030D-6E8A-4147-A177-3AD203B41FA5}">
                      <a16:colId xmlns:a16="http://schemas.microsoft.com/office/drawing/2014/main" val="137809332"/>
                    </a:ext>
                  </a:extLst>
                </a:gridCol>
                <a:gridCol w="2157557">
                  <a:extLst>
                    <a:ext uri="{9D8B030D-6E8A-4147-A177-3AD203B41FA5}">
                      <a16:colId xmlns:a16="http://schemas.microsoft.com/office/drawing/2014/main" val="2410617751"/>
                    </a:ext>
                  </a:extLst>
                </a:gridCol>
                <a:gridCol w="1591187">
                  <a:extLst>
                    <a:ext uri="{9D8B030D-6E8A-4147-A177-3AD203B41FA5}">
                      <a16:colId xmlns:a16="http://schemas.microsoft.com/office/drawing/2014/main" val="3487360801"/>
                    </a:ext>
                  </a:extLst>
                </a:gridCol>
                <a:gridCol w="1576428">
                  <a:extLst>
                    <a:ext uri="{9D8B030D-6E8A-4147-A177-3AD203B41FA5}">
                      <a16:colId xmlns:a16="http://schemas.microsoft.com/office/drawing/2014/main" val="1556732215"/>
                    </a:ext>
                  </a:extLst>
                </a:gridCol>
                <a:gridCol w="1576428">
                  <a:extLst>
                    <a:ext uri="{9D8B030D-6E8A-4147-A177-3AD203B41FA5}">
                      <a16:colId xmlns:a16="http://schemas.microsoft.com/office/drawing/2014/main" val="1431044511"/>
                    </a:ext>
                  </a:extLst>
                </a:gridCol>
              </a:tblGrid>
              <a:tr h="367833">
                <a:tc rowSpan="3"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defTabSz="812800">
                        <a:spcBef>
                          <a:spcPts val="10"/>
                        </a:spcBef>
                      </a:pP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7313" indent="0" algn="ctr"/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INSTRUÇÃO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342390" marR="1344930" algn="ctr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BINÁRIO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5971"/>
                  </a:ext>
                </a:extLst>
              </a:tr>
              <a:tr h="36783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>
                        <a:spcBef>
                          <a:spcPts val="755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210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 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 2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66588"/>
                  </a:ext>
                </a:extLst>
              </a:tr>
              <a:tr h="5481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045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76375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S3 3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10763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763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 S3 3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80220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S2 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223618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S0 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38110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99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 S0 S2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884118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810" algn="ctr">
                        <a:lnSpc>
                          <a:spcPts val="1275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8763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S2 == S3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75"/>
                        </a:lnSpc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610218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763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 S2 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7199"/>
                  </a:ext>
                </a:extLst>
              </a:tr>
              <a:tr h="437106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4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 S2 != S3 jump</a:t>
                      </a:r>
                      <a:endParaRPr lang="pt-BR" sz="14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00210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S0 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332652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S1 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3031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9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S2 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61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F3013-4CDF-4D21-A85B-01C929A4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947" y="2883929"/>
            <a:ext cx="7460974" cy="171615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a pouca quantidade de bits que possuímos, trabalhar com divisão torna-se limitado;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 de multiplicação possuem um Limite e isso afeta os teste de Fatorial, que só vai até 5!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9392"/>
            <a:ext cx="343251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LIMITES DO 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 10</a:t>
            </a:r>
          </a:p>
        </p:txBody>
      </p:sp>
    </p:spTree>
    <p:extLst>
      <p:ext uri="{BB962C8B-B14F-4D97-AF65-F5344CB8AC3E}">
        <p14:creationId xmlns:p14="http://schemas.microsoft.com/office/powerpoint/2010/main" val="1048160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600</Words>
  <Application>Microsoft Office PowerPoint</Application>
  <PresentationFormat>Widescreen</PresentationFormat>
  <Paragraphs>291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Arial MT</vt:lpstr>
      <vt:lpstr>Calibri</vt:lpstr>
      <vt:lpstr>Calibri Light</vt:lpstr>
      <vt:lpstr>Mortal Kombat 1</vt:lpstr>
      <vt:lpstr>Wingdings</vt:lpstr>
      <vt:lpstr>Tema do Office</vt:lpstr>
      <vt:lpstr>Apresentação do PowerPoint</vt:lpstr>
      <vt:lpstr>SOBRE O PROJETO</vt:lpstr>
      <vt:lpstr>FORMATO DE INSTRUÇÕES</vt:lpstr>
      <vt:lpstr>LISTA DE OPCODES</vt:lpstr>
      <vt:lpstr>RTL VIEWER</vt:lpstr>
      <vt:lpstr>DATAPATH</vt:lpstr>
      <vt:lpstr>TESTE DE FIBONACCI</vt:lpstr>
      <vt:lpstr>TESTE DE FATORIAL</vt:lpstr>
      <vt:lpstr>LIMITES DO  MK 10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Karolina</dc:creator>
  <cp:lastModifiedBy>Karolina</cp:lastModifiedBy>
  <cp:revision>22</cp:revision>
  <dcterms:created xsi:type="dcterms:W3CDTF">2021-05-16T04:29:34Z</dcterms:created>
  <dcterms:modified xsi:type="dcterms:W3CDTF">2021-05-16T22:55:42Z</dcterms:modified>
</cp:coreProperties>
</file>