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2" r:id="rId4"/>
    <p:sldId id="268" r:id="rId5"/>
    <p:sldId id="259" r:id="rId6"/>
    <p:sldId id="267" r:id="rId7"/>
    <p:sldId id="276" r:id="rId8"/>
    <p:sldId id="275" r:id="rId9"/>
    <p:sldId id="264" r:id="rId10"/>
    <p:sldId id="261" r:id="rId11"/>
    <p:sldId id="265" r:id="rId12"/>
    <p:sldId id="266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7199" autoAdjust="0"/>
  </p:normalViewPr>
  <p:slideViewPr>
    <p:cSldViewPr snapToGrid="0">
      <p:cViewPr varScale="1">
        <p:scale>
          <a:sx n="57" d="100"/>
          <a:sy n="57" d="100"/>
        </p:scale>
        <p:origin x="12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08" y="1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81E406-1EEE-4563-9590-7B56BB463FAC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209280-98EA-4401-B687-C6D329ED0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042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times.my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09280-98EA-4401-B687-C6D329ED02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39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this research I </a:t>
            </a:r>
            <a:r>
              <a:rPr lang="en-US" baseline="0" dirty="0" err="1" smtClean="0"/>
              <a:t>foucs</a:t>
            </a:r>
            <a:r>
              <a:rPr lang="en-US" baseline="0" dirty="0" smtClean="0"/>
              <a:t> on ho </a:t>
            </a:r>
            <a:r>
              <a:rPr lang="en-US" baseline="0" dirty="0" err="1" smtClean="0"/>
              <a:t>cust</a:t>
            </a:r>
            <a:r>
              <a:rPr lang="en-US" baseline="0" dirty="0" smtClean="0"/>
              <a:t> can be grouped based on their spending pattern by using 3 methods </a:t>
            </a:r>
            <a:r>
              <a:rPr lang="en-US" baseline="0" dirty="0" err="1" smtClean="0"/>
              <a:t>kmeans,hie,db</a:t>
            </a:r>
            <a:r>
              <a:rPr lang="en-US" baseline="0" dirty="0" smtClean="0"/>
              <a:t> in my study </a:t>
            </a:r>
            <a:r>
              <a:rPr lang="en-US" baseline="0" dirty="0" err="1" smtClean="0"/>
              <a:t>icompare</a:t>
            </a:r>
            <a:r>
              <a:rPr lang="en-US" baseline="0" dirty="0" smtClean="0"/>
              <a:t> these to see which is </a:t>
            </a:r>
            <a:r>
              <a:rPr lang="en-US" baseline="0" dirty="0" err="1" smtClean="0"/>
              <a:t>bes</a:t>
            </a:r>
            <a:r>
              <a:rPr lang="en-US" baseline="0" dirty="0" smtClean="0"/>
              <a:t> fit to identify high low spend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09280-98EA-4401-B687-C6D329ED02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6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Silhoute</a:t>
            </a:r>
            <a:r>
              <a:rPr lang="en-US" dirty="0" smtClean="0"/>
              <a:t> score helps in </a:t>
            </a:r>
            <a:r>
              <a:rPr lang="en-US" dirty="0" err="1" smtClean="0"/>
              <a:t>comparingdifferent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custer</a:t>
            </a:r>
            <a:r>
              <a:rPr lang="en-US" baseline="0" dirty="0" smtClean="0"/>
              <a:t> and to find best fit </a:t>
            </a:r>
            <a:r>
              <a:rPr lang="en-US" baseline="0" dirty="0" err="1" smtClean="0"/>
              <a:t>algooo</a:t>
            </a:r>
            <a:r>
              <a:rPr lang="en-US" baseline="0" dirty="0" smtClean="0"/>
              <a:t> </a:t>
            </a:r>
            <a:r>
              <a:rPr lang="en-US" b="1" i="1" baseline="0" dirty="0" smtClean="0"/>
              <a:t>/// </a:t>
            </a:r>
            <a:r>
              <a:rPr lang="en-US" b="1" i="1" baseline="0" dirty="0" err="1" smtClean="0"/>
              <a:t>daives</a:t>
            </a:r>
            <a:r>
              <a:rPr lang="en-US" b="1" i="1" baseline="0" dirty="0" smtClean="0"/>
              <a:t> how similar an object is it its own cluster compared to other (</a:t>
            </a:r>
            <a:r>
              <a:rPr lang="en-US" b="1" i="1" baseline="0" dirty="0" err="1" smtClean="0"/>
              <a:t>i.e</a:t>
            </a:r>
            <a:r>
              <a:rPr lang="en-US" b="1" i="1" baseline="0" dirty="0" smtClean="0"/>
              <a:t> is to evaluate quality of </a:t>
            </a:r>
            <a:r>
              <a:rPr lang="en-US" b="1" i="1" baseline="0" dirty="0" err="1" smtClean="0"/>
              <a:t>custer</a:t>
            </a:r>
            <a:r>
              <a:rPr lang="en-US" b="1" i="1" baseline="0" dirty="0" smtClean="0"/>
              <a:t> </a:t>
            </a:r>
            <a:endParaRPr lang="en-US" dirty="0" smtClean="0"/>
          </a:p>
          <a:p>
            <a:r>
              <a:rPr lang="en-US" dirty="0" smtClean="0"/>
              <a:t># </a:t>
            </a:r>
            <a:r>
              <a:rPr lang="en-US" dirty="0" err="1" smtClean="0"/>
              <a:t>kmeans</a:t>
            </a:r>
            <a:r>
              <a:rPr lang="en-US" dirty="0" smtClean="0"/>
              <a:t> was better in terms of speed and</a:t>
            </a:r>
            <a:r>
              <a:rPr lang="en-US" baseline="0" dirty="0" smtClean="0"/>
              <a:t> accuracy (ecommerce)</a:t>
            </a:r>
          </a:p>
          <a:p>
            <a:r>
              <a:rPr lang="en-US" baseline="0" dirty="0" smtClean="0"/>
              <a:t>2</a:t>
            </a:r>
            <a:r>
              <a:rPr lang="en-US" baseline="30000" dirty="0" smtClean="0"/>
              <a:t>nd</a:t>
            </a:r>
            <a:r>
              <a:rPr lang="en-US" baseline="0" dirty="0" smtClean="0"/>
              <a:t> paper deals with retails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09280-98EA-4401-B687-C6D329ED02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74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RFM</a:t>
            </a:r>
            <a:r>
              <a:rPr lang="en-US" b="1" dirty="0" smtClean="0"/>
              <a:t> : </a:t>
            </a:r>
            <a:r>
              <a:rPr lang="en-US" b="1" dirty="0" err="1" smtClean="0"/>
              <a:t>recency</a:t>
            </a:r>
            <a:r>
              <a:rPr lang="en-US" b="1" dirty="0" smtClean="0"/>
              <a:t> frequency monetary</a:t>
            </a:r>
            <a:r>
              <a:rPr lang="en-US" b="1" baseline="0" dirty="0" smtClean="0"/>
              <a:t>  </a:t>
            </a:r>
            <a:r>
              <a:rPr lang="en-US" b="1" baseline="0" dirty="0" err="1" smtClean="0"/>
              <a:t>r”how</a:t>
            </a:r>
            <a:r>
              <a:rPr lang="en-US" b="1" baseline="0" dirty="0" smtClean="0"/>
              <a:t> recently </a:t>
            </a:r>
            <a:r>
              <a:rPr lang="en-US" b="1" baseline="0" dirty="0" err="1" smtClean="0"/>
              <a:t>cust</a:t>
            </a:r>
            <a:r>
              <a:rPr lang="en-US" b="1" baseline="0" dirty="0" smtClean="0"/>
              <a:t> has made the purchase </a:t>
            </a:r>
            <a:r>
              <a:rPr lang="en-US" b="1" baseline="0" dirty="0" err="1" smtClean="0"/>
              <a:t>f”measures</a:t>
            </a:r>
            <a:r>
              <a:rPr lang="en-US" b="1" baseline="0" dirty="0" smtClean="0"/>
              <a:t> no of purchases </a:t>
            </a:r>
            <a:r>
              <a:rPr lang="en-US" b="1" baseline="0" dirty="0" err="1" smtClean="0"/>
              <a:t>m”how</a:t>
            </a:r>
            <a:r>
              <a:rPr lang="en-US" b="1" baseline="0" dirty="0" smtClean="0"/>
              <a:t> much money has spent  RFM is used to process transaction data </a:t>
            </a:r>
          </a:p>
          <a:p>
            <a:endParaRPr lang="en-US" b="1" baseline="0" dirty="0" smtClean="0"/>
          </a:p>
          <a:p>
            <a:r>
              <a:rPr lang="en-US" b="1" baseline="0" dirty="0" smtClean="0"/>
              <a:t>2</a:t>
            </a:r>
            <a:r>
              <a:rPr lang="en-US" b="1" baseline="30000" dirty="0" smtClean="0"/>
              <a:t>nd</a:t>
            </a:r>
            <a:r>
              <a:rPr lang="en-US" b="1" baseline="0" dirty="0" smtClean="0"/>
              <a:t> paper: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study provides a framework centered on temporal regularities in shopping patterns to enable personalized marketing based on customer shopping .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My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paper uses more on evaluating algorithmic effectiveness for expenditure-based segmentation rather than habitual shopping times.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09280-98EA-4401-B687-C6D329ED02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44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 smtClean="0">
                <a:effectLst/>
                <a:latin typeface="Arial" panose="020B0604020202020204" pitchFamily="34" charset="0"/>
              </a:rPr>
              <a:t>Calinski-Harabasz score </a:t>
            </a:r>
            <a:r>
              <a:rPr lang="en-US" sz="1200" b="1" dirty="0" smtClean="0">
                <a:effectLst/>
                <a:latin typeface="Arial" panose="020B0604020202020204" pitchFamily="34" charset="0"/>
              </a:rPr>
              <a:t> it tells how good the clusters are in the dataset (</a:t>
            </a:r>
            <a:r>
              <a:rPr lang="en-US" sz="1200" b="1" dirty="0" err="1" smtClean="0">
                <a:effectLst/>
                <a:latin typeface="Arial" panose="020B0604020202020204" pitchFamily="34" charset="0"/>
              </a:rPr>
              <a:t>ifscore</a:t>
            </a:r>
            <a:r>
              <a:rPr lang="en-US" sz="1200" b="1" baseline="0" dirty="0" smtClean="0">
                <a:effectLst/>
                <a:latin typeface="Arial" panose="020B0604020202020204" pitchFamily="34" charset="0"/>
              </a:rPr>
              <a:t> is higher then clusters are well </a:t>
            </a:r>
            <a:r>
              <a:rPr lang="en-US" sz="1200" b="1" baseline="0" dirty="0" err="1" smtClean="0">
                <a:effectLst/>
                <a:latin typeface="Arial" panose="020B0604020202020204" pitchFamily="34" charset="0"/>
              </a:rPr>
              <a:t>sepearated</a:t>
            </a:r>
            <a:r>
              <a:rPr lang="en-US" sz="1200" b="1" baseline="0" dirty="0" smtClean="0">
                <a:effectLst/>
                <a:latin typeface="Arial" panose="020B0604020202020204" pitchFamily="34" charset="0"/>
              </a:rPr>
              <a:t> if not then  not well </a:t>
            </a:r>
            <a:r>
              <a:rPr lang="en-US" sz="1200" b="1" baseline="0" dirty="0" err="1" smtClean="0">
                <a:effectLst/>
                <a:latin typeface="Arial" panose="020B0604020202020204" pitchFamily="34" charset="0"/>
              </a:rPr>
              <a:t>spearetd</a:t>
            </a:r>
            <a:r>
              <a:rPr lang="en-US" sz="1200" b="1" baseline="0" dirty="0" smtClean="0">
                <a:effectLst/>
                <a:latin typeface="Arial" panose="020B0604020202020204" pitchFamily="34" charset="0"/>
              </a:rPr>
              <a:t> </a:t>
            </a:r>
            <a:r>
              <a:rPr lang="en-US" sz="1200" b="1" baseline="0" dirty="0" err="1" smtClean="0">
                <a:effectLst/>
                <a:latin typeface="Arial" panose="020B0604020202020204" pitchFamily="34" charset="0"/>
              </a:rPr>
              <a:t>i.e</a:t>
            </a:r>
            <a:r>
              <a:rPr lang="en-US" sz="1200" b="1" baseline="0" dirty="0" smtClean="0">
                <a:effectLst/>
                <a:latin typeface="Arial" panose="020B0604020202020204" pitchFamily="34" charset="0"/>
              </a:rPr>
              <a:t> we can identify worse cluster)</a:t>
            </a:r>
            <a:endParaRPr lang="en-US" sz="1200" b="0" dirty="0" smtClean="0">
              <a:effectLst/>
              <a:latin typeface="Arial" panose="020B0604020202020204" pitchFamily="34" charset="0"/>
            </a:endParaRP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09280-98EA-4401-B687-C6D329ED02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22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 smtClean="0"/>
              <a:t>Clainsky</a:t>
            </a:r>
            <a:r>
              <a:rPr lang="en-US" b="1" dirty="0" smtClean="0"/>
              <a:t> is used in </a:t>
            </a:r>
            <a:r>
              <a:rPr lang="en-US" b="1" dirty="0" err="1" smtClean="0"/>
              <a:t>algorthim</a:t>
            </a:r>
            <a:r>
              <a:rPr lang="en-US" b="1" dirty="0" smtClean="0"/>
              <a:t> such as </a:t>
            </a:r>
            <a:r>
              <a:rPr lang="en-US" b="1" dirty="0" err="1" smtClean="0"/>
              <a:t>kmeans</a:t>
            </a:r>
            <a:r>
              <a:rPr lang="en-US" b="1" dirty="0" smtClean="0"/>
              <a:t> and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heiacrchail</a:t>
            </a:r>
            <a:r>
              <a:rPr lang="en-US" b="1" baseline="0" dirty="0" smtClean="0"/>
              <a:t> </a:t>
            </a:r>
            <a:r>
              <a:rPr lang="en-US" sz="1200" b="1" dirty="0" smtClean="0">
                <a:effectLst/>
                <a:latin typeface="Arial" panose="020B0604020202020204" pitchFamily="34" charset="0"/>
              </a:rPr>
              <a:t>it tells how good the clusters are in the dataset (</a:t>
            </a:r>
            <a:r>
              <a:rPr lang="en-US" sz="1200" b="1" dirty="0" err="1" smtClean="0">
                <a:effectLst/>
                <a:latin typeface="Arial" panose="020B0604020202020204" pitchFamily="34" charset="0"/>
              </a:rPr>
              <a:t>ifscore</a:t>
            </a:r>
            <a:r>
              <a:rPr lang="en-US" sz="1200" b="1" baseline="0" dirty="0" smtClean="0">
                <a:effectLst/>
                <a:latin typeface="Arial" panose="020B0604020202020204" pitchFamily="34" charset="0"/>
              </a:rPr>
              <a:t> is higher then clusters are well </a:t>
            </a:r>
            <a:r>
              <a:rPr lang="en-US" sz="1200" b="1" baseline="0" dirty="0" err="1" smtClean="0">
                <a:effectLst/>
                <a:latin typeface="Arial" panose="020B0604020202020204" pitchFamily="34" charset="0"/>
              </a:rPr>
              <a:t>sepearated</a:t>
            </a:r>
            <a:r>
              <a:rPr lang="en-US" sz="1200" b="1" baseline="0" dirty="0" smtClean="0">
                <a:effectLst/>
                <a:latin typeface="Arial" panose="020B0604020202020204" pitchFamily="34" charset="0"/>
              </a:rPr>
              <a:t> if not then  not well </a:t>
            </a:r>
            <a:r>
              <a:rPr lang="en-US" sz="1200" b="1" baseline="0" dirty="0" err="1" smtClean="0">
                <a:effectLst/>
                <a:latin typeface="Arial" panose="020B0604020202020204" pitchFamily="34" charset="0"/>
              </a:rPr>
              <a:t>spearetd</a:t>
            </a:r>
            <a:r>
              <a:rPr lang="en-US" sz="1200" b="1" baseline="0" dirty="0" smtClean="0">
                <a:effectLst/>
                <a:latin typeface="Arial" panose="020B0604020202020204" pitchFamily="34" charset="0"/>
              </a:rPr>
              <a:t> </a:t>
            </a:r>
            <a:r>
              <a:rPr lang="en-US" sz="1200" b="1" baseline="0" dirty="0" err="1" smtClean="0">
                <a:effectLst/>
                <a:latin typeface="Arial" panose="020B0604020202020204" pitchFamily="34" charset="0"/>
              </a:rPr>
              <a:t>i.e</a:t>
            </a:r>
            <a:r>
              <a:rPr lang="en-US" sz="1200" b="1" baseline="0" dirty="0" smtClean="0">
                <a:effectLst/>
                <a:latin typeface="Arial" panose="020B0604020202020204" pitchFamily="34" charset="0"/>
              </a:rPr>
              <a:t> we can identify worse cluster)</a:t>
            </a:r>
            <a:endParaRPr lang="en-US" sz="1200" b="0" dirty="0" smtClean="0">
              <a:effectLst/>
              <a:latin typeface="Arial" panose="020B0604020202020204" pitchFamily="34" charset="0"/>
            </a:endParaRPr>
          </a:p>
          <a:p>
            <a:endParaRPr lang="en-US" b="1" dirty="0" smtClean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09280-98EA-4401-B687-C6D329ED02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25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3</a:t>
            </a:r>
            <a:r>
              <a:rPr lang="en-US" b="1" baseline="30000" dirty="0" smtClean="0"/>
              <a:t>rd</a:t>
            </a:r>
            <a:r>
              <a:rPr lang="en-US" b="1" dirty="0" smtClean="0"/>
              <a:t> point the studies some papers </a:t>
            </a:r>
            <a:r>
              <a:rPr lang="en-US" b="1" dirty="0" err="1" smtClean="0"/>
              <a:t>dbscan</a:t>
            </a:r>
            <a:r>
              <a:rPr lang="en-US" b="1" dirty="0" smtClean="0"/>
              <a:t> is performed well in noisy data set but using specific customer segmentation scenario is limited so </a:t>
            </a:r>
            <a:r>
              <a:rPr lang="en-US" b="1" dirty="0" err="1" smtClean="0"/>
              <a:t>DBscan</a:t>
            </a:r>
            <a:r>
              <a:rPr lang="en-US" b="1" dirty="0" smtClean="0"/>
              <a:t> is </a:t>
            </a:r>
            <a:r>
              <a:rPr lang="en-US" b="1" dirty="0" err="1" smtClean="0"/>
              <a:t>recognised</a:t>
            </a:r>
            <a:r>
              <a:rPr lang="en-US" b="1" dirty="0" smtClean="0"/>
              <a:t> but under </a:t>
            </a:r>
            <a:r>
              <a:rPr lang="en-US" b="1" dirty="0" err="1" smtClean="0"/>
              <a:t>utilised</a:t>
            </a:r>
            <a:r>
              <a:rPr lang="en-US" b="1" dirty="0" smtClean="0"/>
              <a:t> in customer segmentation </a:t>
            </a:r>
          </a:p>
          <a:p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09280-98EA-4401-B687-C6D329ED02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82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As my literature review conclusion </a:t>
            </a:r>
            <a:r>
              <a:rPr lang="en-US" dirty="0" smtClean="0"/>
              <a:t>I  </a:t>
            </a:r>
            <a:r>
              <a:rPr lang="en-US" dirty="0" smtClean="0"/>
              <a:t>analyzes clustering algorithms like K-means, DBSCAN, and Hierarchical Clustering for customer segmentation, identifying gaps such as the limited integration of temporal patterns with spending habits. It supports my project by justifying the focus on DBSCAN and K-means for their scalability and noise-handling capabilities while acknowledging Hierarchical Clustering's limitations. This aligns with my objectives to group customers based on temporal-spending patterns and evaluate clustering methods for effective segmentation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09280-98EA-4401-B687-C6D329ED02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90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09280-98EA-4401-B687-C6D329ED02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44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ED2C-A76C-4DE1-9FEB-17770332E436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70AC-436F-4076-B4F7-93C7562BE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60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ED2C-A76C-4DE1-9FEB-17770332E436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70AC-436F-4076-B4F7-93C7562BE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077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ED2C-A76C-4DE1-9FEB-17770332E436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70AC-436F-4076-B4F7-93C7562BE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109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ED2C-A76C-4DE1-9FEB-17770332E436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70AC-436F-4076-B4F7-93C7562BE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14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ED2C-A76C-4DE1-9FEB-17770332E436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70AC-436F-4076-B4F7-93C7562BE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33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ED2C-A76C-4DE1-9FEB-17770332E436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70AC-436F-4076-B4F7-93C7562BE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62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ED2C-A76C-4DE1-9FEB-17770332E436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70AC-436F-4076-B4F7-93C7562BE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47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ED2C-A76C-4DE1-9FEB-17770332E436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70AC-436F-4076-B4F7-93C7562BE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2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ED2C-A76C-4DE1-9FEB-17770332E436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70AC-436F-4076-B4F7-93C7562BE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69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ED2C-A76C-4DE1-9FEB-17770332E436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70AC-436F-4076-B4F7-93C7562BE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43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ED2C-A76C-4DE1-9FEB-17770332E436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70AC-436F-4076-B4F7-93C7562BE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13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8ED2C-A76C-4DE1-9FEB-17770332E436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E70AC-436F-4076-B4F7-93C7562BE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42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4569/IJARAI.2015.041007" TargetMode="External"/><Relationship Id="rId2" Type="http://schemas.openxmlformats.org/officeDocument/2006/relationships/hyperlink" Target="https://doi.org/10.3390/su1412724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109/ICITEICS61368.2024.10625069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rpress.org/ojs/index.php/HBEM/article/view/14758" TargetMode="External"/><Relationship Id="rId2" Type="http://schemas.openxmlformats.org/officeDocument/2006/relationships/hyperlink" Target="https://jdmdc.com/index.php/JDMDC/article/view/3/4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dpi.com/1424-8220/23/6/3180" TargetMode="External"/><Relationship Id="rId4" Type="http://schemas.openxmlformats.org/officeDocument/2006/relationships/hyperlink" Target="https://epjdatascience.springeropen.com/articles/10.1140/epjds/s13688-018-0133-0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pdfs.semanticscholar.org/5c52/0f24ae0e5d404cdf3388800a429f47dca469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5813" y="2789227"/>
            <a:ext cx="9144000" cy="1170076"/>
          </a:xfrm>
        </p:spPr>
        <p:txBody>
          <a:bodyPr>
            <a:normAutofit fontScale="90000"/>
          </a:bodyPr>
          <a:lstStyle/>
          <a:p>
            <a:r>
              <a:rPr lang="en-US" sz="3200" b="1" u="sng" dirty="0" smtClean="0"/>
              <a:t>Customer Segmentation: Exploring High and Low Spending Through Temporal Patterns</a:t>
            </a:r>
            <a:br>
              <a:rPr lang="en-US" sz="3200" b="1" u="sng" dirty="0" smtClean="0"/>
            </a:br>
            <a:r>
              <a:rPr lang="en-US" sz="3200" b="1" u="sng" dirty="0" smtClean="0"/>
              <a:t/>
            </a:r>
            <a:br>
              <a:rPr lang="en-US" sz="3200" b="1" u="sng" dirty="0" smtClean="0"/>
            </a:b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6675" y="3644722"/>
            <a:ext cx="10582141" cy="2875208"/>
          </a:xfrm>
        </p:spPr>
        <p:txBody>
          <a:bodyPr>
            <a:noAutofit/>
          </a:bodyPr>
          <a:lstStyle/>
          <a:p>
            <a:pPr algn="just" fontAlgn="base"/>
            <a:r>
              <a:rPr lang="en-US" sz="2000" b="1" dirty="0" smtClean="0"/>
              <a:t>						Presented by</a:t>
            </a:r>
          </a:p>
          <a:p>
            <a:pPr algn="just">
              <a:lnSpc>
                <a:spcPct val="100000"/>
              </a:lnSpc>
            </a:pPr>
            <a:r>
              <a:rPr lang="en-US" sz="2000" dirty="0" smtClean="0"/>
              <a:t>							</a:t>
            </a:r>
            <a:r>
              <a:rPr lang="en-US" sz="2000" dirty="0" err="1" smtClean="0"/>
              <a:t>Aishwarya</a:t>
            </a:r>
            <a:r>
              <a:rPr lang="en-US" sz="2000" dirty="0" smtClean="0"/>
              <a:t> K </a:t>
            </a:r>
            <a:r>
              <a:rPr lang="en-US" sz="2000" dirty="0" err="1" smtClean="0"/>
              <a:t>Vijayan</a:t>
            </a:r>
            <a:endParaRPr lang="en-US" sz="2000" b="0" dirty="0" smtClean="0">
              <a:effectLst/>
            </a:endParaRPr>
          </a:p>
          <a:p>
            <a:pPr algn="just">
              <a:lnSpc>
                <a:spcPct val="100000"/>
              </a:lnSpc>
            </a:pPr>
            <a:r>
              <a:rPr lang="en-US" sz="2000" dirty="0" smtClean="0"/>
              <a:t>							P05MG23S038005</a:t>
            </a:r>
            <a:endParaRPr lang="en-US" sz="2000" b="0" dirty="0" smtClean="0">
              <a:effectLst/>
            </a:endParaRPr>
          </a:p>
          <a:p>
            <a:pPr algn="just">
              <a:lnSpc>
                <a:spcPct val="100000"/>
              </a:lnSpc>
            </a:pPr>
            <a:r>
              <a:rPr lang="en-US" sz="2000" b="1" dirty="0" smtClean="0"/>
              <a:t>						  Under the guidance of</a:t>
            </a:r>
            <a:endParaRPr lang="en-US" sz="2000" b="0" dirty="0" smtClean="0">
              <a:effectLst/>
            </a:endParaRPr>
          </a:p>
          <a:p>
            <a:pPr algn="just">
              <a:lnSpc>
                <a:spcPct val="100000"/>
              </a:lnSpc>
            </a:pPr>
            <a:r>
              <a:rPr lang="en-US" sz="2000" b="1" dirty="0" smtClean="0"/>
              <a:t>						                </a:t>
            </a:r>
            <a:r>
              <a:rPr lang="en-US" sz="2000" dirty="0" smtClean="0"/>
              <a:t>Mrs. </a:t>
            </a:r>
            <a:r>
              <a:rPr lang="en-US" sz="2000" dirty="0" err="1" smtClean="0"/>
              <a:t>Pavitra</a:t>
            </a:r>
            <a:r>
              <a:rPr lang="en-US" sz="2000" dirty="0" smtClean="0"/>
              <a:t> K</a:t>
            </a:r>
            <a:endParaRPr lang="en-US" sz="2000" dirty="0" smtClean="0">
              <a:effectLst/>
            </a:endParaRPr>
          </a:p>
          <a:p>
            <a:pPr algn="just">
              <a:lnSpc>
                <a:spcPct val="100000"/>
              </a:lnSpc>
            </a:pPr>
            <a:r>
              <a:rPr lang="en-US" sz="2000" dirty="0" smtClean="0"/>
              <a:t>  							Assistant professor</a:t>
            </a:r>
            <a:endParaRPr lang="en-US" sz="2000" b="0" dirty="0" smtClean="0">
              <a:effectLst/>
            </a:endParaRPr>
          </a:p>
          <a:p>
            <a:pPr algn="just">
              <a:lnSpc>
                <a:spcPct val="100000"/>
              </a:lnSpc>
            </a:pPr>
            <a:r>
              <a:rPr lang="en-US" sz="2000" dirty="0" smtClean="0"/>
              <a:t>                                   				</a:t>
            </a:r>
            <a:r>
              <a:rPr lang="en-US" sz="2000" dirty="0"/>
              <a:t> </a:t>
            </a:r>
            <a:r>
              <a:rPr lang="en-US" sz="2000" dirty="0" smtClean="0"/>
              <a:t>              PG Department. of Computer. Science</a:t>
            </a:r>
            <a:endParaRPr lang="en-US" sz="2000" b="0" dirty="0" smtClean="0">
              <a:effectLst/>
            </a:endParaRPr>
          </a:p>
          <a:p>
            <a:pPr algn="r">
              <a:lnSpc>
                <a:spcPct val="100000"/>
              </a:lnSpc>
            </a:pPr>
            <a:r>
              <a:rPr lang="en-US" sz="2000" dirty="0" smtClean="0"/>
              <a:t>                                    </a:t>
            </a:r>
            <a:r>
              <a:rPr lang="en-US" sz="2000" b="0" dirty="0" smtClean="0">
                <a:effectLst/>
              </a:rPr>
              <a:t/>
            </a:r>
            <a:br>
              <a:rPr lang="en-US" sz="2000" b="0" dirty="0" smtClean="0">
                <a:effectLst/>
              </a:rPr>
            </a:br>
            <a:r>
              <a:rPr lang="en-US" sz="2000" b="0" dirty="0" smtClean="0">
                <a:effectLst/>
              </a:rPr>
              <a:t/>
            </a:r>
            <a:br>
              <a:rPr lang="en-US" sz="2000" b="0" dirty="0" smtClean="0">
                <a:effectLst/>
              </a:rPr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1303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Grouping customers based on their spending habits and temporal patterns.</a:t>
            </a:r>
          </a:p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clustering methods to find the most effective one for the customer segmentation.</a:t>
            </a:r>
          </a:p>
          <a:p>
            <a:pPr lvl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30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7"/>
            <a:ext cx="10218420" cy="44010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 	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Tabianan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K.,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Velu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&amp; Ravi, V. (2022). K-Means Clustering Approach for Intelligent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Customer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Using Customer Purchase Behavior Data. Sustainability, 14(12),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7243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https://doi.org/10.3390/su14127243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[2]	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Madhu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J.,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Revanakar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K. K.,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Lavanya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&amp;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Akash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(2021). Customer segmentation using 	K-means clustering. Department of Computer Science and Engineering,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Srinivas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Institute 	of Technology, Mangalore, Karnataka, India.</a:t>
            </a:r>
            <a:r>
              <a:rPr lang="en-US" sz="2000" dirty="0" smtClean="0"/>
              <a:t> DOI: 10.35629/5252-030723812386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3]	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Ezenkwu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C. P.,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Ozuomba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&amp;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C. (2015). Application of K-Means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algorithm for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customer segmentation: A strategy for targeted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customer 	services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Advanced Research in Artificial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Intelligence 	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IJARAI), 4(10).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://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doi.org/10.14569/IJARAI.2015.041007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[4]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M.,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Kamble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C.,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Yesankar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Verma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P., &amp;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Rewatkar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 (2024).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Customer segmentation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clustering analysis. 2024 IEEE International Conference on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Information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Technology, Electronics and Intelligent Communication Systems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ICITEICS),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Bangalore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India,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://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doi.org/10.1109/ICITEICS61368.2024.10625069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44556" y="123447"/>
            <a:ext cx="118474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40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047" y="692284"/>
            <a:ext cx="10804302" cy="539942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[5]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Paramita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S., &amp;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Hariguna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T. (2024). Comparison of K-Means 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DBSCAN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for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Segmentation in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E-	commerce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Digital Market and Digital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Currency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43-62.</a:t>
            </a:r>
            <a:r>
              <a:rPr lang="en-US" sz="2000" u="sng" dirty="0">
                <a:hlinkClick r:id="rId2"/>
              </a:rPr>
              <a:t> https://jdmdc.com/index.php/JDMDC/article/view/3/4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[6]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Liu, Y. (2023). Customer Segmentation in User Behavior Analysis: A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Comparative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Clustering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Algorithms. 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Highlights in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Business,Economics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Management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758-764.	</a:t>
            </a:r>
            <a:r>
              <a:rPr lang="en-US" sz="2000" u="sng" dirty="0">
                <a:hlinkClick r:id="rId3"/>
              </a:rPr>
              <a:t>https://</a:t>
            </a:r>
            <a:r>
              <a:rPr lang="en-US" sz="2000" u="sng" dirty="0" smtClean="0">
                <a:hlinkClick r:id="rId3"/>
              </a:rPr>
              <a:t>drpress.org/ojs/index.php/HBEM/article/view/14758</a:t>
            </a:r>
            <a:endParaRPr lang="en-US" sz="2000" u="sng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[7]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Guidotti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Gabrielli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L.,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Monreale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Pedreschi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D., &amp;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Giannotti,F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2018).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Discovering 	temporal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regularities in retail customers’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shopping behavior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EPJ Data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Science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(1), 1-26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u="sng" dirty="0">
                <a:hlinkClick r:id="rId4"/>
              </a:rPr>
              <a:t>https://epjdatascience.springeropen.com/articles/10.1140/epjds/s13688-018-0133-0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[8]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Ullah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Mohmand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I.,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Hussain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H.,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Johar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Khan, I., Ahmad, S.,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Mahmoud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H. A., &amp;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Huda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(2023). Customer Analysis Using Machine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Learning-Based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Algorithms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Effective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Using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Recency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Frequency, Monetary, and Time.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Sensors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23(6), 3180. </a:t>
            </a:r>
            <a:r>
              <a:rPr lang="en-US" sz="2000" u="sng" dirty="0">
                <a:hlinkClick r:id="rId5"/>
              </a:rPr>
              <a:t>https://www.mdpi.com/1424-8220/23/6/3180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34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290" y="1065772"/>
            <a:ext cx="1084293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[9]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Brahmana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 S., Mohammed, F. A., &amp;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Chairuang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K. (2020). Customer segmentation based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RFM model using K-means, K-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medoids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DBSCAN methods.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Lontar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J.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Teknol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11(1),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32.</a:t>
            </a:r>
            <a:r>
              <a:rPr lang="en-US" sz="2000" u="sng" dirty="0" smtClean="0">
                <a:hlinkClick r:id="rId2"/>
              </a:rPr>
              <a:t>https</a:t>
            </a:r>
            <a:r>
              <a:rPr lang="en-US" sz="2000" u="sng" dirty="0">
                <a:hlinkClick r:id="rId2"/>
              </a:rPr>
              <a:t>://</a:t>
            </a:r>
            <a:r>
              <a:rPr lang="en-US" sz="2000" u="sng" dirty="0" smtClean="0">
                <a:hlinkClick r:id="rId2"/>
              </a:rPr>
              <a:t>pdfs.semanticscholar.org/5c52/0f24ae0e5d404cdf3388800a429f47dca469.pdf</a:t>
            </a:r>
            <a:endParaRPr lang="en-US" sz="2000" u="sng" dirty="0" smtClean="0"/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[10]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Wulandari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V.,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Syarif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Y.,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Alfian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Z.,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Althof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A., &amp;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Mufidah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(2024). Comparison 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Density-Based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Spatial Clustering of Applications with Noise (DBSCAN), K-Means 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X-	Means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on Shopping Trends Data. IJATIS: Indonesian Journal of Applied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Technology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Innovation Science, 1(1),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1-	8.</a:t>
            </a:r>
            <a:r>
              <a:rPr lang="en-US" sz="2000" u="sng" dirty="0" smtClean="0">
                <a:hlinkClick r:id="rId2"/>
              </a:rPr>
              <a:t>https</a:t>
            </a:r>
            <a:r>
              <a:rPr lang="en-US" sz="2000" u="sng" dirty="0">
                <a:hlinkClick r:id="rId2"/>
              </a:rPr>
              <a:t>://pdfs.semanticscholar.org/5c52/0f24ae0e5d404cdf3388800a429f47dca469.pdf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6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744" y="403762"/>
            <a:ext cx="10515600" cy="768216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744" y="1284712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today’s data-driven landscape,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segmentation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critical for businesses seeking to enhance personalization and make strategic decisions. By dividing customers into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distinct groups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businesses can tailor their offers to meet specific needs.</a:t>
            </a:r>
          </a:p>
          <a:p>
            <a:pPr>
              <a:lnSpc>
                <a:spcPct val="10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Temporal patterns, such as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monthly cycles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seasonal purchases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play a crucial role in understanding purchasing tendencies that change over time.</a:t>
            </a:r>
          </a:p>
          <a:p>
            <a:pPr lvl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K-means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Fast and efficient for large datasets.</a:t>
            </a:r>
          </a:p>
          <a:p>
            <a:pPr lvl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Clustering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Reveals relationships across multiple levels.</a:t>
            </a:r>
          </a:p>
          <a:p>
            <a:pPr lvl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DBSCAN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Excels in identifying clusters of arbitrary shapes and handling noise but remains underutilized in customer segmentation.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study compares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K-means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Clustering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DBSCAN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identify the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effective method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segmenting high- and low-spending customers based on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temporal patterns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05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336606"/>
              </p:ext>
            </p:extLst>
          </p:nvPr>
        </p:nvGraphicFramePr>
        <p:xfrm>
          <a:off x="0" y="615141"/>
          <a:ext cx="12192000" cy="6630692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067013"/>
                <a:gridCol w="971467"/>
                <a:gridCol w="2239033"/>
                <a:gridCol w="1658125"/>
                <a:gridCol w="2043044"/>
                <a:gridCol w="1600313"/>
                <a:gridCol w="1613005"/>
              </a:tblGrid>
              <a:tr h="4058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Article Title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Year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Addressed Issues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Problem Statement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Methodology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Metrics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key Findings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9059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Application of K-Means Algorithm for Efficient Customer Segmentation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2015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Customer segmentation techniques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How can different clustering algorithms effectively segment customers based on spending behavior?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Comparative analysis of K-Means, DBSCAN, and Hierarchical clustering on customer data.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Silhouette score, Davies-Bouldin index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K-Means outperformed DBSCAN and Hierarchical clustering in terms of speed and accuracy for segmentation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2173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Customer Segmentation Using Clustering Analysis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2024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Customer segmentation techniques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How can clustering techniques improve customer segmentation in retail?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K-Means, Hierarchical, and DBSCAN clustering analysis on simulated dataset.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Silhouette score, Davies-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Bouldin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 index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K-Means showed high accuracy in predicting sales for different customer segments.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68216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81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123149"/>
              </p:ext>
            </p:extLst>
          </p:nvPr>
        </p:nvGraphicFramePr>
        <p:xfrm>
          <a:off x="133004" y="-461000"/>
          <a:ext cx="11870574" cy="70010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3844"/>
                <a:gridCol w="915680"/>
                <a:gridCol w="2569185"/>
                <a:gridCol w="2078068"/>
                <a:gridCol w="1645084"/>
                <a:gridCol w="3208713"/>
              </a:tblGrid>
              <a:tr h="3903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Article Title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Addressed Issues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Metrics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Findings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725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 Segmentation Based on RFM Model Using</a:t>
                      </a:r>
                      <a:b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K-Means, K-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Medoids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and DBSCAN Methods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paper explores the challenge of identifying potential customers for marketing through customer segmentation, utilizing the RFM model and clustering algorithms such as K-Means, K-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Medoids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and DBSCAN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study analyzed 334,641 transaction records, converting them into RFM data metrics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Davies-Bouldin Index and Silhouette Index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study found that K-Means outperformed K-Medoids and DBSCAN in terms of cluste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622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Discovering Temporal Regularities in Retail Customers' Shopping Behavior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Analyzes retail customers' shopping behaviors, with a focus on the temporal dimension rather than just the items purchased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framework to create Temporal Purchasing Profiles using clustering techniques to identify recurring shopping patterns and segmentation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Clustering validation using silhouette scores, purity, entropy, and regularity of patterns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82600" algn="l"/>
                        </a:tabLs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Customers are segmented into two behavior types: "regular" (consistent patterns) and "changing" (variable patterns). Three main spending behaviors were identified: Daily, One-Shop, and Occasional spending..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409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052383"/>
              </p:ext>
            </p:extLst>
          </p:nvPr>
        </p:nvGraphicFramePr>
        <p:xfrm>
          <a:off x="199507" y="86464"/>
          <a:ext cx="11787446" cy="64837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0410"/>
                <a:gridCol w="785069"/>
                <a:gridCol w="2358629"/>
                <a:gridCol w="2228732"/>
                <a:gridCol w="1155386"/>
                <a:gridCol w="3589220"/>
              </a:tblGrid>
              <a:tr h="9270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Article Title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Addressed Issues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Metrics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Findings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816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Comparison of K-Means and DBSCAN Algorithms for Customer Segmentation in E-commerce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 segmentation in e-commerce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Which clustering algorithm (K-Means or DBSCAN) is more effective for segmenting e-commerce customers?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Silhouette score, Davies-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Bouldin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index,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Calinski-Harabasz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score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DBSCAN achieved a higher silhouette score (0.680) compared to K-Means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53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 Segmentation in User Behavior Analysis: A Comparative Study of Clustering Algorithms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Analysis of customer behavior patterns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How can different clustering algorithms (K-means,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Hierarchical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DBSCAN) effectively segment customers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Silhouette score, Davies-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Bouldin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index,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DBSCAN performed better than K-means and Hierarchical clustering in datasets with uneven density; identified distinct customer segments based on age and spending score.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424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368768"/>
              </p:ext>
            </p:extLst>
          </p:nvPr>
        </p:nvGraphicFramePr>
        <p:xfrm>
          <a:off x="0" y="133004"/>
          <a:ext cx="12003577" cy="47715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01039"/>
                <a:gridCol w="799465"/>
                <a:gridCol w="2401876"/>
                <a:gridCol w="2269598"/>
                <a:gridCol w="1489859"/>
                <a:gridCol w="3341740"/>
              </a:tblGrid>
              <a:tr h="6481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Article Title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Addressed Issues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Metrics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Findings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233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 Analysis Using Machine Learning-Based Classification Algorithms for Effective Segmentation Using</a:t>
                      </a:r>
                      <a:b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b="1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Recency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Frequency, Monetary, and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paper addresses e-commerce customer segmentation using the RFMT model and machine learning algorithms to improve customer relationships and enhance targeted marketing by analyzing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recency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frequency, monetary, and time factors.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paper uses the RFMT model and machine learning algorithms like K-Means, Gaussian, and DBSCAN for customer segmentation..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silhouette, Calinsky–Harabasz, Davies–Bouldin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study concludes that the DBSCAN algorithm is more effective for customer segmentation based on the evaluation of cluster analysis factors.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902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5351570"/>
              </p:ext>
            </p:extLst>
          </p:nvPr>
        </p:nvGraphicFramePr>
        <p:xfrm>
          <a:off x="0" y="133004"/>
          <a:ext cx="12003577" cy="88948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01039"/>
                <a:gridCol w="799465"/>
                <a:gridCol w="2401876"/>
                <a:gridCol w="2269598"/>
                <a:gridCol w="1489859"/>
                <a:gridCol w="3341740"/>
              </a:tblGrid>
              <a:tr h="6481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Article Title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Addressed Issues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Metrics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Findings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23313">
                <a:tc>
                  <a:txBody>
                    <a:bodyPr/>
                    <a:lstStyle/>
                    <a:p>
                      <a:pPr rtl="0" fontAlgn="t"/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K-Means Clustering Approach for Intelligent Customer Segmentation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The article emphasizes the importance of customer segmentation for E-commerce businesses to effectively target, retain customers, and improve loyalty through personalized marketing.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study uses the K-Means clustering algorithm to segment customers based on their purchase behavior data from a Malaysian E-commerce dataset.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optimal number of clusters (k) was determined using the elbow method.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It highlights that clustering analysis helped categorize customers based on their spending habits, purchase behavior, and interest in specific products or brands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233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 Segmentation using K-means Clustering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2021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 data analysis in retail</a:t>
                      </a: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K-means, Hierarchical Clustering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Clustering accuracy, silhouette score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Identified segments of wholesale customers using K-means and Hierarchical methods with significant clustering accuracy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748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on existing study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studies focus on K means for customer segmentation due to its simplicity and speed but it struggles with uneven densities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noise.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Heavily focus on K means without considering other algorithms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studies fail to incorporate temporal patterns focusing on static customer attributes like age or income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 some studies show DB scan can outperform K means in handling noisy data its application in customer segmentation is still limited.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92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 Based on Identified Gaps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36073" y="1690688"/>
            <a:ext cx="9393382" cy="2600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Combining temporal patterns to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spending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behaviors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evolve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overtime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Adopting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metrics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like calinski-harabasz  for robust evaluation</a:t>
            </a:r>
          </a:p>
        </p:txBody>
      </p:sp>
    </p:spTree>
    <p:extLst>
      <p:ext uri="{BB962C8B-B14F-4D97-AF65-F5344CB8AC3E}">
        <p14:creationId xmlns:p14="http://schemas.microsoft.com/office/powerpoint/2010/main" val="10742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</TotalTime>
  <Words>1264</Words>
  <Application>Microsoft Office PowerPoint</Application>
  <PresentationFormat>Widescreen</PresentationFormat>
  <Paragraphs>210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Customer Segmentation: Exploring High and Low Spending Through Temporal Patterns  </vt:lpstr>
      <vt:lpstr>Introduction</vt:lpstr>
      <vt:lpstr>Literature Review </vt:lpstr>
      <vt:lpstr>PowerPoint Presentation</vt:lpstr>
      <vt:lpstr>PowerPoint Presentation</vt:lpstr>
      <vt:lpstr>PowerPoint Presentation</vt:lpstr>
      <vt:lpstr>PowerPoint Presentation</vt:lpstr>
      <vt:lpstr>Limitations on existing study</vt:lpstr>
      <vt:lpstr>Future Scope Based on Identified Gaps </vt:lpstr>
      <vt:lpstr>Objectives</vt:lpstr>
      <vt:lpstr>References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Segmentation: Exploring High and Low Spending Through Temporal Patterns</dc:title>
  <dc:creator>Microsoft account</dc:creator>
  <cp:lastModifiedBy>Microsoft account</cp:lastModifiedBy>
  <cp:revision>55</cp:revision>
  <dcterms:created xsi:type="dcterms:W3CDTF">2024-12-04T08:35:51Z</dcterms:created>
  <dcterms:modified xsi:type="dcterms:W3CDTF">2024-12-12T01:34:56Z</dcterms:modified>
</cp:coreProperties>
</file>