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73" r:id="rId2"/>
    <p:sldId id="563" r:id="rId3"/>
    <p:sldId id="559" r:id="rId4"/>
    <p:sldId id="564" r:id="rId5"/>
    <p:sldId id="565" r:id="rId6"/>
    <p:sldId id="560" r:id="rId7"/>
    <p:sldId id="570" r:id="rId8"/>
    <p:sldId id="566" r:id="rId9"/>
    <p:sldId id="567" r:id="rId10"/>
    <p:sldId id="574" r:id="rId11"/>
    <p:sldId id="569" r:id="rId12"/>
    <p:sldId id="572" r:id="rId13"/>
    <p:sldId id="576" r:id="rId14"/>
    <p:sldId id="575" r:id="rId15"/>
    <p:sldId id="578" r:id="rId16"/>
    <p:sldId id="580" r:id="rId17"/>
    <p:sldId id="579" r:id="rId18"/>
    <p:sldId id="608" r:id="rId19"/>
    <p:sldId id="581" r:id="rId20"/>
    <p:sldId id="590" r:id="rId21"/>
    <p:sldId id="602" r:id="rId22"/>
    <p:sldId id="582" r:id="rId23"/>
    <p:sldId id="603" r:id="rId24"/>
    <p:sldId id="583" r:id="rId25"/>
    <p:sldId id="604" r:id="rId26"/>
    <p:sldId id="584" r:id="rId27"/>
    <p:sldId id="586" r:id="rId28"/>
    <p:sldId id="605" r:id="rId29"/>
    <p:sldId id="606" r:id="rId30"/>
    <p:sldId id="571" r:id="rId31"/>
    <p:sldId id="609" r:id="rId32"/>
    <p:sldId id="593" r:id="rId33"/>
    <p:sldId id="592" r:id="rId34"/>
    <p:sldId id="591" r:id="rId35"/>
    <p:sldId id="595" r:id="rId36"/>
    <p:sldId id="596" r:id="rId37"/>
    <p:sldId id="598" r:id="rId38"/>
    <p:sldId id="599" r:id="rId39"/>
    <p:sldId id="600" r:id="rId40"/>
    <p:sldId id="601" r:id="rId41"/>
    <p:sldId id="597" r:id="rId42"/>
    <p:sldId id="610" r:id="rId43"/>
    <p:sldId id="611" r:id="rId44"/>
    <p:sldId id="613" r:id="rId45"/>
    <p:sldId id="612" r:id="rId46"/>
    <p:sldId id="557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7"/>
    <a:srgbClr val="ACC1D8"/>
    <a:srgbClr val="8FAADC"/>
    <a:srgbClr val="2F5597"/>
    <a:srgbClr val="8DA1C4"/>
    <a:srgbClr val="182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12" autoAdjust="0"/>
  </p:normalViewPr>
  <p:slideViewPr>
    <p:cSldViewPr snapToGrid="0" showGuides="1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308E-CB75-4937-8AB5-A3598BE66253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DA2A2-8270-4ED5-BF5C-C8E0B3242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4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5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07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7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5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7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89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5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74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5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06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75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72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86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08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67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0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9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99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72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0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43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39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22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41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60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45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923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60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14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65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80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70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15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1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2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8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6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3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B6D9-A667-4A00-BA79-5AA262E6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5D85D-5A15-4B00-B3E1-28501AAC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67EE7-ABC5-4F15-96E2-46DFE8E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4D921-A1D0-485E-867E-6163F010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0938-FA48-4CCB-805D-F35F0EFD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D4E0-7AAD-4DFC-B130-91CB4F30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3E61B-E3A3-490B-BCB3-1ACCCB2D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51EDF-27F8-4FD1-AF64-F3B742A8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1B75D-3B7E-42ED-94BC-C8590F6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50C9-F56A-446E-AA78-4428E91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FC963-FFA0-4980-B55B-8CD310EE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A66F3-C54B-4826-BB51-7F303DEC6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BAF1-A695-4E3A-9698-0918902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5499-A261-4474-9E03-E51F7D18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BFB9-0F9A-4F0A-A8F8-4F50AD6A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EA0-4A33-4BE3-89F3-B4340F61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96AB-1A3F-4B10-B836-B50B182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2684-B4A4-4BBC-9538-918CA59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45D9C-6404-45A9-8CCE-E17B192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02A07-DE79-42BD-8EF9-DCC82A44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75330-6F96-4D78-99E9-FA66405D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C155-E575-4800-BAFB-5F71F7B2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D310C-B163-4114-920D-0D147F3B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405AD-C38A-4FB6-B6BA-210B932E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81CF-3C9B-4ED8-B9D2-71DD4D2B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6E681-99D4-4511-8E18-A4F97CB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7FF0-2731-4D0A-8C8A-23DB2270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F7587F-21F0-493F-A40A-5B8FD38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81B01-CBAA-4467-A55D-FA6165A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4E01-E0EB-4C7B-A39B-E949920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C5701-28F0-41AD-8DDD-1BC6D88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E0A7F-9F0B-482C-8369-627CADEB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86BC7-4DBB-4AAB-9AE3-89F5FC4F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D0ACD-6745-4387-B40A-236AFFE8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20400-E156-49A6-A6D1-15D1B6E41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3386D-C3B6-4BBB-ACAD-E57CE2CD9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D9153-7876-478D-8C8A-739AB6A8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07020-A502-4C0B-8EFE-6390595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CABBB-8404-4188-9CDF-FC208BF6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CE42-A7E3-40C3-94B5-3BCA9DF1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6DC7E8-72D1-4F1D-B558-5869D01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8638B-2AF9-4E11-AA01-B61113FC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7B12E-7CFA-4BB8-AC50-6A9F6E1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8C682-4B4B-48DF-8FE7-CD8887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E3613-D0CE-45AF-A0F7-23BA3DEC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C6DA6-4502-4DAC-84EE-94BCC37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6E28-5093-4FAB-A67B-0AAC04F5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AC90-0F2B-4C7D-AB74-1ED4EECA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8F660-1BD4-42FB-A309-C9A4EAA3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EB166-9FC3-466E-B1F4-7263935D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2812B-FBE9-4E44-BD4A-458DA10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AED4-2B10-442D-B955-51528A99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6C5A-5BE0-4F91-8729-26C326C0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92FB6-1B91-462F-B91F-9FD3A041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478DE-7362-4F0C-BE80-A4F885A1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7690B-15F5-4DD2-88D6-3C33B752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1376F-C838-4EC9-871C-0FC3ACE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CB226-1A53-47BD-A2B6-75BF127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903B0-3A3F-45FD-8919-0CE1F6FE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3680-C466-46B5-9576-1CBDF023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051C-C117-4522-B3B3-7A332F0C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E5AE-854A-4B80-820C-1ACCD978BA3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D47F-AE7F-4BB8-9820-DBD53F1D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AEAB-85AC-4B60-BB11-E2BA05ED8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8.svg"/><Relationship Id="rId9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>
            <a:off x="0" y="2379133"/>
            <a:ext cx="12192000" cy="2413000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1120065" y="2728691"/>
            <a:ext cx="9951868" cy="17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/>
                <a:ea typeface="微软雅黑"/>
              </a:rPr>
              <a:t>系统软件开发实践课程设计汇报</a:t>
            </a:r>
            <a:endParaRPr lang="en-US" altLang="zh-CN" sz="5400" b="1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lvl="0" algn="ctr">
              <a:lnSpc>
                <a:spcPct val="110000"/>
              </a:lnSpc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利用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Rust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开发简易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AFF26B0-F06D-4E12-ABB4-48CD8800D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8713" y="2389927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74AAB1E3-E9AA-482C-BC5B-5BA03F02F9EE}"/>
              </a:ext>
            </a:extLst>
          </p:cNvPr>
          <p:cNvGrpSpPr/>
          <p:nvPr/>
        </p:nvGrpSpPr>
        <p:grpSpPr>
          <a:xfrm>
            <a:off x="3096994" y="5086451"/>
            <a:ext cx="5998012" cy="499568"/>
            <a:chOff x="697830" y="4447520"/>
            <a:chExt cx="4342067" cy="49956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CA80A5-3D6E-48F5-B670-5ED8EAE71F9E}"/>
                </a:ext>
              </a:extLst>
            </p:cNvPr>
            <p:cNvSpPr/>
            <p:nvPr/>
          </p:nvSpPr>
          <p:spPr>
            <a:xfrm>
              <a:off x="697830" y="4447520"/>
              <a:ext cx="4342067" cy="499568"/>
            </a:xfrm>
            <a:prstGeom prst="roundRect">
              <a:avLst>
                <a:gd name="adj" fmla="val 50000"/>
              </a:avLst>
            </a:prstGeom>
            <a:solidFill>
              <a:srgbClr val="141B76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50AF1E-6827-451A-909D-87A84C1EA21C}"/>
                </a:ext>
              </a:extLst>
            </p:cNvPr>
            <p:cNvSpPr txBox="1"/>
            <p:nvPr/>
          </p:nvSpPr>
          <p:spPr>
            <a:xfrm>
              <a:off x="857360" y="4497249"/>
              <a:ext cx="4023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+mj-ea"/>
                  <a:ea typeface="+mj-ea"/>
                </a:rPr>
                <a:t>小组成员：汪帮传、李正浩、杨楚瀛、赵子涵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1858" y="17682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1857" y="509782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72133DB7-83E6-4F86-A86D-68528E5F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244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对象文件存储位置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对象文件名为文件内容的哈希值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哈希值采用如下方式进行组织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对象特征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Object</a:t>
            </a:r>
            <a:endParaRPr lang="zh-CN" altLang="en-US" sz="3200" b="1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F0E7D9-9962-4DE2-937D-279804DBE6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93"/>
          <a:stretch/>
        </p:blipFill>
        <p:spPr>
          <a:xfrm>
            <a:off x="5534284" y="2872040"/>
            <a:ext cx="6658541" cy="2257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A4042B-0BE3-4366-AF53-1DF967D54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31" y="2711343"/>
            <a:ext cx="4224927" cy="27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Blob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对象的作用是存储二进制的文件数据，不包含文件元数据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Blob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对象特征，对于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对象中的未定义方法进行了实现：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dump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from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Blob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5D19D-8FC1-49BE-8337-F4968BB9E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54" y="1113623"/>
            <a:ext cx="642074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对象的作用是存储提交信息，包括用户信息与提交信息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三种方式生成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构造方法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生成新的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生成默认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对象之间的父子关系进行判断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Commit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E6A6F-69FC-4CA3-A7AD-D875EB52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728" y="845810"/>
            <a:ext cx="6567272" cy="60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对象特征，对于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对象中的未定义方法进行了实现：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dump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from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Commit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250A7-36F3-42D7-A87E-4A770293E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001" y="1597159"/>
            <a:ext cx="6506999" cy="22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提交的用户信息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User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Clone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特征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用户信息中包含：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用户名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用户电子邮箱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Commit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45FA8-C287-470C-B1DB-5EE3BC019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044" y="1640104"/>
            <a:ext cx="631595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Tree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对象的作用是包含一个指向当前目录下的文件或目录的数组，数组构成了文件树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Tree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340D71-8BB6-4A06-8934-6B9870D49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044" y="1484785"/>
            <a:ext cx="6588191" cy="48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Tree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对象特征，对于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对象中的未定义方法进行了实现：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dump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from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Tree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CAE36C-2357-4077-AE80-F03F242A3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412" y="1557866"/>
            <a:ext cx="636358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Tree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对象类型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Tree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08E63-334C-49B9-AFD2-30918E066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710" y="1982654"/>
            <a:ext cx="3557891" cy="425616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7F4C96-FFC2-426B-A61B-433597D84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9988"/>
              </p:ext>
            </p:extLst>
          </p:nvPr>
        </p:nvGraphicFramePr>
        <p:xfrm>
          <a:off x="1135399" y="2128588"/>
          <a:ext cx="3557891" cy="396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891">
                  <a:extLst>
                    <a:ext uri="{9D8B030D-6E8A-4147-A177-3AD203B41FA5}">
                      <a16:colId xmlns:a16="http://schemas.microsoft.com/office/drawing/2014/main" val="941204791"/>
                    </a:ext>
                  </a:extLst>
                </a:gridCol>
              </a:tblGrid>
              <a:tr h="593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Linux</a:t>
                      </a:r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文件类型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77674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普通文件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22927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块设备文件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16759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字符设备文件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25499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套接字文件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46763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管道文件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6901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符号链接文件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6667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目录文件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1191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F2A117E4-12BD-4E59-8AAB-906E6107CBE9}"/>
              </a:ext>
            </a:extLst>
          </p:cNvPr>
          <p:cNvSpPr/>
          <p:nvPr/>
        </p:nvSpPr>
        <p:spPr>
          <a:xfrm>
            <a:off x="5108156" y="3604552"/>
            <a:ext cx="2034073" cy="1012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5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暂存区中的文件是工作区中经过“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add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”命令后的文件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暂存区的实现：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文件列表采用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HashMap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存储：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Key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：文件路径名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Value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：文件类型，哈希值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实现方法包括：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加载暂存区的文件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保存暂存区的文件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解析暂存区中的文件类型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将文件添加到暂存区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暂存区实现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87D3B7-F02D-4D9A-8C6F-6217FD904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92" y="2015612"/>
            <a:ext cx="6264431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命令包括：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init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add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rm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branch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switch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checkout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status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命令实现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786EA2-692B-4B52-877E-484834C0DC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12"/>
          <a:stretch/>
        </p:blipFill>
        <p:spPr>
          <a:xfrm>
            <a:off x="6095995" y="2351340"/>
            <a:ext cx="4534533" cy="21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工作流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数据结构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概要设计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概要设计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9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225"/>
            <a:ext cx="4726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clap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依赖解析命令行参数，其中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ArgMatches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为命令行参数的解析结果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pub 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fn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subcommand(&amp;self)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方法解析命令行参数中第二个参数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match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表达式匹配第二个参数用于执行各种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左侧为模式：</a:t>
            </a: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必须穷尽每一种可能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通常最后使用通配符“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右侧为执行代码</a:t>
            </a: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所有的分支都必须返回相同值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命令实现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0A64A-4BF4-4B7D-8EC2-210C0F9F21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8"/>
          <a:stretch/>
        </p:blipFill>
        <p:spPr>
          <a:xfrm>
            <a:off x="5517406" y="1711224"/>
            <a:ext cx="6674594" cy="46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1" y="1557225"/>
            <a:ext cx="10750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所有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命令实现中都必须包含：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其中：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args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: &amp;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ArgMatches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表示命令行参数的解析结果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Result&lt;(), Box&lt;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dyn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Error&gt;&gt;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表示返回值和成功值、错误值的类型：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若返回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Ok()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则表示运行成功，不存在返回值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若返回</a:t>
            </a: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Err(Box&lt;</a:t>
            </a:r>
            <a:r>
              <a:rPr lang="en-US" altLang="zh-CN" sz="2400" kern="100" dirty="0" err="1">
                <a:latin typeface="+mj-ea"/>
                <a:cs typeface="Times New Roman" panose="02020603050405020304" pitchFamily="18" charset="0"/>
              </a:rPr>
              <a:t>dyn</a:t>
            </a: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 Error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&gt;&gt;)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表示失败值，并且返回的错误值类型为</a:t>
            </a: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Box&lt;</a:t>
            </a:r>
            <a:r>
              <a:rPr lang="en-US" altLang="zh-CN" sz="2400" kern="100" dirty="0" err="1">
                <a:latin typeface="+mj-ea"/>
                <a:cs typeface="Times New Roman" panose="02020603050405020304" pitchFamily="18" charset="0"/>
              </a:rPr>
              <a:t>dyn</a:t>
            </a:r>
            <a:r>
              <a:rPr lang="en-US" altLang="zh-CN" sz="2400" kern="100" dirty="0">
                <a:latin typeface="+mj-ea"/>
                <a:cs typeface="Times New Roman" panose="02020603050405020304" pitchFamily="18" charset="0"/>
              </a:rPr>
              <a:t> Error&gt;&gt;)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命令实现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39BBCD-DE0F-4A0E-923C-2ED4A89BD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72" y="2114753"/>
            <a:ext cx="1075679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init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的作用：初始化本地仓库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init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std::path::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PathBuf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操作可变路径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std::fs::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DirBuilder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创建目录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std::fs::File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创建文件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根据仓库目录的存在与否判断本地仓库的创建成功与否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 err="1">
                <a:solidFill>
                  <a:prstClr val="black"/>
                </a:solidFill>
                <a:latin typeface="微软雅黑"/>
                <a:ea typeface="微软雅黑"/>
              </a:rPr>
              <a:t>init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7EE268-407C-4D63-BF36-130021ED4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925" y="3804550"/>
            <a:ext cx="3882844" cy="27133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7CA565-31E0-44D6-83FC-AB6797004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232" y="3804550"/>
            <a:ext cx="513469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init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中创建的目录与文件包括：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 err="1">
                <a:solidFill>
                  <a:prstClr val="black"/>
                </a:solidFill>
                <a:latin typeface="微软雅黑"/>
                <a:ea typeface="微软雅黑"/>
              </a:rPr>
              <a:t>init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A7A2F-16A7-463F-8E7E-640F153A0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35" y="2018890"/>
            <a:ext cx="973590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的作用：配置用户信息（用户名与用户电子邮箱）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--global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”表示当前用户，“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--local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”表示当前项目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“--global”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“--local”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实现的区别在于“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”文件的位置：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global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状态下，文件位于“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/home/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用户名”目录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local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状态下，文件位于“本地仓库”目录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config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8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中采用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对象组织配置信息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config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CBBA51-CC21-4FB1-A104-9A0A8CD6A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345" y="2043542"/>
            <a:ext cx="7013299" cy="48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4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add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的作用：将文件从工作区添加到暂存区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add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std::path::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PathBuf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操作可变路径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采用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对象管理暂存区内容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采用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glob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依赖遍历工作区中的所有文件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add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C1DCA-9525-42AB-97AC-98BF462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49" y="3429000"/>
            <a:ext cx="6184691" cy="3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的作用：将文件从暂存区提交到本地仓库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加载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Config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信息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Tree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查询父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保存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更新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HEAD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commit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7F704-3EB9-48D9-95A6-1C8D56E9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844" y="1977046"/>
            <a:ext cx="4693465" cy="48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log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的作用：查看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日志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log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查询当前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的父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endParaRPr lang="zh-CN" altLang="en-US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log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E25950-B814-4596-BC3B-0883F1572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594" y="2709767"/>
            <a:ext cx="806880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9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branch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的作用：创建分支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branch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的实现：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在“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refs/heads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”目录下添加新的文件表示新的分支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修改“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HEAD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”文件中的内容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命令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branch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1227EE-BB02-45DC-9DE8-52179F744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780" y="3052096"/>
            <a:ext cx="8768430" cy="38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只包含本地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不包含远程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工作流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概要设计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D643B-E863-4E70-A720-DA82096364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30" b="3453"/>
          <a:stretch/>
        </p:blipFill>
        <p:spPr>
          <a:xfrm>
            <a:off x="3848432" y="804624"/>
            <a:ext cx="7176547" cy="60533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A0D722-5CC6-4078-AB8E-0D7DB90B13CF}"/>
              </a:ext>
            </a:extLst>
          </p:cNvPr>
          <p:cNvSpPr txBox="1"/>
          <p:nvPr/>
        </p:nvSpPr>
        <p:spPr>
          <a:xfrm>
            <a:off x="4056010" y="3429000"/>
            <a:ext cx="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工作区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6D79E6-875C-4AD6-9BD8-8D3F9BFF209A}"/>
              </a:ext>
            </a:extLst>
          </p:cNvPr>
          <p:cNvSpPr txBox="1"/>
          <p:nvPr/>
        </p:nvSpPr>
        <p:spPr>
          <a:xfrm>
            <a:off x="5899603" y="3429454"/>
            <a:ext cx="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暂存区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9BBF8D-0904-4436-A0FF-73E3A9AEDD4E}"/>
              </a:ext>
            </a:extLst>
          </p:cNvPr>
          <p:cNvSpPr txBox="1"/>
          <p:nvPr/>
        </p:nvSpPr>
        <p:spPr>
          <a:xfrm>
            <a:off x="7799422" y="3429000"/>
            <a:ext cx="11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本地仓库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CD212-B109-488A-90DA-2C612649C797}"/>
              </a:ext>
            </a:extLst>
          </p:cNvPr>
          <p:cNvSpPr txBox="1"/>
          <p:nvPr/>
        </p:nvSpPr>
        <p:spPr>
          <a:xfrm>
            <a:off x="9773867" y="3429000"/>
            <a:ext cx="11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远程仓库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E7F239-B0F4-4224-8B6E-6682DB55757A}"/>
              </a:ext>
            </a:extLst>
          </p:cNvPr>
          <p:cNvSpPr/>
          <p:nvPr/>
        </p:nvSpPr>
        <p:spPr>
          <a:xfrm>
            <a:off x="3658004" y="631084"/>
            <a:ext cx="5388719" cy="622691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366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命令模块化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对象模块化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Rust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模块化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D739C1-0C6A-46D5-A9D2-1C05F75859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b="41224"/>
          <a:stretch/>
        </p:blipFill>
        <p:spPr>
          <a:xfrm>
            <a:off x="1099272" y="2018890"/>
            <a:ext cx="3528232" cy="37879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F1F23E-94B7-45BF-8E72-A1708C4C8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7" b="12978"/>
          <a:stretch/>
        </p:blipFill>
        <p:spPr>
          <a:xfrm>
            <a:off x="6425329" y="1973364"/>
            <a:ext cx="3528232" cy="1619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15BC56-9538-4D0B-9B27-2D937C208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388" y="2018890"/>
            <a:ext cx="2953162" cy="3105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147D1-9554-4D64-A538-2AC69AC34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9445" y="2018890"/>
            <a:ext cx="235300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0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2" y="1557866"/>
            <a:ext cx="10750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cargo run --package 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--bin 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运行本地包的二进制文件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--package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：选择项目中的包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--bin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：运行二进制文件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export PATH=/home/ubuntu/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/target/debug:$PATH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添加环境变量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Cargo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编译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3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Cargo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编译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B47EB-16D4-4D9D-9400-EA5F5EE37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22" y="2138594"/>
            <a:ext cx="7048753" cy="46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添加环境变量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6C01FF-83E2-45FB-912F-7A813873FD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8"/>
          <a:stretch/>
        </p:blipFill>
        <p:spPr>
          <a:xfrm>
            <a:off x="1712813" y="2144107"/>
            <a:ext cx="8766370" cy="45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4E4BDC-CFF3-469F-BADA-CD108E7B4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05" y="1935489"/>
            <a:ext cx="7290190" cy="47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5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init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EA5C0-162C-43BE-8291-58256B496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85" y="2194386"/>
            <a:ext cx="6271227" cy="9318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084C3B-F3A3-4724-A8B9-D968E6241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63" y="3429000"/>
            <a:ext cx="7872364" cy="2464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9740F9-D2C7-4A26-938B-666FB316A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955" y="3429000"/>
            <a:ext cx="1773582" cy="31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1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add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”与“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status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3C6072-385A-4761-9E75-9C6FAF3F9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209" y="2074126"/>
            <a:ext cx="7835578" cy="44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commit”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与“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status”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53F83D-F6F3-4E2C-90A9-DC0E4CC6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159" y="2475263"/>
            <a:ext cx="7959678" cy="5885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FAA62B-0E51-498A-A335-E818013B9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774" y="3519563"/>
            <a:ext cx="8402448" cy="9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9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log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5F6F4D-2218-4F31-9695-7E3838A10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974" y="2179091"/>
            <a:ext cx="6232048" cy="18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branch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37D4D7-AAD1-43D5-80D0-87DA961F8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033" y="2255425"/>
            <a:ext cx="7687929" cy="11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可变索引：用于缓冲工作目录信息与下一次提交的版本信息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zh-CN" altLang="en-US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对象数据库：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Blob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Tree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Tag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概要设计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7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latin typeface="+mj-ea"/>
                <a:ea typeface="+mj-ea"/>
                <a:cs typeface="Times New Roman" panose="02020603050405020304" pitchFamily="18" charset="0"/>
              </a:rPr>
              <a:t>rit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 checkout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”命令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运行结果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ED5A4-E15B-4E04-A1EF-AE86D9D5B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144" y="2255425"/>
            <a:ext cx="7681708" cy="15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总结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展望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总结展望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总结展望 </a:t>
            </a:r>
            <a:endParaRPr lang="en-US" altLang="zh-CN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3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Rust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实现了一个简易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项目链接：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https://github.com/Kvalwalls/RIT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总结展望 </a:t>
            </a:r>
            <a:endParaRPr lang="en-US" altLang="zh-CN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A98AC3-3A15-4DA0-A65C-159C2303D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591" y="2576638"/>
            <a:ext cx="9330814" cy="40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67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README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总结展望 </a:t>
            </a:r>
            <a:endParaRPr lang="en-US" altLang="zh-CN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52A1FC-129A-41E8-AE68-680920C27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907" y="2142434"/>
            <a:ext cx="8790181" cy="47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67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小组贡献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总结展望 </a:t>
            </a:r>
            <a:endParaRPr lang="en-US" altLang="zh-CN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5D58C-61EC-468A-89F1-8581B0E5D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415" y="2019531"/>
            <a:ext cx="9059539" cy="3143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CF9C23-6499-499E-9A8A-DE4B91A6F9E2}"/>
              </a:ext>
            </a:extLst>
          </p:cNvPr>
          <p:cNvSpPr/>
          <p:nvPr/>
        </p:nvSpPr>
        <p:spPr>
          <a:xfrm>
            <a:off x="7574708" y="4930802"/>
            <a:ext cx="3132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latin typeface="+mj-ea"/>
                <a:ea typeface="+mj-ea"/>
                <a:cs typeface="Times New Roman" panose="02020603050405020304" pitchFamily="18" charset="0"/>
              </a:rPr>
              <a:t>汪帮传 杨楚瀛 赵子涵 李正浩</a:t>
            </a:r>
            <a:endParaRPr lang="en-US" altLang="zh-CN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20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的远程命令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>
                <a:latin typeface="+mj-ea"/>
                <a:ea typeface="+mj-ea"/>
                <a:cs typeface="Times New Roman" panose="02020603050405020304" pitchFamily="18" charset="0"/>
              </a:rPr>
              <a:t>的其他本地命令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展望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总结展望 </a:t>
            </a:r>
            <a:endParaRPr lang="en-US" altLang="zh-CN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42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>
            <a:extLst>
              <a:ext uri="{FF2B5EF4-FFF2-40B4-BE49-F238E27FC236}">
                <a16:creationId xmlns:a16="http://schemas.microsoft.com/office/drawing/2014/main" id="{9E16A54B-3014-4DC3-A96D-7A2A8A68A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0309" y="1445121"/>
            <a:ext cx="5215098" cy="4330394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1960" y="282760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8912" y="366955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 flipV="1">
            <a:off x="0" y="6552308"/>
            <a:ext cx="12178488" cy="305692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8016305" y="2558909"/>
            <a:ext cx="2703287" cy="72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srgbClr val="003F87"/>
                </a:solidFill>
                <a:latin typeface="微软雅黑"/>
                <a:ea typeface="微软雅黑"/>
              </a:rPr>
              <a:t>感谢观看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3909" y="175131"/>
            <a:ext cx="1508654" cy="52935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8208" y="42680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1408" y="4402483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1408" y="5365067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6A1B681F-C850-4D63-9310-6FD6D4B84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3928" y="3360503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9718D3A6-E32A-4F9D-A1F9-D28E2D3EC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928" y="673324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30D5242-335A-4398-B6EC-29E1F796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4305" y="485705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DC784CC6-B30C-4AE7-9777-FC110D303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866" y="436021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189878"/>
            <a:ext cx="5961580" cy="44709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50" y="1189877"/>
            <a:ext cx="5970535" cy="447090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3222" y="5482886"/>
            <a:ext cx="2987665" cy="777348"/>
          </a:xfrm>
          <a:prstGeom prst="ellipse">
            <a:avLst/>
          </a:prstGeom>
          <a:noFill/>
          <a:ln w="38100">
            <a:solidFill>
              <a:srgbClr val="8D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185335" y="5781218"/>
            <a:ext cx="1863440" cy="242352"/>
          </a:xfrm>
          <a:prstGeom prst="ellipse">
            <a:avLst/>
          </a:prstGeom>
          <a:noFill/>
          <a:ln w="38100">
            <a:solidFill>
              <a:srgbClr val="8D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项目依赖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对象实现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命令实现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暂存区实现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Rust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模块化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Cargo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编译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3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项目依赖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F7D098-B11F-4FD2-B77A-F2B76339A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52600"/>
              </p:ext>
            </p:extLst>
          </p:nvPr>
        </p:nvGraphicFramePr>
        <p:xfrm>
          <a:off x="894404" y="1308898"/>
          <a:ext cx="10403190" cy="551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0">
                  <a:extLst>
                    <a:ext uri="{9D8B030D-6E8A-4147-A177-3AD203B41FA5}">
                      <a16:colId xmlns:a16="http://schemas.microsoft.com/office/drawing/2014/main" val="3490843028"/>
                    </a:ext>
                  </a:extLst>
                </a:gridCol>
                <a:gridCol w="5139930">
                  <a:extLst>
                    <a:ext uri="{9D8B030D-6E8A-4147-A177-3AD203B41FA5}">
                      <a16:colId xmlns:a16="http://schemas.microsoft.com/office/drawing/2014/main" val="910476863"/>
                    </a:ext>
                  </a:extLst>
                </a:gridCol>
                <a:gridCol w="3467730">
                  <a:extLst>
                    <a:ext uri="{9D8B030D-6E8A-4147-A177-3AD203B41FA5}">
                      <a16:colId xmlns:a16="http://schemas.microsoft.com/office/drawing/2014/main" val="1637231024"/>
                    </a:ext>
                  </a:extLst>
                </a:gridCol>
              </a:tblGrid>
              <a:tr h="534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依赖包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60752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yaml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-rust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0.4.3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读取</a:t>
                      </a: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yaml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配置文件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844495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chrono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处理日期与时间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563818"/>
                  </a:ext>
                </a:extLst>
              </a:tr>
              <a:tr h="591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clap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version = "2.33.0"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features = ["</a:t>
                      </a: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yaml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", "suggestions", "color"]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解析命令行参数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883408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colored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1.8.0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设置命令行字体颜色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5067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dirs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2.0.1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处理文件目录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3776"/>
                  </a:ext>
                </a:extLst>
              </a:tr>
              <a:tr h="844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flate2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version = "1.0"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features = ["</a:t>
                      </a: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rust_backend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"]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default-features = false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压缩文件内容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511502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glob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0.3.0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按指定模式匹配文件路径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626738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path_abs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0.5.0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操作绝对路径名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53616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sha1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0.6.0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sha1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加密的哈希算法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68244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regex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1.2.1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处理正则表达式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45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项目依赖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21C34-1AD5-49A6-9AB9-B4E0BD2F9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01" y="1432572"/>
            <a:ext cx="1091717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1075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对象的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UML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图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对象实现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96241D-8B59-46AD-9DF3-12BBF284E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60" y="2290680"/>
            <a:ext cx="12192000" cy="39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D9D6A9-337F-42A2-BCCA-8F338829F0A3}"/>
              </a:ext>
            </a:extLst>
          </p:cNvPr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7397B797-408E-4ED0-BE39-413E49E1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5F40AA-D3BB-4502-9BE6-D5A62119DCB7}"/>
              </a:ext>
            </a:extLst>
          </p:cNvPr>
          <p:cNvCxnSpPr/>
          <p:nvPr/>
        </p:nvCxnSpPr>
        <p:spPr>
          <a:xfrm>
            <a:off x="720532" y="845810"/>
            <a:ext cx="0" cy="1730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95782A-BCB5-4DDA-8724-19737988CE66}"/>
              </a:ext>
            </a:extLst>
          </p:cNvPr>
          <p:cNvCxnSpPr>
            <a:cxnSpLocks/>
          </p:cNvCxnSpPr>
          <p:nvPr/>
        </p:nvCxnSpPr>
        <p:spPr>
          <a:xfrm>
            <a:off x="305665" y="1286076"/>
            <a:ext cx="2005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63495-C316-4619-A9E7-2BBEB5A84AFD}"/>
              </a:ext>
            </a:extLst>
          </p:cNvPr>
          <p:cNvSpPr txBox="1"/>
          <p:nvPr/>
        </p:nvSpPr>
        <p:spPr>
          <a:xfrm>
            <a:off x="720533" y="1557866"/>
            <a:ext cx="48379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特征（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Trait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）类似</a:t>
            </a: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中的接口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区别在于接口只能规范方法而不能定义方法，但特性可以定义方法作为默认方法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Object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中未定义的方法包括：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dump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from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Object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中定义的方法包括：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hash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load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j-ea"/>
                <a:ea typeface="+mj-ea"/>
                <a:cs typeface="Times New Roman" panose="02020603050405020304" pitchFamily="18" charset="0"/>
              </a:rPr>
              <a:t>save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1A83CB0-B234-4B0B-8F57-0DAF4EAE88EE}"/>
              </a:ext>
            </a:extLst>
          </p:cNvPr>
          <p:cNvSpPr txBox="1"/>
          <p:nvPr/>
        </p:nvSpPr>
        <p:spPr>
          <a:xfrm>
            <a:off x="720532" y="666047"/>
            <a:ext cx="107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Git</a:t>
            </a:r>
            <a:r>
              <a:rPr lang="zh-CN" altLang="en-US" sz="3200" b="1" dirty="0">
                <a:solidFill>
                  <a:prstClr val="black"/>
                </a:solidFill>
                <a:latin typeface="微软雅黑"/>
                <a:ea typeface="微软雅黑"/>
              </a:rPr>
              <a:t>对象特征</a:t>
            </a:r>
            <a:r>
              <a:rPr lang="en-US" altLang="zh-CN" sz="3200" b="1" dirty="0">
                <a:solidFill>
                  <a:prstClr val="black"/>
                </a:solidFill>
                <a:latin typeface="微软雅黑"/>
                <a:ea typeface="微软雅黑"/>
              </a:rPr>
              <a:t>Object</a:t>
            </a:r>
            <a:endParaRPr kumimoji="0" lang="zh-CN" altLang="en-US" sz="32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83767-149B-40C8-8A6A-89233FE6C37D}"/>
              </a:ext>
            </a:extLst>
          </p:cNvPr>
          <p:cNvSpPr txBox="1"/>
          <p:nvPr/>
        </p:nvSpPr>
        <p:spPr>
          <a:xfrm>
            <a:off x="5299969" y="0"/>
            <a:ext cx="68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概要设计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代码实现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运行结果 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|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总结展望 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BB2F6-3F3E-474D-811D-6F7DB6B4B7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30"/>
          <a:stretch/>
        </p:blipFill>
        <p:spPr>
          <a:xfrm>
            <a:off x="5723622" y="1363606"/>
            <a:ext cx="6468378" cy="52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大气简约答辩类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1691</Words>
  <Application>Microsoft Office PowerPoint</Application>
  <PresentationFormat>宽屏</PresentationFormat>
  <Paragraphs>335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微软雅黑</vt:lpstr>
      <vt:lpstr>微软雅黑 Light</vt:lpstr>
      <vt:lpstr>Arial</vt:lpstr>
      <vt:lpstr>Calibri Light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蓝色大气简约答辩类PPT模板</dc:title>
  <dc:creator>Windows 用户</dc:creator>
  <cp:lastModifiedBy>Kval Walls</cp:lastModifiedBy>
  <cp:revision>340</cp:revision>
  <dcterms:created xsi:type="dcterms:W3CDTF">2018-09-30T02:27:57Z</dcterms:created>
  <dcterms:modified xsi:type="dcterms:W3CDTF">2023-01-03T09:05:02Z</dcterms:modified>
</cp:coreProperties>
</file>