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 autoAdjust="0"/>
    <p:restoredTop sz="94660"/>
  </p:normalViewPr>
  <p:slideViewPr>
    <p:cSldViewPr>
      <p:cViewPr varScale="1">
        <p:scale>
          <a:sx n="112" d="100"/>
          <a:sy n="112" d="100"/>
        </p:scale>
        <p:origin x="-7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96674443580344"/>
          <c:y val="4.7759598526992936E-2"/>
          <c:w val="0.75463837351405394"/>
          <c:h val="0.64966121650439923"/>
        </c:manualLayout>
      </c:layout>
      <c:lineChart>
        <c:grouping val="standard"/>
        <c:varyColors val="0"/>
        <c:ser>
          <c:idx val="0"/>
          <c:order val="0"/>
          <c:tx>
            <c:v>Alpha-Beta</c:v>
          </c:tx>
          <c:marker>
            <c:symbol val="none"/>
          </c:marker>
          <c:cat>
            <c:numRef>
              <c:f>Лист1!$A$1:$A$18</c:f>
              <c:numCache>
                <c:formatCode>Основной</c:formatCode>
                <c:ptCount val="18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</c:numCache>
            </c:numRef>
          </c:cat>
          <c:val>
            <c:numRef>
              <c:f>Лист1!$E$1:$E$18</c:f>
              <c:numCache>
                <c:formatCode>Основной</c:formatCode>
                <c:ptCount val="18"/>
                <c:pt idx="0">
                  <c:v>4018680</c:v>
                </c:pt>
                <c:pt idx="1">
                  <c:v>4018681</c:v>
                </c:pt>
                <c:pt idx="2">
                  <c:v>4018682</c:v>
                </c:pt>
                <c:pt idx="3">
                  <c:v>4018683</c:v>
                </c:pt>
                <c:pt idx="4">
                  <c:v>4018684</c:v>
                </c:pt>
                <c:pt idx="5">
                  <c:v>4018685</c:v>
                </c:pt>
                <c:pt idx="6">
                  <c:v>4018686</c:v>
                </c:pt>
                <c:pt idx="7">
                  <c:v>4018687</c:v>
                </c:pt>
                <c:pt idx="8">
                  <c:v>4018688</c:v>
                </c:pt>
                <c:pt idx="9">
                  <c:v>4018689</c:v>
                </c:pt>
                <c:pt idx="10">
                  <c:v>4018690</c:v>
                </c:pt>
                <c:pt idx="11">
                  <c:v>4018691</c:v>
                </c:pt>
                <c:pt idx="12">
                  <c:v>4018692</c:v>
                </c:pt>
                <c:pt idx="13">
                  <c:v>4018693</c:v>
                </c:pt>
                <c:pt idx="14">
                  <c:v>4018694</c:v>
                </c:pt>
                <c:pt idx="15">
                  <c:v>4018695</c:v>
                </c:pt>
                <c:pt idx="16">
                  <c:v>4018696</c:v>
                </c:pt>
                <c:pt idx="17">
                  <c:v>4018697</c:v>
                </c:pt>
              </c:numCache>
            </c:numRef>
          </c:val>
          <c:smooth val="0"/>
        </c:ser>
        <c:ser>
          <c:idx val="1"/>
          <c:order val="1"/>
          <c:tx>
            <c:v>Alpha-Beta + кэширование</c:v>
          </c:tx>
          <c:marker>
            <c:symbol val="none"/>
          </c:marker>
          <c:cat>
            <c:numRef>
              <c:f>Лист1!$A$1:$A$18</c:f>
              <c:numCache>
                <c:formatCode>Основной</c:formatCode>
                <c:ptCount val="18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</c:numCache>
            </c:numRef>
          </c:cat>
          <c:val>
            <c:numRef>
              <c:f>Лист1!$B$1:$B$18</c:f>
              <c:numCache>
                <c:formatCode>Основной</c:formatCode>
                <c:ptCount val="18"/>
                <c:pt idx="0">
                  <c:v>3981331</c:v>
                </c:pt>
                <c:pt idx="1">
                  <c:v>3973881</c:v>
                </c:pt>
                <c:pt idx="2">
                  <c:v>3931916</c:v>
                </c:pt>
                <c:pt idx="3">
                  <c:v>3824743</c:v>
                </c:pt>
                <c:pt idx="4">
                  <c:v>3596624</c:v>
                </c:pt>
                <c:pt idx="5">
                  <c:v>3221472</c:v>
                </c:pt>
                <c:pt idx="6">
                  <c:v>2843439</c:v>
                </c:pt>
                <c:pt idx="7">
                  <c:v>2546784</c:v>
                </c:pt>
                <c:pt idx="8">
                  <c:v>2336691</c:v>
                </c:pt>
                <c:pt idx="9">
                  <c:v>2216211</c:v>
                </c:pt>
                <c:pt idx="10">
                  <c:v>2154394</c:v>
                </c:pt>
                <c:pt idx="11">
                  <c:v>2115637</c:v>
                </c:pt>
                <c:pt idx="12">
                  <c:v>2096508</c:v>
                </c:pt>
                <c:pt idx="13">
                  <c:v>2088731</c:v>
                </c:pt>
                <c:pt idx="14">
                  <c:v>2078973</c:v>
                </c:pt>
                <c:pt idx="15">
                  <c:v>2075270</c:v>
                </c:pt>
                <c:pt idx="16">
                  <c:v>2073162</c:v>
                </c:pt>
                <c:pt idx="17">
                  <c:v>2072604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173376"/>
        <c:axId val="85175296"/>
      </c:lineChart>
      <c:catAx>
        <c:axId val="85173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Hash table size </a:t>
                </a:r>
                <a:r>
                  <a:rPr lang="ru-RU" dirty="0" smtClean="0"/>
                  <a:t>(2</a:t>
                </a:r>
                <a:r>
                  <a:rPr lang="en-US" dirty="0"/>
                  <a:t>^n)</a:t>
                </a:r>
                <a:endParaRPr lang="ru-RU" dirty="0"/>
              </a:p>
            </c:rich>
          </c:tx>
          <c:layout/>
          <c:overlay val="0"/>
        </c:title>
        <c:numFmt formatCode="Основной" sourceLinked="1"/>
        <c:majorTickMark val="out"/>
        <c:minorTickMark val="none"/>
        <c:tickLblPos val="nextTo"/>
        <c:crossAx val="85175296"/>
        <c:crosses val="autoZero"/>
        <c:auto val="1"/>
        <c:lblAlgn val="ctr"/>
        <c:lblOffset val="100"/>
        <c:noMultiLvlLbl val="0"/>
      </c:catAx>
      <c:valAx>
        <c:axId val="85175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 smtClean="0"/>
                  <a:t>Number of calculating</a:t>
                </a:r>
                <a:r>
                  <a:rPr lang="en-US" sz="1200" baseline="0" dirty="0" smtClean="0"/>
                  <a:t> moves</a:t>
                </a:r>
                <a:endParaRPr lang="ru-RU" sz="1200" dirty="0"/>
              </a:p>
            </c:rich>
          </c:tx>
          <c:layout/>
          <c:overlay val="0"/>
        </c:title>
        <c:numFmt formatCode="Основной" sourceLinked="1"/>
        <c:majorTickMark val="out"/>
        <c:minorTickMark val="none"/>
        <c:tickLblPos val="nextTo"/>
        <c:crossAx val="851733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0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9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5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7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94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5988-8A87-420A-B074-0D9591FD95C2}" type="datetimeFigureOut">
              <a:rPr lang="ru-RU" smtClean="0"/>
              <a:t>01.06.2012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DA1B-3759-4EAB-942E-652858A6E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7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dirty="0" smtClean="0"/>
              <a:t>Methods of Artificial Intelligence for positional games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5589240"/>
            <a:ext cx="6152728" cy="622920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Student: Kochurkin Ivan (ICS-104</a:t>
            </a:r>
            <a:r>
              <a:rPr lang="en-US" b="1" dirty="0"/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67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497561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0" y="1154807"/>
            <a:ext cx="3965188" cy="400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99" y="1268760"/>
            <a:ext cx="4151483" cy="382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5291916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“Go”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207125" y="52292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“Dots”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661248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</a:t>
            </a:r>
            <a:r>
              <a:rPr lang="en-US" dirty="0" smtClean="0"/>
              <a:t>: capturing the territory.</a:t>
            </a:r>
          </a:p>
          <a:p>
            <a:r>
              <a:rPr lang="en-US" b="1" dirty="0" smtClean="0"/>
              <a:t>Dots</a:t>
            </a:r>
            <a:r>
              <a:rPr lang="en-US" dirty="0" smtClean="0"/>
              <a:t>: capturing the dots.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2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Chess, Go and Dots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47678"/>
                  </p:ext>
                </p:extLst>
              </p:nvPr>
            </p:nvGraphicFramePr>
            <p:xfrm>
              <a:off x="107504" y="980728"/>
              <a:ext cx="8928991" cy="5611001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1548"/>
                    <a:gridCol w="2232481"/>
                    <a:gridCol w="2232481"/>
                    <a:gridCol w="2232481"/>
                  </a:tblGrid>
                  <a:tr h="20958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Chess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Go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Dots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Times New Roman"/>
                            </a:rPr>
                            <a:t>Main goal</a:t>
                          </a:r>
                          <a:endParaRPr lang="ru-RU" sz="1800" dirty="0">
                            <a:effectLst/>
                            <a:latin typeface="+mn-lt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Checkmate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Capture the territory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j-lt"/>
                              <a:ea typeface="Times New Roman"/>
                            </a:rPr>
                            <a:t>Capture dots</a:t>
                          </a:r>
                          <a:endParaRPr lang="ru-RU" sz="1800" dirty="0">
                            <a:effectLst/>
                            <a:latin typeface="+mj-lt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Combinatorial Complexity </a:t>
                          </a:r>
                          <a:r>
                            <a:rPr lang="ru-RU" sz="1800" dirty="0" smtClean="0">
                              <a:effectLst/>
                            </a:rPr>
                            <a:t>(</a:t>
                          </a:r>
                          <a:r>
                            <a:rPr lang="en-US" sz="1800" dirty="0">
                              <a:effectLst/>
                            </a:rPr>
                            <a:t>NP</a:t>
                          </a:r>
                          <a:r>
                            <a:rPr lang="ru-RU" sz="1800" dirty="0">
                              <a:effectLst/>
                            </a:rPr>
                            <a:t>)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+mn-ea"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0958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Rules complexity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+mn-ea"/>
                            </a:rPr>
                            <a:t>Low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Low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20958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Field size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8*8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9*9  —  19*19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39*32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2665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Branch factor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47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360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1248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Possible</a:t>
                          </a:r>
                          <a:r>
                            <a:rPr lang="en-US" sz="1800" baseline="0" dirty="0" smtClean="0">
                              <a:effectLst/>
                            </a:rPr>
                            <a:t> number of games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~</m:t>
                                    </m:r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~</m:t>
                                    </m:r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>
                                            <a:effectLst/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ru-RU" sz="1800">
                                            <a:effectLst/>
                                            <a:latin typeface="Cambria Math"/>
                                          </a:rPr>
                                          <m:t>48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ru-RU" sz="18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sz="18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ru-RU" sz="18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800">
                                            <a:effectLst/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ru-RU" sz="1800">
                                            <a:effectLst/>
                                            <a:latin typeface="Cambria Math"/>
                                          </a:rPr>
                                          <m:t>171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Average game length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150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State representation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Additive nature of the game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No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226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Rules formalization complexity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Hard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Hard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7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Dynamic level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Absent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6226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AI research level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Low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47678"/>
                  </p:ext>
                </p:extLst>
              </p:nvPr>
            </p:nvGraphicFramePr>
            <p:xfrm>
              <a:off x="107504" y="980728"/>
              <a:ext cx="8928991" cy="5611001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1548"/>
                    <a:gridCol w="2232481"/>
                    <a:gridCol w="2232481"/>
                    <a:gridCol w="2232481"/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Chess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Go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Dots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Times New Roman"/>
                            </a:rPr>
                            <a:t>Main goal</a:t>
                          </a:r>
                          <a:endParaRPr lang="ru-RU" sz="1800" dirty="0">
                            <a:effectLst/>
                            <a:latin typeface="+mn-lt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Checkmate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</a:rPr>
                            <a:t>Capture the territory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j-lt"/>
                              <a:ea typeface="Times New Roman"/>
                            </a:rPr>
                            <a:t>Capture dots</a:t>
                          </a:r>
                          <a:endParaRPr lang="ru-RU" sz="1800" dirty="0">
                            <a:effectLst/>
                            <a:latin typeface="+mj-lt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Combinatorial Complexity </a:t>
                          </a:r>
                          <a:r>
                            <a:rPr lang="ru-RU" sz="1800" dirty="0" smtClean="0">
                              <a:effectLst/>
                            </a:rPr>
                            <a:t>(</a:t>
                          </a:r>
                          <a:r>
                            <a:rPr lang="en-US" sz="1800" dirty="0">
                              <a:effectLst/>
                            </a:rPr>
                            <a:t>NP</a:t>
                          </a:r>
                          <a:r>
                            <a:rPr lang="ru-RU" sz="1800" dirty="0">
                              <a:effectLst/>
                            </a:rPr>
                            <a:t>)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+mn-ea"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Rules complexity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+mn-ea"/>
                            </a:rPr>
                            <a:t>Low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Low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Field size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8*8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9*9  —  19*19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39*32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Branch factor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00273" t="-680000" r="-200273" b="-12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00273" t="-680000" r="-100273" b="-12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00273" t="-680000" r="-273" b="-1295556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Possible</a:t>
                          </a:r>
                          <a:r>
                            <a:rPr lang="en-US" sz="1800" baseline="0" dirty="0" smtClean="0">
                              <a:effectLst/>
                            </a:rPr>
                            <a:t> number of games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00273" t="-390000" r="-200273" b="-54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00273" t="-390000" r="-100273" b="-54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Average game length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80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150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511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State representation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Additive nature of the game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No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Yes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226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Rules formalization complexity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Hard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Hard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7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Dynamic level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Middle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Absent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6226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AI research level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High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Low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72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6657" y="404664"/>
            <a:ext cx="3178696" cy="850106"/>
          </a:xfrm>
        </p:spPr>
        <p:txBody>
          <a:bodyPr/>
          <a:lstStyle/>
          <a:p>
            <a:r>
              <a:rPr lang="en-US" dirty="0" smtClean="0"/>
              <a:t>Tree Search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2" idx="3"/>
          </p:cNvCxnSpPr>
          <p:nvPr/>
        </p:nvCxnSpPr>
        <p:spPr>
          <a:xfrm flipH="1">
            <a:off x="1857111" y="1196752"/>
            <a:ext cx="1130735" cy="726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855" y="1722874"/>
            <a:ext cx="112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Minimax</a:t>
            </a:r>
            <a:endParaRPr lang="ru-RU" sz="2000" b="1" dirty="0"/>
          </a:p>
        </p:txBody>
      </p:sp>
      <p:cxnSp>
        <p:nvCxnSpPr>
          <p:cNvPr id="13" name="Прямая со стрелкой 12"/>
          <p:cNvCxnSpPr>
            <a:endCxn id="14" idx="0"/>
          </p:cNvCxnSpPr>
          <p:nvPr/>
        </p:nvCxnSpPr>
        <p:spPr>
          <a:xfrm flipH="1">
            <a:off x="3281355" y="1279719"/>
            <a:ext cx="684130" cy="934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7225" y="2214221"/>
            <a:ext cx="1368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Alpha-Beta</a:t>
            </a:r>
            <a:endParaRPr lang="ru-R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83" y="2152108"/>
            <a:ext cx="1299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Negascout</a:t>
            </a:r>
            <a:endParaRPr lang="ru-RU" sz="2000" b="1" dirty="0"/>
          </a:p>
        </p:txBody>
      </p:sp>
      <p:cxnSp>
        <p:nvCxnSpPr>
          <p:cNvPr id="18" name="Прямая со стрелкой 17"/>
          <p:cNvCxnSpPr>
            <a:endCxn id="17" idx="0"/>
          </p:cNvCxnSpPr>
          <p:nvPr/>
        </p:nvCxnSpPr>
        <p:spPr>
          <a:xfrm>
            <a:off x="4979580" y="1272657"/>
            <a:ext cx="818265" cy="879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2299" y="2001567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MTD-f</a:t>
            </a:r>
            <a:endParaRPr lang="ru-RU" sz="2000" b="1" dirty="0"/>
          </a:p>
        </p:txBody>
      </p:sp>
      <p:cxnSp>
        <p:nvCxnSpPr>
          <p:cNvPr id="20" name="Прямая со стрелкой 19"/>
          <p:cNvCxnSpPr>
            <a:endCxn id="19" idx="0"/>
          </p:cNvCxnSpPr>
          <p:nvPr/>
        </p:nvCxnSpPr>
        <p:spPr>
          <a:xfrm>
            <a:off x="5966348" y="1196752"/>
            <a:ext cx="1554915" cy="804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3"/>
          <p:cNvSpPr txBox="1">
            <a:spLocks/>
          </p:cNvSpPr>
          <p:nvPr/>
        </p:nvSpPr>
        <p:spPr>
          <a:xfrm>
            <a:off x="532930" y="3068960"/>
            <a:ext cx="8064896" cy="312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Advantages</a:t>
            </a:r>
            <a:r>
              <a:rPr lang="ru-RU" sz="1800" b="1" dirty="0" smtClean="0"/>
              <a:t>:</a:t>
            </a:r>
          </a:p>
          <a:p>
            <a:r>
              <a:rPr lang="en-US" sz="1800" dirty="0" smtClean="0"/>
              <a:t>Easy to implement.</a:t>
            </a:r>
            <a:endParaRPr lang="ru-RU" sz="1800" dirty="0" smtClean="0"/>
          </a:p>
          <a:p>
            <a:r>
              <a:rPr lang="en-US" sz="1800" dirty="0" smtClean="0"/>
              <a:t>Predictability of results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en-US" sz="1800" b="1" dirty="0" smtClean="0"/>
              <a:t>Disadvantages</a:t>
            </a:r>
            <a:r>
              <a:rPr lang="ru-RU" sz="1800" b="1" dirty="0" smtClean="0"/>
              <a:t>:</a:t>
            </a:r>
          </a:p>
          <a:p>
            <a:r>
              <a:rPr lang="en-US" sz="1800" dirty="0"/>
              <a:t>Huge branch factor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Hard to create efficient  </a:t>
            </a:r>
            <a:r>
              <a:rPr lang="en-US" sz="1800" dirty="0"/>
              <a:t>evaluation function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Hard to create efficient moves generator.</a:t>
            </a:r>
            <a:endParaRPr lang="en-US" sz="1800" dirty="0"/>
          </a:p>
          <a:p>
            <a:r>
              <a:rPr lang="en-US" sz="1800" dirty="0" smtClean="0"/>
              <a:t>Hard to realize efficient parallel algorithm.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394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5" y="116632"/>
            <a:ext cx="5328592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Caching and hashing</a:t>
            </a:r>
            <a:endParaRPr lang="ru-RU" dirty="0"/>
          </a:p>
        </p:txBody>
      </p:sp>
      <p:pic>
        <p:nvPicPr>
          <p:cNvPr id="4" name="Picture 2" descr="C:\Users\KvanTTT\Downloads\TreeColli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4" y="1412776"/>
            <a:ext cx="2265362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5832648" cy="2376264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err="1" smtClean="0"/>
                  <a:t>Zobrist</a:t>
                </a:r>
                <a:r>
                  <a:rPr lang="en-US" sz="2400" b="1" dirty="0" smtClean="0"/>
                  <a:t>-hashing</a:t>
                </a:r>
                <a:r>
                  <a:rPr lang="en-US" sz="2400" dirty="0" smtClean="0"/>
                  <a:t>:</a:t>
                </a:r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xor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HashTable</a:t>
                </a:r>
                <a:r>
                  <a:rPr lang="en-US" sz="2400" dirty="0" smtClean="0"/>
                  <a:t>[x][y][color]</a:t>
                </a:r>
                <a:endParaRPr lang="ru-RU" sz="2400" dirty="0" smtClean="0"/>
              </a:p>
              <a:p>
                <a:r>
                  <a:rPr lang="en-US" sz="2400" b="1" dirty="0" smtClean="0"/>
                  <a:t>Transposition table </a:t>
                </a:r>
                <a:r>
                  <a:rPr lang="en-US" sz="2400" dirty="0" smtClean="0"/>
                  <a:t>used for </a:t>
                </a:r>
                <a:r>
                  <a:rPr lang="en-US" sz="2400" dirty="0"/>
                  <a:t>storing information (node type, depth and best move) </a:t>
                </a:r>
                <a:r>
                  <a:rPr lang="en-US" sz="2400" dirty="0" smtClean="0"/>
                  <a:t>about calculated moves.</a:t>
                </a:r>
                <a:endParaRPr lang="ru-RU" sz="360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5832648" cy="2376264"/>
              </a:xfrm>
              <a:blipFill rotWithShape="1">
                <a:blip r:embed="rId3"/>
                <a:stretch>
                  <a:fillRect l="-1463" t="-2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3"/>
          <p:cNvSpPr txBox="1">
            <a:spLocks/>
          </p:cNvSpPr>
          <p:nvPr/>
        </p:nvSpPr>
        <p:spPr>
          <a:xfrm>
            <a:off x="601992" y="3456525"/>
            <a:ext cx="8064896" cy="312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Advantages of caching</a:t>
            </a:r>
            <a:r>
              <a:rPr lang="ru-RU" sz="1800" b="1" dirty="0" smtClean="0"/>
              <a:t>:</a:t>
            </a:r>
            <a:endParaRPr lang="en-US" sz="1800" b="1" dirty="0" smtClean="0"/>
          </a:p>
          <a:p>
            <a:r>
              <a:rPr lang="en-US" sz="1800" dirty="0" smtClean="0"/>
              <a:t>Game search tree collision minimization. Best for iterative algorithms.</a:t>
            </a:r>
          </a:p>
          <a:p>
            <a:r>
              <a:rPr lang="en-US" sz="1800" dirty="0" smtClean="0"/>
              <a:t>Caching can be used not only for sequence of putted stones or dots but for group of stones and dots too.</a:t>
            </a:r>
          </a:p>
          <a:p>
            <a:r>
              <a:rPr lang="en-US" sz="1800" dirty="0" smtClean="0"/>
              <a:t>Caching can be used in further calculations.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 smtClean="0"/>
              <a:t>Disadvantages of caching</a:t>
            </a:r>
            <a:r>
              <a:rPr lang="ru-RU" sz="1800" b="1" dirty="0" smtClean="0"/>
              <a:t>:</a:t>
            </a:r>
            <a:endParaRPr lang="en-US" sz="1800" b="1" dirty="0" smtClean="0"/>
          </a:p>
          <a:p>
            <a:r>
              <a:rPr lang="en-US" sz="1800" dirty="0" smtClean="0"/>
              <a:t>Hard to determine errors.</a:t>
            </a:r>
          </a:p>
          <a:p>
            <a:r>
              <a:rPr lang="en-US" sz="1800" dirty="0" smtClean="0"/>
              <a:t>Hard to realize tree parallel search algorithms with caching.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6014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447" y="116632"/>
            <a:ext cx="6203032" cy="938294"/>
          </a:xfrm>
        </p:spPr>
        <p:txBody>
          <a:bodyPr/>
          <a:lstStyle/>
          <a:p>
            <a:r>
              <a:rPr lang="en-US" dirty="0" smtClean="0"/>
              <a:t>Knowledge-based systems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0446" y="1513588"/>
            <a:ext cx="2012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Pattern matching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453932"/>
            <a:ext cx="2238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Pattern recognition</a:t>
            </a:r>
            <a:endParaRPr lang="ru-RU" sz="2000" b="1" dirty="0" smtClean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601992" y="3456525"/>
            <a:ext cx="8064896" cy="312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Advantages</a:t>
            </a:r>
            <a:r>
              <a:rPr lang="ru-RU" sz="1800" b="1" dirty="0" smtClean="0"/>
              <a:t>:</a:t>
            </a:r>
          </a:p>
          <a:p>
            <a:r>
              <a:rPr lang="en-US" sz="1800" dirty="0" smtClean="0"/>
              <a:t>High performance.</a:t>
            </a:r>
            <a:endParaRPr lang="ru-RU" sz="1800" dirty="0" smtClean="0"/>
          </a:p>
          <a:p>
            <a:r>
              <a:rPr lang="en-US" sz="1800" dirty="0" smtClean="0"/>
              <a:t>Global search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 smtClean="0"/>
              <a:t>Disadvantages</a:t>
            </a:r>
            <a:r>
              <a:rPr lang="ru-RU" sz="1800" b="1" dirty="0" smtClean="0"/>
              <a:t>:</a:t>
            </a:r>
          </a:p>
          <a:p>
            <a:pPr lvl="0"/>
            <a:r>
              <a:rPr lang="en-US" sz="1800" dirty="0"/>
              <a:t>M</a:t>
            </a:r>
            <a:r>
              <a:rPr lang="en-US" sz="1800" dirty="0" smtClean="0"/>
              <a:t>any experts or professional players are required for building knowledge base.</a:t>
            </a:r>
            <a:endParaRPr lang="ru-RU" sz="1800" dirty="0"/>
          </a:p>
          <a:p>
            <a:r>
              <a:rPr lang="en-US" sz="1800" dirty="0" smtClean="0"/>
              <a:t>Hard to formalize expert knowledge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en-US" sz="1800" dirty="0"/>
              <a:t>M</a:t>
            </a:r>
            <a:r>
              <a:rPr lang="en-US" sz="1800" dirty="0" smtClean="0"/>
              <a:t>uch time is required for building knowledge base.</a:t>
            </a:r>
            <a:endParaRPr lang="ru-RU" sz="1800" dirty="0" smtClean="0"/>
          </a:p>
          <a:p>
            <a:r>
              <a:rPr lang="en-US" sz="1800" dirty="0" smtClean="0"/>
              <a:t>Impossibility for deep search</a:t>
            </a:r>
            <a:r>
              <a:rPr lang="ru-RU" sz="1800" dirty="0" smtClean="0"/>
              <a:t>.</a:t>
            </a:r>
          </a:p>
        </p:txBody>
      </p:sp>
      <p:cxnSp>
        <p:nvCxnSpPr>
          <p:cNvPr id="7" name="Прямая со стрелкой 6"/>
          <p:cNvCxnSpPr>
            <a:endCxn id="4" idx="0"/>
          </p:cNvCxnSpPr>
          <p:nvPr/>
        </p:nvCxnSpPr>
        <p:spPr>
          <a:xfrm flipH="1">
            <a:off x="1666459" y="963174"/>
            <a:ext cx="1427030" cy="550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292080" y="963174"/>
            <a:ext cx="1302188" cy="49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89772"/>
            <a:ext cx="1259738" cy="125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76" y="2060848"/>
            <a:ext cx="4680520" cy="128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6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Methods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1638598"/>
                <a:ext cx="2712859" cy="1280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Simple</a:t>
                </a:r>
              </a:p>
              <a:p>
                <a:endParaRPr lang="ru-RU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N random games are modeling</a:t>
                </a:r>
                <a:endParaRPr lang="en-US" sz="1400" b="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𝑁𝑒𝑥𝑡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/>
                              </a:rPr>
                              <m:t>𝑝𝑜𝑠𝑖𝑡𝑖𝑜𝑛𝑠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𝑊𝑖𝑛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𝐹𝑎𝑖𝑙</m:t>
                            </m:r>
                          </m:den>
                        </m:f>
                      </m:e>
                    </m:func>
                  </m:oMath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38598"/>
                <a:ext cx="2712859" cy="1280222"/>
              </a:xfrm>
              <a:prstGeom prst="rect">
                <a:avLst/>
              </a:prstGeom>
              <a:blipFill rotWithShape="1">
                <a:blip r:embed="rId2"/>
                <a:stretch>
                  <a:fillRect l="-2472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1556792"/>
                <a:ext cx="4032448" cy="2958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UCT, 2006</a:t>
                </a:r>
              </a:p>
              <a:p>
                <a:pPr algn="ctr"/>
                <a:endParaRPr lang="en-US" sz="20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N random games are modeling</a:t>
                </a:r>
                <a:endParaRPr lang="en-US" sz="1400" b="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𝑈𝑐𝑡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𝑊𝑖𝑛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𝑐h𝑖𝑙𝑑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𝑉𝑖𝑠𝑖𝑡𝑠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𝑈𝑐𝑡𝐾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𝑉𝑖𝑠𝑖𝑡𝑠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𝑐h𝑖𝑙𝑑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.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𝑉𝑖𝑠𝑖𝑡𝑠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𝑐h𝑖𝑙𝑑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𝑉𝑖𝑠𝑖𝑡𝑠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𝑟𝑎𝑛𝑑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𝑐h𝑖𝑙𝑑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𝑉𝑖𝑠𝑖𝑡𝑠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ru-RU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𝑁𝑒𝑥𝑡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/>
                              </a:rPr>
                              <m:t>𝑝𝑜𝑠𝑖𝑡𝑖𝑜𝑛𝑠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/>
                          </a:rPr>
                          <m:t>𝑈𝑐𝑡</m:t>
                        </m:r>
                      </m:e>
                    </m:func>
                  </m:oMath>
                </a14:m>
                <a:r>
                  <a:rPr lang="en-US" sz="1400" dirty="0" smtClean="0"/>
                  <a:t> on every step</a:t>
                </a:r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 smtClean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56792"/>
                <a:ext cx="4032448" cy="2958182"/>
              </a:xfrm>
              <a:prstGeom prst="rect">
                <a:avLst/>
              </a:prstGeom>
              <a:blipFill rotWithShape="1">
                <a:blip r:embed="rId3"/>
                <a:stretch>
                  <a:fillRect l="-151" t="-1029" r="-8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>
            <a:endCxn id="4" idx="0"/>
          </p:cNvCxnSpPr>
          <p:nvPr/>
        </p:nvCxnSpPr>
        <p:spPr>
          <a:xfrm flipH="1">
            <a:off x="1823974" y="1139082"/>
            <a:ext cx="1523890" cy="49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>
            <a:off x="5580112" y="1139082"/>
            <a:ext cx="1008112" cy="4177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3"/>
          <p:cNvSpPr txBox="1">
            <a:spLocks/>
          </p:cNvSpPr>
          <p:nvPr/>
        </p:nvSpPr>
        <p:spPr>
          <a:xfrm>
            <a:off x="323528" y="3356992"/>
            <a:ext cx="8064896" cy="312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Advantages</a:t>
            </a:r>
            <a:r>
              <a:rPr lang="ru-RU" sz="1800" b="1" dirty="0" smtClean="0"/>
              <a:t>:</a:t>
            </a:r>
          </a:p>
          <a:p>
            <a:r>
              <a:rPr lang="en-US" sz="1800" dirty="0" smtClean="0"/>
              <a:t>Easy to implement.</a:t>
            </a:r>
          </a:p>
          <a:p>
            <a:r>
              <a:rPr lang="en-US" sz="1800" dirty="0" smtClean="0"/>
              <a:t>Simple to realize parallel algorithm.</a:t>
            </a:r>
          </a:p>
          <a:p>
            <a:r>
              <a:rPr lang="en-US" sz="1800" dirty="0" smtClean="0"/>
              <a:t>Strategically search.</a:t>
            </a:r>
          </a:p>
          <a:p>
            <a:r>
              <a:rPr lang="en-US" sz="1800" dirty="0" smtClean="0"/>
              <a:t>Many high-level go engines are using UCT.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 smtClean="0"/>
              <a:t>Disadvantages</a:t>
            </a:r>
            <a:r>
              <a:rPr lang="ru-RU" sz="1800" b="1" dirty="0" smtClean="0"/>
              <a:t>:</a:t>
            </a:r>
          </a:p>
          <a:p>
            <a:r>
              <a:rPr lang="en-US" sz="1800" dirty="0" smtClean="0"/>
              <a:t>Large </a:t>
            </a:r>
            <a:r>
              <a:rPr lang="en-US" sz="1800" dirty="0"/>
              <a:t>computational resources </a:t>
            </a:r>
            <a:r>
              <a:rPr lang="en-US" sz="1800" dirty="0" smtClean="0"/>
              <a:t>are </a:t>
            </a:r>
            <a:r>
              <a:rPr lang="en-US" sz="1800" dirty="0" err="1" smtClean="0"/>
              <a:t>reqired</a:t>
            </a:r>
            <a:r>
              <a:rPr lang="en-US" sz="1800" dirty="0" smtClean="0"/>
              <a:t> for </a:t>
            </a:r>
            <a:r>
              <a:rPr lang="en-US" sz="1800" dirty="0"/>
              <a:t>a </a:t>
            </a:r>
            <a:r>
              <a:rPr lang="en-US" sz="1800" dirty="0" smtClean="0"/>
              <a:t>good game.</a:t>
            </a:r>
          </a:p>
          <a:p>
            <a:r>
              <a:rPr lang="en-US" sz="1800" dirty="0" smtClean="0"/>
              <a:t>Best results for small fields.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4046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887"/>
            <a:ext cx="7715200" cy="994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researches and conclusions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9128" y="860372"/>
                <a:ext cx="8269336" cy="494489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Hash table size efficiency</a:t>
                </a:r>
                <a:r>
                  <a:rPr lang="ru-RU" dirty="0" smtClean="0"/>
                  <a:t>. </a:t>
                </a:r>
                <a:r>
                  <a:rPr lang="en-US" dirty="0" smtClean="0"/>
                  <a:t>Optimal size is</a:t>
                </a:r>
                <a:r>
                  <a:rPr lang="ru-RU" dirty="0" smtClean="0"/>
                  <a:t>: </a:t>
                </a:r>
                <a:r>
                  <a:rPr lang="en-US" dirty="0" smtClean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elements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 smtClean="0"/>
              </a:p>
              <a:p>
                <a:r>
                  <a:rPr lang="en-US" dirty="0" smtClean="0"/>
                  <a:t>Method UCT shows best results than Alpha-beta search for game “Dots”. The main problem of UCT is case of cascade attack-defense moves sequences (also called </a:t>
                </a:r>
                <a:r>
                  <a:rPr lang="ru-RU" dirty="0" smtClean="0"/>
                  <a:t>«</a:t>
                </a:r>
                <a:r>
                  <a:rPr lang="en-US" dirty="0" smtClean="0"/>
                  <a:t>ladder</a:t>
                </a:r>
                <a:r>
                  <a:rPr lang="ru-RU" dirty="0" smtClean="0"/>
                  <a:t>»)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128" y="860372"/>
                <a:ext cx="8269336" cy="4944892"/>
              </a:xfrm>
              <a:blipFill rotWithShape="1">
                <a:blip r:embed="rId2"/>
                <a:stretch>
                  <a:fillRect l="-1106" t="-2219" b="-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9648"/>
              </p:ext>
            </p:extLst>
          </p:nvPr>
        </p:nvGraphicFramePr>
        <p:xfrm>
          <a:off x="1428066" y="1340768"/>
          <a:ext cx="619268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6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03232" cy="850106"/>
          </a:xfrm>
        </p:spPr>
        <p:txBody>
          <a:bodyPr/>
          <a:lstStyle/>
          <a:p>
            <a:r>
              <a:rPr lang="en-US" dirty="0" smtClean="0"/>
              <a:t>Further plan of works and ideas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496944" cy="56166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Tree search</a:t>
            </a:r>
            <a:r>
              <a:rPr lang="ru-RU" sz="2400" dirty="0" smtClean="0"/>
              <a:t>:</a:t>
            </a:r>
            <a:endParaRPr lang="ru-RU" sz="1400" dirty="0" smtClean="0"/>
          </a:p>
          <a:p>
            <a:pPr lvl="1"/>
            <a:r>
              <a:rPr lang="en-US" sz="1800" dirty="0" smtClean="0"/>
              <a:t>Modeling sequence of moves with one color and finding preliminary alpha-beta bounds, which further can be used in traditional tree search algorithms (Alpha-Beta or </a:t>
            </a:r>
            <a:r>
              <a:rPr lang="en-US" sz="1800" dirty="0" err="1" smtClean="0"/>
              <a:t>Negascout</a:t>
            </a:r>
            <a:r>
              <a:rPr lang="en-US" sz="1800" dirty="0" smtClean="0"/>
              <a:t>). </a:t>
            </a:r>
          </a:p>
          <a:p>
            <a:pPr lvl="1"/>
            <a:r>
              <a:rPr lang="en-US" sz="1800" dirty="0" smtClean="0"/>
              <a:t>Modeling of cascade attack-defense moves sequences. </a:t>
            </a:r>
            <a:r>
              <a:rPr lang="en-US" sz="1900" dirty="0" smtClean="0"/>
              <a:t>It can help to solve some problems with UCT method.</a:t>
            </a:r>
            <a:endParaRPr lang="en-US" sz="1900" dirty="0"/>
          </a:p>
          <a:p>
            <a:pPr lvl="1"/>
            <a:endParaRPr lang="ru-RU" sz="800" dirty="0"/>
          </a:p>
          <a:p>
            <a:r>
              <a:rPr lang="en-US" sz="2400" dirty="0" smtClean="0"/>
              <a:t>Knowledge-based systems</a:t>
            </a:r>
            <a:r>
              <a:rPr lang="ru-RU" sz="2400" dirty="0" smtClean="0"/>
              <a:t>:</a:t>
            </a:r>
          </a:p>
          <a:p>
            <a:pPr lvl="1"/>
            <a:r>
              <a:rPr lang="en-US" sz="1800" dirty="0" smtClean="0"/>
              <a:t>Pattern knowledge base for dots.</a:t>
            </a:r>
            <a:endParaRPr lang="ru-RU" sz="1800" dirty="0" smtClean="0"/>
          </a:p>
          <a:p>
            <a:pPr lvl="1"/>
            <a:r>
              <a:rPr lang="en-US" sz="1800" dirty="0" smtClean="0"/>
              <a:t>Pattern recognition in dots with DFA</a:t>
            </a:r>
            <a:r>
              <a:rPr lang="ru-RU" sz="1800" dirty="0" smtClean="0"/>
              <a:t>.</a:t>
            </a:r>
          </a:p>
          <a:p>
            <a:r>
              <a:rPr lang="en-US" sz="2400" dirty="0" smtClean="0"/>
              <a:t>Monte-Carlo methods</a:t>
            </a:r>
            <a:r>
              <a:rPr lang="ru-RU" sz="2400" dirty="0" smtClean="0"/>
              <a:t>:</a:t>
            </a:r>
          </a:p>
          <a:p>
            <a:pPr lvl="1"/>
            <a:r>
              <a:rPr lang="en-US" sz="1800" dirty="0" smtClean="0"/>
              <a:t>Calculating not all move sequence until the end, but calculating local sectors (such as </a:t>
            </a:r>
            <a:r>
              <a:rPr lang="en-US" sz="1800" dirty="0" smtClean="0"/>
              <a:t>groups </a:t>
            </a:r>
            <a:r>
              <a:rPr lang="en-US" sz="1800" dirty="0" smtClean="0"/>
              <a:t>connections)</a:t>
            </a:r>
            <a:r>
              <a:rPr lang="ru-RU" sz="1800" dirty="0" smtClean="0"/>
              <a:t>.</a:t>
            </a:r>
          </a:p>
          <a:p>
            <a:pPr lvl="1"/>
            <a:r>
              <a:rPr lang="ru-RU" sz="1800" dirty="0" smtClean="0"/>
              <a:t>«</a:t>
            </a:r>
            <a:r>
              <a:rPr lang="en-US" sz="1800" dirty="0" smtClean="0"/>
              <a:t>Smart</a:t>
            </a:r>
            <a:r>
              <a:rPr lang="ru-RU" sz="1800" dirty="0" smtClean="0"/>
              <a:t>» </a:t>
            </a:r>
            <a:r>
              <a:rPr lang="en-US" sz="1800" dirty="0" smtClean="0"/>
              <a:t>move generator </a:t>
            </a:r>
            <a:r>
              <a:rPr lang="ru-RU" sz="1800" dirty="0" smtClean="0"/>
              <a:t>(</a:t>
            </a:r>
            <a:r>
              <a:rPr lang="en-US" sz="1800" dirty="0" smtClean="0"/>
              <a:t>with patterns</a:t>
            </a:r>
            <a:r>
              <a:rPr lang="ru-RU" sz="1800" dirty="0" smtClean="0"/>
              <a:t>).</a:t>
            </a:r>
            <a:endParaRPr lang="en-US" sz="1800" dirty="0" smtClean="0"/>
          </a:p>
          <a:p>
            <a:pPr lvl="1"/>
            <a:r>
              <a:rPr lang="en-US" sz="1800" dirty="0" smtClean="0"/>
              <a:t>Research UCT method with different parameters.</a:t>
            </a:r>
            <a:endParaRPr lang="ru-RU" sz="1800" dirty="0" smtClean="0"/>
          </a:p>
          <a:p>
            <a:r>
              <a:rPr lang="en-US" sz="2400" dirty="0" smtClean="0"/>
              <a:t>General</a:t>
            </a:r>
            <a:r>
              <a:rPr lang="ru-RU" sz="2400" dirty="0" smtClean="0"/>
              <a:t>:</a:t>
            </a:r>
          </a:p>
          <a:p>
            <a:pPr lvl="1"/>
            <a:r>
              <a:rPr lang="en-US" sz="1800" dirty="0" smtClean="0"/>
              <a:t>Try to develop method of dividing set of dots on disjoint trajectories.</a:t>
            </a:r>
            <a:endParaRPr lang="ru-RU" sz="1800" dirty="0" smtClean="0"/>
          </a:p>
          <a:p>
            <a:pPr lvl="1"/>
            <a:r>
              <a:rPr lang="en-US" sz="1800" dirty="0" smtClean="0"/>
              <a:t>Realize and explore all methods with combination of each other and different parameters</a:t>
            </a:r>
            <a:r>
              <a:rPr lang="ru-RU" sz="1800" dirty="0" smtClean="0"/>
              <a:t>.</a:t>
            </a:r>
            <a:endParaRPr lang="ru-RU" sz="1400" dirty="0" smtClean="0"/>
          </a:p>
          <a:p>
            <a:pPr lvl="1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41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4995</TotalTime>
  <Words>637</Words>
  <Application>Microsoft Office PowerPoint</Application>
  <PresentationFormat>Экран (4:3)</PresentationFormat>
  <Paragraphs>152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Methods of Artificial Intelligence for positional games</vt:lpstr>
      <vt:lpstr>Introduction</vt:lpstr>
      <vt:lpstr>Analysis of Chess, Go and Dots</vt:lpstr>
      <vt:lpstr>Tree Search</vt:lpstr>
      <vt:lpstr>Caching and hashing</vt:lpstr>
      <vt:lpstr>Knowledge-based systems</vt:lpstr>
      <vt:lpstr>Monte-Carlo Methods</vt:lpstr>
      <vt:lpstr>Current researches and conclusions</vt:lpstr>
      <vt:lpstr>Further plan of works and ideas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Artificial Intelligence for positional games</dc:title>
  <dc:creator>KvanTTT</dc:creator>
  <cp:lastModifiedBy>KvanTTT</cp:lastModifiedBy>
  <cp:revision>32</cp:revision>
  <dcterms:created xsi:type="dcterms:W3CDTF">2012-05-21T13:33:17Z</dcterms:created>
  <dcterms:modified xsi:type="dcterms:W3CDTF">2012-06-01T13:02:57Z</dcterms:modified>
</cp:coreProperties>
</file>