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EC70"/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" y="-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96674443580344"/>
          <c:y val="4.7759598526992936E-2"/>
          <c:w val="0.75463837351405394"/>
          <c:h val="0.64966121650439923"/>
        </c:manualLayout>
      </c:layout>
      <c:lineChart>
        <c:grouping val="standard"/>
        <c:varyColors val="0"/>
        <c:ser>
          <c:idx val="0"/>
          <c:order val="0"/>
          <c:tx>
            <c:v>Alpha-Beta</c:v>
          </c:tx>
          <c:marker>
            <c:symbol val="none"/>
          </c:marker>
          <c:cat>
            <c:numRef>
              <c:f>Лист1!$A$1:$A$18</c:f>
              <c:numCache>
                <c:formatCode>Основной</c:formatCode>
                <c:ptCount val="18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</c:numCache>
            </c:numRef>
          </c:cat>
          <c:val>
            <c:numRef>
              <c:f>Лист1!$E$1:$E$18</c:f>
              <c:numCache>
                <c:formatCode>Основной</c:formatCode>
                <c:ptCount val="18"/>
                <c:pt idx="0">
                  <c:v>4018680</c:v>
                </c:pt>
                <c:pt idx="1">
                  <c:v>4018681</c:v>
                </c:pt>
                <c:pt idx="2">
                  <c:v>4018682</c:v>
                </c:pt>
                <c:pt idx="3">
                  <c:v>4018683</c:v>
                </c:pt>
                <c:pt idx="4">
                  <c:v>4018684</c:v>
                </c:pt>
                <c:pt idx="5">
                  <c:v>4018685</c:v>
                </c:pt>
                <c:pt idx="6">
                  <c:v>4018686</c:v>
                </c:pt>
                <c:pt idx="7">
                  <c:v>4018687</c:v>
                </c:pt>
                <c:pt idx="8">
                  <c:v>4018688</c:v>
                </c:pt>
                <c:pt idx="9">
                  <c:v>4018689</c:v>
                </c:pt>
                <c:pt idx="10">
                  <c:v>4018690</c:v>
                </c:pt>
                <c:pt idx="11">
                  <c:v>4018691</c:v>
                </c:pt>
                <c:pt idx="12">
                  <c:v>4018692</c:v>
                </c:pt>
                <c:pt idx="13">
                  <c:v>4018693</c:v>
                </c:pt>
                <c:pt idx="14">
                  <c:v>4018694</c:v>
                </c:pt>
                <c:pt idx="15">
                  <c:v>4018695</c:v>
                </c:pt>
                <c:pt idx="16">
                  <c:v>4018696</c:v>
                </c:pt>
                <c:pt idx="17">
                  <c:v>4018697</c:v>
                </c:pt>
              </c:numCache>
            </c:numRef>
          </c:val>
          <c:smooth val="0"/>
        </c:ser>
        <c:ser>
          <c:idx val="1"/>
          <c:order val="1"/>
          <c:tx>
            <c:v>Alpha-Beta + кэширование</c:v>
          </c:tx>
          <c:marker>
            <c:symbol val="none"/>
          </c:marker>
          <c:cat>
            <c:numRef>
              <c:f>Лист1!$A$1:$A$18</c:f>
              <c:numCache>
                <c:formatCode>Основной</c:formatCode>
                <c:ptCount val="18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</c:numCache>
            </c:numRef>
          </c:cat>
          <c:val>
            <c:numRef>
              <c:f>Лист1!$B$1:$B$18</c:f>
              <c:numCache>
                <c:formatCode>Основной</c:formatCode>
                <c:ptCount val="18"/>
                <c:pt idx="0">
                  <c:v>3981331</c:v>
                </c:pt>
                <c:pt idx="1">
                  <c:v>3973881</c:v>
                </c:pt>
                <c:pt idx="2">
                  <c:v>3931916</c:v>
                </c:pt>
                <c:pt idx="3">
                  <c:v>3824743</c:v>
                </c:pt>
                <c:pt idx="4">
                  <c:v>3596624</c:v>
                </c:pt>
                <c:pt idx="5">
                  <c:v>3221472</c:v>
                </c:pt>
                <c:pt idx="6">
                  <c:v>2843439</c:v>
                </c:pt>
                <c:pt idx="7">
                  <c:v>2546784</c:v>
                </c:pt>
                <c:pt idx="8">
                  <c:v>2336691</c:v>
                </c:pt>
                <c:pt idx="9">
                  <c:v>2216211</c:v>
                </c:pt>
                <c:pt idx="10">
                  <c:v>2154394</c:v>
                </c:pt>
                <c:pt idx="11">
                  <c:v>2115637</c:v>
                </c:pt>
                <c:pt idx="12">
                  <c:v>2096508</c:v>
                </c:pt>
                <c:pt idx="13">
                  <c:v>2088731</c:v>
                </c:pt>
                <c:pt idx="14">
                  <c:v>2078973</c:v>
                </c:pt>
                <c:pt idx="15">
                  <c:v>2075270</c:v>
                </c:pt>
                <c:pt idx="16">
                  <c:v>2073162</c:v>
                </c:pt>
                <c:pt idx="17">
                  <c:v>2072604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053440"/>
        <c:axId val="175186688"/>
      </c:lineChart>
      <c:catAx>
        <c:axId val="175053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Размер хеш-таблицы (2</a:t>
                </a:r>
                <a:r>
                  <a:rPr lang="en-US"/>
                  <a:t>^n)</a:t>
                </a:r>
                <a:endParaRPr lang="ru-RU"/>
              </a:p>
            </c:rich>
          </c:tx>
          <c:layout/>
          <c:overlay val="0"/>
        </c:title>
        <c:numFmt formatCode="Основной" sourceLinked="1"/>
        <c:majorTickMark val="out"/>
        <c:minorTickMark val="none"/>
        <c:tickLblPos val="nextTo"/>
        <c:crossAx val="175186688"/>
        <c:crosses val="autoZero"/>
        <c:auto val="1"/>
        <c:lblAlgn val="ctr"/>
        <c:lblOffset val="100"/>
        <c:noMultiLvlLbl val="0"/>
      </c:catAx>
      <c:valAx>
        <c:axId val="175186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Количество</a:t>
                </a:r>
                <a:r>
                  <a:rPr lang="ru-RU" baseline="0"/>
                  <a:t> просчитываемых ходов</a:t>
                </a:r>
                <a:endParaRPr lang="ru-RU"/>
              </a:p>
            </c:rich>
          </c:tx>
          <c:layout/>
          <c:overlay val="0"/>
        </c:title>
        <c:numFmt formatCode="Основной" sourceLinked="1"/>
        <c:majorTickMark val="out"/>
        <c:minorTickMark val="none"/>
        <c:tickLblPos val="nextTo"/>
        <c:crossAx val="1750534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81145-DC4E-45CB-AA38-3B989EFD5A78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34BB5-A6C9-4F8D-B03A-71E5B1FC6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0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34BB5-A6C9-4F8D-B03A-71E5B1FC663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20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24E5-4383-412F-A303-03EC4E97ABA5}" type="datetime1">
              <a:rPr lang="ru-RU" smtClean="0"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8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8DF6-6761-41AF-A1A5-A2DEF6A13709}" type="datetime1">
              <a:rPr lang="ru-RU" smtClean="0"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6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1BBD-B018-450E-BE44-D093ED1C3FDD}" type="datetime1">
              <a:rPr lang="ru-RU" smtClean="0"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7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8F97-E5CE-4BA2-807C-CAD78C507239}" type="datetime1">
              <a:rPr lang="ru-RU" smtClean="0"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4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D93E-D0FA-44E1-8B1E-95500BC8D8BA}" type="datetime1">
              <a:rPr lang="ru-RU" smtClean="0"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38A0-2232-47E7-A85D-2065C8AAFED1}" type="datetime1">
              <a:rPr lang="ru-RU" smtClean="0"/>
              <a:t>21.05.2012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3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3C63-F601-448A-B501-25B951244C06}" type="datetime1">
              <a:rPr lang="ru-RU" smtClean="0"/>
              <a:t>21.05.2012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FFA1-1379-45B8-B1C0-0B5A99CD0171}" type="datetime1">
              <a:rPr lang="ru-RU" smtClean="0"/>
              <a:t>21.05.2012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5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056-B5C9-48A3-9A56-60052E2B072C}" type="datetime1">
              <a:rPr lang="ru-RU" smtClean="0"/>
              <a:t>21.05.2012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B56A-96A6-4F4B-BD06-B89E33EF57B5}" type="datetime1">
              <a:rPr lang="ru-RU" smtClean="0"/>
              <a:t>21.05.2012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9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4A34-424B-4257-AC90-B7C06DF133F4}" type="datetime1">
              <a:rPr lang="ru-RU" smtClean="0"/>
              <a:t>21.05.2012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94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40D9-2612-46A8-A02B-9FEA0BC1B371}" type="datetime1">
              <a:rPr lang="ru-RU" smtClean="0"/>
              <a:t>21.05.2012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06FE-063A-48CA-B984-EB65D6405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0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196753"/>
            <a:ext cx="8064896" cy="18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 алгоритмы, применяемые</a:t>
            </a:r>
            <a:r>
              <a:rPr lang="en-US" dirty="0"/>
              <a:t> </a:t>
            </a:r>
            <a:r>
              <a:rPr lang="ru-RU" dirty="0"/>
              <a:t>в ИИ для </a:t>
            </a:r>
            <a:r>
              <a:rPr lang="ru-RU" dirty="0" smtClean="0"/>
              <a:t>позиционных, логических игр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0072" y="5733256"/>
            <a:ext cx="3384376" cy="576064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Студент: Кочуркин И.А., ИУ7-104</a:t>
            </a:r>
          </a:p>
          <a:p>
            <a:pPr algn="l"/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Руководитель: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Филиппов </a:t>
            </a:r>
            <a:r>
              <a:rPr lang="ru-RU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М. В.</a:t>
            </a:r>
          </a:p>
        </p:txBody>
      </p:sp>
    </p:spTree>
    <p:extLst>
      <p:ext uri="{BB962C8B-B14F-4D97-AF65-F5344CB8AC3E}">
        <p14:creationId xmlns:p14="http://schemas.microsoft.com/office/powerpoint/2010/main" val="5514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09892" y="1772816"/>
            <a:ext cx="87129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Большой фактор ветвления у «</a:t>
            </a:r>
            <a:r>
              <a:rPr lang="ru-RU" sz="1600" dirty="0" err="1" smtClean="0"/>
              <a:t>Го</a:t>
            </a:r>
            <a:r>
              <a:rPr lang="ru-RU" sz="1600" dirty="0" smtClean="0"/>
              <a:t>» и «Точек» =</a:t>
            </a:r>
            <a:r>
              <a:rPr lang="en-US" sz="1600" dirty="0" smtClean="0"/>
              <a:t>&gt; </a:t>
            </a:r>
            <a:r>
              <a:rPr lang="ru-RU" sz="1600" dirty="0"/>
              <a:t>г</a:t>
            </a:r>
            <a:r>
              <a:rPr lang="ru-RU" sz="1600" dirty="0" smtClean="0"/>
              <a:t>лубокий Альфа-бета поиск неприменим.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Аддитивная природа игры у «</a:t>
            </a:r>
            <a:r>
              <a:rPr lang="ru-RU" sz="1600" dirty="0" err="1" smtClean="0"/>
              <a:t>Го</a:t>
            </a:r>
            <a:r>
              <a:rPr lang="ru-RU" sz="1600" dirty="0" smtClean="0"/>
              <a:t>» и «Точек» =</a:t>
            </a:r>
            <a:r>
              <a:rPr lang="en-US" sz="1600" dirty="0" smtClean="0"/>
              <a:t>&gt; </a:t>
            </a:r>
            <a:r>
              <a:rPr lang="ru-RU" sz="1600" dirty="0" smtClean="0"/>
              <a:t>количество игровых моментов увеличивается (в отличие от шахмат).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Относительная статичность камней (точек) </a:t>
            </a:r>
            <a:r>
              <a:rPr lang="en-US" sz="1600" dirty="0" smtClean="0"/>
              <a:t>=&gt; </a:t>
            </a:r>
            <a:r>
              <a:rPr lang="ru-RU" sz="1600" dirty="0" smtClean="0"/>
              <a:t>легко для человека, но тяжело для ЭВМ.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Игры «Шахматы» и «</a:t>
            </a:r>
            <a:r>
              <a:rPr lang="ru-RU" sz="1600" dirty="0" err="1" smtClean="0"/>
              <a:t>Го</a:t>
            </a:r>
            <a:r>
              <a:rPr lang="ru-RU" sz="1600" dirty="0" smtClean="0"/>
              <a:t>» хорошо исследованы. «Точки» – нет (из-за малой популярности).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720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5976664" cy="432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Сравнительный анализ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692379"/>
                  </p:ext>
                </p:extLst>
              </p:nvPr>
            </p:nvGraphicFramePr>
            <p:xfrm>
              <a:off x="179512" y="764704"/>
              <a:ext cx="8640961" cy="4562148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159563"/>
                    <a:gridCol w="2160466"/>
                    <a:gridCol w="2160466"/>
                    <a:gridCol w="2160466"/>
                  </a:tblGrid>
                  <a:tr h="18111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Шахматы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Го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Точки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  <a:latin typeface="Times New Roman"/>
                              <a:ea typeface="Times New Roman"/>
                            </a:rPr>
                            <a:t>Ц</a:t>
                          </a:r>
                          <a:r>
                            <a:rPr lang="ru-RU" sz="1200" dirty="0" smtClean="0"/>
                            <a:t>ель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</a:rPr>
                            <a:t>Поставить мат сопернику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</a:rPr>
                            <a:t>Захват</a:t>
                          </a:r>
                          <a:r>
                            <a:rPr lang="ru-RU" sz="1200" baseline="0" dirty="0" smtClean="0">
                              <a:effectLst/>
                            </a:rPr>
                            <a:t>  т</a:t>
                          </a:r>
                          <a:r>
                            <a:rPr lang="ru-RU" sz="1200" dirty="0" smtClean="0">
                              <a:effectLst/>
                            </a:rPr>
                            <a:t>е</a:t>
                          </a:r>
                          <a:r>
                            <a:rPr lang="ru-RU" sz="1200" baseline="0" dirty="0" smtClean="0">
                              <a:effectLst/>
                            </a:rPr>
                            <a:t>рритории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  <a:latin typeface="Times New Roman"/>
                              <a:ea typeface="Times New Roman"/>
                            </a:rPr>
                            <a:t>Захват точ</a:t>
                          </a:r>
                          <a:r>
                            <a:rPr lang="ru-RU" sz="1200" dirty="0" smtClean="0">
                              <a:effectLst/>
                            </a:rPr>
                            <a:t>е</a:t>
                          </a:r>
                          <a:r>
                            <a:rPr lang="ru-RU" sz="1200" dirty="0" smtClean="0">
                              <a:effectLst/>
                              <a:latin typeface="Times New Roman"/>
                              <a:ea typeface="Times New Roman"/>
                            </a:rPr>
                            <a:t>к противника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Комбинаторная сложность (</a:t>
                          </a:r>
                          <a:r>
                            <a:rPr lang="en-US" sz="1200" dirty="0">
                              <a:effectLst/>
                            </a:rPr>
                            <a:t>NP</a:t>
                          </a:r>
                          <a:r>
                            <a:rPr lang="ru-RU" sz="1200" dirty="0">
                              <a:effectLst/>
                            </a:rPr>
                            <a:t>)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81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Сложность правил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Средняя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</a:rPr>
                            <a:t>Низкая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Низкая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181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Размер поля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8*8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9*9  —  19*19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39*32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977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Фактор ветвления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47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360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1248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Возможное количество партий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~</m:t>
                                    </m:r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120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/>
                                      </a:rPr>
                                      <m:t>~</m:t>
                                    </m:r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ru-RU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200">
                                            <a:effectLst/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ru-RU" sz="1200">
                                            <a:effectLst/>
                                            <a:latin typeface="Cambria Math"/>
                                          </a:rPr>
                                          <m:t>48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ru-RU" sz="1200"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ru-RU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200">
                                            <a:effectLst/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ru-RU" sz="1200">
                                            <a:effectLst/>
                                            <a:latin typeface="Cambria Math"/>
                                          </a:rPr>
                                          <m:t>171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количество ходов в партии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80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150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Сложность представления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Средняя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Высокая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Высокая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Аддитивная природа игры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Нет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Да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433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Сложность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формализуемости правил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Средняя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Тяжелая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Тяжелая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56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Уровень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динамичности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Высокий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Средний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Отсутствует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18111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Ко-борьба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-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Нет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5433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Уровень </a:t>
                          </a:r>
                          <a:r>
                            <a:rPr lang="ru-RU" sz="1200" dirty="0" smtClean="0">
                              <a:effectLst/>
                            </a:rPr>
                            <a:t>исследований ИИ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Высокий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</a:rPr>
                            <a:t>Высокий 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Низкий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692379"/>
                  </p:ext>
                </p:extLst>
              </p:nvPr>
            </p:nvGraphicFramePr>
            <p:xfrm>
              <a:off x="179512" y="764704"/>
              <a:ext cx="8640961" cy="4562148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159563"/>
                    <a:gridCol w="2160466"/>
                    <a:gridCol w="2160466"/>
                    <a:gridCol w="2160466"/>
                  </a:tblGrid>
                  <a:tr h="1828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Шахматы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Го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Точки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  <a:latin typeface="Times New Roman"/>
                              <a:ea typeface="Times New Roman"/>
                            </a:rPr>
                            <a:t>Ц</a:t>
                          </a:r>
                          <a:r>
                            <a:rPr lang="ru-RU" sz="1200" dirty="0" smtClean="0"/>
                            <a:t>ель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</a:rPr>
                            <a:t>Поставить мат сопернику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</a:rPr>
                            <a:t>Захват</a:t>
                          </a:r>
                          <a:r>
                            <a:rPr lang="ru-RU" sz="1200" baseline="0" dirty="0" smtClean="0">
                              <a:effectLst/>
                            </a:rPr>
                            <a:t>  т</a:t>
                          </a:r>
                          <a:r>
                            <a:rPr lang="ru-RU" sz="1200" dirty="0" smtClean="0">
                              <a:effectLst/>
                            </a:rPr>
                            <a:t>е</a:t>
                          </a:r>
                          <a:r>
                            <a:rPr lang="ru-RU" sz="1200" baseline="0" dirty="0" smtClean="0">
                              <a:effectLst/>
                            </a:rPr>
                            <a:t>рритории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  <a:latin typeface="Times New Roman"/>
                              <a:ea typeface="Times New Roman"/>
                            </a:rPr>
                            <a:t>Захват точ</a:t>
                          </a:r>
                          <a:r>
                            <a:rPr lang="ru-RU" sz="1200" dirty="0" smtClean="0">
                              <a:effectLst/>
                            </a:rPr>
                            <a:t>е</a:t>
                          </a:r>
                          <a:r>
                            <a:rPr lang="ru-RU" sz="1200" dirty="0" smtClean="0">
                              <a:effectLst/>
                              <a:latin typeface="Times New Roman"/>
                              <a:ea typeface="Times New Roman"/>
                            </a:rPr>
                            <a:t>к противника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Комбинаторная сложность (</a:t>
                          </a:r>
                          <a:r>
                            <a:rPr lang="en-US" sz="1200" dirty="0">
                              <a:effectLst/>
                            </a:rPr>
                            <a:t>NP</a:t>
                          </a:r>
                          <a:r>
                            <a:rPr lang="ru-RU" sz="1200" dirty="0">
                              <a:effectLst/>
                            </a:rPr>
                            <a:t>)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Сложность правил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Средняя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</a:rPr>
                            <a:t>Низкая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Низкая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Размер поля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8*8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9*9  —  19*19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39*32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19777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Фактор ветвления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99718" t="-675000" r="-199718" b="-15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00282" t="-675000" r="-100282" b="-15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99437" t="-675000" b="-1584375"/>
                          </a:stretch>
                        </a:blipFill>
                      </a:tcPr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Возможное количество партий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99718" t="-413333" r="-199718" b="-7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00282" t="-413333" r="-100282" b="-7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Среднее количество ходов в партии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80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150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Сложность представления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Средняя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Высокая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Высокая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222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Аддитивная природа игры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Нет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Да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433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Сложность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формализуемости правил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Средняя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Тяжелая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Тяжелая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Уровень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динамичности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Высокий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Средний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Отсутствует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Ко-борьба</a:t>
                          </a:r>
                          <a:endParaRPr lang="ru-RU" sz="12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-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Да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Нет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</a:tr>
                  <a:tr h="54333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Уровень </a:t>
                          </a:r>
                          <a:r>
                            <a:rPr lang="ru-RU" sz="1200" dirty="0" smtClean="0">
                              <a:effectLst/>
                            </a:rPr>
                            <a:t>исследований ИИ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Высокий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 smtClean="0">
                              <a:effectLst/>
                            </a:rPr>
                            <a:t>Высокий 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rgbClr val="AEEC7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Низкий</a:t>
                          </a:r>
                          <a:endParaRPr lang="ru-RU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5517232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Ц</a:t>
            </a:r>
            <a:r>
              <a:rPr lang="ru-RU" sz="2000" b="1" dirty="0" smtClean="0"/>
              <a:t>ель: </a:t>
            </a:r>
            <a:r>
              <a:rPr lang="ru-RU" sz="2000" dirty="0" smtClean="0"/>
              <a:t>Разработка и исследование эффективных методов и алгоритмов ИИ в позиционной игре</a:t>
            </a:r>
            <a:r>
              <a:rPr lang="ru-RU" sz="2000" dirty="0"/>
              <a:t> </a:t>
            </a:r>
            <a:r>
              <a:rPr lang="ru-RU" sz="2000" dirty="0" smtClean="0"/>
              <a:t>«Точки».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25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188640"/>
            <a:ext cx="4032448" cy="5773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Деревья </a:t>
            </a:r>
            <a:r>
              <a:rPr lang="ru-RU" sz="4000" dirty="0" smtClean="0"/>
              <a:t>поиска</a:t>
            </a:r>
            <a:endParaRPr lang="ru-RU" sz="4000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539552" y="2564904"/>
            <a:ext cx="8064896" cy="312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Достоинства:</a:t>
            </a:r>
          </a:p>
          <a:p>
            <a:r>
              <a:rPr lang="ru-RU" sz="1800" dirty="0" smtClean="0"/>
              <a:t>Простота реализации.</a:t>
            </a:r>
          </a:p>
          <a:p>
            <a:r>
              <a:rPr lang="ru-RU" sz="1800" dirty="0" smtClean="0"/>
              <a:t>Предсказуемость результата.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b="1" dirty="0" smtClean="0"/>
              <a:t>Недостатки:</a:t>
            </a:r>
          </a:p>
          <a:p>
            <a:r>
              <a:rPr lang="ru-RU" sz="1800" dirty="0" smtClean="0"/>
              <a:t>Сложность создания эффективной оценочной функции.</a:t>
            </a:r>
          </a:p>
          <a:p>
            <a:r>
              <a:rPr lang="ru-RU" sz="1800" dirty="0" smtClean="0"/>
              <a:t>Сложность создания эффективного генератора ходов.</a:t>
            </a:r>
          </a:p>
          <a:p>
            <a:r>
              <a:rPr lang="ru-RU" sz="1800" dirty="0" smtClean="0"/>
              <a:t>Большой фактор ветвления.</a:t>
            </a:r>
          </a:p>
          <a:p>
            <a:r>
              <a:rPr lang="ru-RU" sz="1800" dirty="0" smtClean="0"/>
              <a:t>Сложность реализации эффективного параллельного алгоритма.</a:t>
            </a:r>
            <a:endParaRPr lang="ru-RU" sz="1800" dirty="0"/>
          </a:p>
        </p:txBody>
      </p:sp>
      <p:cxnSp>
        <p:nvCxnSpPr>
          <p:cNvPr id="7" name="Прямая со стрелкой 6"/>
          <p:cNvCxnSpPr>
            <a:endCxn id="9" idx="3"/>
          </p:cNvCxnSpPr>
          <p:nvPr/>
        </p:nvCxnSpPr>
        <p:spPr>
          <a:xfrm flipH="1">
            <a:off x="1773092" y="810658"/>
            <a:ext cx="998708" cy="5614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812" y="1187460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Минимакс</a:t>
            </a:r>
            <a:endParaRPr lang="ru-RU" b="1" dirty="0"/>
          </a:p>
        </p:txBody>
      </p:sp>
      <p:cxnSp>
        <p:nvCxnSpPr>
          <p:cNvPr id="10" name="Прямая со стрелкой 9"/>
          <p:cNvCxnSpPr>
            <a:endCxn id="11" idx="0"/>
          </p:cNvCxnSpPr>
          <p:nvPr/>
        </p:nvCxnSpPr>
        <p:spPr>
          <a:xfrm flipH="1">
            <a:off x="2699773" y="836712"/>
            <a:ext cx="576084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6640" y="1556792"/>
            <a:ext cx="13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Альфа-Бета</a:t>
            </a:r>
            <a:endParaRPr lang="ru-RU" b="1" dirty="0"/>
          </a:p>
        </p:txBody>
      </p:sp>
      <p:cxnSp>
        <p:nvCxnSpPr>
          <p:cNvPr id="15" name="Прямая со стрелкой 14"/>
          <p:cNvCxnSpPr>
            <a:endCxn id="18" idx="0"/>
          </p:cNvCxnSpPr>
          <p:nvPr/>
        </p:nvCxnSpPr>
        <p:spPr>
          <a:xfrm>
            <a:off x="4067944" y="836712"/>
            <a:ext cx="618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98928" y="1628800"/>
            <a:ext cx="55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PVS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00543" y="1611157"/>
            <a:ext cx="11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Negascout</a:t>
            </a:r>
            <a:endParaRPr lang="ru-RU" b="1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932040" y="836712"/>
            <a:ext cx="648072" cy="7744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76256" y="146615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MTD-f</a:t>
            </a:r>
            <a:endParaRPr lang="ru-RU" b="1" dirty="0"/>
          </a:p>
        </p:txBody>
      </p:sp>
      <p:cxnSp>
        <p:nvCxnSpPr>
          <p:cNvPr id="24" name="Прямая со стрелкой 23"/>
          <p:cNvCxnSpPr>
            <a:endCxn id="23" idx="0"/>
          </p:cNvCxnSpPr>
          <p:nvPr/>
        </p:nvCxnSpPr>
        <p:spPr>
          <a:xfrm>
            <a:off x="5940152" y="836712"/>
            <a:ext cx="1331405" cy="6294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8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87208" cy="850106"/>
          </a:xfrm>
        </p:spPr>
        <p:txBody>
          <a:bodyPr/>
          <a:lstStyle/>
          <a:p>
            <a:r>
              <a:rPr lang="ru-RU" sz="4000" dirty="0" smtClean="0"/>
              <a:t>Кеширование</a:t>
            </a:r>
            <a:r>
              <a:rPr lang="en-US" dirty="0" smtClean="0"/>
              <a:t> </a:t>
            </a:r>
            <a:r>
              <a:rPr lang="ru-RU" dirty="0" smtClean="0"/>
              <a:t>и хеширование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24744"/>
                <a:ext cx="5832648" cy="2376264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err="1" smtClean="0"/>
                  <a:t>Зобрист</a:t>
                </a:r>
                <a:r>
                  <a:rPr lang="en-US" sz="2000" dirty="0" smtClean="0"/>
                  <a:t>-</a:t>
                </a:r>
                <a:r>
                  <a:rPr lang="ru-RU" sz="2000" dirty="0" smtClean="0"/>
                  <a:t>хеширование</a:t>
                </a:r>
              </a:p>
              <a:p>
                <a:pPr marL="0" indent="0">
                  <a:buNone/>
                </a:pPr>
                <a:r>
                  <a:rPr lang="ru-RU" sz="20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xor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HashTable</a:t>
                </a:r>
                <a:r>
                  <a:rPr lang="en-US" sz="2000" dirty="0" smtClean="0"/>
                  <a:t>[x][y][color]</a:t>
                </a:r>
                <a:endParaRPr lang="ru-RU" sz="2000" dirty="0" smtClean="0"/>
              </a:p>
              <a:p>
                <a:r>
                  <a:rPr lang="ru-RU" sz="2000" dirty="0" smtClean="0"/>
                  <a:t>Запись информации (типа узла, глубина, лучший ход) при состоянии поля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 smtClean="0"/>
                  <a:t> в таблицу перестановок для последующего использования в игровом дереве.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24744"/>
                <a:ext cx="5832648" cy="2376264"/>
              </a:xfrm>
              <a:blipFill rotWithShape="1">
                <a:blip r:embed="rId2"/>
                <a:stretch>
                  <a:fillRect l="-940" t="-1285" r="-15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бъект 2"/>
          <p:cNvSpPr txBox="1">
            <a:spLocks/>
          </p:cNvSpPr>
          <p:nvPr/>
        </p:nvSpPr>
        <p:spPr>
          <a:xfrm>
            <a:off x="467544" y="3501008"/>
            <a:ext cx="78983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Достоинства:</a:t>
            </a:r>
          </a:p>
          <a:p>
            <a:r>
              <a:rPr lang="ru-RU" sz="1800" dirty="0" smtClean="0"/>
              <a:t>Минимизация коллизий в игровом дереве.</a:t>
            </a:r>
          </a:p>
          <a:p>
            <a:r>
              <a:rPr lang="ru-RU" sz="1800" dirty="0" smtClean="0"/>
              <a:t>Использование не только для хеширования состояний доски (поля), но и для более высокоуровневых примитивов.</a:t>
            </a:r>
          </a:p>
          <a:p>
            <a:r>
              <a:rPr lang="ru-RU" sz="1800" dirty="0" smtClean="0"/>
              <a:t>Можно использовать результаты при последующих расчетах.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smtClean="0"/>
              <a:t>Недостатки:</a:t>
            </a:r>
          </a:p>
          <a:p>
            <a:r>
              <a:rPr lang="ru-RU" sz="1800" dirty="0" smtClean="0"/>
              <a:t>Тяжело обнаруживаемые ошибки при коллизиях ключа и индекса.</a:t>
            </a:r>
          </a:p>
          <a:p>
            <a:r>
              <a:rPr lang="ru-RU" sz="1800" dirty="0" smtClean="0"/>
              <a:t>Сложность реализации параллельного алгоритма поиска (т.к. хеш-таблица общая, то нужно использовать взаимоблокировки или атомарные операции).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C:\Users\KvanTTT\Downloads\TreeColli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5" y="1268760"/>
            <a:ext cx="2265362" cy="17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3708" y="187275"/>
            <a:ext cx="5256584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Экспертные системы</a:t>
            </a:r>
            <a:endParaRPr lang="ru-RU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268760"/>
            <a:ext cx="24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Сравнение с образцом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30069" y="1217862"/>
            <a:ext cx="271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Распознавание образцов</a:t>
            </a:r>
          </a:p>
        </p:txBody>
      </p:sp>
      <p:sp>
        <p:nvSpPr>
          <p:cNvPr id="14" name="Объект 3"/>
          <p:cNvSpPr txBox="1">
            <a:spLocks/>
          </p:cNvSpPr>
          <p:nvPr/>
        </p:nvSpPr>
        <p:spPr>
          <a:xfrm>
            <a:off x="481098" y="3211697"/>
            <a:ext cx="8064896" cy="3121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Достоинства:</a:t>
            </a:r>
          </a:p>
          <a:p>
            <a:r>
              <a:rPr lang="ru-RU" sz="1800" dirty="0" smtClean="0"/>
              <a:t>Высокая скорость работы.</a:t>
            </a:r>
          </a:p>
          <a:p>
            <a:r>
              <a:rPr lang="ru-RU" sz="1800" dirty="0" smtClean="0"/>
              <a:t>Глобальный поиск.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b="1" dirty="0" smtClean="0"/>
              <a:t>Недостатки:</a:t>
            </a:r>
          </a:p>
          <a:p>
            <a:pPr lvl="0"/>
            <a:r>
              <a:rPr lang="ru-RU" sz="1800" dirty="0"/>
              <a:t>Требуется привлечение экспертов в предметной области для составления базы знаний.</a:t>
            </a:r>
          </a:p>
          <a:p>
            <a:r>
              <a:rPr lang="ru-RU" sz="1800" dirty="0" smtClean="0"/>
              <a:t>Сложность формализации экспертных знаний.</a:t>
            </a:r>
          </a:p>
          <a:p>
            <a:r>
              <a:rPr lang="ru-RU" sz="1800" dirty="0" smtClean="0"/>
              <a:t>Требуется много времени на составление базы знаний.</a:t>
            </a:r>
          </a:p>
          <a:p>
            <a:r>
              <a:rPr lang="ru-RU" sz="1800" dirty="0" smtClean="0"/>
              <a:t>Невозможность поиска на приемлемую глубину.</a:t>
            </a:r>
          </a:p>
        </p:txBody>
      </p:sp>
      <p:cxnSp>
        <p:nvCxnSpPr>
          <p:cNvPr id="4" name="Прямая со стрелкой 3"/>
          <p:cNvCxnSpPr>
            <a:endCxn id="9" idx="0"/>
          </p:cNvCxnSpPr>
          <p:nvPr/>
        </p:nvCxnSpPr>
        <p:spPr>
          <a:xfrm flipH="1">
            <a:off x="1774506" y="718346"/>
            <a:ext cx="1198085" cy="550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endCxn id="18" idx="0"/>
          </p:cNvCxnSpPr>
          <p:nvPr/>
        </p:nvCxnSpPr>
        <p:spPr>
          <a:xfrm>
            <a:off x="5148064" y="718346"/>
            <a:ext cx="640390" cy="4995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94" y="1772816"/>
            <a:ext cx="1259738" cy="125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Рисунок 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42" y="1844824"/>
            <a:ext cx="4048654" cy="11024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5482952" cy="85010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Монте-Карло</a:t>
            </a:r>
            <a:endParaRPr lang="ru-RU" sz="4000" dirty="0"/>
          </a:p>
        </p:txBody>
      </p:sp>
      <p:sp>
        <p:nvSpPr>
          <p:cNvPr id="4" name="Объект 3"/>
          <p:cNvSpPr txBox="1">
            <a:spLocks/>
          </p:cNvSpPr>
          <p:nvPr/>
        </p:nvSpPr>
        <p:spPr>
          <a:xfrm>
            <a:off x="422990" y="3284984"/>
            <a:ext cx="8064896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Достоинства:</a:t>
            </a:r>
          </a:p>
          <a:p>
            <a:r>
              <a:rPr lang="ru-RU" sz="1800" dirty="0" smtClean="0"/>
              <a:t>Простота реализации.</a:t>
            </a:r>
          </a:p>
          <a:p>
            <a:r>
              <a:rPr lang="ru-RU" sz="1800" dirty="0" smtClean="0"/>
              <a:t>Простая и эффективная реализация параллельного алгоритма.</a:t>
            </a:r>
          </a:p>
          <a:p>
            <a:r>
              <a:rPr lang="ru-RU" sz="1800" dirty="0" smtClean="0"/>
              <a:t>Стратегический поиск.</a:t>
            </a:r>
          </a:p>
          <a:p>
            <a:r>
              <a:rPr lang="ru-RU" sz="1800" dirty="0" smtClean="0"/>
              <a:t>Положительный опыт использования метода </a:t>
            </a:r>
            <a:r>
              <a:rPr lang="en-US" sz="1800" dirty="0" smtClean="0"/>
              <a:t>UCT</a:t>
            </a:r>
            <a:r>
              <a:rPr lang="ru-RU" sz="1800" dirty="0" smtClean="0"/>
              <a:t> в играх против профессионалов (</a:t>
            </a:r>
            <a:r>
              <a:rPr lang="ru-RU" sz="1800" dirty="0" err="1" smtClean="0"/>
              <a:t>Го</a:t>
            </a:r>
            <a:r>
              <a:rPr lang="ru-RU" sz="1800" dirty="0" smtClean="0"/>
              <a:t>).</a:t>
            </a:r>
            <a:endParaRPr lang="ru-RU" sz="1800" dirty="0"/>
          </a:p>
          <a:p>
            <a:pPr marL="0" indent="0">
              <a:buNone/>
            </a:pPr>
            <a:r>
              <a:rPr lang="ru-RU" sz="1800" b="1" dirty="0" smtClean="0"/>
              <a:t>Недостатки:</a:t>
            </a:r>
          </a:p>
          <a:p>
            <a:r>
              <a:rPr lang="ru-RU" sz="1800" dirty="0" smtClean="0"/>
              <a:t>Требуются большие вычислительные ресурсы для приемлемой игры.</a:t>
            </a:r>
          </a:p>
          <a:p>
            <a:r>
              <a:rPr lang="ru-RU" sz="1800" dirty="0" smtClean="0"/>
              <a:t>Большая энтропия </a:t>
            </a:r>
            <a:r>
              <a:rPr lang="en-US" sz="1800" dirty="0" smtClean="0"/>
              <a:t>=&gt;</a:t>
            </a:r>
            <a:r>
              <a:rPr lang="ru-RU" sz="1800" dirty="0" smtClean="0"/>
              <a:t> Высокая эффективность для полей</a:t>
            </a:r>
            <a:r>
              <a:rPr lang="en-US" sz="1800" dirty="0" smtClean="0"/>
              <a:t> </a:t>
            </a:r>
            <a:r>
              <a:rPr lang="ru-RU" sz="1800" dirty="0" smtClean="0"/>
              <a:t>маленького размера.</a:t>
            </a:r>
            <a:endParaRPr 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640" y="1429278"/>
                <a:ext cx="3527288" cy="1495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Простой метод</a:t>
                </a:r>
                <a:r>
                  <a:rPr lang="en-US" b="1" dirty="0" smtClean="0"/>
                  <a:t>:</a:t>
                </a:r>
                <a:endParaRPr lang="ru-RU" b="1" dirty="0" smtClean="0"/>
              </a:p>
              <a:p>
                <a:endParaRPr lang="ru-RU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ru-RU" sz="1400" dirty="0" smtClean="0"/>
                  <a:t>Моделируется </a:t>
                </a:r>
                <a:r>
                  <a:rPr lang="en-US" sz="1400" dirty="0" smtClean="0"/>
                  <a:t>N </a:t>
                </a:r>
                <a:r>
                  <a:rPr lang="ru-RU" sz="1400" dirty="0" smtClean="0"/>
                  <a:t>случайных партий</a:t>
                </a:r>
                <a:endParaRPr lang="en-US" sz="1400" b="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𝑁𝑒𝑥𝑡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/>
                              </a:rPr>
                              <m:t>𝑝𝑜𝑠𝑖𝑡𝑖𝑜𝑛𝑠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𝑊𝑖𝑛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𝐹𝑎𝑖𝑙</m:t>
                            </m:r>
                          </m:den>
                        </m:f>
                      </m:e>
                    </m:func>
                  </m:oMath>
                </a14:m>
                <a:endParaRPr lang="ru-RU" sz="16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40" y="1429278"/>
                <a:ext cx="3527288" cy="1495666"/>
              </a:xfrm>
              <a:prstGeom prst="rect">
                <a:avLst/>
              </a:prstGeom>
              <a:blipFill rotWithShape="1">
                <a:blip r:embed="rId2"/>
                <a:stretch>
                  <a:fillRect l="-1382" t="-20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39952" y="1358433"/>
                <a:ext cx="4536504" cy="2281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Метод </a:t>
                </a:r>
                <a:r>
                  <a:rPr lang="en-US" b="1" dirty="0" smtClean="0"/>
                  <a:t>UCT (2006):</a:t>
                </a:r>
                <a:endParaRPr lang="ru-RU" b="1" dirty="0" smtClean="0"/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ru-RU" sz="1400" dirty="0" smtClean="0"/>
                  <a:t>Моделируется </a:t>
                </a:r>
                <a:r>
                  <a:rPr lang="en-US" sz="1400" dirty="0" smtClean="0"/>
                  <a:t>N </a:t>
                </a:r>
                <a:r>
                  <a:rPr lang="ru-RU" sz="1400" dirty="0" smtClean="0"/>
                  <a:t>случайных партий</a:t>
                </a:r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𝑈𝑐𝑡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𝑊𝑖𝑛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𝑐h𝑖𝑙𝑑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𝑉𝑖𝑠𝑖𝑡𝑠</m:t>
                                </m:r>
                              </m:den>
                            </m:f>
                            <m:r>
                              <a:rPr lang="en-US" sz="1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𝑈𝑐𝑡𝐾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𝑉𝑖𝑠𝑖𝑡𝑠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𝑐h𝑖𝑙𝑑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.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  <m:t>𝑉𝑖𝑠𝑖𝑡𝑠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𝑐h𝑖𝑙𝑑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𝑉𝑖𝑠𝑖𝑡𝑠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𝑟𝑎𝑛𝑑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𝑐h𝑖𝑙𝑑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𝑉𝑖𝑠𝑖𝑡𝑠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ru-RU" sz="1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𝑁𝑒𝑥𝑡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/>
                              </a:rPr>
                              <m:t>𝑝𝑜𝑠𝑖𝑡𝑖𝑜𝑛𝑠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/>
                          </a:rPr>
                          <m:t>𝑈𝑐𝑡</m:t>
                        </m:r>
                      </m:e>
                    </m:func>
                  </m:oMath>
                </a14:m>
                <a:r>
                  <a:rPr lang="en-US" sz="1400" dirty="0" smtClean="0"/>
                  <a:t> </a:t>
                </a:r>
                <a:r>
                  <a:rPr lang="ru-RU" sz="1400" dirty="0" smtClean="0"/>
                  <a:t>на каждом шаге</a:t>
                </a:r>
                <a:endParaRPr lang="en-US" sz="1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358433"/>
                <a:ext cx="4536504" cy="2281074"/>
              </a:xfrm>
              <a:prstGeom prst="rect">
                <a:avLst/>
              </a:prstGeom>
              <a:blipFill rotWithShape="1">
                <a:blip r:embed="rId3"/>
                <a:stretch>
                  <a:fillRect l="-1075" t="-1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>
            <a:endCxn id="5" idx="0"/>
          </p:cNvCxnSpPr>
          <p:nvPr/>
        </p:nvCxnSpPr>
        <p:spPr>
          <a:xfrm flipH="1">
            <a:off x="2160284" y="908720"/>
            <a:ext cx="755532" cy="520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endCxn id="6" idx="0"/>
          </p:cNvCxnSpPr>
          <p:nvPr/>
        </p:nvCxnSpPr>
        <p:spPr>
          <a:xfrm>
            <a:off x="5868144" y="908720"/>
            <a:ext cx="540060" cy="449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5987008" cy="49006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Дальнейший план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96944" cy="5904656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Методы минимакса:</a:t>
            </a:r>
            <a:endParaRPr lang="ru-RU" sz="1400" dirty="0" smtClean="0"/>
          </a:p>
          <a:p>
            <a:pPr lvl="1"/>
            <a:r>
              <a:rPr lang="ru-RU" sz="1800" dirty="0" smtClean="0"/>
              <a:t>Статичная природа игры в «Точках» </a:t>
            </a:r>
            <a:r>
              <a:rPr lang="en-US" sz="1800" dirty="0" smtClean="0"/>
              <a:t> </a:t>
            </a:r>
            <a:r>
              <a:rPr lang="ru-RU" sz="1800" dirty="0" smtClean="0"/>
              <a:t>-</a:t>
            </a:r>
            <a:r>
              <a:rPr lang="en-US" sz="1800" dirty="0" smtClean="0"/>
              <a:t>&gt;</a:t>
            </a:r>
            <a:r>
              <a:rPr lang="ru-RU" sz="1800" dirty="0" smtClean="0"/>
              <a:t>  просчет точек  только одного цвета и нахождение предварительных </a:t>
            </a:r>
            <a:r>
              <a:rPr lang="en-US" sz="1800" dirty="0" smtClean="0"/>
              <a:t>alpha </a:t>
            </a:r>
            <a:r>
              <a:rPr lang="ru-RU" sz="1800" dirty="0" smtClean="0"/>
              <a:t>и </a:t>
            </a:r>
            <a:r>
              <a:rPr lang="en-US" sz="1800" dirty="0" smtClean="0"/>
              <a:t>beta </a:t>
            </a:r>
            <a:r>
              <a:rPr lang="ru-RU" sz="1800" dirty="0" smtClean="0"/>
              <a:t>для последующего использования их в алгоритмах минимакса (</a:t>
            </a:r>
            <a:r>
              <a:rPr lang="en-US" sz="1800" dirty="0" smtClean="0"/>
              <a:t>Alpha-Beta</a:t>
            </a:r>
            <a:r>
              <a:rPr lang="ru-RU" sz="1800" dirty="0" smtClean="0"/>
              <a:t>, </a:t>
            </a:r>
            <a:r>
              <a:rPr lang="en-US" sz="1800" dirty="0" err="1" smtClean="0"/>
              <a:t>Negascout</a:t>
            </a:r>
            <a:r>
              <a:rPr lang="ru-RU" sz="1800" dirty="0" smtClean="0"/>
              <a:t>).</a:t>
            </a:r>
          </a:p>
          <a:p>
            <a:pPr lvl="1"/>
            <a:r>
              <a:rPr lang="ru-RU" sz="1800" dirty="0" smtClean="0"/>
              <a:t>Моделирование ходов «2 атаки 1 защита»: два хода точек одного цвета, приводящих к окружению + один ход точек другого цвета, защищающий группу. Это довольно часто-встречающаяся ситуация.</a:t>
            </a:r>
            <a:endParaRPr lang="ru-RU" sz="800" dirty="0"/>
          </a:p>
          <a:p>
            <a:r>
              <a:rPr lang="ru-RU" sz="2400" dirty="0" smtClean="0"/>
              <a:t>Экспертные системы:</a:t>
            </a:r>
          </a:p>
          <a:p>
            <a:pPr lvl="1"/>
            <a:r>
              <a:rPr lang="ru-RU" sz="1800" dirty="0" smtClean="0"/>
              <a:t>Разработать базу шаблонов для точек (формат, атрибуты).</a:t>
            </a:r>
          </a:p>
          <a:p>
            <a:pPr lvl="1"/>
            <a:r>
              <a:rPr lang="ru-RU" sz="1800" dirty="0" smtClean="0"/>
              <a:t>Реализация распознавания паттерном с помощью КА.</a:t>
            </a:r>
          </a:p>
          <a:p>
            <a:r>
              <a:rPr lang="ru-RU" sz="2400" dirty="0" smtClean="0"/>
              <a:t>Методы Монте-Карло:</a:t>
            </a:r>
          </a:p>
          <a:p>
            <a:pPr lvl="1"/>
            <a:r>
              <a:rPr lang="ru-RU" sz="1800" dirty="0" smtClean="0"/>
              <a:t>Модификация метода </a:t>
            </a:r>
            <a:r>
              <a:rPr lang="en-US" sz="1800" dirty="0" smtClean="0"/>
              <a:t>UCT:</a:t>
            </a:r>
            <a:r>
              <a:rPr lang="ru-RU" sz="1800" dirty="0" smtClean="0"/>
              <a:t> просчет не всей партии, а локального участка, например соединение групп.</a:t>
            </a:r>
          </a:p>
          <a:p>
            <a:pPr lvl="1"/>
            <a:r>
              <a:rPr lang="ru-RU" sz="1800" dirty="0" smtClean="0"/>
              <a:t>«Умный» выбор ходов (с помощью шаблонов).</a:t>
            </a:r>
          </a:p>
          <a:p>
            <a:pPr lvl="1"/>
            <a:r>
              <a:rPr lang="ru-RU" sz="1800" dirty="0" smtClean="0"/>
              <a:t>Исследовать метод в различных вариациях с различными параметрами.</a:t>
            </a:r>
          </a:p>
          <a:p>
            <a:r>
              <a:rPr lang="ru-RU" sz="2400" dirty="0" smtClean="0"/>
              <a:t>Общее:</a:t>
            </a:r>
          </a:p>
          <a:p>
            <a:pPr lvl="1"/>
            <a:r>
              <a:rPr lang="ru-RU" sz="1800" dirty="0" smtClean="0"/>
              <a:t>Разработка метода для разбиения множества точек на непересекающиеся траектории.</a:t>
            </a:r>
          </a:p>
          <a:p>
            <a:pPr lvl="1"/>
            <a:r>
              <a:rPr lang="ru-RU" sz="1800" dirty="0" smtClean="0"/>
              <a:t>Реализовать и исследовать описанные алгоритмы в комбинации друг с другом.</a:t>
            </a:r>
          </a:p>
          <a:p>
            <a:pPr lvl="1"/>
            <a:endParaRPr lang="ru-RU" sz="1400" dirty="0" smtClean="0"/>
          </a:p>
          <a:p>
            <a:pPr lvl="1"/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16824" cy="692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Текущие исследования и выводы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80920" cy="52565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Эффективность хеш-таблицы в зависимости от ее размера. Оптимальный размер: </a:t>
                </a:r>
                <a:r>
                  <a:rPr lang="en-US" dirty="0" smtClean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sup>
                    </m:sSup>
                  </m:oMath>
                </a14:m>
                <a:r>
                  <a:rPr lang="ru-RU" dirty="0" smtClean="0"/>
                  <a:t> элементов.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Метод </a:t>
                </a:r>
                <a:r>
                  <a:rPr lang="en-US" dirty="0" smtClean="0"/>
                  <a:t>UCT</a:t>
                </a:r>
                <a:r>
                  <a:rPr lang="ru-RU" dirty="0" smtClean="0"/>
                  <a:t> работает лучше, чем </a:t>
                </a:r>
                <a:r>
                  <a:rPr lang="en-US" dirty="0" smtClean="0"/>
                  <a:t>Alpha-Beta</a:t>
                </a:r>
                <a:r>
                  <a:rPr lang="ru-RU" dirty="0" smtClean="0"/>
                  <a:t>. Ходы выбирались на расстоянии менее двух позиций до всех поставленных точек. При этом основной проблемой </a:t>
                </a:r>
                <a:r>
                  <a:rPr lang="en-US" dirty="0" smtClean="0"/>
                  <a:t>UCT</a:t>
                </a:r>
                <a:r>
                  <a:rPr lang="ru-RU" dirty="0" smtClean="0"/>
                  <a:t> является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случаи каскадных атак и защит.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80920" cy="5256584"/>
              </a:xfrm>
              <a:blipFill rotWithShape="1">
                <a:blip r:embed="rId2"/>
                <a:stretch>
                  <a:fillRect l="-1105" t="-2088" r="-2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115115"/>
              </p:ext>
            </p:extLst>
          </p:nvPr>
        </p:nvGraphicFramePr>
        <p:xfrm>
          <a:off x="1907704" y="1988840"/>
          <a:ext cx="460851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346646"/>
            <a:ext cx="5688632" cy="922114"/>
          </a:xfrm>
        </p:spPr>
        <p:txBody>
          <a:bodyPr>
            <a:noAutofit/>
          </a:bodyPr>
          <a:lstStyle/>
          <a:p>
            <a:r>
              <a:rPr lang="ru-RU" sz="4000" dirty="0" smtClean="0"/>
              <a:t>Машинное обучение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929735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30069" y="1929735"/>
            <a:ext cx="262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Генетические алгоритмы</a:t>
            </a:r>
          </a:p>
        </p:txBody>
      </p:sp>
      <p:cxnSp>
        <p:nvCxnSpPr>
          <p:cNvPr id="6" name="Прямая со стрелкой 5"/>
          <p:cNvCxnSpPr>
            <a:endCxn id="4" idx="0"/>
          </p:cNvCxnSpPr>
          <p:nvPr/>
        </p:nvCxnSpPr>
        <p:spPr>
          <a:xfrm flipH="1">
            <a:off x="2092231" y="1268760"/>
            <a:ext cx="967607" cy="66097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5148071" y="1268760"/>
            <a:ext cx="720073" cy="66097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3"/>
          <p:cNvSpPr txBox="1">
            <a:spLocks/>
          </p:cNvSpPr>
          <p:nvPr/>
        </p:nvSpPr>
        <p:spPr>
          <a:xfrm>
            <a:off x="368727" y="2708920"/>
            <a:ext cx="8064896" cy="312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Достоинства:</a:t>
            </a:r>
          </a:p>
          <a:p>
            <a:r>
              <a:rPr lang="ru-RU" sz="1800" dirty="0" smtClean="0"/>
              <a:t>Высокая скорость работы (на этапе игры, а не обучения).</a:t>
            </a:r>
          </a:p>
          <a:p>
            <a:r>
              <a:rPr lang="ru-RU" sz="1800" dirty="0" smtClean="0"/>
              <a:t>Хорошо сочетается с методами, основанных на шаблонах (генерация шаблонов без экспертов).</a:t>
            </a:r>
          </a:p>
          <a:p>
            <a:r>
              <a:rPr lang="ru-RU" sz="1800" dirty="0" smtClean="0"/>
              <a:t>Динамический уровень сложности. Чем больше игр, тем выше уровень. </a:t>
            </a:r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06FE-063A-48CA-B984-EB65D640547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792</Words>
  <Application>Microsoft Office PowerPoint</Application>
  <PresentationFormat>Экран (4:3)</PresentationFormat>
  <Paragraphs>175</Paragraphs>
  <Slides>10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Методы и алгоритмы, применяемые в ИИ для позиционных, логических игр </vt:lpstr>
      <vt:lpstr>Сравнительный анализ</vt:lpstr>
      <vt:lpstr>Деревья поиска</vt:lpstr>
      <vt:lpstr>Кеширование и хеширование</vt:lpstr>
      <vt:lpstr>Экспертные системы</vt:lpstr>
      <vt:lpstr>Методы Монте-Карло</vt:lpstr>
      <vt:lpstr> Дальнейший план </vt:lpstr>
      <vt:lpstr>Текущие исследования и выводы</vt:lpstr>
      <vt:lpstr>Машинное обучение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алгоритмы, применяемые в ИИ для позиционных игр</dc:title>
  <dc:creator>KvanTTT</dc:creator>
  <cp:lastModifiedBy>KvanTTT</cp:lastModifiedBy>
  <cp:revision>37</cp:revision>
  <cp:lastPrinted>2012-05-16T23:06:51Z</cp:lastPrinted>
  <dcterms:created xsi:type="dcterms:W3CDTF">2012-05-16T11:58:54Z</dcterms:created>
  <dcterms:modified xsi:type="dcterms:W3CDTF">2012-05-21T15:23:31Z</dcterms:modified>
</cp:coreProperties>
</file>