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67" r:id="rId12"/>
    <p:sldId id="272" r:id="rId13"/>
    <p:sldId id="268" r:id="rId14"/>
    <p:sldId id="269" r:id="rId15"/>
    <p:sldId id="270" r:id="rId16"/>
    <p:sldId id="273" r:id="rId17"/>
    <p:sldId id="271" r:id="rId18"/>
    <p:sldId id="283" r:id="rId19"/>
    <p:sldId id="284" r:id="rId20"/>
    <p:sldId id="274" r:id="rId21"/>
    <p:sldId id="285" r:id="rId22"/>
    <p:sldId id="286" r:id="rId23"/>
    <p:sldId id="289" r:id="rId24"/>
    <p:sldId id="288" r:id="rId25"/>
    <p:sldId id="275" r:id="rId26"/>
    <p:sldId id="276" r:id="rId27"/>
    <p:sldId id="277" r:id="rId28"/>
    <p:sldId id="287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9844F1-E3D5-4BF4-B458-E2A0BB3A887C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4"/>
            <p14:sldId id="263"/>
            <p14:sldId id="266"/>
            <p14:sldId id="267"/>
            <p14:sldId id="272"/>
            <p14:sldId id="268"/>
            <p14:sldId id="269"/>
            <p14:sldId id="270"/>
            <p14:sldId id="273"/>
            <p14:sldId id="271"/>
            <p14:sldId id="283"/>
            <p14:sldId id="284"/>
            <p14:sldId id="274"/>
            <p14:sldId id="285"/>
            <p14:sldId id="286"/>
            <p14:sldId id="289"/>
            <p14:sldId id="288"/>
            <p14:sldId id="275"/>
            <p14:sldId id="276"/>
            <p14:sldId id="277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94616" autoAdjust="0"/>
  </p:normalViewPr>
  <p:slideViewPr>
    <p:cSldViewPr>
      <p:cViewPr varScale="1">
        <p:scale>
          <a:sx n="112" d="100"/>
          <a:sy n="112" d="100"/>
        </p:scale>
        <p:origin x="-7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97EB-078E-4813-AE0D-5E43DF01054C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F28EC-FE49-4BFB-96F2-13B2A8599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0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5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8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3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5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B58E-3B38-4F0E-8DC9-F66057BCE5A3}" type="datetimeFigureOut">
              <a:rPr lang="ru-RU" smtClean="0"/>
              <a:t>24.11.2012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294E-BEA2-4186-83E2-5D8040CB3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1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KvanTTT/Math-Fun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Компиляция математических выражений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40760" cy="622920"/>
          </a:xfrm>
        </p:spPr>
        <p:txBody>
          <a:bodyPr/>
          <a:lstStyle/>
          <a:p>
            <a:r>
              <a:rPr lang="ru-RU" dirty="0"/>
              <a:t>Кочуркин Иван, ИУ7, 6 курс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Аналитические производные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Производные для всех типов узлов:</a:t>
            </a:r>
          </a:p>
          <a:p>
            <a:r>
              <a:rPr lang="en-US" dirty="0" smtClean="0"/>
              <a:t>Value' = 0</a:t>
            </a:r>
          </a:p>
          <a:p>
            <a:r>
              <a:rPr lang="en-US" dirty="0" smtClean="0"/>
              <a:t>Constant' = 0</a:t>
            </a:r>
          </a:p>
          <a:p>
            <a:r>
              <a:rPr lang="en-US" dirty="0" smtClean="0"/>
              <a:t>Variable' = 1</a:t>
            </a:r>
          </a:p>
          <a:p>
            <a:r>
              <a:rPr lang="en-US" dirty="0" smtClean="0"/>
              <a:t>Function' = Derivatives[Function]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производных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799288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Использование композиции функций для рекурсивного повторения процесса, т.е.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0" y="5387304"/>
            <a:ext cx="6844952" cy="85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6" y="4653136"/>
            <a:ext cx="45624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0" y="3861048"/>
            <a:ext cx="4562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84" y="2348880"/>
            <a:ext cx="40862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3224399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Примеры: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83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Упрощение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3"/>
            <a:ext cx="8280920" cy="3240359"/>
          </a:xfrm>
        </p:spPr>
        <p:txBody>
          <a:bodyPr/>
          <a:lstStyle/>
          <a:p>
            <a:r>
              <a:rPr lang="ru-RU" dirty="0" smtClean="0"/>
              <a:t>Из любых выражений.</a:t>
            </a:r>
          </a:p>
          <a:p>
            <a:r>
              <a:rPr lang="ru-RU" dirty="0" smtClean="0"/>
              <a:t>Но главное – из результатов вычисления аналитической производной.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dirty="0" smtClean="0"/>
              <a:t>1 * a + 0 – a ^ 1 – sin(0 * x + pi) </a:t>
            </a:r>
            <a:r>
              <a:rPr lang="ru-RU" dirty="0" smtClean="0"/>
              <a:t>     </a:t>
            </a:r>
            <a:r>
              <a:rPr lang="en-US" dirty="0" smtClean="0"/>
              <a:t>=</a:t>
            </a:r>
            <a:r>
              <a:rPr lang="ru-RU" dirty="0" smtClean="0"/>
              <a:t>     </a:t>
            </a:r>
            <a:r>
              <a:rPr lang="en-US" dirty="0" smtClean="0"/>
              <a:t> 0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7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ru-RU" dirty="0" smtClean="0"/>
              <a:t>Типы упрощений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532859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Простой, по аналогии с подстановкой в производных: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a * 0 = 0;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 0 + a = a;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a ^</a:t>
            </a:r>
            <a:r>
              <a:rPr lang="ru-RU" dirty="0" smtClean="0"/>
              <a:t> </a:t>
            </a:r>
            <a:r>
              <a:rPr lang="en-US" dirty="0" smtClean="0"/>
              <a:t>1 = a;</a:t>
            </a:r>
            <a:endParaRPr lang="en-US" dirty="0"/>
          </a:p>
          <a:p>
            <a:pPr marL="457200" lvl="1" indent="0">
              <a:buNone/>
            </a:pPr>
            <a:endParaRPr lang="ru-RU" dirty="0" smtClean="0"/>
          </a:p>
          <a:p>
            <a:r>
              <a:rPr lang="en-US" dirty="0" smtClean="0"/>
              <a:t>C </a:t>
            </a:r>
            <a:r>
              <a:rPr lang="ru-RU" dirty="0" smtClean="0"/>
              <a:t>перебором:</a:t>
            </a:r>
          </a:p>
          <a:p>
            <a:pPr lvl="1"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en-US" dirty="0" smtClean="0"/>
              <a:t>a – a = 0;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* 1 / a = 0;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ru-RU" dirty="0" smtClean="0"/>
              <a:t>Унификация операци</a:t>
            </a:r>
            <a:r>
              <a:rPr lang="ru-RU" dirty="0"/>
              <a:t>й</a:t>
            </a:r>
            <a:r>
              <a:rPr lang="ru-RU" dirty="0" smtClean="0"/>
              <a:t> </a:t>
            </a:r>
            <a:endParaRPr lang="ru-RU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– b = a + (-b);</a:t>
            </a:r>
            <a:endParaRPr lang="ru-RU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/ b = a * (1 / b)  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0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Бинарные и </a:t>
            </a:r>
            <a:r>
              <a:rPr lang="ru-RU" dirty="0" err="1" smtClean="0"/>
              <a:t>мультинарные</a:t>
            </a:r>
            <a:r>
              <a:rPr lang="ru-RU" dirty="0" smtClean="0"/>
              <a:t> деревья</a:t>
            </a:r>
            <a:endParaRPr lang="ru-RU" dirty="0"/>
          </a:p>
        </p:txBody>
      </p:sp>
      <p:pic>
        <p:nvPicPr>
          <p:cNvPr id="4098" name="Picture 2" descr="http://habrastorage.org/storage2/6df/75b/31b/6df75b31b7cd0fc9a57f31b78034cc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5" y="1988840"/>
            <a:ext cx="3672408" cy="40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habrastorage.org/storage2/e4b/18e/947/e4b18e947ae6721069fb1786024734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73" y="2092717"/>
            <a:ext cx="3672408" cy="40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4314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Используется для удобства перебора узлов в коммутативных операциях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791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680" y="188640"/>
            <a:ext cx="82296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Сортировка узлов в выражении</a:t>
            </a:r>
            <a:endParaRPr lang="ru-RU" dirty="0"/>
          </a:p>
        </p:txBody>
      </p:sp>
      <p:pic>
        <p:nvPicPr>
          <p:cNvPr id="5122" name="Picture 2" descr="http://habrastorage.org/storage2/5f7/cbe/02c/5f7cbe02ca68bb9c8fe7b4ca3c184f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620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115325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Равны ли </a:t>
            </a:r>
            <a:r>
              <a:rPr lang="en-US" sz="2400" dirty="0" smtClean="0"/>
              <a:t>sin(x + y * 5)  </a:t>
            </a:r>
            <a:r>
              <a:rPr lang="ru-RU" sz="2400" dirty="0" smtClean="0"/>
              <a:t>и</a:t>
            </a:r>
            <a:r>
              <a:rPr lang="en-US" sz="2400" dirty="0" smtClean="0"/>
              <a:t>  sin(5</a:t>
            </a:r>
            <a:r>
              <a:rPr lang="ru-RU" sz="2400" dirty="0" smtClean="0"/>
              <a:t> </a:t>
            </a:r>
            <a:r>
              <a:rPr lang="en-US" sz="2400" dirty="0" smtClean="0"/>
              <a:t>* y + x)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1153257"/>
            <a:ext cx="247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Ответ: Да!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673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Сложение</a:t>
                </a:r>
              </a:p>
              <a:p>
                <a:pPr marL="0" lvl="1" indent="0">
                  <a:buNone/>
                </a:pPr>
                <a:r>
                  <a:rPr lang="ru-RU" b="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ru-RU" dirty="0" smtClean="0"/>
                  <a:t>Умножение</a:t>
                </a:r>
              </a:p>
              <a:p>
                <a:pPr marL="0" indent="0">
                  <a:buNone/>
                </a:pPr>
                <a:r>
                  <a:rPr lang="ru-RU" b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r>
                  <a:rPr lang="ru-RU" dirty="0" smtClean="0"/>
                  <a:t>Сокращение</a:t>
                </a:r>
              </a:p>
              <a:p>
                <a:pPr marL="0" lvl="1" indent="0">
                  <a:buNone/>
                </a:pPr>
                <a:r>
                  <a:rPr lang="ru-RU" b="0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ru-RU" b="0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ru-RU" b="0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gcd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1187624" y="260648"/>
            <a:ext cx="633670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Рациональные числа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569488"/>
            <a:ext cx="3505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</a:t>
            </a:r>
            <a:r>
              <a:rPr lang="en-US" sz="2400" b="1" dirty="0" err="1" smtClean="0"/>
              <a:t>cd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) </a:t>
            </a:r>
            <a:r>
              <a:rPr lang="en-US" sz="2400" dirty="0" smtClean="0"/>
              <a:t>– </a:t>
            </a:r>
            <a:r>
              <a:rPr lang="ru-RU" sz="2400" dirty="0" smtClean="0"/>
              <a:t>наибольший общий делитель целых чисел </a:t>
            </a:r>
            <a:r>
              <a:rPr lang="en-US" sz="2400" dirty="0" smtClean="0"/>
              <a:t>a </a:t>
            </a:r>
            <a:r>
              <a:rPr lang="ru-RU" sz="2400" dirty="0" smtClean="0"/>
              <a:t>и </a:t>
            </a:r>
            <a:r>
              <a:rPr lang="en-US" sz="2400" dirty="0" smtClean="0"/>
              <a:t>b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b="1" dirty="0" smtClean="0"/>
              <a:t>алгоритм Евклида</a:t>
            </a:r>
            <a:r>
              <a:rPr lang="ru-RU" sz="2400" dirty="0" smtClean="0"/>
              <a:t> или </a:t>
            </a:r>
            <a:r>
              <a:rPr lang="ru-RU" sz="2400" b="1" dirty="0" smtClean="0"/>
              <a:t>бинарное разложение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5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336704" cy="1008112"/>
          </a:xfrm>
        </p:spPr>
        <p:txBody>
          <a:bodyPr/>
          <a:lstStyle/>
          <a:p>
            <a:r>
              <a:rPr lang="ru-RU" dirty="0" smtClean="0"/>
              <a:t>Рациональные числа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19256" cy="3161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Методы </a:t>
            </a:r>
            <a:r>
              <a:rPr lang="en-US" dirty="0" smtClean="0"/>
              <a:t>string </a:t>
            </a:r>
            <a:r>
              <a:rPr lang="ru-RU" dirty="0" smtClean="0"/>
              <a:t>→</a:t>
            </a:r>
            <a:r>
              <a:rPr lang="en-US" dirty="0" smtClean="0"/>
              <a:t> rational (</a:t>
            </a:r>
            <a:r>
              <a:rPr lang="ru-RU" dirty="0" smtClean="0"/>
              <a:t>0.666666</a:t>
            </a:r>
            <a:r>
              <a:rPr lang="en-US" dirty="0" smtClean="0"/>
              <a:t> </a:t>
            </a:r>
            <a:r>
              <a:rPr lang="ru-RU" dirty="0" smtClean="0"/>
              <a:t>→</a:t>
            </a:r>
            <a:r>
              <a:rPr lang="en-US" dirty="0" smtClean="0"/>
              <a:t> 2/3):</a:t>
            </a:r>
          </a:p>
          <a:p>
            <a:r>
              <a:rPr lang="ru-RU" dirty="0" smtClean="0"/>
              <a:t>Последовательная аппроксимация с помощью инкрементации числителя и знаменателя.</a:t>
            </a:r>
          </a:p>
          <a:p>
            <a:r>
              <a:rPr lang="ru-RU" dirty="0" smtClean="0"/>
              <a:t>Точный метод с помощью нахождения целой, дробной и периодической частей.</a:t>
            </a:r>
            <a:endParaRPr lang="ru-RU" dirty="0"/>
          </a:p>
        </p:txBody>
      </p:sp>
      <p:pic>
        <p:nvPicPr>
          <p:cNvPr id="6146" name="Picture 2" descr="http://habrastorage.org/storage2/13f/eeb/f82/13feebf829c393136ddb3aa73b5ba1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8" y="4300681"/>
            <a:ext cx="6524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40" y="5775422"/>
            <a:ext cx="4300608" cy="87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922114"/>
          </a:xfrm>
        </p:spPr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001419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.NET </a:t>
            </a:r>
            <a:r>
              <a:rPr lang="ru-RU" dirty="0" smtClean="0"/>
              <a:t>сборки и заглушек классов и методов, куда будет компилироваться выражение</a:t>
            </a:r>
          </a:p>
          <a:p>
            <a:r>
              <a:rPr lang="ru-RU" dirty="0" smtClean="0"/>
              <a:t>Назначение номеров локальных переменных всем узлам-функциям в дереве</a:t>
            </a:r>
          </a:p>
          <a:p>
            <a:r>
              <a:rPr lang="ru-RU" dirty="0" smtClean="0"/>
              <a:t>Генерация </a:t>
            </a:r>
            <a:r>
              <a:rPr lang="en-US" dirty="0" smtClean="0"/>
              <a:t>CIL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Оптимизация получившегося кода</a:t>
            </a:r>
          </a:p>
          <a:p>
            <a:r>
              <a:rPr lang="ru-RU" dirty="0" smtClean="0"/>
              <a:t>Запись инструкций в сборку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6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сборки в </a:t>
            </a:r>
            <a:r>
              <a:rPr lang="en-US" dirty="0" err="1" smtClean="0"/>
              <a:t>Mono.Cecil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1972816"/>
          </a:xfrm>
        </p:spPr>
        <p:txBody>
          <a:bodyPr/>
          <a:lstStyle/>
          <a:p>
            <a:r>
              <a:rPr lang="en-US" dirty="0" err="1" smtClean="0"/>
              <a:t>CreateAssembly</a:t>
            </a:r>
            <a:r>
              <a:rPr lang="en-US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ew </a:t>
            </a:r>
            <a:r>
              <a:rPr lang="en-US" sz="3200" dirty="0" err="1" smtClean="0"/>
              <a:t>TypeDefinition</a:t>
            </a:r>
            <a:r>
              <a:rPr lang="en-US" sz="3200" dirty="0" smtClean="0"/>
              <a:t> 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ew </a:t>
            </a:r>
            <a:r>
              <a:rPr lang="en-US" sz="3200" dirty="0" err="1" smtClean="0"/>
              <a:t>MethodDefinition</a:t>
            </a:r>
            <a:r>
              <a:rPr lang="en-US" sz="3200" dirty="0" smtClean="0"/>
              <a:t>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717032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Импорт математических функций с помощью </a:t>
            </a:r>
            <a:r>
              <a:rPr lang="en-US" sz="2800" dirty="0" err="1" smtClean="0"/>
              <a:t>Assembly.MainModule.Import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005011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 также добавление аргументов в сигнатуру генерируемого метода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39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19256" cy="5824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u="sng" dirty="0" smtClean="0"/>
              <a:t>Цель:</a:t>
            </a:r>
          </a:p>
          <a:p>
            <a:pPr marL="0" indent="0">
              <a:buNone/>
            </a:pPr>
            <a:r>
              <a:rPr lang="ru-RU" dirty="0" smtClean="0"/>
              <a:t>Разработка библиотеки для вычисления аналитически производных и упрощения выражений с последующей их компиляцией.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u="sng" dirty="0" smtClean="0"/>
              <a:t>Задачи:</a:t>
            </a:r>
            <a:endParaRPr lang="ru-RU" u="sng" dirty="0"/>
          </a:p>
          <a:p>
            <a:r>
              <a:rPr lang="ru-RU" dirty="0" smtClean="0"/>
              <a:t>Построение дерева выражения (АСТ).</a:t>
            </a:r>
          </a:p>
          <a:p>
            <a:r>
              <a:rPr lang="ru-RU" dirty="0" smtClean="0"/>
              <a:t>Вычисление аналитической производной.</a:t>
            </a:r>
          </a:p>
          <a:p>
            <a:r>
              <a:rPr lang="ru-RU" dirty="0" smtClean="0"/>
              <a:t>Упрощение выражения.</a:t>
            </a:r>
          </a:p>
          <a:p>
            <a:r>
              <a:rPr lang="ru-RU" dirty="0" smtClean="0"/>
              <a:t>Использование рациональных дробей.</a:t>
            </a:r>
          </a:p>
          <a:p>
            <a:r>
              <a:rPr lang="ru-RU" dirty="0" smtClean="0"/>
              <a:t>Компиляция АСТ в инструкции виртуальной машины.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8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инструкции </a:t>
            </a:r>
            <a:r>
              <a:rPr lang="en-US" dirty="0" smtClean="0"/>
              <a:t>CIL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ru-RU" dirty="0" smtClean="0"/>
              <a:t>Загрузка аргументов метода </a:t>
            </a:r>
            <a:r>
              <a:rPr lang="en-US" b="1" dirty="0" err="1" smtClean="0"/>
              <a:t>ldarg.n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ru-RU" dirty="0" smtClean="0"/>
              <a:t>Сохранение и загрузка </a:t>
            </a:r>
            <a:r>
              <a:rPr lang="ru-RU" dirty="0" err="1" smtClean="0"/>
              <a:t>лок</a:t>
            </a:r>
            <a:r>
              <a:rPr lang="en-US" dirty="0" smtClean="0"/>
              <a:t>.</a:t>
            </a:r>
            <a:r>
              <a:rPr lang="ru-RU" dirty="0" smtClean="0"/>
              <a:t> переменных</a:t>
            </a:r>
          </a:p>
          <a:p>
            <a:pPr marL="457200" lvl="1" indent="0">
              <a:buNone/>
            </a:pPr>
            <a:r>
              <a:rPr lang="en-US" sz="3200" b="1" dirty="0" err="1" smtClean="0"/>
              <a:t>stloc.n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sz="3200" b="1" dirty="0" err="1" smtClean="0"/>
              <a:t>ldloc.n</a:t>
            </a:r>
            <a:r>
              <a:rPr lang="en-US" sz="3200" b="1" dirty="0" smtClean="0"/>
              <a:t>;</a:t>
            </a:r>
            <a:endParaRPr lang="ru-RU" sz="3200" b="1" dirty="0" smtClean="0"/>
          </a:p>
          <a:p>
            <a:r>
              <a:rPr lang="ru-RU" dirty="0" smtClean="0"/>
              <a:t>Простые операции</a:t>
            </a:r>
            <a:r>
              <a:rPr lang="en-US" dirty="0" smtClean="0"/>
              <a:t>: </a:t>
            </a:r>
            <a:r>
              <a:rPr lang="en-US" b="1" dirty="0" smtClean="0"/>
              <a:t>add</a:t>
            </a:r>
            <a:r>
              <a:rPr lang="en-US" dirty="0" smtClean="0"/>
              <a:t>, </a:t>
            </a:r>
            <a:r>
              <a:rPr lang="en-US" b="1" dirty="0" smtClean="0"/>
              <a:t>mull</a:t>
            </a:r>
            <a:r>
              <a:rPr lang="en-US" dirty="0" smtClean="0"/>
              <a:t>, </a:t>
            </a:r>
            <a:r>
              <a:rPr lang="en-US" b="1" dirty="0" smtClean="0"/>
              <a:t>sub</a:t>
            </a:r>
            <a:r>
              <a:rPr lang="en-US" dirty="0" smtClean="0"/>
              <a:t>, </a:t>
            </a:r>
            <a:r>
              <a:rPr lang="en-US" b="1" dirty="0" smtClean="0"/>
              <a:t>div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neg</a:t>
            </a:r>
            <a:r>
              <a:rPr lang="en-US" b="1" dirty="0" smtClean="0"/>
              <a:t>, </a:t>
            </a:r>
            <a:r>
              <a:rPr lang="ru-RU" b="1" dirty="0" smtClean="0"/>
              <a:t>и др.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Вызовы математических </a:t>
            </a:r>
            <a:r>
              <a:rPr lang="ru-RU" dirty="0"/>
              <a:t>ф</a:t>
            </a:r>
            <a:r>
              <a:rPr lang="ru-RU" dirty="0" smtClean="0"/>
              <a:t>ункций: </a:t>
            </a:r>
            <a:r>
              <a:rPr lang="en-US" b="1" dirty="0" err="1" smtClean="0"/>
              <a:t>pow</a:t>
            </a:r>
            <a:r>
              <a:rPr lang="en-US" dirty="0" smtClean="0"/>
              <a:t>, </a:t>
            </a:r>
            <a:r>
              <a:rPr lang="en-US" b="1" dirty="0" smtClean="0"/>
              <a:t>log</a:t>
            </a:r>
            <a:r>
              <a:rPr lang="en-US" dirty="0" smtClean="0"/>
              <a:t>, </a:t>
            </a:r>
            <a:r>
              <a:rPr lang="en-US" b="1" dirty="0" smtClean="0"/>
              <a:t>sin</a:t>
            </a:r>
            <a:r>
              <a:rPr lang="ru-RU" dirty="0"/>
              <a:t> </a:t>
            </a:r>
            <a:r>
              <a:rPr lang="ru-RU" b="1" dirty="0" smtClean="0"/>
              <a:t>и др.</a:t>
            </a:r>
          </a:p>
          <a:p>
            <a:r>
              <a:rPr lang="ru-RU" dirty="0" smtClean="0"/>
              <a:t>Вызовы </a:t>
            </a:r>
            <a:r>
              <a:rPr lang="ru-RU" dirty="0" err="1" smtClean="0"/>
              <a:t>вызвовы</a:t>
            </a:r>
            <a:r>
              <a:rPr lang="ru-RU" dirty="0" smtClean="0"/>
              <a:t> функции</a:t>
            </a:r>
            <a:r>
              <a:rPr lang="en-US" dirty="0" smtClean="0"/>
              <a:t>: </a:t>
            </a:r>
            <a:r>
              <a:rPr lang="en-US" b="1" dirty="0" smtClean="0"/>
              <a:t>invoke</a:t>
            </a:r>
            <a:endParaRPr lang="ru-RU" b="1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0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7848872" cy="946023"/>
          </a:xfrm>
        </p:spPr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8092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ru-RU" dirty="0" smtClean="0"/>
              <a:t>→</a:t>
            </a:r>
            <a:r>
              <a:rPr lang="en-US" dirty="0" smtClean="0"/>
              <a:t> Ldc_R8 x</a:t>
            </a:r>
          </a:p>
          <a:p>
            <a:r>
              <a:rPr lang="en-US" dirty="0" smtClean="0"/>
              <a:t>Constant, Variable </a:t>
            </a:r>
            <a:r>
              <a:rPr lang="ru-RU" dirty="0" smtClean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Ldarg</a:t>
            </a:r>
            <a:r>
              <a:rPr lang="en-US" dirty="0" smtClean="0"/>
              <a:t> n</a:t>
            </a:r>
          </a:p>
          <a:p>
            <a:r>
              <a:rPr lang="en-US" dirty="0" smtClean="0"/>
              <a:t>Function: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(!func.Calculated)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EmitFunc(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func.Calculated = </a:t>
            </a: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FuncNodes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&gt; 1)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Instructions.Add(</a:t>
            </a: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OpCodeArg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Stloc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func.Number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Instructions.Add(</a:t>
            </a: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OpCodeArg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Ldloc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func.Number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Instructions.Add(</a:t>
            </a:r>
            <a:r>
              <a:rPr lang="ru-RU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ru-RU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OpCodeArg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OpCodes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.Ldloc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ru-RU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func.Number</a:t>
            </a:r>
            <a:r>
              <a:rPr lang="ru-RU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2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19256" cy="994122"/>
          </a:xfrm>
        </p:spPr>
        <p:txBody>
          <a:bodyPr/>
          <a:lstStyle/>
          <a:p>
            <a:r>
              <a:rPr lang="ru-RU" dirty="0" smtClean="0"/>
              <a:t>Генерация кода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4713387"/>
          </a:xfrm>
        </p:spPr>
        <p:txBody>
          <a:bodyPr/>
          <a:lstStyle/>
          <a:p>
            <a:r>
              <a:rPr lang="ru-RU" dirty="0" smtClean="0"/>
              <a:t>Замена </a:t>
            </a:r>
            <a:r>
              <a:rPr lang="en-US" dirty="0" smtClean="0"/>
              <a:t>a + (-a)</a:t>
            </a:r>
            <a:r>
              <a:rPr lang="ru-RU" dirty="0" smtClean="0"/>
              <a:t> на </a:t>
            </a:r>
            <a:r>
              <a:rPr lang="en-US" dirty="0" smtClean="0"/>
              <a:t>a – a</a:t>
            </a:r>
            <a:r>
              <a:rPr lang="ru-RU" dirty="0" smtClean="0"/>
              <a:t>, т.е. использование </a:t>
            </a:r>
            <a:r>
              <a:rPr lang="en-US" dirty="0" smtClean="0"/>
              <a:t>sub</a:t>
            </a:r>
            <a:r>
              <a:rPr lang="ru-RU" dirty="0" smtClean="0"/>
              <a:t>, вместо </a:t>
            </a:r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add.</a:t>
            </a:r>
          </a:p>
          <a:p>
            <a:r>
              <a:rPr lang="ru-RU" dirty="0" smtClean="0"/>
              <a:t>Замена </a:t>
            </a:r>
            <a:r>
              <a:rPr lang="en-US" dirty="0" smtClean="0"/>
              <a:t>a </a:t>
            </a:r>
            <a:r>
              <a:rPr lang="ru-RU" dirty="0" smtClean="0"/>
              <a:t>*</a:t>
            </a:r>
            <a:r>
              <a:rPr lang="en-US" dirty="0" smtClean="0"/>
              <a:t> (</a:t>
            </a:r>
            <a:r>
              <a:rPr lang="ru-RU" dirty="0" smtClean="0"/>
              <a:t>1 </a:t>
            </a:r>
            <a:r>
              <a:rPr lang="en-US" dirty="0" smtClean="0"/>
              <a:t>/ a)</a:t>
            </a:r>
            <a:r>
              <a:rPr lang="ru-RU" dirty="0" smtClean="0"/>
              <a:t> на </a:t>
            </a:r>
            <a:r>
              <a:rPr lang="en-US" dirty="0" smtClean="0"/>
              <a:t>a / a</a:t>
            </a:r>
            <a:r>
              <a:rPr lang="ru-RU" dirty="0" smtClean="0"/>
              <a:t>, т.е. использование </a:t>
            </a:r>
            <a:r>
              <a:rPr lang="en-US" dirty="0" smtClean="0"/>
              <a:t>div</a:t>
            </a:r>
            <a:r>
              <a:rPr lang="ru-RU" dirty="0" smtClean="0"/>
              <a:t>, вместо </a:t>
            </a:r>
            <a:r>
              <a:rPr lang="en-US" dirty="0" smtClean="0"/>
              <a:t>div </a:t>
            </a:r>
            <a:r>
              <a:rPr lang="ru-RU" dirty="0" smtClean="0"/>
              <a:t>и </a:t>
            </a:r>
            <a:r>
              <a:rPr lang="en-US" dirty="0" err="1" smtClean="0"/>
              <a:t>mul</a:t>
            </a:r>
            <a:r>
              <a:rPr lang="en-US" dirty="0" smtClean="0"/>
              <a:t>.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Invoke</a:t>
            </a:r>
            <a:r>
              <a:rPr lang="ru-RU" dirty="0" smtClean="0"/>
              <a:t> для вычисления неизвестной функции.</a:t>
            </a:r>
            <a:endParaRPr lang="en-US" dirty="0" smtClean="0"/>
          </a:p>
          <a:p>
            <a:r>
              <a:rPr lang="ru-RU" dirty="0" smtClean="0"/>
              <a:t>Вычисление производной от неизвестной функции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373581"/>
            <a:ext cx="31051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Быстрое возведение в степень 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4055293" cy="201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049" y="1556792"/>
            <a:ext cx="180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x^7, IL</a:t>
            </a:r>
            <a:r>
              <a:rPr lang="en-US" dirty="0" smtClean="0"/>
              <a:t>:</a:t>
            </a:r>
            <a:endParaRPr lang="en-US" b="1" dirty="0">
              <a:solidFill>
                <a:srgbClr val="0000FF"/>
              </a:solidFill>
            </a:endParaRPr>
          </a:p>
          <a:p>
            <a:endParaRPr lang="ru-RU" dirty="0" smtClean="0"/>
          </a:p>
          <a:p>
            <a:r>
              <a:rPr lang="it-IT" dirty="0" smtClean="0"/>
              <a:t>IL_0000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ldarg.0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IL_0001</a:t>
            </a:r>
            <a:r>
              <a:rPr lang="it-IT" dirty="0"/>
              <a:t>: </a:t>
            </a:r>
            <a:r>
              <a:rPr lang="it-IT" dirty="0" smtClean="0">
                <a:solidFill>
                  <a:srgbClr val="0000FF"/>
                </a:solidFill>
              </a:rPr>
              <a:t>ldarg.0</a:t>
            </a:r>
            <a:endParaRPr lang="ru-RU" dirty="0" smtClean="0"/>
          </a:p>
          <a:p>
            <a:r>
              <a:rPr lang="it-IT" dirty="0" smtClean="0"/>
              <a:t>IL_0002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ldarg.0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IL_0003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mul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IL_0004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stloc.0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IL_0005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ldloc.0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IL_0006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mul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IL_0007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ldloc.0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IL_0008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ldloc.0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IL_0009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mul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IL_000a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mul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IL_000b</a:t>
            </a:r>
            <a:r>
              <a:rPr lang="it-IT" dirty="0"/>
              <a:t>: </a:t>
            </a:r>
            <a:r>
              <a:rPr lang="it-IT" dirty="0">
                <a:solidFill>
                  <a:srgbClr val="0000FF"/>
                </a:solidFill>
              </a:rPr>
              <a:t>ret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429309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x^7, </a:t>
            </a:r>
            <a:r>
              <a:rPr lang="en-US" dirty="0" smtClean="0"/>
              <a:t>C</a:t>
            </a:r>
            <a:r>
              <a:rPr lang="en-US" dirty="0" smtClean="0"/>
              <a:t># </a:t>
            </a:r>
            <a:r>
              <a:rPr lang="en-US" dirty="0" err="1" smtClean="0"/>
              <a:t>disasm</a:t>
            </a:r>
            <a:r>
              <a:rPr lang="en-US" dirty="0" smtClean="0"/>
              <a:t>: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A52A2A"/>
                </a:solidFill>
              </a:rPr>
              <a:t>static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/>
              <a:t> </a:t>
            </a:r>
            <a:r>
              <a:rPr lang="en-US" b="1" dirty="0" err="1">
                <a:solidFill>
                  <a:srgbClr val="191970"/>
                </a:solidFill>
              </a:rPr>
              <a:t>Func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/>
              <a:t> x)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 = x * x;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80"/>
                </a:solidFill>
              </a:rPr>
              <a:t>return</a:t>
            </a:r>
            <a:r>
              <a:rPr lang="en-US" dirty="0"/>
              <a:t> x * </a:t>
            </a:r>
            <a:r>
              <a:rPr lang="en-US" dirty="0" err="1"/>
              <a:t>num</a:t>
            </a:r>
            <a:r>
              <a:rPr lang="en-US" dirty="0"/>
              <a:t> * (</a:t>
            </a:r>
            <a:r>
              <a:rPr lang="en-US" dirty="0" err="1"/>
              <a:t>num</a:t>
            </a:r>
            <a:r>
              <a:rPr lang="en-US" dirty="0"/>
              <a:t> * </a:t>
            </a:r>
            <a:r>
              <a:rPr lang="en-US" dirty="0" err="1"/>
              <a:t>num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94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061" y="188640"/>
            <a:ext cx="8291264" cy="922114"/>
          </a:xfrm>
        </p:spPr>
        <p:txBody>
          <a:bodyPr/>
          <a:lstStyle/>
          <a:p>
            <a:r>
              <a:rPr lang="en-US" dirty="0" err="1" smtClean="0"/>
              <a:t>Math.Pow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IntPow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FastPow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61" y="1196752"/>
            <a:ext cx="794905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7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372" y="5760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Оптимизация </a:t>
            </a:r>
            <a:r>
              <a:rPr lang="en-US" dirty="0" smtClean="0"/>
              <a:t>CIL </a:t>
            </a:r>
            <a:r>
              <a:rPr lang="ru-RU" dirty="0" smtClean="0"/>
              <a:t>инструкций</a:t>
            </a:r>
            <a:endParaRPr lang="ru-RU" dirty="0"/>
          </a:p>
        </p:txBody>
      </p:sp>
      <p:pic>
        <p:nvPicPr>
          <p:cNvPr id="7172" name="Picture 4" descr="http://habrastorage.org/storage2/989/d94/15b/989d9415bbb65146249d72d56f61b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38" y="832364"/>
            <a:ext cx="278099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271147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 descr="http://habrastorage.org/storage2/dea/fe9/222/deafe9222bf15a11c8655ffd73ba6ce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581" y="3877620"/>
            <a:ext cx="276775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271938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3712684"/>
            <a:ext cx="9144000" cy="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283968" y="764704"/>
            <a:ext cx="0" cy="6093296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1211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Минимизация количества локальных переменных</a:t>
            </a:r>
            <a:endParaRPr lang="ru-RU" dirty="0"/>
          </a:p>
        </p:txBody>
      </p:sp>
      <p:pic>
        <p:nvPicPr>
          <p:cNvPr id="10242" name="Picture 2" descr="http://habrastorage.org/storage2/a31/a52/4c2/a31a524c22ee85ccc7aa0ead9156b0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28584"/>
            <a:ext cx="32194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habrastorage.org/storage2/6eb/da4/588/6ebda45888ad59503a18f5e7e6c937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62074"/>
            <a:ext cx="32385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3812367" y="3579188"/>
            <a:ext cx="1191681" cy="71051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Сохранение кода в сборку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4641379"/>
          </a:xfrm>
        </p:spPr>
        <p:txBody>
          <a:bodyPr/>
          <a:lstStyle/>
          <a:p>
            <a:r>
              <a:rPr lang="ru-RU" dirty="0" smtClean="0"/>
              <a:t>Использование инструкций, занимающих меньший размер: </a:t>
            </a:r>
            <a:r>
              <a:rPr lang="en-US" dirty="0" smtClean="0"/>
              <a:t>Ldloc.0 </a:t>
            </a:r>
            <a:r>
              <a:rPr lang="ru-RU" dirty="0" smtClean="0"/>
              <a:t>→ </a:t>
            </a:r>
            <a:r>
              <a:rPr lang="en-US" dirty="0" smtClean="0"/>
              <a:t>Ldloc_0, Ldloc.1 </a:t>
            </a:r>
            <a:r>
              <a:rPr lang="ru-RU" dirty="0" smtClean="0"/>
              <a:t>→ </a:t>
            </a:r>
            <a:r>
              <a:rPr lang="en-US" dirty="0" smtClean="0"/>
              <a:t>Ldloc_1, Stloc.0 </a:t>
            </a:r>
            <a:r>
              <a:rPr lang="ru-RU" dirty="0" smtClean="0"/>
              <a:t>→</a:t>
            </a:r>
            <a:r>
              <a:rPr lang="en-US" dirty="0" smtClean="0"/>
              <a:t> Stloc_0</a:t>
            </a:r>
            <a:r>
              <a:rPr lang="ru-RU" dirty="0" smtClean="0"/>
              <a:t> и т.д.</a:t>
            </a:r>
          </a:p>
          <a:p>
            <a:r>
              <a:rPr lang="ru-RU" dirty="0" smtClean="0"/>
              <a:t>Подсчет максимального размера стека в определенном методе (автоматически).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0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Возможное развитие:</a:t>
            </a:r>
          </a:p>
          <a:p>
            <a:pPr lvl="1"/>
            <a:r>
              <a:rPr lang="ru-RU" dirty="0" smtClean="0"/>
              <a:t>Присвоение выражений, распространение констант, циклы.</a:t>
            </a:r>
          </a:p>
          <a:p>
            <a:pPr lvl="1"/>
            <a:r>
              <a:rPr lang="ru-RU" dirty="0" smtClean="0"/>
              <a:t>Использование функциональных языков.</a:t>
            </a:r>
          </a:p>
          <a:p>
            <a:pPr lvl="1"/>
            <a:r>
              <a:rPr lang="ru-RU" dirty="0" smtClean="0"/>
              <a:t>Использование разработанных методик в больших количествах реальных ситуаций.</a:t>
            </a:r>
          </a:p>
          <a:p>
            <a:pPr lvl="1"/>
            <a:r>
              <a:rPr lang="ru-RU" dirty="0" smtClean="0"/>
              <a:t>Разработка новых методов упрощения:</a:t>
            </a:r>
          </a:p>
          <a:p>
            <a:pPr marL="457200" lvl="1" indent="0">
              <a:buNone/>
            </a:pPr>
            <a:endParaRPr lang="ru-RU" dirty="0" smtClean="0"/>
          </a:p>
          <a:p>
            <a:pPr lvl="1"/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https://github.com/KvanTTT/Math-Functions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1148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19256" cy="5223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Построение дерева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Способы построения:</a:t>
            </a:r>
          </a:p>
          <a:p>
            <a:r>
              <a:rPr lang="ru-RU" dirty="0" smtClean="0"/>
              <a:t>Написание </a:t>
            </a:r>
            <a:r>
              <a:rPr lang="ru-RU" dirty="0" err="1" smtClean="0"/>
              <a:t>лексера</a:t>
            </a:r>
            <a:r>
              <a:rPr lang="ru-RU" dirty="0" smtClean="0"/>
              <a:t> и </a:t>
            </a:r>
            <a:r>
              <a:rPr lang="ru-RU" dirty="0" err="1" smtClean="0"/>
              <a:t>парсера</a:t>
            </a:r>
            <a:r>
              <a:rPr lang="ru-RU" dirty="0" smtClean="0"/>
              <a:t> вручную</a:t>
            </a:r>
          </a:p>
          <a:p>
            <a:r>
              <a:rPr lang="en-US" dirty="0" smtClean="0"/>
              <a:t>ANTLR</a:t>
            </a:r>
            <a:endParaRPr lang="ru-RU" dirty="0" smtClean="0"/>
          </a:p>
          <a:p>
            <a:r>
              <a:rPr lang="en-US" dirty="0" smtClean="0"/>
              <a:t>GOLD</a:t>
            </a:r>
            <a:endParaRPr lang="ru-RU" dirty="0"/>
          </a:p>
          <a:p>
            <a:r>
              <a:rPr lang="ru-RU" dirty="0" smtClean="0"/>
              <a:t>Другие генераторы </a:t>
            </a:r>
            <a:r>
              <a:rPr lang="ru-RU" dirty="0" err="1" smtClean="0"/>
              <a:t>парсеров</a:t>
            </a:r>
            <a:r>
              <a:rPr lang="ru-RU" dirty="0" smtClean="0"/>
              <a:t> (</a:t>
            </a:r>
            <a:r>
              <a:rPr lang="en-US" dirty="0" smtClean="0"/>
              <a:t>YACC / Bison, </a:t>
            </a:r>
            <a:r>
              <a:rPr lang="en-US" dirty="0" err="1" smtClean="0"/>
              <a:t>lex</a:t>
            </a:r>
            <a:r>
              <a:rPr lang="en-US" dirty="0" smtClean="0"/>
              <a:t>, </a:t>
            </a:r>
            <a:r>
              <a:rPr lang="en-US" dirty="0" err="1" smtClean="0"/>
              <a:t>Yacc</a:t>
            </a:r>
            <a:r>
              <a:rPr lang="en-US" dirty="0" smtClean="0"/>
              <a:t>)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0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19256" cy="6843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Сравнение </a:t>
            </a:r>
            <a:r>
              <a:rPr lang="en-US" dirty="0" smtClean="0"/>
              <a:t>ANTLR </a:t>
            </a:r>
            <a:r>
              <a:rPr lang="ru-RU" dirty="0" smtClean="0"/>
              <a:t>и </a:t>
            </a:r>
            <a:r>
              <a:rPr lang="en-US" dirty="0" smtClean="0"/>
              <a:t>GOLD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90617"/>
              </p:ext>
            </p:extLst>
          </p:nvPr>
        </p:nvGraphicFramePr>
        <p:xfrm>
          <a:off x="539552" y="1268760"/>
          <a:ext cx="8136903" cy="392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1"/>
                <a:gridCol w="2712301"/>
                <a:gridCol w="2712301"/>
              </a:tblGrid>
              <a:tr h="62111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GOLD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ANTLR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</a:tr>
              <a:tr h="697556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</a:t>
                      </a:r>
                      <a:r>
                        <a:rPr lang="ru-RU" dirty="0" err="1" smtClean="0"/>
                        <a:t>парсинга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LALR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LL</a:t>
                      </a:r>
                      <a:endParaRPr lang="ru-RU" dirty="0"/>
                    </a:p>
                  </a:txBody>
                  <a:tcPr anchor="ctr"/>
                </a:tc>
              </a:tr>
              <a:tr h="697556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грамматики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BNF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EBNF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условное вхождение, повторение)</a:t>
                      </a:r>
                      <a:endParaRPr lang="ru-RU" dirty="0"/>
                    </a:p>
                  </a:txBody>
                  <a:tcPr anchor="ctr"/>
                </a:tc>
              </a:tr>
              <a:tr h="697556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Парсер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Бинарный</a:t>
                      </a:r>
                      <a:r>
                        <a:rPr lang="ru-RU" baseline="0" dirty="0" smtClean="0"/>
                        <a:t> файл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Код  на ЯП основной программы</a:t>
                      </a:r>
                      <a:endParaRPr lang="ru-RU" dirty="0"/>
                    </a:p>
                  </a:txBody>
                  <a:tcPr anchor="ctr"/>
                </a:tc>
              </a:tr>
              <a:tr h="697556">
                <a:tc>
                  <a:txBody>
                    <a:bodyPr/>
                    <a:lstStyle/>
                    <a:p>
                      <a:r>
                        <a:rPr lang="ru-RU" dirty="0" smtClean="0"/>
                        <a:t>ОС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пока что)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Cross-platform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Грамматика мат. </a:t>
            </a:r>
            <a:r>
              <a:rPr lang="ru-RU" dirty="0"/>
              <a:t>в</a:t>
            </a:r>
            <a:r>
              <a:rPr lang="ru-RU" dirty="0" smtClean="0"/>
              <a:t>ыражений в </a:t>
            </a:r>
            <a:r>
              <a:rPr lang="en-US" dirty="0" smtClean="0"/>
              <a:t>GOLD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0" indent="0">
              <a:buNone/>
            </a:pPr>
            <a:r>
              <a:rPr lang="en-US" sz="2000" dirty="0"/>
              <a:t>Id = {Letter}{</a:t>
            </a:r>
            <a:r>
              <a:rPr lang="en-US" sz="2000" dirty="0" err="1"/>
              <a:t>AlphaNumeric</a:t>
            </a:r>
            <a:r>
              <a:rPr lang="en-US" sz="2000" dirty="0" smtClean="0"/>
              <a:t>}*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Number1 </a:t>
            </a:r>
            <a:r>
              <a:rPr lang="en-US" sz="2000" dirty="0"/>
              <a:t>= {Digit}+('.'{Digit}*('('{Digit</a:t>
            </a:r>
            <a:r>
              <a:rPr lang="en-US" sz="2000" dirty="0" smtClean="0"/>
              <a:t>}*')')?)?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&lt;Statements&gt; ::= &lt;Statements&gt; &lt;</a:t>
            </a:r>
            <a:r>
              <a:rPr lang="en-US" sz="2000" dirty="0" err="1"/>
              <a:t>Devider</a:t>
            </a:r>
            <a:r>
              <a:rPr lang="en-US" sz="2000" dirty="0"/>
              <a:t>&gt; &lt;Statement&gt;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| </a:t>
            </a:r>
            <a:r>
              <a:rPr lang="en-US" sz="2000" dirty="0"/>
              <a:t>&lt;Statements</a:t>
            </a:r>
            <a:r>
              <a:rPr lang="en-US" sz="2000" dirty="0" smtClean="0"/>
              <a:t>&gt;&lt;</a:t>
            </a:r>
            <a:r>
              <a:rPr lang="en-US" sz="2000" dirty="0" err="1"/>
              <a:t>Devider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| </a:t>
            </a:r>
            <a:r>
              <a:rPr lang="en-US" sz="2000" dirty="0"/>
              <a:t>&lt;Statement&gt; </a:t>
            </a:r>
            <a:endParaRPr lang="ru-RU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AddLiteral</a:t>
            </a:r>
            <a:r>
              <a:rPr lang="en-US" sz="2000" dirty="0"/>
              <a:t> = '+' | </a:t>
            </a:r>
            <a:r>
              <a:rPr lang="en-US" sz="2000" dirty="0" smtClean="0"/>
              <a:t>'-‘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MultLiteral</a:t>
            </a:r>
            <a:r>
              <a:rPr lang="en-US" sz="2000" dirty="0" smtClean="0"/>
              <a:t> </a:t>
            </a:r>
            <a:r>
              <a:rPr lang="en-US" sz="2000" dirty="0"/>
              <a:t>= '*' | </a:t>
            </a:r>
            <a:r>
              <a:rPr lang="en-US" sz="2000" dirty="0" smtClean="0"/>
              <a:t>'/'</a:t>
            </a:r>
          </a:p>
        </p:txBody>
      </p:sp>
    </p:spTree>
    <p:extLst>
      <p:ext uri="{BB962C8B-B14F-4D97-AF65-F5344CB8AC3E}">
        <p14:creationId xmlns:p14="http://schemas.microsoft.com/office/powerpoint/2010/main" val="35275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80" y="1484784"/>
            <a:ext cx="8229600" cy="4794523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Addition&gt; ::= &lt;Addition&gt; </a:t>
            </a:r>
            <a:r>
              <a:rPr lang="en-US" sz="2000" dirty="0" err="1"/>
              <a:t>AddLiteral</a:t>
            </a:r>
            <a:r>
              <a:rPr lang="en-US" sz="2000" dirty="0"/>
              <a:t> &lt;Multiplication&gt;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&lt;Multiplication&gt;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Multiplication&gt; ::= &lt;Multiplication&gt; </a:t>
            </a:r>
            <a:r>
              <a:rPr lang="en-US" sz="2000" dirty="0" err="1"/>
              <a:t>MultLiteral</a:t>
            </a:r>
            <a:r>
              <a:rPr lang="en-US" sz="2000" dirty="0"/>
              <a:t> &lt;Exponentiation&gt;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&lt;Exponentiation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&lt;Value&gt; ::= Id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Number1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Number2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'(' &lt;Expression&gt; ')'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| </a:t>
            </a:r>
            <a:r>
              <a:rPr lang="en-US" sz="2000" dirty="0"/>
              <a:t>Id ''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Приоритеты операторов в грамматике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 создания </a:t>
            </a:r>
            <a:r>
              <a:rPr lang="ru-RU" dirty="0" err="1" smtClean="0"/>
              <a:t>парсера</a:t>
            </a:r>
            <a:r>
              <a:rPr lang="ru-RU" dirty="0" smtClean="0"/>
              <a:t> в </a:t>
            </a:r>
            <a:r>
              <a:rPr lang="en-US" dirty="0" smtClean="0"/>
              <a:t>GOLD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58106"/>
            <a:ext cx="6696744" cy="40219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Написание грамматики.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Исправление ошибок.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Генерация скомпилированных таблиц грамматики.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Генерация каркаса на результирующем ЯП для обработки АСТ.</a:t>
            </a:r>
            <a:endParaRPr lang="ru-RU" dirty="0"/>
          </a:p>
        </p:txBody>
      </p:sp>
      <p:pic>
        <p:nvPicPr>
          <p:cNvPr id="1026" name="Picture 2" descr="GOLD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23" y="1700809"/>
            <a:ext cx="977999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 smtClean="0"/>
              <a:t>Доработка каркаса </a:t>
            </a:r>
            <a:r>
              <a:rPr lang="ru-RU" dirty="0" err="1" smtClean="0"/>
              <a:t>парсера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Использование стека для </a:t>
            </a:r>
            <a:r>
              <a:rPr lang="ru-RU" dirty="0" err="1" smtClean="0"/>
              <a:t>токенов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Строится наиболее правое дерево.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Исходная строка написана слева направо.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2200" dirty="0" smtClean="0"/>
              <a:t>void </a:t>
            </a:r>
            <a:r>
              <a:rPr lang="en-US" sz="2200" dirty="0" err="1" smtClean="0"/>
              <a:t>PushBinaryFunction</a:t>
            </a:r>
            <a:r>
              <a:rPr lang="en-US" sz="2200" dirty="0" smtClean="0"/>
              <a:t>(</a:t>
            </a:r>
            <a:r>
              <a:rPr lang="en-US" sz="2400" dirty="0"/>
              <a:t>Reduction</a:t>
            </a:r>
            <a:r>
              <a:rPr lang="en-US" sz="2400" dirty="0" smtClean="0"/>
              <a:t> r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marL="0" indent="0">
              <a:buNone/>
            </a:pPr>
            <a:r>
              <a:rPr lang="en-US" sz="2200" dirty="0" smtClean="0"/>
              <a:t>{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err="1" smtClean="0"/>
              <a:t>var</a:t>
            </a:r>
            <a:r>
              <a:rPr lang="en-US" sz="2200" dirty="0" smtClean="0"/>
              <a:t> arg2 = </a:t>
            </a:r>
            <a:r>
              <a:rPr lang="en-US" sz="2200" dirty="0" err="1" smtClean="0"/>
              <a:t>Nodes.Pop</a:t>
            </a:r>
            <a:r>
              <a:rPr lang="en-US" sz="2200" dirty="0" smtClean="0"/>
              <a:t>();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err="1" smtClean="0"/>
              <a:t>var</a:t>
            </a:r>
            <a:r>
              <a:rPr lang="en-US" sz="2200" dirty="0" smtClean="0"/>
              <a:t> arg1 = </a:t>
            </a:r>
            <a:r>
              <a:rPr lang="en-US" sz="2200" dirty="0" err="1" smtClean="0"/>
              <a:t>Nodes.Pop</a:t>
            </a:r>
            <a:r>
              <a:rPr lang="en-US" sz="2200" dirty="0" smtClean="0"/>
              <a:t>(); 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	</a:t>
            </a:r>
            <a:r>
              <a:rPr lang="en-US" sz="2200" dirty="0" err="1" smtClean="0"/>
              <a:t>Nodes.Push</a:t>
            </a:r>
            <a:r>
              <a:rPr lang="en-US" sz="2200" dirty="0" smtClean="0"/>
              <a:t>(new </a:t>
            </a:r>
            <a:r>
              <a:rPr lang="en-US" sz="2200" dirty="0" err="1" smtClean="0"/>
              <a:t>FuncNode</a:t>
            </a:r>
            <a:r>
              <a:rPr lang="en-US" sz="2200" dirty="0" smtClean="0"/>
              <a:t>(r,</a:t>
            </a:r>
            <a:r>
              <a:rPr lang="ru-RU" sz="2200" dirty="0"/>
              <a:t> </a:t>
            </a:r>
            <a:r>
              <a:rPr lang="en-US" sz="2200" dirty="0" smtClean="0"/>
              <a:t>new </a:t>
            </a:r>
            <a:r>
              <a:rPr lang="en-US" sz="2200" dirty="0" err="1" smtClean="0"/>
              <a:t>MathFuncNode</a:t>
            </a:r>
            <a:r>
              <a:rPr lang="en-US" sz="2200" dirty="0" smtClean="0"/>
              <a:t>[] { arg1, arg2 })); </a:t>
            </a:r>
            <a:endParaRPr lang="ru-RU" sz="2200" dirty="0" smtClean="0"/>
          </a:p>
          <a:p>
            <a:pPr marL="0" indent="0">
              <a:buNone/>
            </a:pPr>
            <a:r>
              <a:rPr lang="en-US" sz="2200" dirty="0" smtClean="0"/>
              <a:t>}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59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Добавление семантики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3744416" cy="453650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Результирующие типы узлов в дереве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Function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6" descr="http://habrastorage.org/storage2/0c9/85d/a88/0c985da886f96ae79b7cf4b4e9cd2d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04864"/>
            <a:ext cx="4608512" cy="339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761</Words>
  <Application>Microsoft Office PowerPoint</Application>
  <PresentationFormat>Экран (4:3)</PresentationFormat>
  <Paragraphs>196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Компиляция математических выражений в .NET</vt:lpstr>
      <vt:lpstr>Презентация PowerPoint</vt:lpstr>
      <vt:lpstr>Построение дерева выражения</vt:lpstr>
      <vt:lpstr>Сравнение ANTLR и GOLD</vt:lpstr>
      <vt:lpstr>Грамматика мат. выражений в GOLD</vt:lpstr>
      <vt:lpstr>Презентация PowerPoint</vt:lpstr>
      <vt:lpstr>Процесс создания парсера в GOLD</vt:lpstr>
      <vt:lpstr>Доработка каркаса парсера</vt:lpstr>
      <vt:lpstr>Добавление семантики</vt:lpstr>
      <vt:lpstr>Аналитические производные</vt:lpstr>
      <vt:lpstr>Таблица производных</vt:lpstr>
      <vt:lpstr>Упрощение выражений</vt:lpstr>
      <vt:lpstr>Типы упрощений</vt:lpstr>
      <vt:lpstr>Бинарные и мультинарные деревья</vt:lpstr>
      <vt:lpstr>Сортировка узлов в выражении</vt:lpstr>
      <vt:lpstr>Презентация PowerPoint</vt:lpstr>
      <vt:lpstr>Рациональные числа</vt:lpstr>
      <vt:lpstr>Компиляция</vt:lpstr>
      <vt:lpstr>Создание сборки в Mono.Cecil</vt:lpstr>
      <vt:lpstr>Используемые инструкции CIL</vt:lpstr>
      <vt:lpstr>Генерация кода</vt:lpstr>
      <vt:lpstr>Генерация кода функций</vt:lpstr>
      <vt:lpstr>Быстрое возведение в степень </vt:lpstr>
      <vt:lpstr>Math.Pow, IntPow и FastPow</vt:lpstr>
      <vt:lpstr>Оптимизация CIL инструкций</vt:lpstr>
      <vt:lpstr>Минимизация количества локальных переменных</vt:lpstr>
      <vt:lpstr>Сохранение кода в сборку</vt:lpstr>
      <vt:lpstr>Заключение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Компиляция математических выражений в .NET</dc:title>
  <dc:creator>KvanTTT</dc:creator>
  <cp:lastModifiedBy>KvanTTT</cp:lastModifiedBy>
  <cp:revision>58</cp:revision>
  <dcterms:created xsi:type="dcterms:W3CDTF">2012-11-11T13:04:49Z</dcterms:created>
  <dcterms:modified xsi:type="dcterms:W3CDTF">2012-11-24T11:10:32Z</dcterms:modified>
</cp:coreProperties>
</file>