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277" r:id="rId5"/>
    <p:sldId id="276" r:id="rId6"/>
    <p:sldId id="278" r:id="rId7"/>
    <p:sldId id="262" r:id="rId8"/>
    <p:sldId id="263" r:id="rId9"/>
    <p:sldId id="270" r:id="rId10"/>
    <p:sldId id="268" r:id="rId11"/>
    <p:sldId id="275" r:id="rId12"/>
    <p:sldId id="279" r:id="rId13"/>
    <p:sldId id="273" r:id="rId14"/>
    <p:sldId id="282" r:id="rId15"/>
    <p:sldId id="284" r:id="rId16"/>
    <p:sldId id="286" r:id="rId17"/>
    <p:sldId id="267" r:id="rId18"/>
  </p:sldIdLst>
  <p:sldSz cx="12192000" cy="6858000"/>
  <p:notesSz cx="6858000" cy="96377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96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vanko_000\Dropbox\Study\&#1044;&#1080;&#1087;&#1083;&#1086;&#1084;\diploma_13_i-kochurkin\&#1042;&#1080;&#1090;&#1077;&#1088;&#1073;&#1080;%20&#1074;%20&#1088;&#1077;&#1072;&#1083;&#1100;&#1085;&#1086;&#1084;%20&#1074;&#1088;&#1077;&#1084;&#1077;&#1085;&#108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vanko_000\Dropbox\Study\&#1044;&#1080;&#1087;&#1083;&#1086;&#1084;\diploma_13_i-kochurkin\&#1042;&#1080;&#1090;&#1077;&#1088;&#1073;&#1080;%20&#1074;%20&#1088;&#1077;&#1072;&#1083;&#1100;&#1085;&#1086;&#1084;%20&#1074;&#1088;&#1077;&#1084;&#1077;&#1085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Средняя задрежка обработки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Средняя задрежка (сек)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Лист1!$A$3:$A$15</c:f>
              <c:numCache>
                <c:formatCode>General</c:formatCode>
                <c:ptCount val="13"/>
                <c:pt idx="0">
                  <c:v>8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34</c:v>
                </c:pt>
                <c:pt idx="10">
                  <c:v>36</c:v>
                </c:pt>
                <c:pt idx="11">
                  <c:v>38</c:v>
                </c:pt>
                <c:pt idx="12">
                  <c:v>40</c:v>
                </c:pt>
              </c:numCache>
            </c:numRef>
          </c:cat>
          <c:val>
            <c:numRef>
              <c:f>Лист1!$E$3:$E$15</c:f>
              <c:numCache>
                <c:formatCode>General</c:formatCode>
                <c:ptCount val="13"/>
                <c:pt idx="0">
                  <c:v>1.4101000000000001E-3</c:v>
                </c:pt>
                <c:pt idx="1">
                  <c:v>3.3109E-2</c:v>
                </c:pt>
                <c:pt idx="2">
                  <c:v>4.9296000000000001E-3</c:v>
                </c:pt>
                <c:pt idx="3">
                  <c:v>1.02538E-2</c:v>
                </c:pt>
                <c:pt idx="4">
                  <c:v>1.22682E-2</c:v>
                </c:pt>
                <c:pt idx="5">
                  <c:v>2.7054700000000001E-2</c:v>
                </c:pt>
                <c:pt idx="6">
                  <c:v>5.1920099999999997E-2</c:v>
                </c:pt>
                <c:pt idx="7">
                  <c:v>2.3588600000000001E-2</c:v>
                </c:pt>
                <c:pt idx="8">
                  <c:v>0.1225533</c:v>
                </c:pt>
                <c:pt idx="9">
                  <c:v>0.12852040000000001</c:v>
                </c:pt>
                <c:pt idx="10">
                  <c:v>9.47958E-2</c:v>
                </c:pt>
                <c:pt idx="11">
                  <c:v>0.14746799999999999</c:v>
                </c:pt>
                <c:pt idx="12">
                  <c:v>0.18233959999999999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71744"/>
        <c:axId val="73873664"/>
      </c:lineChart>
      <c:catAx>
        <c:axId val="7387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состояний (квантов)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873664"/>
        <c:crosses val="autoZero"/>
        <c:auto val="1"/>
        <c:lblAlgn val="ctr"/>
        <c:lblOffset val="100"/>
        <c:tickLblSkip val="1"/>
        <c:noMultiLvlLbl val="0"/>
      </c:catAx>
      <c:valAx>
        <c:axId val="738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 (сек)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87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Средняя </a:t>
            </a:r>
            <a:r>
              <a:rPr lang="ru-RU" dirty="0" smtClean="0"/>
              <a:t>ошибка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Ошибка (в реальном времени)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Лист1!$A$3:$A$15</c:f>
              <c:numCache>
                <c:formatCode>General</c:formatCode>
                <c:ptCount val="13"/>
                <c:pt idx="0">
                  <c:v>8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34</c:v>
                </c:pt>
                <c:pt idx="10">
                  <c:v>36</c:v>
                </c:pt>
                <c:pt idx="11">
                  <c:v>38</c:v>
                </c:pt>
                <c:pt idx="12">
                  <c:v>40</c:v>
                </c:pt>
              </c:numCache>
            </c:numRef>
          </c:cat>
          <c:val>
            <c:numRef>
              <c:f>Лист1!$F$3:$F$15</c:f>
              <c:numCache>
                <c:formatCode>General</c:formatCode>
                <c:ptCount val="13"/>
                <c:pt idx="0">
                  <c:v>20</c:v>
                </c:pt>
                <c:pt idx="1">
                  <c:v>18</c:v>
                </c:pt>
                <c:pt idx="2">
                  <c:v>18</c:v>
                </c:pt>
                <c:pt idx="3">
                  <c:v>17</c:v>
                </c:pt>
                <c:pt idx="4">
                  <c:v>15</c:v>
                </c:pt>
                <c:pt idx="5">
                  <c:v>16</c:v>
                </c:pt>
                <c:pt idx="6">
                  <c:v>15</c:v>
                </c:pt>
                <c:pt idx="7">
                  <c:v>12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84256"/>
        <c:axId val="75919744"/>
      </c:lineChart>
      <c:catAx>
        <c:axId val="7398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состояний (квантов)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919744"/>
        <c:crosses val="autoZero"/>
        <c:auto val="1"/>
        <c:lblAlgn val="ctr"/>
        <c:lblOffset val="100"/>
        <c:noMultiLvlLbl val="0"/>
      </c:catAx>
      <c:valAx>
        <c:axId val="7591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Отклонение</a:t>
                </a:r>
                <a:r>
                  <a:rPr lang="ru-RU" baseline="0"/>
                  <a:t> (</a:t>
                </a:r>
                <a:r>
                  <a:rPr lang="en-US" baseline="0"/>
                  <a:t>%</a:t>
                </a:r>
                <a:r>
                  <a:rPr lang="ru-RU" baseline="0"/>
                  <a:t>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98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35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35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6A9C1-83CF-47F2-8619-79BFAE2E8C2A}" type="datetimeFigureOut">
              <a:rPr lang="ru-RU" smtClean="0"/>
              <a:t>09.06.2013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38163" y="1204913"/>
            <a:ext cx="5781675" cy="3252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638150"/>
            <a:ext cx="5486400" cy="37948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54155"/>
            <a:ext cx="2971800" cy="4835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154155"/>
            <a:ext cx="2971800" cy="4835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8CD1-181C-46B7-BFE8-44C4ABD87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80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8CD1-181C-46B7-BFE8-44C4ABD871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9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8F0A-DF2F-46D2-9D0C-C43239FB0F9E}" type="datetime1">
              <a:rPr lang="ru-RU" smtClean="0"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1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168B-ABC1-4F48-B523-B567D20CFAA0}" type="datetime1">
              <a:rPr lang="ru-RU" smtClean="0"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0FE1-69FC-42CA-97B9-E71B93CF5F49}" type="datetime1">
              <a:rPr lang="ru-RU" smtClean="0"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C9E5-9222-4C60-BD49-A8DA866EF4AC}" type="datetime1">
              <a:rPr lang="ru-RU" smtClean="0"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7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C45C-BC9F-4743-8FC7-A82C0C4A83A3}" type="datetime1">
              <a:rPr lang="ru-RU" smtClean="0"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14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E913-DAE9-4A74-A946-9E7F4751DA4F}" type="datetime1">
              <a:rPr lang="ru-RU" smtClean="0"/>
              <a:t>09.06.2013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7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857-25F0-40C8-A5AB-82D95B8AAB76}" type="datetime1">
              <a:rPr lang="ru-RU" smtClean="0"/>
              <a:t>09.06.2013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20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C1EA-1E84-45A5-8728-72192DC5B590}" type="datetime1">
              <a:rPr lang="ru-RU" smtClean="0"/>
              <a:t>09.06.2013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5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3DBF-5DF3-4EE5-9AA8-9427F726A0D6}" type="datetime1">
              <a:rPr lang="ru-RU" smtClean="0"/>
              <a:t>09.06.2013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9512-8892-4816-B8FF-C5BEC6D28313}" type="datetime1">
              <a:rPr lang="ru-RU" smtClean="0"/>
              <a:t>09.06.2013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304D-AE12-459E-ADD2-11DBDE500BF6}" type="datetime1">
              <a:rPr lang="ru-RU" smtClean="0"/>
              <a:t>09.06.2013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0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4B1-2954-4990-BA74-F5BA71819816}" type="datetime1">
              <a:rPr lang="ru-RU" smtClean="0"/>
              <a:t>09.06.2013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F794-B637-4ED6-839D-577AEE0B0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8865" y="668594"/>
            <a:ext cx="10058400" cy="5968180"/>
          </a:xfrm>
        </p:spPr>
        <p:txBody>
          <a:bodyPr>
            <a:normAutofit fontScale="92500" lnSpcReduction="20000"/>
          </a:bodyPr>
          <a:lstStyle/>
          <a:p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 smtClean="0"/>
          </a:p>
          <a:p>
            <a:endParaRPr lang="ru-RU" sz="4400" dirty="0">
              <a:solidFill>
                <a:schemeClr val="tx1"/>
              </a:solidFill>
            </a:endParaRPr>
          </a:p>
          <a:p>
            <a:r>
              <a:rPr lang="ru-RU" sz="3900" dirty="0" smtClean="0"/>
              <a:t>Разработка методики оценки степени </a:t>
            </a:r>
            <a:r>
              <a:rPr lang="ru-RU" sz="3900" dirty="0" err="1" smtClean="0"/>
              <a:t>синхронизированности</a:t>
            </a:r>
            <a:r>
              <a:rPr lang="ru-RU" sz="3900" dirty="0" smtClean="0"/>
              <a:t> нотных записей и живой музыки</a:t>
            </a:r>
          </a:p>
          <a:p>
            <a:endParaRPr lang="ru-RU" sz="3900" dirty="0" smtClean="0"/>
          </a:p>
          <a:p>
            <a:r>
              <a:rPr lang="ru-RU" sz="3000" dirty="0" smtClean="0"/>
              <a:t>Магистерская диссертация</a:t>
            </a:r>
            <a:endParaRPr lang="ru-RU" sz="3000" dirty="0" smtClean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sz="2600" dirty="0" smtClean="0">
                <a:solidFill>
                  <a:schemeClr val="tx1"/>
                </a:solidFill>
              </a:rPr>
              <a:t>Студент</a:t>
            </a:r>
            <a:r>
              <a:rPr lang="ru-RU" sz="2600" i="1" dirty="0" smtClean="0">
                <a:solidFill>
                  <a:schemeClr val="tx1"/>
                </a:solidFill>
              </a:rPr>
              <a:t>:</a:t>
            </a:r>
            <a:r>
              <a:rPr lang="ru-RU" sz="2600" dirty="0" smtClean="0"/>
              <a:t> Кочуркин Иван Алексеевич</a:t>
            </a:r>
            <a:br>
              <a:rPr lang="ru-RU" sz="2600" dirty="0" smtClean="0"/>
            </a:br>
            <a:r>
              <a:rPr lang="ru-RU" sz="2600" dirty="0" smtClean="0">
                <a:solidFill>
                  <a:schemeClr val="tx1"/>
                </a:solidFill>
              </a:rPr>
              <a:t>Руководитель:</a:t>
            </a:r>
            <a:r>
              <a:rPr lang="ru-RU" sz="2600" dirty="0" smtClean="0"/>
              <a:t> Филиппов Михаил Владимирович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918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31"/>
            <a:ext cx="10515600" cy="1277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отслеживания ритма в реальном времени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15130" y="1535943"/>
                <a:ext cx="7676386" cy="504916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Существующие методы неприменимы для задач реального времени на </a:t>
                </a:r>
                <a:r>
                  <a:rPr lang="ru-RU" sz="3200" dirty="0" err="1" smtClean="0"/>
                  <a:t>среднестастистичеком</a:t>
                </a:r>
                <a:r>
                  <a:rPr lang="ru-RU" sz="3200" dirty="0" smtClean="0"/>
                  <a:t> компьютере пользователя.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Шаги:</a:t>
                </a:r>
              </a:p>
              <a:p>
                <a:r>
                  <a:rPr lang="ru-RU" sz="3200" dirty="0" smtClean="0"/>
                  <a:t>Замер времени последних </a:t>
                </a:r>
                <a:r>
                  <a:rPr lang="en-US" sz="3200" dirty="0" smtClean="0"/>
                  <a:t>N</a:t>
                </a:r>
                <a:r>
                  <a:rPr lang="ru-RU" sz="3200" dirty="0" smtClean="0"/>
                  <a:t> не гостевых событий в возрастающей последовательности</a:t>
                </a:r>
                <a:r>
                  <a:rPr lang="en-US" sz="3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endParaRPr lang="ru-RU" sz="3200" dirty="0" smtClean="0"/>
              </a:p>
              <a:p>
                <a:r>
                  <a:rPr lang="ru-RU" sz="3200" dirty="0" smtClean="0"/>
                  <a:t>Измерение разницы между каждыми соседними двумя полученными событиями</a:t>
                </a:r>
                <a:r>
                  <a:rPr lang="en-US" sz="3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endParaRPr lang="ru-RU" sz="3200" dirty="0" smtClean="0"/>
              </a:p>
              <a:p>
                <a:r>
                  <a:rPr lang="ru-RU" sz="3200" dirty="0" smtClean="0"/>
                  <a:t>Удаление 2 наименьших или наибольших значений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endParaRPr lang="ru-RU" sz="3200" dirty="0" smtClean="0"/>
              </a:p>
              <a:p>
                <a:r>
                  <a:rPr lang="ru-RU" sz="3200" dirty="0" smtClean="0"/>
                  <a:t>Измерение времени между полученными 6 величинами последующей формуле: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ru-RU" sz="3200" dirty="0" smtClean="0"/>
              </a:p>
              <a:p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𝐾𝑣𝑎𝑛𝑡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𝑁𝑜𝑡𝑒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𝑉𝑎𝑙𝑢𝑒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2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Разработанный </a:t>
                </a:r>
                <a:r>
                  <a:rPr lang="ru-RU" sz="3200" dirty="0"/>
                  <a:t>алгоритм показал незначительно худшие </a:t>
                </a:r>
                <a:r>
                  <a:rPr lang="ru-RU" sz="3200" dirty="0" smtClean="0"/>
                  <a:t>результаты по сравнению с последними достижениями (Диксон, 2006).</a:t>
                </a:r>
                <a:endParaRPr lang="ru-RU" sz="3200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130" y="1535943"/>
                <a:ext cx="7676386" cy="5049168"/>
              </a:xfrm>
              <a:blipFill rotWithShape="0">
                <a:blip r:embed="rId2"/>
                <a:stretch>
                  <a:fillRect l="-715" t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трелка вниз 4"/>
          <p:cNvSpPr/>
          <p:nvPr/>
        </p:nvSpPr>
        <p:spPr>
          <a:xfrm>
            <a:off x="9741507" y="2269715"/>
            <a:ext cx="425244" cy="59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55794" y="1555912"/>
                <a:ext cx="3621076" cy="608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94" y="1555912"/>
                <a:ext cx="3621076" cy="608436"/>
              </a:xfrm>
              <a:prstGeom prst="rect">
                <a:avLst/>
              </a:prstGeom>
              <a:blipFill rotWithShape="0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42893" y="2863866"/>
                <a:ext cx="324687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0" i="0" dirty="0" smtClean="0">
                  <a:latin typeface="Cambria Math" panose="02040503050406030204" pitchFamily="18" charset="0"/>
                </a:endParaRP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93" y="2863866"/>
                <a:ext cx="3246879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Стрелка вниз 13"/>
          <p:cNvSpPr/>
          <p:nvPr/>
        </p:nvSpPr>
        <p:spPr>
          <a:xfrm>
            <a:off x="9724985" y="3701615"/>
            <a:ext cx="425244" cy="59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01215" y="4492413"/>
                <a:ext cx="3088557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0" dirty="0" smtClean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</a:t>
                </a:r>
                <a:endParaRPr lang="en-US" sz="2000" b="0" i="0" dirty="0" smtClean="0">
                  <a:latin typeface="Cambria Math" panose="020405030504060302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215" y="4492413"/>
                <a:ext cx="3088557" cy="984885"/>
              </a:xfrm>
              <a:prstGeom prst="rect">
                <a:avLst/>
              </a:prstGeom>
              <a:blipFill rotWithShape="0">
                <a:blip r:embed="rId5"/>
                <a:stretch>
                  <a:fillRect l="-2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трелка вниз 16"/>
          <p:cNvSpPr/>
          <p:nvPr/>
        </p:nvSpPr>
        <p:spPr>
          <a:xfrm>
            <a:off x="9741507" y="5241552"/>
            <a:ext cx="425244" cy="59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06145" y="5936416"/>
                <a:ext cx="4270725" cy="636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∙0.5 ∙6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5" y="5936416"/>
                <a:ext cx="4270725" cy="636713"/>
              </a:xfrm>
              <a:prstGeom prst="rect">
                <a:avLst/>
              </a:prstGeom>
              <a:blipFill rotWithShape="0">
                <a:blip r:embed="rId6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559" y="365126"/>
            <a:ext cx="11425964" cy="972356"/>
          </a:xfrm>
        </p:spPr>
        <p:txBody>
          <a:bodyPr/>
          <a:lstStyle/>
          <a:p>
            <a:r>
              <a:rPr lang="ru-RU" dirty="0" smtClean="0"/>
              <a:t>Методика оценки степени 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331" y="1337482"/>
            <a:ext cx="10630469" cy="483948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Требования </a:t>
            </a:r>
            <a:r>
              <a:rPr lang="ru-RU" dirty="0" smtClean="0"/>
              <a:t>к методике:</a:t>
            </a:r>
          </a:p>
          <a:p>
            <a:pPr lvl="1"/>
            <a:r>
              <a:rPr lang="ru-RU" dirty="0" smtClean="0"/>
              <a:t>Учет позиционных ошибок исполнения.</a:t>
            </a:r>
          </a:p>
          <a:p>
            <a:pPr lvl="1"/>
            <a:r>
              <a:rPr lang="ru-RU" dirty="0" smtClean="0"/>
              <a:t>Учет </a:t>
            </a:r>
            <a:r>
              <a:rPr lang="ru-RU" dirty="0" smtClean="0"/>
              <a:t>темпа </a:t>
            </a:r>
            <a:r>
              <a:rPr lang="ru-RU" dirty="0" smtClean="0"/>
              <a:t>исполнения.</a:t>
            </a:r>
            <a:endParaRPr lang="ru-RU" dirty="0" smtClean="0"/>
          </a:p>
          <a:p>
            <a:pPr lvl="1"/>
            <a:r>
              <a:rPr lang="ru-RU" dirty="0" smtClean="0"/>
              <a:t>Учет </a:t>
            </a:r>
            <a:r>
              <a:rPr lang="en-US" dirty="0" smtClean="0"/>
              <a:t>ADSR</a:t>
            </a:r>
            <a:r>
              <a:rPr lang="ru-RU" dirty="0" smtClean="0"/>
              <a:t> кривых звуковых сигналов (без расширения матрицы </a:t>
            </a:r>
            <a:r>
              <a:rPr lang="en-US" b="1" dirty="0" smtClean="0"/>
              <a:t>B</a:t>
            </a:r>
            <a:r>
              <a:rPr lang="en-US" dirty="0" smtClean="0"/>
              <a:t>):</a:t>
            </a:r>
            <a:endParaRPr lang="ru-RU" dirty="0" smtClean="0"/>
          </a:p>
          <a:p>
            <a:pPr lvl="2"/>
            <a:r>
              <a:rPr lang="ru-RU" dirty="0" err="1" smtClean="0"/>
              <a:t>Залигованные</a:t>
            </a:r>
            <a:r>
              <a:rPr lang="ru-RU" dirty="0" smtClean="0"/>
              <a:t> ноты.</a:t>
            </a:r>
          </a:p>
          <a:p>
            <a:pPr lvl="2"/>
            <a:r>
              <a:rPr lang="ru-RU" dirty="0" smtClean="0"/>
              <a:t>Октавные ошибки.</a:t>
            </a:r>
          </a:p>
          <a:p>
            <a:pPr lvl="2"/>
            <a:r>
              <a:rPr lang="ru-RU" dirty="0" smtClean="0"/>
              <a:t>Другие музыкальные орнаменты.</a:t>
            </a:r>
            <a:endParaRPr lang="en-US" dirty="0" smtClean="0"/>
          </a:p>
          <a:p>
            <a:pPr lvl="1"/>
            <a:r>
              <a:rPr lang="ru-RU" dirty="0"/>
              <a:t>Функционирование в реальном </a:t>
            </a:r>
            <a:r>
              <a:rPr lang="ru-RU" dirty="0" smtClean="0"/>
              <a:t>времени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Недостатки алгоритма прямого-обратного </a:t>
            </a:r>
            <a:r>
              <a:rPr lang="ru-RU" dirty="0" smtClean="0"/>
              <a:t>хода в качестве позиционного критерия:</a:t>
            </a:r>
            <a:endParaRPr lang="ru-RU" dirty="0"/>
          </a:p>
          <a:p>
            <a:pPr lvl="1"/>
            <a:r>
              <a:rPr lang="ru-RU" dirty="0"/>
              <a:t>Не учитываются виртуальные состояния.</a:t>
            </a:r>
          </a:p>
          <a:p>
            <a:pPr lvl="1"/>
            <a:r>
              <a:rPr lang="ru-RU" dirty="0"/>
              <a:t>Возможность оценки только локальной рассматриваемой цепочки наблюдений.</a:t>
            </a:r>
          </a:p>
          <a:p>
            <a:pPr lvl="1"/>
            <a:r>
              <a:rPr lang="ru-RU" dirty="0"/>
              <a:t>Невозможность учета музыкальных событий (а не квантов).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68054" y="0"/>
            <a:ext cx="11490278" cy="859809"/>
          </a:xfrm>
        </p:spPr>
        <p:txBody>
          <a:bodyPr>
            <a:normAutofit/>
          </a:bodyPr>
          <a:lstStyle/>
          <a:p>
            <a:r>
              <a:rPr lang="ru-RU" dirty="0" smtClean="0"/>
              <a:t>Методика оценки степени синхронизации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5" y="267966"/>
            <a:ext cx="10854174" cy="659003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3766" y="0"/>
            <a:ext cx="10515600" cy="1022611"/>
          </a:xfrm>
        </p:spPr>
        <p:txBody>
          <a:bodyPr/>
          <a:lstStyle/>
          <a:p>
            <a:r>
              <a:rPr lang="ru-RU" dirty="0" smtClean="0"/>
              <a:t>Структура программной системы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29652" r="20885" b="17413"/>
          <a:stretch/>
        </p:blipFill>
        <p:spPr>
          <a:xfrm>
            <a:off x="750626" y="861572"/>
            <a:ext cx="9867333" cy="569351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алгоритмов определения частоты основного тона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6" y="1955299"/>
            <a:ext cx="5721514" cy="43452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5299"/>
            <a:ext cx="5700820" cy="434529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алгоритма </a:t>
            </a:r>
            <a:r>
              <a:rPr lang="ru-RU" dirty="0" err="1" smtClean="0"/>
              <a:t>Витерби</a:t>
            </a:r>
            <a:r>
              <a:rPr lang="ru-RU" dirty="0" smtClean="0"/>
              <a:t> в реальном времени</a:t>
            </a:r>
            <a:endParaRPr lang="ru-RU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184639"/>
              </p:ext>
            </p:extLst>
          </p:nvPr>
        </p:nvGraphicFramePr>
        <p:xfrm>
          <a:off x="682556" y="1969851"/>
          <a:ext cx="5290227" cy="375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91665"/>
              </p:ext>
            </p:extLst>
          </p:nvPr>
        </p:nvGraphicFramePr>
        <p:xfrm>
          <a:off x="6183312" y="1981200"/>
          <a:ext cx="567848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49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Тестовые мелодии:</a:t>
            </a:r>
          </a:p>
          <a:p>
            <a:pPr lvl="1">
              <a:lnSpc>
                <a:spcPct val="80000"/>
              </a:lnSpc>
            </a:pPr>
            <a:r>
              <a:rPr lang="ru-RU" dirty="0" err="1"/>
              <a:t>Twinkle</a:t>
            </a:r>
            <a:r>
              <a:rPr lang="ru-RU" dirty="0"/>
              <a:t> </a:t>
            </a:r>
            <a:r>
              <a:rPr lang="ru-RU" dirty="0" err="1"/>
              <a:t>Twinkle</a:t>
            </a:r>
            <a:r>
              <a:rPr lang="ru-RU" dirty="0"/>
              <a:t> </a:t>
            </a:r>
            <a:r>
              <a:rPr lang="ru-RU" dirty="0" err="1"/>
              <a:t>Little</a:t>
            </a:r>
            <a:r>
              <a:rPr lang="ru-RU" dirty="0"/>
              <a:t> </a:t>
            </a:r>
            <a:r>
              <a:rPr lang="ru-RU" dirty="0" err="1" smtClean="0"/>
              <a:t>Star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err="1"/>
              <a:t>All</a:t>
            </a:r>
            <a:r>
              <a:rPr lang="ru-RU" dirty="0"/>
              <a:t> I </a:t>
            </a:r>
            <a:r>
              <a:rPr lang="ru-RU" dirty="0" err="1"/>
              <a:t>Ask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You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On </a:t>
            </a:r>
            <a:r>
              <a:rPr lang="en-US" dirty="0"/>
              <a:t>a High </a:t>
            </a:r>
            <a:r>
              <a:rPr lang="en-US" dirty="0" smtClean="0"/>
              <a:t>Mountain</a:t>
            </a:r>
            <a:endParaRPr lang="ru-RU" u="sng" dirty="0" smtClean="0"/>
          </a:p>
          <a:p>
            <a:pPr>
              <a:lnSpc>
                <a:spcPct val="80000"/>
              </a:lnSpc>
              <a:buFontTx/>
              <a:buNone/>
            </a:pPr>
            <a:endParaRPr lang="ru-RU" u="sng" dirty="0"/>
          </a:p>
          <a:p>
            <a:pPr>
              <a:lnSpc>
                <a:spcPct val="80000"/>
              </a:lnSpc>
            </a:pPr>
            <a:r>
              <a:rPr lang="ru-RU" dirty="0" smtClean="0"/>
              <a:t>Простые мелодии: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Высокая </a:t>
            </a:r>
            <a:r>
              <a:rPr lang="ru-RU" dirty="0" smtClean="0"/>
              <a:t>точность (параметр соответствует субъективной оценке).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 smtClean="0"/>
              <a:t>Отсутствуют </a:t>
            </a:r>
            <a:r>
              <a:rPr lang="ru-RU" dirty="0"/>
              <a:t>задержки</a:t>
            </a:r>
            <a:r>
              <a:rPr lang="ru-RU" dirty="0" smtClean="0"/>
              <a:t>.</a:t>
            </a:r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 smtClean="0"/>
              <a:t>Сложные (с большим количеством орнаментов) или продолжительные мелодии: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Довольно плохая </a:t>
            </a:r>
            <a:r>
              <a:rPr lang="ru-RU" dirty="0" smtClean="0"/>
              <a:t>точность (штрафной балл не всегда соответствует субъективной оценке).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Появляются задержки </a:t>
            </a:r>
            <a:r>
              <a:rPr lang="ru-RU" dirty="0" smtClean="0"/>
              <a:t>синхронизации</a:t>
            </a:r>
            <a:r>
              <a:rPr lang="en-US" dirty="0"/>
              <a:t>.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Большое количество </a:t>
            </a:r>
            <a:r>
              <a:rPr lang="ru-RU" b="1" dirty="0"/>
              <a:t>повторяющихся</a:t>
            </a:r>
            <a:r>
              <a:rPr lang="ru-RU" dirty="0"/>
              <a:t> или </a:t>
            </a:r>
            <a:r>
              <a:rPr lang="ru-RU" b="1" dirty="0"/>
              <a:t>похожих</a:t>
            </a:r>
            <a:r>
              <a:rPr lang="ru-RU" dirty="0"/>
              <a:t> частей может являться проблемой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91602"/>
            <a:ext cx="10757170" cy="117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Тестирование метода синхронизации нот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617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927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Заключение и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роанализированы алгоритмы определения частоты основного тона и реализован модифицированный метод автокорреляции.</a:t>
            </a:r>
          </a:p>
          <a:p>
            <a:r>
              <a:rPr lang="ru-RU" dirty="0" smtClean="0"/>
              <a:t>Проанализированы алгоритмы сопоставления временных рядов и реализован алгоритм, основанный на алгоритме </a:t>
            </a:r>
            <a:r>
              <a:rPr lang="ru-RU" dirty="0" err="1" smtClean="0"/>
              <a:t>Витерби</a:t>
            </a:r>
            <a:r>
              <a:rPr lang="ru-RU" dirty="0" smtClean="0"/>
              <a:t> для синхронизации нотных записей в реальном времени.</a:t>
            </a:r>
          </a:p>
          <a:p>
            <a:r>
              <a:rPr lang="ru-RU" dirty="0" smtClean="0"/>
              <a:t>Разработан алгоритм определения ритма.</a:t>
            </a:r>
          </a:p>
          <a:p>
            <a:r>
              <a:rPr lang="ru-RU" dirty="0" smtClean="0"/>
              <a:t>Разработана методика оценки степени синхронизации нотных записей и музыки в реальном времени.</a:t>
            </a:r>
          </a:p>
          <a:p>
            <a:r>
              <a:rPr lang="ru-RU" dirty="0" smtClean="0"/>
              <a:t>Реализовано кроссплатформенное ПО.</a:t>
            </a:r>
          </a:p>
          <a:p>
            <a:r>
              <a:rPr lang="ru-RU" dirty="0" smtClean="0"/>
              <a:t>Исследованы реализованные алгоритмы.</a:t>
            </a:r>
          </a:p>
          <a:p>
            <a:r>
              <a:rPr lang="ru-RU" dirty="0" smtClean="0"/>
              <a:t>По технологической части работы опубликованы 2 статьи.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5508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Цель:</a:t>
            </a:r>
          </a:p>
          <a:p>
            <a:pPr marL="0" indent="0">
              <a:buNone/>
            </a:pPr>
            <a:r>
              <a:rPr lang="ru-RU" dirty="0" smtClean="0"/>
              <a:t>Разработка и реализация методики оценки синхронизации нотных записей и музыки в реальном времени.</a:t>
            </a:r>
          </a:p>
          <a:p>
            <a:pPr marL="0" indent="0">
              <a:buNone/>
            </a:pPr>
            <a:r>
              <a:rPr lang="ru-RU" b="1" dirty="0" smtClean="0"/>
              <a:t>Задачи:</a:t>
            </a:r>
          </a:p>
          <a:p>
            <a:pPr>
              <a:buFontTx/>
              <a:buChar char="•"/>
            </a:pPr>
            <a:r>
              <a:rPr lang="ru-RU" dirty="0" smtClean="0"/>
              <a:t>Анализ алгоритмов определения частоты основного тона.</a:t>
            </a:r>
          </a:p>
          <a:p>
            <a:pPr>
              <a:buFontTx/>
              <a:buChar char="•"/>
            </a:pPr>
            <a:r>
              <a:rPr lang="ru-RU" dirty="0" smtClean="0"/>
              <a:t>Анализ алгоритмов синхронизации временных рядов.</a:t>
            </a:r>
          </a:p>
          <a:p>
            <a:pPr>
              <a:buFontTx/>
              <a:buChar char="•"/>
            </a:pPr>
            <a:r>
              <a:rPr lang="ru-RU" dirty="0" smtClean="0"/>
              <a:t>Разработка алгоритма синхронизации нотных записей в реальном времени.</a:t>
            </a:r>
          </a:p>
          <a:p>
            <a:pPr>
              <a:buFontTx/>
              <a:buChar char="•"/>
            </a:pPr>
            <a:r>
              <a:rPr lang="ru-RU" dirty="0" smtClean="0"/>
              <a:t>Разработка алгоритма оценивания темпа исполнения.</a:t>
            </a:r>
            <a:endParaRPr lang="en-US" dirty="0" smtClean="0"/>
          </a:p>
          <a:p>
            <a:pPr>
              <a:buFontTx/>
              <a:buChar char="•"/>
            </a:pPr>
            <a:r>
              <a:rPr lang="ru-RU" dirty="0" smtClean="0"/>
              <a:t>Разработка методики оценки </a:t>
            </a:r>
            <a:r>
              <a:rPr lang="ru-RU" dirty="0"/>
              <a:t>степени синхронизации.</a:t>
            </a:r>
          </a:p>
          <a:p>
            <a:pPr>
              <a:buFontTx/>
              <a:buChar char="•"/>
            </a:pPr>
            <a:r>
              <a:rPr lang="ru-RU" dirty="0" smtClean="0"/>
              <a:t>Реализация программного комплекса.</a:t>
            </a:r>
          </a:p>
          <a:p>
            <a:pPr>
              <a:buFontTx/>
              <a:buChar char="•"/>
            </a:pPr>
            <a:r>
              <a:rPr lang="ru-RU" dirty="0" smtClean="0"/>
              <a:t>Исследование разработанных алгоритмов.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538" y="0"/>
            <a:ext cx="10515600" cy="1325563"/>
          </a:xfrm>
        </p:spPr>
        <p:txBody>
          <a:bodyPr/>
          <a:lstStyle/>
          <a:p>
            <a:r>
              <a:rPr lang="ru-RU" dirty="0" smtClean="0"/>
              <a:t>Син</a:t>
            </a:r>
            <a:r>
              <a:rPr lang="ru-RU" dirty="0"/>
              <a:t>х</a:t>
            </a:r>
            <a:r>
              <a:rPr lang="ru-RU" dirty="0" smtClean="0"/>
              <a:t>ронизация нотных записей и музыки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" y="990854"/>
            <a:ext cx="10313582" cy="57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24" y="365126"/>
            <a:ext cx="10561649" cy="12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определения частоты основного тона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78483"/>
              </p:ext>
            </p:extLst>
          </p:nvPr>
        </p:nvGraphicFramePr>
        <p:xfrm>
          <a:off x="683525" y="2565780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94506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294506">
                <a:tc gridSpan="3">
                  <a:txBody>
                    <a:bodyPr/>
                    <a:lstStyle/>
                    <a:p>
                      <a:r>
                        <a:rPr lang="ru-RU" b="1" dirty="0" smtClean="0"/>
                        <a:t>Временная область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  <a:tr h="73626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Пересечение с нулем (</a:t>
                      </a:r>
                      <a:r>
                        <a:rPr lang="en-US" dirty="0" smtClean="0"/>
                        <a:t>ZCR)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Простота</a:t>
                      </a:r>
                      <a:r>
                        <a:rPr lang="ru-RU" baseline="0" dirty="0" smtClean="0"/>
                        <a:t> реализации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Высокая скорость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Неправильная</a:t>
                      </a:r>
                      <a:r>
                        <a:rPr lang="ru-RU" baseline="0" dirty="0" smtClean="0"/>
                        <a:t> работа в случае наличия высокочастотных спектральных компонент</a:t>
                      </a:r>
                      <a:endParaRPr lang="ru-RU" dirty="0"/>
                    </a:p>
                  </a:txBody>
                  <a:tcPr/>
                </a:tc>
              </a:tr>
              <a:tr h="294506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Автокорреляция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Простота</a:t>
                      </a:r>
                      <a:r>
                        <a:rPr lang="ru-RU" baseline="0" dirty="0" smtClean="0"/>
                        <a:t> реализации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Ограниченный набор частот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Скорость работы</a:t>
                      </a:r>
                      <a:endParaRPr lang="ru-RU" dirty="0"/>
                    </a:p>
                  </a:txBody>
                  <a:tcPr/>
                </a:tc>
              </a:tr>
              <a:tr h="294506">
                <a:tc>
                  <a:txBody>
                    <a:bodyPr/>
                    <a:lstStyle/>
                    <a:p>
                      <a:r>
                        <a:rPr lang="en-US" dirty="0" smtClean="0"/>
                        <a:t>YIN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Большой</a:t>
                      </a:r>
                      <a:r>
                        <a:rPr lang="ru-RU" baseline="0" dirty="0" smtClean="0"/>
                        <a:t> диапазон частот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Вычислительная сложность</a:t>
                      </a:r>
                      <a:endParaRPr lang="ru-RU" dirty="0"/>
                    </a:p>
                  </a:txBody>
                  <a:tcPr/>
                </a:tc>
              </a:tr>
              <a:tr h="294506">
                <a:tc gridSpan="3">
                  <a:txBody>
                    <a:bodyPr/>
                    <a:lstStyle/>
                    <a:p>
                      <a:r>
                        <a:rPr lang="ru-RU" b="1" dirty="0" smtClean="0"/>
                        <a:t>Частотная</a:t>
                      </a:r>
                      <a:r>
                        <a:rPr lang="ru-RU" b="1" baseline="0" dirty="0" smtClean="0"/>
                        <a:t> область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5385">
                <a:tc>
                  <a:txBody>
                    <a:bodyPr/>
                    <a:lstStyle/>
                    <a:p>
                      <a:r>
                        <a:rPr lang="ru-RU" dirty="0" smtClean="0"/>
                        <a:t>Гармоническое</a:t>
                      </a:r>
                      <a:r>
                        <a:rPr lang="ru-RU" baseline="0" dirty="0" smtClean="0"/>
                        <a:t> перемножение спектров</a:t>
                      </a:r>
                      <a:r>
                        <a:rPr lang="en-US" baseline="0" dirty="0" smtClean="0"/>
                        <a:t> (HPS)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Плохое качество работы</a:t>
                      </a:r>
                      <a:r>
                        <a:rPr lang="ru-RU" baseline="0" dirty="0" smtClean="0"/>
                        <a:t> на низких частотах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Требуется</a:t>
                      </a:r>
                      <a:r>
                        <a:rPr lang="ru-RU" baseline="0" dirty="0" smtClean="0"/>
                        <a:t> спектр сигнала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83525" y="1690689"/>
            <a:ext cx="10453048" cy="793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Частота основного тона – </a:t>
            </a:r>
            <a:r>
              <a:rPr lang="ru-RU" dirty="0"/>
              <a:t>наименьшая частота </a:t>
            </a:r>
            <a:r>
              <a:rPr lang="ru-RU" dirty="0" smtClean="0"/>
              <a:t>колебаний</a:t>
            </a:r>
            <a:r>
              <a:rPr lang="en-US" dirty="0" smtClean="0"/>
              <a:t> </a:t>
            </a:r>
            <a:r>
              <a:rPr lang="ru-RU" dirty="0" smtClean="0"/>
              <a:t>квазипериодического </a:t>
            </a:r>
            <a:r>
              <a:rPr lang="ru-RU" dirty="0"/>
              <a:t>сигнала</a:t>
            </a:r>
            <a:r>
              <a:rPr lang="ru-RU" dirty="0" smtClean="0"/>
              <a:t>.</a:t>
            </a:r>
            <a:endParaRPr lang="ru-RU" b="1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Модифицированный алгоритм определения частоты основного тона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333383" cy="46504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Основан на автокорреляции.</a:t>
                </a:r>
              </a:p>
              <a:p>
                <a:r>
                  <a:rPr lang="ru-RU" dirty="0" smtClean="0"/>
                  <a:t>Два этапа:</a:t>
                </a:r>
              </a:p>
              <a:p>
                <a:pPr lvl="1"/>
                <a:r>
                  <a:rPr lang="ru-RU" dirty="0" smtClean="0"/>
                  <a:t>Тест фрагмента низкого разрешения (используется каждый 8 отсчет).</a:t>
                </a:r>
              </a:p>
              <a:p>
                <a:pPr lvl="1"/>
                <a:r>
                  <a:rPr lang="ru-RU" dirty="0" smtClean="0"/>
                  <a:t>Тест фрагмента высокого разрешения (используется фрагмент в окрестности частоты, определенной на 1 этапе).</a:t>
                </a:r>
              </a:p>
              <a:p>
                <a:r>
                  <a:rPr lang="ru-RU" dirty="0" smtClean="0"/>
                  <a:t>Интерполяция </a:t>
                </a:r>
                <a:r>
                  <a:rPr lang="ru-RU" dirty="0" err="1" smtClean="0"/>
                  <a:t>Хермита</a:t>
                </a:r>
                <a:r>
                  <a:rPr lang="ru-RU" dirty="0" smtClean="0"/>
                  <a:t> 3-го порядка для минимизации ошибок высоких частот (так как индексы отсчетов не ограничены целыми числами).</a:t>
                </a:r>
                <a:endParaRPr lang="en-US" dirty="0" smtClean="0"/>
              </a:p>
              <a:p>
                <a:r>
                  <a:rPr lang="ru-RU" b="0" dirty="0" smtClean="0"/>
                  <a:t>Вычисление номера ноты: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𝑀𝑖𝑑𝑖𝑁𝑜𝑡𝑒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ad>
                              <m:ra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g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частота основного тона.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dirty="0"/>
                  <a:t>частота </a:t>
                </a:r>
                <a:r>
                  <a:rPr lang="ru-RU" dirty="0" smtClean="0"/>
                  <a:t>ноты с номером 0.</a:t>
                </a:r>
              </a:p>
              <a:p>
                <a:pPr marL="457200" lvl="1" indent="0">
                  <a:buNone/>
                </a:pPr>
                <a:endParaRPr lang="ru-RU" dirty="0"/>
              </a:p>
              <a:p>
                <a:pPr lvl="1"/>
                <a:endParaRPr lang="en-US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333383" cy="4650477"/>
              </a:xfrm>
              <a:blipFill rotWithShape="0">
                <a:blip r:embed="rId2"/>
                <a:stretch>
                  <a:fillRect l="-1002" t="-2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298" y="365125"/>
            <a:ext cx="10972800" cy="1366398"/>
          </a:xfrm>
        </p:spPr>
        <p:txBody>
          <a:bodyPr/>
          <a:lstStyle/>
          <a:p>
            <a:r>
              <a:rPr lang="ru-RU" dirty="0" smtClean="0"/>
              <a:t>Алгоритмы сопоставления </a:t>
            </a:r>
            <a:r>
              <a:rPr lang="ru-RU" dirty="0"/>
              <a:t>временных последовательностей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61304"/>
              </p:ext>
            </p:extLst>
          </p:nvPr>
        </p:nvGraphicFramePr>
        <p:xfrm>
          <a:off x="628932" y="1801504"/>
          <a:ext cx="10998960" cy="493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320"/>
                <a:gridCol w="3666320"/>
                <a:gridCol w="3666320"/>
              </a:tblGrid>
              <a:tr h="806441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1268019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Сопоставление строк </a:t>
                      </a:r>
                      <a:r>
                        <a:rPr lang="en-US" dirty="0" smtClean="0"/>
                        <a:t>(String Matching)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Простота реализации.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Невозможность возврата в предыдущее состояние.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Сложность</a:t>
                      </a:r>
                      <a:r>
                        <a:rPr lang="ru-RU" baseline="0" dirty="0" smtClean="0"/>
                        <a:t> применения в системах реального времени.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Сложность гибкой настройки.</a:t>
                      </a:r>
                      <a:endParaRPr lang="ru-RU" dirty="0"/>
                    </a:p>
                  </a:txBody>
                  <a:tcPr/>
                </a:tc>
              </a:tr>
              <a:tr h="932943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Динамическая</a:t>
                      </a:r>
                      <a:r>
                        <a:rPr lang="ru-RU" baseline="0" dirty="0" smtClean="0"/>
                        <a:t> трансформация времени (</a:t>
                      </a:r>
                      <a:r>
                        <a:rPr lang="en-US" baseline="0" dirty="0" smtClean="0"/>
                        <a:t>DTW)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 требуется</a:t>
                      </a:r>
                      <a:r>
                        <a:rPr lang="ru-RU" baseline="0" dirty="0" smtClean="0"/>
                        <a:t> определение частоты основного тона.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Сложность</a:t>
                      </a:r>
                      <a:r>
                        <a:rPr lang="ru-RU" baseline="0" dirty="0" smtClean="0"/>
                        <a:t> применения в системах реального времени.</a:t>
                      </a:r>
                      <a:endParaRPr lang="ru-RU" dirty="0"/>
                    </a:p>
                  </a:txBody>
                  <a:tcPr/>
                </a:tc>
              </a:tr>
              <a:tr h="806441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 </a:t>
                      </a:r>
                      <a:r>
                        <a:rPr lang="ru-RU" dirty="0" err="1" smtClean="0"/>
                        <a:t>Витерби</a:t>
                      </a:r>
                      <a:r>
                        <a:rPr lang="ru-RU" dirty="0" smtClean="0"/>
                        <a:t> на Скрытой</a:t>
                      </a:r>
                      <a:r>
                        <a:rPr lang="ru-RU" baseline="0" dirty="0" smtClean="0"/>
                        <a:t> Марковской Модели </a:t>
                      </a:r>
                      <a:r>
                        <a:rPr lang="en-US" baseline="0" dirty="0" smtClean="0"/>
                        <a:t>(HMM)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Большое</a:t>
                      </a:r>
                      <a:r>
                        <a:rPr lang="ru-RU" baseline="0" dirty="0" smtClean="0"/>
                        <a:t> количество исследований и применений в различных областях.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Возможность применения алгоритмов обучения и гибкой настройки.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Потрбление</a:t>
                      </a:r>
                      <a:r>
                        <a:rPr lang="ru-RU" baseline="0" dirty="0" smtClean="0"/>
                        <a:t> большого количества памяти без оптимизаций.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928" y="-3610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СММ для нотных записей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085" y="1195057"/>
            <a:ext cx="3669626" cy="5397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ru-RU" sz="2000" dirty="0" smtClean="0"/>
              <a:t>СММ: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Алгоритм прямого-обратного хода (оценка).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Алгоритм Витерби (поиск скрытых состояний).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Алгоритм </a:t>
            </a:r>
            <a:r>
              <a:rPr lang="ru-RU" sz="2000" dirty="0" err="1" smtClean="0"/>
              <a:t>Баума-Велша</a:t>
            </a:r>
            <a:r>
              <a:rPr lang="ru-RU" sz="2000" dirty="0"/>
              <a:t> </a:t>
            </a:r>
            <a:r>
              <a:rPr lang="ru-RU" sz="2000" dirty="0" smtClean="0"/>
              <a:t>(обучение).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 smtClean="0"/>
              <a:t>Музыкальные записи как события СММ: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Ноты.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Ч</a:t>
            </a:r>
            <a:r>
              <a:rPr lang="ru-RU" sz="2000" dirty="0" smtClean="0"/>
              <a:t>асть ноты.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ADSR-</a:t>
            </a:r>
            <a:r>
              <a:rPr lang="ru-RU" sz="2000" dirty="0" smtClean="0"/>
              <a:t>кривые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ru-RU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u="sng" dirty="0" smtClean="0"/>
              <a:t>Решенная задача: </a:t>
            </a:r>
            <a:r>
              <a:rPr lang="ru-RU" sz="2000" dirty="0" smtClean="0"/>
              <a:t>подбор и генерация </a:t>
            </a:r>
            <a:r>
              <a:rPr lang="ru-RU" sz="2000" dirty="0" err="1" smtClean="0"/>
              <a:t>коэфициентов</a:t>
            </a:r>
            <a:r>
              <a:rPr lang="ru-RU" sz="2000" dirty="0" smtClean="0"/>
              <a:t> в матрицах </a:t>
            </a:r>
            <a:r>
              <a:rPr lang="en-US" sz="2000" dirty="0" smtClean="0"/>
              <a:t>A, B, pi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ru-RU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ru-RU" sz="2000" i="1" dirty="0" smtClean="0"/>
          </a:p>
          <a:p>
            <a:pPr>
              <a:lnSpc>
                <a:spcPct val="80000"/>
              </a:lnSpc>
              <a:buFontTx/>
              <a:buNone/>
            </a:pPr>
            <a:endParaRPr lang="ru-RU" sz="2000" i="1" dirty="0"/>
          </a:p>
          <a:p>
            <a:pPr>
              <a:lnSpc>
                <a:spcPct val="80000"/>
              </a:lnSpc>
              <a:buFontTx/>
              <a:buNone/>
            </a:pP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39" y="1035067"/>
            <a:ext cx="7349089" cy="55573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07" y="1"/>
            <a:ext cx="11199098" cy="1258646"/>
          </a:xfrm>
        </p:spPr>
        <p:txBody>
          <a:bodyPr>
            <a:normAutofit/>
          </a:bodyPr>
          <a:lstStyle/>
          <a:p>
            <a:r>
              <a:rPr lang="ru-RU" sz="3800" dirty="0" smtClean="0"/>
              <a:t>Ошибки исполнения и различные длительности нот.</a:t>
            </a:r>
            <a:endParaRPr lang="ru-RU" sz="3800" dirty="0"/>
          </a:p>
        </p:txBody>
      </p:sp>
      <p:pic>
        <p:nvPicPr>
          <p:cNvPr id="5" name="Picture 2" descr="C:\Users\vanko_000\Dropbox\Study\НИРС\Normal Gost Sta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70" y="1258646"/>
            <a:ext cx="5635935" cy="411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36147" y="1258646"/>
            <a:ext cx="4959184" cy="5249730"/>
          </a:xfrm>
        </p:spPr>
        <p:txBody>
          <a:bodyPr>
            <a:normAutofit lnSpcReduction="10000"/>
          </a:bodyPr>
          <a:lstStyle/>
          <a:p>
            <a:r>
              <a:rPr lang="ru-RU" sz="2600" dirty="0" smtClean="0"/>
              <a:t>Виртуальные состояния.</a:t>
            </a:r>
          </a:p>
          <a:p>
            <a:r>
              <a:rPr lang="ru-RU" sz="2600" dirty="0" smtClean="0"/>
              <a:t>Ноты с различной длительностью:</a:t>
            </a:r>
          </a:p>
          <a:p>
            <a:pPr lvl="1"/>
            <a:r>
              <a:rPr lang="ru-RU" sz="2600" dirty="0" smtClean="0"/>
              <a:t>Использование состояния с </a:t>
            </a:r>
            <a:r>
              <a:rPr lang="ru-RU" sz="2600" dirty="0" err="1" smtClean="0"/>
              <a:t>самопереходам</a:t>
            </a:r>
            <a:r>
              <a:rPr lang="ru-RU" sz="2600" dirty="0" smtClean="0"/>
              <a:t>.</a:t>
            </a:r>
          </a:p>
          <a:p>
            <a:pPr lvl="1"/>
            <a:r>
              <a:rPr lang="ru-RU" sz="2600" dirty="0" smtClean="0"/>
              <a:t>Использование скрытых полумарковских моделей.</a:t>
            </a:r>
            <a:endParaRPr lang="ru-RU" sz="2600" dirty="0"/>
          </a:p>
          <a:p>
            <a:pPr lvl="1"/>
            <a:r>
              <a:rPr lang="ru-RU" sz="2600" dirty="0"/>
              <a:t>Разбиение всех нотных событий на фрагменты с одинаковой длительностью, </a:t>
            </a:r>
            <a:r>
              <a:rPr lang="ru-RU" sz="2600" i="1" dirty="0" smtClean="0"/>
              <a:t>кванты</a:t>
            </a:r>
            <a:r>
              <a:rPr lang="ru-RU" sz="2600" dirty="0" smtClean="0"/>
              <a:t>.</a:t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Количество </a:t>
            </a:r>
            <a:r>
              <a:rPr lang="ru-RU" sz="2600" dirty="0"/>
              <a:t>квантов:</a:t>
            </a:r>
          </a:p>
          <a:p>
            <a:pPr marL="457200" lvl="1" indent="0">
              <a:buNone/>
            </a:pPr>
            <a:endParaRPr lang="ru-RU" sz="2000" dirty="0"/>
          </a:p>
          <a:p>
            <a:pPr marL="457200" lvl="1" indent="0">
              <a:buNone/>
            </a:pPr>
            <a:r>
              <a:rPr lang="ru-RU" sz="2000" dirty="0"/>
              <a:t>   </a:t>
            </a:r>
          </a:p>
          <a:p>
            <a:pPr lvl="1"/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162" y="5578475"/>
            <a:ext cx="1362075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052" y="5956970"/>
                <a:ext cx="8100829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𝐶𝑜𝑢𝑛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𝑣𝑒𝑛𝑡𝑠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𝑞𝑢𝑎𝑡𝑒𝑟𝐷𝑢𝑟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𝑘𝑣𝑎𝑛𝑡𝑠𝐼𝑛𝑄𝑢𝑎𝑡𝑒𝑟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𝑉𝑖𝑟𝑡𝑢𝑎𝑙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52" y="5956970"/>
                <a:ext cx="8100829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9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0937" y="209008"/>
            <a:ext cx="10515600" cy="1325563"/>
          </a:xfrm>
        </p:spPr>
        <p:txBody>
          <a:bodyPr/>
          <a:lstStyle/>
          <a:p>
            <a:r>
              <a:rPr lang="ru-RU" dirty="0" smtClean="0"/>
              <a:t>Модифицированный алгоритм Витерби в СММ для работы в реальном времени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85486" y="1623457"/>
                <a:ext cx="4759712" cy="4843927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Идентификатор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ноты в матрице </a:t>
                </a:r>
                <a:r>
                  <a:rPr lang="en-US" sz="2400" dirty="0" smtClean="0"/>
                  <a:t>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𝐻𝑚𝑚𝐼𝑑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𝑀𝑖𝑑𝑖𝐼𝑑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𝑀𝑖𝑑𝑖𝐼𝑑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 % 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𝑀𝑖𝑑𝑖𝐼𝑑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 smtClean="0"/>
              </a:p>
              <a:p>
                <a:r>
                  <a:rPr lang="ru-RU" sz="2400" dirty="0" smtClean="0"/>
                  <a:t>Использование скользящей матрицы начальных вероятностей (</a:t>
                </a:r>
                <a:r>
                  <a:rPr lang="en-US" sz="2400" dirty="0" smtClean="0"/>
                  <a:t>pi).</a:t>
                </a:r>
                <a:endParaRPr lang="ru-RU" sz="2400" dirty="0" smtClean="0"/>
              </a:p>
              <a:p>
                <a:r>
                  <a:rPr lang="ru-RU" sz="2400" dirty="0" smtClean="0"/>
                  <a:t>Распараллеливание.</a:t>
                </a:r>
                <a:endParaRPr lang="en-US" sz="2400" dirty="0" smtClean="0"/>
              </a:p>
              <a:p>
                <a:r>
                  <a:rPr lang="ru-RU" sz="2400" dirty="0"/>
                  <a:t>Сложность алгоритма: </a:t>
                </a:r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∙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размер окна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рассматриваемые наблюдения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∙4</m:t>
                    </m:r>
                  </m:oMath>
                </a14:m>
                <a:r>
                  <a:rPr lang="ru-RU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потоков</a:t>
                </a:r>
                <a:r>
                  <a:rPr lang="en-US" dirty="0" smtClean="0"/>
                  <a:t>.</a:t>
                </a:r>
                <a:endParaRPr lang="en-US" sz="2400" dirty="0" smtClean="0"/>
              </a:p>
              <a:p>
                <a:r>
                  <a:rPr lang="ru-RU" sz="2400" dirty="0"/>
                  <a:t>Не зависит от глобального пути.</a:t>
                </a:r>
              </a:p>
              <a:p>
                <a:endParaRPr lang="en-US" sz="2400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5486" y="1623457"/>
                <a:ext cx="4759712" cy="4843927"/>
              </a:xfrm>
              <a:blipFill rotWithShape="0">
                <a:blip r:embed="rId2"/>
                <a:stretch>
                  <a:fillRect l="-1538" t="-2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7" y="2017993"/>
            <a:ext cx="5408583" cy="4118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5535" y="6263422"/>
                <a:ext cx="243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35" y="6263422"/>
                <a:ext cx="243938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0937" y="1591616"/>
                <a:ext cx="1327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7" y="1591616"/>
                <a:ext cx="132754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70" t="-8197" r="-275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F794-B637-4ED6-839D-577AEE0B0D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1157</Words>
  <Application>Microsoft Office PowerPoint</Application>
  <PresentationFormat>Произвольный</PresentationFormat>
  <Paragraphs>188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Синхронизация нотных записей и музыки</vt:lpstr>
      <vt:lpstr>Алгоритмы определения частоты основного тона</vt:lpstr>
      <vt:lpstr>Модифицированный алгоритм определения частоты основного тона</vt:lpstr>
      <vt:lpstr>Алгоритмы сопоставления временных последовательностей</vt:lpstr>
      <vt:lpstr>Использование СММ для нотных записей</vt:lpstr>
      <vt:lpstr>Ошибки исполнения и различные длительности нот.</vt:lpstr>
      <vt:lpstr>Модифицированный алгоритм Витерби в СММ для работы в реальном времени</vt:lpstr>
      <vt:lpstr>Алгоритм отслеживания ритма в реальном времени</vt:lpstr>
      <vt:lpstr>Методика оценки степени синхронизации</vt:lpstr>
      <vt:lpstr>Методика оценки степени синхронизации</vt:lpstr>
      <vt:lpstr>Структура программной системы</vt:lpstr>
      <vt:lpstr>Тестирование алгоритмов определения частоты основного тона</vt:lpstr>
      <vt:lpstr>Тестирование алгоритма Витерби в реальном времени</vt:lpstr>
      <vt:lpstr>Презентация PowerPoint</vt:lpstr>
      <vt:lpstr>Заключение и выводы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vankoch@yandex.ru</dc:creator>
  <cp:lastModifiedBy>MASHA</cp:lastModifiedBy>
  <cp:revision>145</cp:revision>
  <cp:lastPrinted>2013-06-09T19:15:18Z</cp:lastPrinted>
  <dcterms:created xsi:type="dcterms:W3CDTF">2013-05-23T17:06:05Z</dcterms:created>
  <dcterms:modified xsi:type="dcterms:W3CDTF">2013-06-09T20:07:26Z</dcterms:modified>
</cp:coreProperties>
</file>