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6" r:id="rId5"/>
    <p:sldId id="263" r:id="rId6"/>
    <p:sldId id="264" r:id="rId7"/>
    <p:sldId id="268" r:id="rId8"/>
    <p:sldId id="259" r:id="rId9"/>
    <p:sldId id="260" r:id="rId10"/>
    <p:sldId id="269" r:id="rId11"/>
    <p:sldId id="271" r:id="rId12"/>
    <p:sldId id="27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660"/>
  </p:normalViewPr>
  <p:slideViewPr>
    <p:cSldViewPr>
      <p:cViewPr>
        <p:scale>
          <a:sx n="100" d="100"/>
          <a:sy n="100" d="100"/>
        </p:scale>
        <p:origin x="-115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0756-F9D8-4178-840F-ACD1FB23AF82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81E-4D11-45EA-A1F1-9EFD499B1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17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0756-F9D8-4178-840F-ACD1FB23AF82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81E-4D11-45EA-A1F1-9EFD499B1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45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0756-F9D8-4178-840F-ACD1FB23AF82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81E-4D11-45EA-A1F1-9EFD499B1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8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0756-F9D8-4178-840F-ACD1FB23AF82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81E-4D11-45EA-A1F1-9EFD499B1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92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0756-F9D8-4178-840F-ACD1FB23AF82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81E-4D11-45EA-A1F1-9EFD499B1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03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0756-F9D8-4178-840F-ACD1FB23AF82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81E-4D11-45EA-A1F1-9EFD499B1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91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0756-F9D8-4178-840F-ACD1FB23AF82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81E-4D11-45EA-A1F1-9EFD499B1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66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0756-F9D8-4178-840F-ACD1FB23AF82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81E-4D11-45EA-A1F1-9EFD499B1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9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0756-F9D8-4178-840F-ACD1FB23AF82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81E-4D11-45EA-A1F1-9EFD499B1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14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0756-F9D8-4178-840F-ACD1FB23AF82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81E-4D11-45EA-A1F1-9EFD499B1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82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0756-F9D8-4178-840F-ACD1FB23AF82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881E-4D11-45EA-A1F1-9EFD499B1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7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30756-F9D8-4178-840F-ACD1FB23AF82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5881E-4D11-45EA-A1F1-9EFD499B1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63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2817"/>
            <a:ext cx="7772400" cy="1827634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методов </a:t>
            </a:r>
            <a:r>
              <a:rPr lang="ru-RU" dirty="0" smtClean="0"/>
              <a:t>синхронизации нотных </a:t>
            </a:r>
            <a:r>
              <a:rPr lang="ru-RU" dirty="0"/>
              <a:t>записей и живой музыки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941168"/>
            <a:ext cx="7696944" cy="115212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Студент: </a:t>
            </a:r>
            <a:r>
              <a:rPr lang="ru-RU" sz="2800" dirty="0" err="1" smtClean="0"/>
              <a:t>Кочуркин</a:t>
            </a:r>
            <a:r>
              <a:rPr lang="ru-RU" sz="2800" dirty="0" smtClean="0"/>
              <a:t> Иван Алексеевич</a:t>
            </a:r>
          </a:p>
          <a:p>
            <a:r>
              <a:rPr lang="ru-RU" sz="2800" dirty="0" smtClean="0"/>
              <a:t>Науч. Рук.: Филиппов Михаил Владимирович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894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Витерби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Алгоритм </a:t>
            </a:r>
            <a:r>
              <a:rPr lang="ru-RU" dirty="0" err="1"/>
              <a:t>Витерби</a:t>
            </a:r>
            <a:r>
              <a:rPr lang="ru-RU" dirty="0"/>
              <a:t> — алгоритм поиска наиболее подходящего списка состояний (называемого путём </a:t>
            </a:r>
            <a:r>
              <a:rPr lang="ru-RU" dirty="0" err="1"/>
              <a:t>Витерби</a:t>
            </a:r>
            <a:r>
              <a:rPr lang="ru-RU" dirty="0"/>
              <a:t>), который в контексте цепей Маркова получает наиболее вероятную последовательность произошедших событий.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Алгоритм </a:t>
            </a:r>
            <a:r>
              <a:rPr lang="ru-RU" dirty="0"/>
              <a:t>делает несколько предположений:</a:t>
            </a:r>
          </a:p>
          <a:p>
            <a:r>
              <a:rPr lang="ru-RU" dirty="0"/>
              <a:t>наблюдаемые и скрытые события должны быть последовательностью. Последовательность чаще всего упорядочена по времени.</a:t>
            </a:r>
          </a:p>
          <a:p>
            <a:r>
              <a:rPr lang="ru-RU" dirty="0"/>
              <a:t>две последовательности должны быть выровнены: каждое наблюдаемое событие должно соответствовать ровно одному скрытому событию</a:t>
            </a:r>
          </a:p>
          <a:p>
            <a:r>
              <a:rPr lang="ru-RU" dirty="0"/>
              <a:t>вычисление наиболее вероятной скрытой последовательности до момента t должно зависеть только от наблюдаемого события в момент времени t, и наиболее вероятной последовательности до момента t − 1.</a:t>
            </a:r>
          </a:p>
        </p:txBody>
      </p:sp>
    </p:spTree>
    <p:extLst>
      <p:ext uri="{BB962C8B-B14F-4D97-AF65-F5344CB8AC3E}">
        <p14:creationId xmlns:p14="http://schemas.microsoft.com/office/powerpoint/2010/main" val="13818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 корректности методов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6371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Глобальная точность: % корректно удаленных нот в общем (для всех частей).</a:t>
            </a:r>
          </a:p>
          <a:p>
            <a:pPr marL="0" indent="0">
              <a:buNone/>
            </a:pPr>
            <a:r>
              <a:rPr lang="ru-RU" dirty="0"/>
              <a:t>Частичная точность: % корректно удаленных нот, усредненная в каждой части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HMM</a:t>
            </a:r>
            <a:endParaRPr lang="en-US" dirty="0"/>
          </a:p>
          <a:p>
            <a:pPr marL="0" indent="0">
              <a:buNone/>
            </a:pPr>
            <a:r>
              <a:rPr lang="ru-RU" sz="2800" dirty="0" smtClean="0"/>
              <a:t>Глобальная</a:t>
            </a:r>
            <a:r>
              <a:rPr lang="en-US" sz="2800" dirty="0" smtClean="0"/>
              <a:t>:          </a:t>
            </a:r>
            <a:r>
              <a:rPr lang="en-US" sz="2800" dirty="0"/>
              <a:t>82.90 %</a:t>
            </a:r>
          </a:p>
          <a:p>
            <a:pPr marL="0" indent="0">
              <a:buNone/>
            </a:pPr>
            <a:r>
              <a:rPr lang="ru-RU" sz="2800" dirty="0"/>
              <a:t>Ч</a:t>
            </a:r>
            <a:r>
              <a:rPr lang="ru-RU" sz="2800" dirty="0" smtClean="0"/>
              <a:t>астичная</a:t>
            </a:r>
            <a:r>
              <a:rPr lang="en-US" sz="2800" dirty="0" smtClean="0"/>
              <a:t>:  </a:t>
            </a:r>
            <a:r>
              <a:rPr lang="ru-RU" sz="2800" dirty="0" smtClean="0"/>
              <a:t>	        </a:t>
            </a:r>
            <a:r>
              <a:rPr lang="en-US" sz="2800" dirty="0" smtClean="0"/>
              <a:t>90.06 </a:t>
            </a:r>
            <a:r>
              <a:rPr lang="en-US" sz="2800" dirty="0"/>
              <a:t>%</a:t>
            </a:r>
          </a:p>
          <a:p>
            <a:r>
              <a:rPr lang="en-US" dirty="0" smtClean="0"/>
              <a:t>DTW</a:t>
            </a:r>
            <a:endParaRPr lang="en-US" dirty="0"/>
          </a:p>
          <a:p>
            <a:pPr marL="0" indent="0">
              <a:buNone/>
            </a:pPr>
            <a:r>
              <a:rPr lang="ru-RU" sz="2800" dirty="0" smtClean="0"/>
              <a:t>Глобальная</a:t>
            </a:r>
            <a:r>
              <a:rPr lang="en-US" sz="2800" dirty="0" smtClean="0"/>
              <a:t>:          </a:t>
            </a:r>
            <a:r>
              <a:rPr lang="en-US" sz="2800" dirty="0"/>
              <a:t>29.75 %</a:t>
            </a:r>
          </a:p>
          <a:p>
            <a:pPr marL="0" indent="0">
              <a:buNone/>
            </a:pPr>
            <a:r>
              <a:rPr lang="ru-RU" sz="2800" dirty="0" smtClean="0"/>
              <a:t>Частичная</a:t>
            </a:r>
            <a:r>
              <a:rPr lang="en-US" sz="2800" dirty="0" smtClean="0"/>
              <a:t>:  </a:t>
            </a:r>
            <a:r>
              <a:rPr lang="ru-RU" sz="2800" dirty="0" smtClean="0"/>
              <a:t>          </a:t>
            </a:r>
            <a:r>
              <a:rPr lang="en-US" sz="2800" dirty="0" smtClean="0"/>
              <a:t>69.74 </a:t>
            </a:r>
            <a:r>
              <a:rPr lang="en-US" sz="2800" dirty="0"/>
              <a:t>%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09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ru-RU" dirty="0" smtClean="0"/>
              <a:t>Проблема оценки временных рядов существует и ее решение не является </a:t>
            </a:r>
            <a:r>
              <a:rPr lang="ru-RU" dirty="0" err="1" smtClean="0"/>
              <a:t>актулальным</a:t>
            </a:r>
            <a:endParaRPr lang="ru-RU" dirty="0" smtClean="0"/>
          </a:p>
          <a:p>
            <a:r>
              <a:rPr lang="ru-RU" dirty="0" smtClean="0"/>
              <a:t>Рассмотрены методы анализа временных рядов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55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19256" cy="6048672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Цель и задачи работы</a:t>
            </a:r>
          </a:p>
          <a:p>
            <a:pPr marL="0" indent="0">
              <a:buNone/>
            </a:pPr>
            <a:r>
              <a:rPr lang="ru-RU" b="1" dirty="0" smtClean="0"/>
              <a:t>Целью работы </a:t>
            </a:r>
            <a:r>
              <a:rPr lang="ru-RU" dirty="0" smtClean="0"/>
              <a:t>является исследование методов сопоставления временных рядов.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Решаемые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Рассмотреть проблему синхронизации живой музыки и нотных записей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Исследовать методы сопоставления последовательностей в реальном времени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Предложить метод для оценки степени </a:t>
            </a:r>
            <a:r>
              <a:rPr lang="ru-RU" dirty="0" err="1" smtClean="0"/>
              <a:t>синхронизированности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7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Этапы синхронизации нотных записей и живой музыки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Представление исходного сигнала в виде последовательности состояний.</a:t>
            </a:r>
          </a:p>
          <a:p>
            <a:pPr lvl="0"/>
            <a:r>
              <a:rPr lang="ru-RU" dirty="0"/>
              <a:t>Сопоставление полученной цепочки состояний с правильной и определение текущей играемой ноты.</a:t>
            </a:r>
          </a:p>
          <a:p>
            <a:pPr lvl="0"/>
            <a:r>
              <a:rPr lang="ru-RU" dirty="0"/>
              <a:t>Определение и предсказания темпа исполнения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59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Разработки в области синхронизации нот</a:t>
            </a:r>
            <a:endParaRPr lang="ru-RU" dirty="0"/>
          </a:p>
        </p:txBody>
      </p:sp>
      <p:pic>
        <p:nvPicPr>
          <p:cNvPr id="1026" name="Picture 2" descr="C:\Users\vanko_000\Downloads\UntitledDocum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60" y="1628800"/>
            <a:ext cx="7848872" cy="463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42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Представление исходного сигнала в виде последовательности состояний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Оцифровка сигнала.</a:t>
            </a:r>
            <a:endParaRPr lang="ru-RU" sz="2800" dirty="0"/>
          </a:p>
          <a:p>
            <a:pPr lvl="0"/>
            <a:r>
              <a:rPr lang="ru-RU" dirty="0"/>
              <a:t>Нарезка на звуковые фрагменты.</a:t>
            </a:r>
            <a:endParaRPr lang="ru-RU" sz="2800" dirty="0"/>
          </a:p>
          <a:p>
            <a:pPr lvl="0"/>
            <a:r>
              <a:rPr lang="ru-RU" dirty="0"/>
              <a:t>Фильтрация </a:t>
            </a:r>
            <a:r>
              <a:rPr lang="ru-RU" dirty="0" err="1"/>
              <a:t>фрагметнов</a:t>
            </a:r>
            <a:r>
              <a:rPr lang="ru-RU" dirty="0"/>
              <a:t>.</a:t>
            </a:r>
            <a:endParaRPr lang="ru-RU" sz="2800" dirty="0"/>
          </a:p>
          <a:p>
            <a:pPr lvl="0"/>
            <a:r>
              <a:rPr lang="ru-RU" dirty="0"/>
              <a:t>Определение частоты основного тона фрагмента.</a:t>
            </a:r>
            <a:endParaRPr lang="ru-RU" sz="2800" dirty="0"/>
          </a:p>
          <a:p>
            <a:pPr lvl="1"/>
            <a:r>
              <a:rPr lang="ru-RU" dirty="0"/>
              <a:t>Временная область (автокорреляция).</a:t>
            </a:r>
            <a:endParaRPr lang="ru-RU" sz="2400" dirty="0"/>
          </a:p>
          <a:p>
            <a:pPr lvl="1"/>
            <a:r>
              <a:rPr lang="ru-RU" dirty="0"/>
              <a:t>Частотная область (гармоническое перемножение спектров, HFC).</a:t>
            </a:r>
            <a:endParaRPr lang="ru-RU" sz="2400" dirty="0"/>
          </a:p>
          <a:p>
            <a:pPr lvl="0"/>
            <a:r>
              <a:rPr lang="ru-RU" dirty="0"/>
              <a:t>Преобразование частоты в ноты (состояния</a:t>
            </a:r>
            <a:r>
              <a:rPr lang="ru-RU" dirty="0" smtClean="0"/>
              <a:t>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078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сопоставления временных рядов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Алгоритмы сопоставления строк (</a:t>
            </a:r>
            <a:r>
              <a:rPr lang="en-US" dirty="0" smtClean="0"/>
              <a:t>String matching)</a:t>
            </a:r>
            <a:endParaRPr lang="ru-RU" dirty="0" smtClean="0"/>
          </a:p>
          <a:p>
            <a:r>
              <a:rPr lang="ru-RU" dirty="0" smtClean="0"/>
              <a:t>Динамическая </a:t>
            </a:r>
            <a:r>
              <a:rPr lang="ru-RU" dirty="0"/>
              <a:t>трансформация шкалы времени (</a:t>
            </a:r>
            <a:r>
              <a:rPr lang="en-US" dirty="0"/>
              <a:t>DTW</a:t>
            </a:r>
            <a:r>
              <a:rPr lang="ru-RU" dirty="0" smtClean="0"/>
              <a:t>)</a:t>
            </a:r>
          </a:p>
          <a:p>
            <a:r>
              <a:rPr lang="ru-RU" dirty="0" smtClean="0"/>
              <a:t>Основанные на </a:t>
            </a:r>
            <a:r>
              <a:rPr lang="ru-RU" dirty="0" err="1" smtClean="0"/>
              <a:t>марковских</a:t>
            </a:r>
            <a:r>
              <a:rPr lang="ru-RU" dirty="0" smtClean="0"/>
              <a:t> сетях</a:t>
            </a:r>
            <a:r>
              <a:rPr lang="en-US" dirty="0" smtClean="0"/>
              <a:t> (HMM)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043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динамической трансформации времени </a:t>
            </a:r>
            <a:r>
              <a:rPr lang="en-US" dirty="0" smtClean="0"/>
              <a:t>(DTW)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988840"/>
            <a:ext cx="4133850" cy="402907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67994" y="4653135"/>
            <a:ext cx="3629025" cy="8667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76" y="2780928"/>
            <a:ext cx="40290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9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E58-43DE-4A1C-98B0-D3BBF7F39CCD}" type="slidenum">
              <a:rPr lang="ru-RU"/>
              <a:pPr/>
              <a:t>8</a:t>
            </a:fld>
            <a:endParaRPr lang="ru-RU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Скрытые </a:t>
            </a:r>
            <a:r>
              <a:rPr lang="ru-RU" sz="4000" dirty="0" err="1" smtClean="0"/>
              <a:t>марковские</a:t>
            </a:r>
            <a:r>
              <a:rPr lang="ru-RU" sz="4000" dirty="0" smtClean="0"/>
              <a:t> сети для задачи синхронизации</a:t>
            </a:r>
            <a:endParaRPr lang="ru-RU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316912" cy="93503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2000" dirty="0" smtClean="0"/>
              <a:t>Музыкальные ноты могут быть рассмотрены как последовательность событий, такие как: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dirty="0"/>
              <a:t>	</a:t>
            </a:r>
            <a:r>
              <a:rPr lang="ru-RU" sz="2000" i="1" dirty="0" smtClean="0"/>
              <a:t>Ноты, ритм, фразы, аккорды и т.д.</a:t>
            </a:r>
            <a:endParaRPr lang="en-US" sz="2000" i="1" dirty="0"/>
          </a:p>
          <a:p>
            <a:pPr>
              <a:lnSpc>
                <a:spcPct val="80000"/>
              </a:lnSpc>
              <a:buFontTx/>
              <a:buNone/>
            </a:pPr>
            <a:endParaRPr lang="ru-RU" sz="2000" dirty="0"/>
          </a:p>
        </p:txBody>
      </p:sp>
      <p:pic>
        <p:nvPicPr>
          <p:cNvPr id="1026" name="Picture 2" descr="C:\Users\vanko_000\Dropbox\Study\НИРС\UntitledDocu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272808" cy="386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34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B72F-8BA9-4E04-AD92-84C7D1E4596F}" type="slidenum">
              <a:rPr lang="ru-RU"/>
              <a:pPr/>
              <a:t>9</a:t>
            </a:fld>
            <a:endParaRPr lang="ru-RU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Нормальные и гостевые состояния</a:t>
            </a:r>
            <a:endParaRPr lang="ru-RU" dirty="0"/>
          </a:p>
        </p:txBody>
      </p:sp>
      <p:pic>
        <p:nvPicPr>
          <p:cNvPr id="2050" name="Picture 2" descr="C:\Users\vanko_000\Dropbox\Study\НИРС\Normal Gost St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768752" cy="494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5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7348</TotalTime>
  <Words>341</Words>
  <Application>Microsoft Office PowerPoint</Application>
  <PresentationFormat>Экран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Анализ методов синхронизации нотных записей и живой музыки</vt:lpstr>
      <vt:lpstr>Презентация PowerPoint</vt:lpstr>
      <vt:lpstr>Этапы синхронизации нотных записей и живой музыки</vt:lpstr>
      <vt:lpstr>Разработки в области синхронизации нот</vt:lpstr>
      <vt:lpstr>Представление исходного сигнала в виде последовательности состояний</vt:lpstr>
      <vt:lpstr>Методы сопоставления временных рядов</vt:lpstr>
      <vt:lpstr>Алгоритм динамической трансформации времени (DTW)</vt:lpstr>
      <vt:lpstr>Скрытые марковские сети для задачи синхронизации</vt:lpstr>
      <vt:lpstr>Нормальные и гостевые состояния</vt:lpstr>
      <vt:lpstr>Алгоритм Витерби</vt:lpstr>
      <vt:lpstr>Тестирование корректности методов</vt:lpstr>
      <vt:lpstr>Выводы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методики оценки степени синхронизированности нотных записей и живой музыки</dc:title>
  <dc:creator>vankoch@yandex.ru</dc:creator>
  <cp:lastModifiedBy>vankoch@yandex.ru</cp:lastModifiedBy>
  <cp:revision>30</cp:revision>
  <dcterms:created xsi:type="dcterms:W3CDTF">2013-01-29T17:35:46Z</dcterms:created>
  <dcterms:modified xsi:type="dcterms:W3CDTF">2013-02-25T05:41:40Z</dcterms:modified>
</cp:coreProperties>
</file>