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9"/>
  </p:handoutMasterIdLst>
  <p:sldIdLst>
    <p:sldId id="256" r:id="rId2"/>
    <p:sldId id="257" r:id="rId3"/>
    <p:sldId id="271" r:id="rId4"/>
    <p:sldId id="277" r:id="rId5"/>
    <p:sldId id="258" r:id="rId6"/>
    <p:sldId id="272" r:id="rId7"/>
    <p:sldId id="259" r:id="rId8"/>
    <p:sldId id="267" r:id="rId9"/>
    <p:sldId id="269" r:id="rId10"/>
    <p:sldId id="270" r:id="rId11"/>
    <p:sldId id="260" r:id="rId12"/>
    <p:sldId id="274" r:id="rId13"/>
    <p:sldId id="275" r:id="rId14"/>
    <p:sldId id="276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F490-3C51-4D8F-B84D-0022C7B79551}" type="datetimeFigureOut">
              <a:rPr lang="ru-RU" smtClean="0"/>
              <a:pPr/>
              <a:t>19.01.2010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83F80-1613-48B2-B3EC-0726BD272F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57BCD-6A4C-4207-96C7-0FF7ECAA06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6035-6133-48D9-A134-532E6592C3C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FB0E-3641-49C9-990A-B2BE0C5539C9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837F-781F-4B40-8643-95A7E5369F1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2A88-B577-4F7E-B649-EF33708E932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DD348-06EA-48A7-810A-1F51DCF9FEA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F5E2-016A-40E7-BBF7-C52890829E81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492A-12CB-4C79-8A83-8F04D9DD070E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092-5A36-473B-9D8D-E26B43CBF5D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AE755-A47A-41CD-A52A-ED02F9DC5E5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DF1C08C-C52E-49BF-B46F-CB861CD0809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B0D4C6-802D-4A78-830B-F1D9C5CC1038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0100" y="1357298"/>
            <a:ext cx="7772400" cy="1470025"/>
          </a:xfrm>
        </p:spPr>
        <p:txBody>
          <a:bodyPr/>
          <a:lstStyle/>
          <a:p>
            <a:r>
              <a:rPr lang="ru-RU" sz="3200" dirty="0" smtClean="0"/>
              <a:t>Генерация </a:t>
            </a:r>
            <a:r>
              <a:rPr lang="ru-RU" sz="3200" dirty="0" smtClean="0"/>
              <a:t>карт высот, освещения, текстуры и </a:t>
            </a:r>
            <a:r>
              <a:rPr lang="ru-RU" sz="3200" dirty="0" smtClean="0"/>
              <a:t>построение изображений ландшафта в реальном времени</a:t>
            </a:r>
            <a:endParaRPr lang="ru-RU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284538"/>
            <a:ext cx="6400800" cy="1752600"/>
          </a:xfrm>
        </p:spPr>
        <p:txBody>
          <a:bodyPr/>
          <a:lstStyle/>
          <a:p>
            <a:r>
              <a:rPr lang="ru-RU" dirty="0"/>
              <a:t>Курсовая работа</a:t>
            </a:r>
          </a:p>
          <a:p>
            <a:r>
              <a:rPr lang="ru-RU" dirty="0"/>
              <a:t>по курсу</a:t>
            </a:r>
          </a:p>
          <a:p>
            <a:r>
              <a:rPr lang="ru-RU" dirty="0"/>
              <a:t>«Машинная графика»</a:t>
            </a:r>
          </a:p>
          <a:p>
            <a:endParaRPr lang="ru-RU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00563" y="5229225"/>
            <a:ext cx="403225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Выполнил:       </a:t>
            </a:r>
            <a:r>
              <a:rPr lang="ru-RU" dirty="0" smtClean="0"/>
              <a:t>Кочуркин И.А.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ru-RU" dirty="0"/>
              <a:t>Руководитель: </a:t>
            </a:r>
            <a:r>
              <a:rPr lang="ru-RU" dirty="0" err="1" smtClean="0"/>
              <a:t>Шикуть</a:t>
            </a:r>
            <a:r>
              <a:rPr lang="ru-RU" dirty="0" smtClean="0"/>
              <a:t> А.В.</a:t>
            </a:r>
            <a:endParaRPr lang="ru-RU" dirty="0"/>
          </a:p>
          <a:p>
            <a:pPr>
              <a:spcBef>
                <a:spcPct val="50000"/>
              </a:spcBef>
            </a:pPr>
            <a:r>
              <a:rPr lang="ru-RU" dirty="0" smtClean="0"/>
              <a:t>20.01.2010</a:t>
            </a:r>
            <a:endParaRPr lang="ru-RU" dirty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003800" y="404813"/>
            <a:ext cx="3671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МГТУ им Н.Э. Баумана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mip</a:t>
            </a:r>
            <a:r>
              <a:rPr lang="en-US" dirty="0" smtClean="0"/>
              <a:t>-</a:t>
            </a:r>
            <a:r>
              <a:rPr lang="ru-RU" dirty="0" smtClean="0"/>
              <a:t>карты (</a:t>
            </a:r>
            <a:r>
              <a:rPr lang="en-US" dirty="0" err="1" smtClean="0"/>
              <a:t>mipmaps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863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Принцип действия:</a:t>
            </a:r>
          </a:p>
          <a:p>
            <a:r>
              <a:rPr lang="en-US" dirty="0" err="1" smtClean="0"/>
              <a:t>miplevel</a:t>
            </a:r>
            <a:r>
              <a:rPr lang="en-US" dirty="0" smtClean="0"/>
              <a:t> – </a:t>
            </a:r>
            <a:r>
              <a:rPr lang="ru-RU" dirty="0" smtClean="0"/>
              <a:t>номер накладываемой текстуры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resolution</a:t>
            </a:r>
            <a:r>
              <a:rPr lang="ru-RU" dirty="0" smtClean="0"/>
              <a:t>  -  разрешение виртуальной камеры</a:t>
            </a:r>
          </a:p>
          <a:p>
            <a:r>
              <a:rPr lang="ru-RU" dirty="0" err="1" smtClean="0"/>
              <a:t>texelsize</a:t>
            </a:r>
            <a:r>
              <a:rPr lang="ru-RU" dirty="0" smtClean="0"/>
              <a:t> — размер </a:t>
            </a:r>
            <a:r>
              <a:rPr lang="ru-RU" dirty="0" err="1" smtClean="0"/>
              <a:t>текселя</a:t>
            </a:r>
            <a:r>
              <a:rPr lang="ru-RU" dirty="0" smtClean="0"/>
              <a:t> в единицах трёхмерного мира</a:t>
            </a:r>
          </a:p>
          <a:p>
            <a:r>
              <a:rPr lang="ru-RU" dirty="0" err="1" smtClean="0"/>
              <a:t>dist</a:t>
            </a:r>
            <a:r>
              <a:rPr lang="ru-RU" dirty="0" smtClean="0"/>
              <a:t> — расстояние до объекта в тех же единицах</a:t>
            </a:r>
          </a:p>
          <a:p>
            <a:r>
              <a:rPr lang="ru-RU" dirty="0" err="1" smtClean="0"/>
              <a:t>mip</a:t>
            </a:r>
            <a:r>
              <a:rPr lang="ru-RU" dirty="0" smtClean="0"/>
              <a:t> </a:t>
            </a:r>
            <a:r>
              <a:rPr lang="ru-RU" dirty="0" err="1" smtClean="0"/>
              <a:t>bias</a:t>
            </a:r>
            <a:r>
              <a:rPr lang="ru-RU" dirty="0" smtClean="0"/>
              <a:t> — эмпирический коэффициент для улучшения </a:t>
            </a:r>
            <a:r>
              <a:rPr lang="ru-RU" dirty="0" smtClean="0"/>
              <a:t>качества</a:t>
            </a:r>
            <a:r>
              <a:rPr lang="en-US" dirty="0" smtClean="0"/>
              <a:t> </a:t>
            </a:r>
            <a:r>
              <a:rPr lang="ru-RU" dirty="0" smtClean="0"/>
              <a:t>накладываемой текстуры</a:t>
            </a:r>
            <a:endParaRPr lang="ru-RU" dirty="0" smtClean="0"/>
          </a:p>
          <a:p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571744"/>
            <a:ext cx="42957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ru-RU" dirty="0" smtClean="0"/>
              <a:t>Схема работы программы</a:t>
            </a:r>
            <a:endParaRPr lang="ru-RU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8433" name="Group 1"/>
          <p:cNvGrpSpPr>
            <a:grpSpLocks noChangeAspect="1"/>
          </p:cNvGrpSpPr>
          <p:nvPr/>
        </p:nvGrpSpPr>
        <p:grpSpPr bwMode="auto">
          <a:xfrm>
            <a:off x="2714612" y="1285860"/>
            <a:ext cx="3429024" cy="4643471"/>
            <a:chOff x="4681" y="6434"/>
            <a:chExt cx="1976" cy="4182"/>
          </a:xfrm>
        </p:grpSpPr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681" y="7304"/>
              <a:ext cx="1976" cy="4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Перемещение камеры</a:t>
              </a:r>
              <a:endPara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5669" y="6992"/>
              <a:ext cx="1" cy="27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442" name="Oval 10" descr="Считывание данных"/>
            <p:cNvSpPr>
              <a:spLocks noChangeArrowheads="1"/>
            </p:cNvSpPr>
            <p:nvPr/>
          </p:nvSpPr>
          <p:spPr bwMode="auto">
            <a:xfrm>
              <a:off x="4681" y="6434"/>
              <a:ext cx="1976" cy="559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Считывание данных</a:t>
              </a:r>
              <a:endPara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681" y="8112"/>
              <a:ext cx="1976" cy="49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Отсечение невидимых объектов</a:t>
              </a:r>
              <a:endPara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5669" y="7829"/>
              <a:ext cx="1" cy="27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4681" y="8943"/>
              <a:ext cx="1975" cy="55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Расчет по алгоритму </a:t>
              </a: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Z </a:t>
              </a: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буфера</a:t>
              </a:r>
              <a:endPara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5670" y="8665"/>
              <a:ext cx="1" cy="27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681" y="9789"/>
              <a:ext cx="1975" cy="5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Расчет </a:t>
              </a:r>
              <a:r>
                <a:rPr lang="ru-RU" sz="1050" b="1" dirty="0" smtClean="0">
                  <a:solidFill>
                    <a:schemeClr val="tx1"/>
                  </a:solidFill>
                  <a:latin typeface="Arial" pitchFamily="34" charset="0"/>
                  <a:ea typeface="Times New Roman" pitchFamily="18" charset="0"/>
                </a:rPr>
                <a:t>текстурных координат</a:t>
              </a:r>
              <a:endPara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5669" y="9501"/>
              <a:ext cx="1" cy="27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8435" name="Line 3"/>
            <p:cNvSpPr>
              <a:spLocks noChangeShapeType="1"/>
            </p:cNvSpPr>
            <p:nvPr/>
          </p:nvSpPr>
          <p:spPr bwMode="auto">
            <a:xfrm>
              <a:off x="5669" y="10338"/>
              <a:ext cx="1" cy="27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14612" y="5929330"/>
            <a:ext cx="3427289" cy="6427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Вывод на экран</a:t>
            </a:r>
            <a:endParaRPr kumimoji="0" lang="ru-RU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 smtClean="0"/>
              <a:t>Структура </a:t>
            </a:r>
            <a:r>
              <a:rPr lang="ru-RU" sz="5400" dirty="0" smtClean="0"/>
              <a:t>программы просмотра</a:t>
            </a:r>
            <a:endParaRPr lang="ru-RU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571604" y="2428868"/>
          <a:ext cx="5915025" cy="3962400"/>
        </p:xfrm>
        <a:graphic>
          <a:graphicData uri="http://schemas.openxmlformats.org/presentationml/2006/ole">
            <p:oleObj spid="_x0000_s29697" name="Visio" r:id="rId3" imgW="5914803" imgH="396157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71472" y="1612272"/>
            <a:ext cx="7858180" cy="112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ahoma" pitchFamily="34" charset="0"/>
              </a:rPr>
              <a:t>Зависимость времени построение карты освещенности от количества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ahoma" pitchFamily="34" charset="0"/>
              </a:rPr>
              <a:t>источников света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857224" y="2571744"/>
          <a:ext cx="5667375" cy="3771900"/>
        </p:xfrm>
        <a:graphic>
          <a:graphicData uri="http://schemas.openxmlformats.org/presentationml/2006/ole">
            <p:oleObj spid="_x0000_s31745" name="Диаграмма" r:id="rId3" imgW="5676797" imgH="3781554" progId="MSGraph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785786" y="1214422"/>
            <a:ext cx="7746095" cy="815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Lucida Sans Unicode" pitchFamily="34" charset="0"/>
                <a:cs typeface="Tahoma" pitchFamily="34" charset="0"/>
              </a:rPr>
              <a:t>Зависимость времени построения карты освещенности от ее размера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1643042" y="2071678"/>
          <a:ext cx="6080814" cy="3386139"/>
        </p:xfrm>
        <a:graphic>
          <a:graphicData uri="http://schemas.openxmlformats.org/presentationml/2006/ole">
            <p:oleObj spid="_x0000_s32769" name="Диаграмма" r:id="rId3" imgW="5705401" imgH="3181479" progId="MSGraph.Chart.8">
              <p:embed/>
            </p:oleObj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85720" y="5588889"/>
            <a:ext cx="84296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Из данной зависимости становится понятным, что затрачиваемое время на просчет карты освещенности  ~ 2^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, 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где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Lucida Sans Unicode" pitchFamily="34" charset="0"/>
                <a:cs typeface="Times New Roman" pitchFamily="18" charset="0"/>
              </a:rPr>
              <a:t> – размер карты.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46980"/>
          </a:xfrm>
        </p:spPr>
        <p:txBody>
          <a:bodyPr>
            <a:noAutofit/>
          </a:bodyPr>
          <a:lstStyle/>
          <a:p>
            <a:r>
              <a:rPr lang="ru-RU" sz="4400" dirty="0" smtClean="0"/>
              <a:t>Демонстрация </a:t>
            </a:r>
            <a:r>
              <a:rPr lang="ru-RU" sz="4400" dirty="0" smtClean="0"/>
              <a:t>программы редактора</a:t>
            </a:r>
            <a:endParaRPr lang="ru-RU" sz="4400" dirty="0"/>
          </a:p>
        </p:txBody>
      </p:sp>
      <p:pic>
        <p:nvPicPr>
          <p:cNvPr id="1028" name="Picture 4" descr="edi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518367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46980"/>
          </a:xfrm>
        </p:spPr>
        <p:txBody>
          <a:bodyPr>
            <a:noAutofit/>
          </a:bodyPr>
          <a:lstStyle/>
          <a:p>
            <a:r>
              <a:rPr lang="ru-RU" sz="4400" dirty="0" smtClean="0"/>
              <a:t>Демонстрация </a:t>
            </a:r>
            <a:r>
              <a:rPr lang="ru-RU" sz="4400" dirty="0" smtClean="0"/>
              <a:t>программы просмотра</a:t>
            </a:r>
            <a:endParaRPr lang="ru-RU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785926"/>
            <a:ext cx="6786610" cy="485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46980"/>
          </a:xfrm>
        </p:spPr>
        <p:txBody>
          <a:bodyPr>
            <a:noAutofit/>
          </a:bodyPr>
          <a:lstStyle/>
          <a:p>
            <a:r>
              <a:rPr lang="ru-RU" sz="4400" dirty="0" smtClean="0"/>
              <a:t>Демонстрация </a:t>
            </a:r>
            <a:r>
              <a:rPr lang="ru-RU" sz="4400" dirty="0" smtClean="0"/>
              <a:t>программы просмотра</a:t>
            </a:r>
            <a:endParaRPr lang="ru-RU" sz="4400" dirty="0"/>
          </a:p>
        </p:txBody>
      </p:sp>
      <p:pic>
        <p:nvPicPr>
          <p:cNvPr id="3074" name="Picture 2" descr="D:\Users\KvanTTT\Documents\Учеба\Машинная графика\Land2\Презентация\Рис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3214710" cy="2286901"/>
          </a:xfrm>
          <a:prstGeom prst="rect">
            <a:avLst/>
          </a:prstGeom>
          <a:noFill/>
        </p:spPr>
      </p:pic>
      <p:pic>
        <p:nvPicPr>
          <p:cNvPr id="3075" name="Picture 3" descr="D:\Users\KvanTTT\Documents\Учеба\Машинная графика\Land2\Презентация\Рис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571612"/>
            <a:ext cx="3214710" cy="2298687"/>
          </a:xfrm>
          <a:prstGeom prst="rect">
            <a:avLst/>
          </a:prstGeom>
          <a:noFill/>
        </p:spPr>
      </p:pic>
      <p:pic>
        <p:nvPicPr>
          <p:cNvPr id="3076" name="Picture 4" descr="D:\Users\KvanTTT\Documents\Учеба\Машинная графика\Land2\Презентация\Рис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4071942"/>
            <a:ext cx="3609540" cy="25717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43372" y="2214554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rgbClr val="C00000"/>
                </a:solidFill>
              </a:rPr>
              <a:t>+</a:t>
            </a:r>
            <a:endParaRPr lang="ru-RU" sz="5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8214" y="2214554"/>
            <a:ext cx="588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solidFill>
                  <a:srgbClr val="C00000"/>
                </a:solidFill>
              </a:rPr>
              <a:t>=</a:t>
            </a:r>
            <a:endParaRPr lang="ru-RU"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8229600" cy="846980"/>
          </a:xfrm>
        </p:spPr>
        <p:txBody>
          <a:bodyPr/>
          <a:lstStyle/>
          <a:p>
            <a:r>
              <a:rPr lang="ru-RU" dirty="0" smtClean="0"/>
              <a:t>Возможности программы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Генерация изображения карты высот на основе шума Перлина</a:t>
            </a:r>
            <a:endParaRPr lang="ru-RU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ru-RU" sz="2200" dirty="0" smtClean="0"/>
              <a:t>Расчет карты освещенности ландшафта с использованием нескольких источников света на основе метода </a:t>
            </a:r>
            <a:r>
              <a:rPr lang="ru-RU" sz="2200" dirty="0" err="1" smtClean="0"/>
              <a:t>Фонга</a:t>
            </a:r>
            <a:endParaRPr lang="ru-RU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Генерация текстуры ландшафта</a:t>
            </a:r>
            <a:endParaRPr lang="ru-RU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Вывод изображения ландшафта в окружении неба и воды, на основе карт, сгенерированных заранее, в реальном времени</a:t>
            </a:r>
            <a:endParaRPr lang="ru-RU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Интерактивное взаимодействие с построенным миром – движение камеры</a:t>
            </a:r>
            <a:endParaRPr lang="ru-RU" sz="2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ru-RU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Оценка </a:t>
            </a:r>
            <a:r>
              <a:rPr lang="ru-RU" sz="2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эффективности работы в условиях конкретной системы.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Модель описания ландшафта -</a:t>
            </a:r>
            <a:br>
              <a:rPr lang="ru-RU" b="1" dirty="0" smtClean="0"/>
            </a:br>
            <a:r>
              <a:rPr lang="ru-RU" b="1" dirty="0" smtClean="0"/>
              <a:t>равномерная сетка </a:t>
            </a:r>
            <a:r>
              <a:rPr lang="ru-RU" b="1" dirty="0" smtClean="0"/>
              <a:t>высот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2000240"/>
            <a:ext cx="5500726" cy="4286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b="1" dirty="0" smtClean="0"/>
              <a:t>Преимущества</a:t>
            </a:r>
            <a:r>
              <a:rPr lang="ru-RU" b="1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простота описания поверхностей;</a:t>
            </a:r>
          </a:p>
          <a:p>
            <a:pPr lvl="0"/>
            <a:r>
              <a:rPr lang="ru-RU" dirty="0" smtClean="0"/>
              <a:t>возможность быстро узнать высоту любой точки поверхности простой интерполяцией;</a:t>
            </a:r>
          </a:p>
          <a:p>
            <a:pPr>
              <a:buFont typeface="Wingdings" pitchFamily="2" charset="2"/>
              <a:buChar char="Ø"/>
            </a:pPr>
            <a:r>
              <a:rPr lang="ru-RU" b="1" dirty="0" smtClean="0"/>
              <a:t>    Недостатки</a:t>
            </a:r>
            <a:r>
              <a:rPr lang="ru-RU" b="1" dirty="0" smtClean="0"/>
              <a:t>:</a:t>
            </a:r>
            <a:endParaRPr lang="ru-RU" dirty="0" smtClean="0"/>
          </a:p>
          <a:p>
            <a:pPr lvl="0"/>
            <a:r>
              <a:rPr lang="ru-RU" dirty="0" smtClean="0"/>
              <a:t>для описания сложных поверхностей необходимо большое количество узлов;</a:t>
            </a:r>
          </a:p>
          <a:p>
            <a:pPr lvl="0"/>
            <a:r>
              <a:rPr lang="ru-RU" dirty="0" smtClean="0"/>
              <a:t>невозможность моделирования поверхности, заданной неоднозначной функцией.</a:t>
            </a:r>
          </a:p>
          <a:p>
            <a:endParaRPr lang="ru-RU" dirty="0"/>
          </a:p>
        </p:txBody>
      </p:sp>
      <p:pic>
        <p:nvPicPr>
          <p:cNvPr id="6146" name="Picture 2" descr="Равномерная сет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500306"/>
            <a:ext cx="350447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карты высот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93454"/>
          </a:xfrm>
        </p:spPr>
        <p:txBody>
          <a:bodyPr/>
          <a:lstStyle/>
          <a:p>
            <a:r>
              <a:rPr lang="ru-RU" dirty="0" smtClean="0"/>
              <a:t>Шума Перлина - математический </a:t>
            </a:r>
            <a:r>
              <a:rPr lang="ru-RU" dirty="0" smtClean="0"/>
              <a:t>алгоритм по генерированию </a:t>
            </a:r>
            <a:r>
              <a:rPr lang="ru-RU" dirty="0" smtClean="0"/>
              <a:t>текстуры </a:t>
            </a:r>
            <a:r>
              <a:rPr lang="ru-RU" dirty="0" err="1" smtClean="0"/>
              <a:t>псевдо-случайным</a:t>
            </a:r>
            <a:r>
              <a:rPr lang="ru-RU" dirty="0" smtClean="0"/>
              <a:t> </a:t>
            </a:r>
            <a:r>
              <a:rPr lang="ru-RU" dirty="0" smtClean="0"/>
              <a:t>методом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000372"/>
            <a:ext cx="3393139" cy="346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Обоснование выбора алгоритма </a:t>
            </a:r>
            <a:r>
              <a:rPr lang="en-US" dirty="0" smtClean="0"/>
              <a:t>Z</a:t>
            </a:r>
            <a:r>
              <a:rPr lang="ru-RU" dirty="0"/>
              <a:t> </a:t>
            </a:r>
            <a:r>
              <a:rPr lang="ru-RU" dirty="0" smtClean="0"/>
              <a:t>- буфера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Простота реализации</a:t>
            </a:r>
          </a:p>
          <a:p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Широкое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использование </a:t>
            </a:r>
            <a:r>
              <a:rPr lang="ru-RU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современных 3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движках</a:t>
            </a:r>
          </a:p>
          <a:p>
            <a:r>
              <a:rPr lang="ru-RU" dirty="0" smtClean="0"/>
              <a:t>Показательные отличия скорости работы алгоритма при аппаратной и программной реализации</a:t>
            </a:r>
          </a:p>
          <a:p>
            <a:r>
              <a:rPr lang="ru-RU" dirty="0" smtClean="0"/>
              <a:t>Особенности работы с памятью на современных аппаратных платформах</a:t>
            </a:r>
            <a:endParaRPr lang="ru-R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Модель освещения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Учитывается </a:t>
            </a:r>
            <a:r>
              <a:rPr lang="ru-RU" dirty="0" smtClean="0"/>
              <a:t>только диффузное отражение света, описываемое законом Ламберта.</a:t>
            </a:r>
          </a:p>
          <a:p>
            <a:pPr>
              <a:buNone/>
            </a:pPr>
            <a:r>
              <a:rPr lang="ru-RU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algn="ctr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Формула интенсивности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отраженного света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b="1" dirty="0" smtClean="0"/>
              <a:t>d</a:t>
            </a:r>
            <a:r>
              <a:rPr lang="ru-RU" dirty="0" smtClean="0"/>
              <a:t> </a:t>
            </a:r>
            <a:r>
              <a:rPr lang="ru-RU" dirty="0" smtClean="0"/>
              <a:t>– расстояние от источника света до рассматриваемой точки </a:t>
            </a:r>
            <a:r>
              <a:rPr lang="ru-RU" dirty="0" smtClean="0"/>
              <a:t>поверхности</a:t>
            </a:r>
            <a:endParaRPr lang="ru-RU" dirty="0" smtClean="0"/>
          </a:p>
          <a:p>
            <a:pPr lvl="0"/>
            <a:r>
              <a:rPr lang="ru-RU" b="1" dirty="0" smtClean="0"/>
              <a:t>с</a:t>
            </a:r>
            <a:r>
              <a:rPr lang="en-US" b="1" dirty="0" smtClean="0"/>
              <a:t>1, c2, c3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ru-RU" dirty="0" smtClean="0"/>
              <a:t>некоторые</a:t>
            </a:r>
            <a:r>
              <a:rPr lang="en-US" dirty="0" smtClean="0"/>
              <a:t> </a:t>
            </a:r>
            <a:r>
              <a:rPr lang="ru-RU" dirty="0" smtClean="0"/>
              <a:t>эмпирические коэффициенты,</a:t>
            </a:r>
            <a:endParaRPr lang="ru-RU" dirty="0" smtClean="0"/>
          </a:p>
          <a:p>
            <a:pPr lvl="0"/>
            <a:r>
              <a:rPr lang="en-US" b="1" dirty="0" err="1" smtClean="0"/>
              <a:t>K</a:t>
            </a:r>
            <a:r>
              <a:rPr lang="en-US" b="1" baseline="-25000" dirty="0" err="1" smtClean="0"/>
              <a:t>d</a:t>
            </a:r>
            <a:r>
              <a:rPr lang="ru-RU" dirty="0" smtClean="0"/>
              <a:t> - коэффициент учитывающий свойства материала поверхности.</a:t>
            </a:r>
          </a:p>
          <a:p>
            <a:endParaRPr lang="ru-RU" dirty="0"/>
          </a:p>
        </p:txBody>
      </p:sp>
      <p:pic>
        <p:nvPicPr>
          <p:cNvPr id="7170" name="Picture 2" descr="Освещение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571744"/>
            <a:ext cx="3286148" cy="1221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4572000" y="2714620"/>
          <a:ext cx="3925210" cy="915988"/>
        </p:xfrm>
        <a:graphic>
          <a:graphicData uri="http://schemas.openxmlformats.org/presentationml/2006/ole">
            <p:oleObj spid="_x0000_s7172" name="Формула" r:id="rId4" imgW="18666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Обоснование выбора </a:t>
            </a:r>
            <a:r>
              <a:rPr lang="ru-RU" dirty="0" smtClean="0"/>
              <a:t>метода </a:t>
            </a:r>
            <a:r>
              <a:rPr lang="ru-RU" dirty="0" err="1" smtClean="0"/>
              <a:t>Фонга</a:t>
            </a:r>
            <a:r>
              <a:rPr lang="ru-RU" dirty="0" smtClean="0"/>
              <a:t> для освещения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Оптимальность </a:t>
            </a:r>
            <a:r>
              <a:rPr lang="ru-RU" dirty="0" smtClean="0"/>
              <a:t>именно для данного проекта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(</a:t>
            </a:r>
            <a:r>
              <a:rPr lang="ru-RU" dirty="0" smtClean="0"/>
              <a:t>Нет прозрачных, зеркальных объектов – только матовые поверхности)</a:t>
            </a:r>
          </a:p>
          <a:p>
            <a:r>
              <a:rPr lang="ru-RU" dirty="0" smtClean="0"/>
              <a:t>Компромисс производительности и качества</a:t>
            </a:r>
            <a:endParaRPr lang="ru-RU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Карты освещенности (</a:t>
            </a:r>
            <a:r>
              <a:rPr lang="en-US" dirty="0" err="1" smtClean="0"/>
              <a:t>Lightmaps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u="sng" dirty="0" smtClean="0"/>
              <a:t>Достоинства:</a:t>
            </a:r>
            <a:endParaRPr lang="en-US" u="sng" dirty="0" smtClean="0"/>
          </a:p>
          <a:p>
            <a:r>
              <a:rPr lang="ru-RU" dirty="0" smtClean="0"/>
              <a:t>Экономия ресурсов системы</a:t>
            </a:r>
            <a:r>
              <a:rPr lang="ru-RU" dirty="0" smtClean="0"/>
              <a:t>, так как </a:t>
            </a:r>
            <a:r>
              <a:rPr lang="ru-RU" dirty="0" smtClean="0"/>
              <a:t>не </a:t>
            </a:r>
            <a:r>
              <a:rPr lang="ru-RU" dirty="0" smtClean="0"/>
              <a:t>приходится рассчитывать падение света в режиме реального </a:t>
            </a:r>
            <a:r>
              <a:rPr lang="ru-RU" dirty="0" smtClean="0"/>
              <a:t>времени.</a:t>
            </a:r>
          </a:p>
          <a:p>
            <a:r>
              <a:rPr lang="ru-RU" dirty="0" smtClean="0"/>
              <a:t>Может построить очень реалистичное освещение</a:t>
            </a:r>
          </a:p>
          <a:p>
            <a:r>
              <a:rPr lang="ru-RU" dirty="0" smtClean="0"/>
              <a:t>Оптимально для современных видеокарт</a:t>
            </a:r>
          </a:p>
          <a:p>
            <a:pPr>
              <a:buFont typeface="Wingdings" pitchFamily="2" charset="2"/>
              <a:buChar char="Ø"/>
            </a:pPr>
            <a:r>
              <a:rPr lang="ru-RU" u="sng" dirty="0" smtClean="0"/>
              <a:t>Недостатки:</a:t>
            </a:r>
          </a:p>
          <a:p>
            <a:r>
              <a:rPr lang="ru-RU" dirty="0" smtClean="0"/>
              <a:t>При изменении параметров источников света, приходится заново рассчитывать карту</a:t>
            </a:r>
            <a:endParaRPr lang="ru-RU" dirty="0" smtClean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mip</a:t>
            </a:r>
            <a:r>
              <a:rPr lang="en-US" dirty="0" smtClean="0"/>
              <a:t>-</a:t>
            </a:r>
            <a:r>
              <a:rPr lang="ru-RU" dirty="0" smtClean="0"/>
              <a:t>карты (</a:t>
            </a:r>
            <a:r>
              <a:rPr lang="en-US" dirty="0" err="1" smtClean="0"/>
              <a:t>mipmaps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786346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MIP-</a:t>
            </a:r>
            <a:r>
              <a:rPr lang="ru-RU" u="sng" dirty="0" err="1" smtClean="0"/>
              <a:t>текстурирование</a:t>
            </a:r>
            <a:r>
              <a:rPr lang="ru-RU" u="sng" dirty="0" smtClean="0"/>
              <a:t> </a:t>
            </a:r>
            <a:r>
              <a:rPr lang="ru-RU" u="sng" dirty="0" smtClean="0"/>
              <a:t> </a:t>
            </a:r>
            <a:r>
              <a:rPr lang="ru-RU" dirty="0" smtClean="0"/>
              <a:t>- метод </a:t>
            </a:r>
            <a:r>
              <a:rPr lang="ru-RU" dirty="0" err="1" smtClean="0"/>
              <a:t>текстурирования</a:t>
            </a:r>
            <a:r>
              <a:rPr lang="ru-RU" dirty="0" smtClean="0"/>
              <a:t>, использующий несколько копий одной текстуры с разной детализацией.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4098" name="Picture 2" descr="mip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43248"/>
            <a:ext cx="38195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57752" y="3286124"/>
            <a:ext cx="38397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Большой расход видеопамяти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Не решает проблемы текстур, </a:t>
            </a:r>
          </a:p>
          <a:p>
            <a:r>
              <a:rPr lang="ru-RU" dirty="0" smtClean="0"/>
              <a:t> </a:t>
            </a:r>
            <a:r>
              <a:rPr lang="ru-RU" dirty="0" smtClean="0"/>
              <a:t>  находящихся под</a:t>
            </a:r>
          </a:p>
          <a:p>
            <a:r>
              <a:rPr lang="ru-RU" dirty="0" smtClean="0"/>
              <a:t>   острым углом  к наблюдателю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 Четкая граница между уровнями</a:t>
            </a:r>
          </a:p>
          <a:p>
            <a:endParaRPr lang="ru-R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507</TotalTime>
  <Words>418</Words>
  <Application>Microsoft Office PowerPoint</Application>
  <PresentationFormat>Экран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Поток</vt:lpstr>
      <vt:lpstr>Microsoft Equation 3.0</vt:lpstr>
      <vt:lpstr>Документ Microsoft Office Visio</vt:lpstr>
      <vt:lpstr>Диаграмма Microsoft Graph</vt:lpstr>
      <vt:lpstr>Генерация карт высот, освещения, текстуры и построение изображений ландшафта в реальном времени</vt:lpstr>
      <vt:lpstr>Возможности программы</vt:lpstr>
      <vt:lpstr>Модель описания ландшафта - равномерная сетка высот</vt:lpstr>
      <vt:lpstr>Генерация карты высот</vt:lpstr>
      <vt:lpstr>Обоснование выбора алгоритма Z - буфера</vt:lpstr>
      <vt:lpstr>Модель освещения</vt:lpstr>
      <vt:lpstr>Обоснование выбора метода Фонга для освещения</vt:lpstr>
      <vt:lpstr>Карты освещенности (Lightmaps)</vt:lpstr>
      <vt:lpstr>mip-карты (mipmaps)</vt:lpstr>
      <vt:lpstr>mip-карты (mipmaps)</vt:lpstr>
      <vt:lpstr>Схема работы программы</vt:lpstr>
      <vt:lpstr>Структура программы просмотра</vt:lpstr>
      <vt:lpstr>Исследования</vt:lpstr>
      <vt:lpstr>Слайд 14</vt:lpstr>
      <vt:lpstr>Демонстрация программы редактора</vt:lpstr>
      <vt:lpstr>Демонстрация программы просмотра</vt:lpstr>
      <vt:lpstr>Демонстрация программы просмотра</vt:lpstr>
    </vt:vector>
  </TitlesOfParts>
  <Company>д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Машинная графика</dc:title>
  <dc:creator>В</dc:creator>
  <cp:lastModifiedBy>KvanTTT</cp:lastModifiedBy>
  <cp:revision>44</cp:revision>
  <dcterms:created xsi:type="dcterms:W3CDTF">2007-12-04T16:18:35Z</dcterms:created>
  <dcterms:modified xsi:type="dcterms:W3CDTF">2010-01-19T22:09:27Z</dcterms:modified>
</cp:coreProperties>
</file>