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1" r:id="rId5"/>
    <p:sldId id="281" r:id="rId6"/>
    <p:sldId id="283" r:id="rId7"/>
    <p:sldId id="284" r:id="rId8"/>
    <p:sldId id="282" r:id="rId9"/>
    <p:sldId id="258" r:id="rId10"/>
    <p:sldId id="266" r:id="rId11"/>
    <p:sldId id="280" r:id="rId12"/>
    <p:sldId id="263" r:id="rId13"/>
    <p:sldId id="267" r:id="rId14"/>
    <p:sldId id="268" r:id="rId15"/>
    <p:sldId id="270" r:id="rId16"/>
    <p:sldId id="274" r:id="rId17"/>
    <p:sldId id="272" r:id="rId18"/>
    <p:sldId id="264" r:id="rId19"/>
    <p:sldId id="279" r:id="rId20"/>
    <p:sldId id="260" r:id="rId21"/>
    <p:sldId id="276" r:id="rId22"/>
    <p:sldId id="261" r:id="rId23"/>
    <p:sldId id="277" r:id="rId24"/>
    <p:sldId id="262" r:id="rId25"/>
    <p:sldId id="278" r:id="rId26"/>
    <p:sldId id="269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8AFE02B-1163-4904-8970-9FDDD820544E}">
          <p14:sldIdLst>
            <p14:sldId id="256"/>
            <p14:sldId id="273"/>
            <p14:sldId id="257"/>
            <p14:sldId id="271"/>
            <p14:sldId id="281"/>
            <p14:sldId id="283"/>
            <p14:sldId id="284"/>
            <p14:sldId id="282"/>
            <p14:sldId id="258"/>
            <p14:sldId id="266"/>
            <p14:sldId id="280"/>
            <p14:sldId id="263"/>
            <p14:sldId id="267"/>
            <p14:sldId id="268"/>
            <p14:sldId id="270"/>
            <p14:sldId id="274"/>
            <p14:sldId id="272"/>
            <p14:sldId id="264"/>
            <p14:sldId id="279"/>
            <p14:sldId id="260"/>
            <p14:sldId id="276"/>
            <p14:sldId id="261"/>
            <p14:sldId id="277"/>
            <p14:sldId id="262"/>
            <p14:sldId id="278"/>
            <p14:sldId id="26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BFDA-D53F-4988-8CE0-27FD1A3F0430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5D83-7A59-4B72-8145-66458CEA1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lr/grammars-v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Универсальный сигнатурный анализ кода на </a:t>
            </a:r>
            <a:r>
              <a:rPr lang="en-US" smtClean="0"/>
              <a:t>C#, Java, PHP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ru-RU" err="1" smtClean="0"/>
              <a:t>Кочуркин</a:t>
            </a:r>
            <a:r>
              <a:rPr lang="ru-RU" smtClean="0"/>
              <a:t> Иван, </a:t>
            </a:r>
            <a:r>
              <a:rPr lang="en-US" smtClean="0"/>
              <a:t>Positive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475"/>
          </a:xfrm>
        </p:spPr>
        <p:txBody>
          <a:bodyPr/>
          <a:lstStyle/>
          <a:p>
            <a:r>
              <a:rPr lang="en-US" smtClean="0"/>
              <a:t>Visitor vs</a:t>
            </a:r>
            <a:r>
              <a:rPr lang="ru-RU" smtClean="0"/>
              <a:t> </a:t>
            </a:r>
            <a:r>
              <a:rPr lang="en-US" smtClean="0"/>
              <a:t>Listener</a:t>
            </a:r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347" b="6008"/>
          <a:stretch/>
        </p:blipFill>
        <p:spPr>
          <a:xfrm>
            <a:off x="838200" y="2057400"/>
            <a:ext cx="10515600" cy="2921000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07551"/>
              </p:ext>
            </p:extLst>
          </p:nvPr>
        </p:nvGraphicFramePr>
        <p:xfrm>
          <a:off x="838200" y="5254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Roslyn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ANTLR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Visitor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CSharpSyntaxVisitor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&lt;Result&gt;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AbstractParseTreeVisitor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&lt;Result&gt;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Listener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CSharpSyntaxWalker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IParseTreeListener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6600" y="1498600"/>
            <a:ext cx="1340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Listener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1498600"/>
            <a:ext cx="112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Visitor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Visitor </a:t>
            </a:r>
            <a:r>
              <a:rPr lang="ru-RU" smtClean="0"/>
              <a:t>в </a:t>
            </a:r>
            <a:r>
              <a:rPr lang="en-US" smtClean="0"/>
              <a:t>Roslyn </a:t>
            </a:r>
            <a:r>
              <a:rPr lang="ru-RU" smtClean="0"/>
              <a:t>и </a:t>
            </a:r>
            <a:r>
              <a:rPr lang="en-US" smtClean="0"/>
              <a:t>ANTLR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Roslyn</a:t>
            </a:r>
          </a:p>
          <a:p>
            <a:pPr marL="685800" lvl="2">
              <a:spcBef>
                <a:spcPts val="1000"/>
              </a:spcBef>
            </a:pPr>
            <a:r>
              <a:rPr lang="ru-RU" sz="2400" smtClean="0"/>
              <a:t>Методы </a:t>
            </a:r>
            <a:r>
              <a:rPr lang="en-US" sz="2400" smtClean="0"/>
              <a:t>Visit*</a:t>
            </a:r>
            <a:r>
              <a:rPr lang="ru-RU" sz="2400" smtClean="0"/>
              <a:t> существуют  не для всех узлов </a:t>
            </a:r>
            <a:r>
              <a:rPr lang="en-US" sz="2400" smtClean="0"/>
              <a:t>AST</a:t>
            </a:r>
            <a:r>
              <a:rPr lang="ru-RU" sz="2400" smtClean="0"/>
              <a:t>. Например, нет </a:t>
            </a:r>
            <a:r>
              <a:rPr lang="ru-RU" sz="2400"/>
              <a:t>метода </a:t>
            </a:r>
            <a:r>
              <a:rPr lang="en-US" sz="2400" err="1"/>
              <a:t>VisitStatement</a:t>
            </a:r>
            <a:r>
              <a:rPr lang="ru-RU" sz="2400"/>
              <a:t>, зато есть </a:t>
            </a:r>
            <a:r>
              <a:rPr lang="en-US" sz="2400" err="1"/>
              <a:t>VisitDoStatement</a:t>
            </a:r>
            <a:r>
              <a:rPr lang="en-US" sz="2400"/>
              <a:t>, </a:t>
            </a:r>
            <a:r>
              <a:rPr lang="en-US" sz="2400" err="1"/>
              <a:t>VisitExpressionStatement</a:t>
            </a:r>
            <a:r>
              <a:rPr lang="en-US" sz="2400"/>
              <a:t>, </a:t>
            </a:r>
            <a:r>
              <a:rPr lang="en-US" sz="2400" err="1"/>
              <a:t>VisitForStatement</a:t>
            </a:r>
            <a:r>
              <a:rPr lang="en-US" sz="2400"/>
              <a:t> </a:t>
            </a:r>
            <a:r>
              <a:rPr lang="ru-RU" sz="2400"/>
              <a:t>и т.д. В качестве </a:t>
            </a:r>
            <a:r>
              <a:rPr lang="en-US" sz="2400" err="1"/>
              <a:t>VisitStatement</a:t>
            </a:r>
            <a:r>
              <a:rPr lang="ru-RU" sz="2400"/>
              <a:t> можно использовать </a:t>
            </a:r>
            <a:r>
              <a:rPr lang="en-US" sz="2400" err="1" smtClean="0"/>
              <a:t>base.Visit</a:t>
            </a:r>
            <a:r>
              <a:rPr lang="ru-RU" sz="2400" smtClean="0"/>
              <a:t>.</a:t>
            </a:r>
          </a:p>
          <a:p>
            <a:r>
              <a:rPr lang="en-US" smtClean="0"/>
              <a:t>ANTLR</a:t>
            </a:r>
            <a:endParaRPr lang="ru-RU" smtClean="0"/>
          </a:p>
          <a:p>
            <a:pPr lvl="1"/>
            <a:r>
              <a:rPr lang="ru-RU" smtClean="0"/>
              <a:t>Методы </a:t>
            </a:r>
            <a:r>
              <a:rPr lang="en-US" smtClean="0"/>
              <a:t>Visit*</a:t>
            </a:r>
            <a:r>
              <a:rPr lang="ru-RU" smtClean="0"/>
              <a:t> существуют для всех правил грамматики =</a:t>
            </a:r>
            <a:r>
              <a:rPr lang="en-US" smtClean="0"/>
              <a:t>&gt;</a:t>
            </a:r>
            <a:r>
              <a:rPr lang="ru-RU" smtClean="0"/>
              <a:t> </a:t>
            </a:r>
            <a:r>
              <a:rPr lang="ru-RU" err="1" smtClean="0"/>
              <a:t>б</a:t>
            </a:r>
            <a:r>
              <a:rPr lang="ru-RU" err="1" smtClean="0"/>
              <a:t>о́</a:t>
            </a:r>
            <a:r>
              <a:rPr lang="ru-RU" err="1" smtClean="0"/>
              <a:t>льший</a:t>
            </a:r>
            <a:r>
              <a:rPr lang="ru-RU" smtClean="0"/>
              <a:t> </a:t>
            </a:r>
            <a:r>
              <a:rPr lang="ru-RU" smtClean="0"/>
              <a:t>контроль типов.</a:t>
            </a:r>
            <a:endParaRPr lang="ru-RU"/>
          </a:p>
          <a:p>
            <a:pPr lvl="1"/>
            <a:endParaRPr lang="ru-RU"/>
          </a:p>
          <a:p>
            <a:pPr marL="457200" lvl="1" indent="0">
              <a:buNone/>
            </a:pPr>
            <a:endParaRPr lang="ru-RU"/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Ошибки </a:t>
            </a:r>
            <a:r>
              <a:rPr lang="ru-RU" err="1" smtClean="0"/>
              <a:t>парсинга</a:t>
            </a:r>
            <a:r>
              <a:rPr lang="ru-RU" smtClean="0"/>
              <a:t> в </a:t>
            </a:r>
            <a:r>
              <a:rPr lang="en-US" smtClean="0"/>
              <a:t>Roslyn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ru-RU" smtClean="0"/>
              <a:t>Недостающий синтаксис</a:t>
            </a:r>
            <a:r>
              <a:rPr lang="en-US" smtClean="0"/>
              <a:t> (</a:t>
            </a:r>
            <a:r>
              <a:rPr lang="en-US" err="1" smtClean="0"/>
              <a:t>IsMissing</a:t>
            </a:r>
            <a:r>
              <a:rPr lang="en-US" smtClean="0"/>
              <a:t>).</a:t>
            </a:r>
            <a:endParaRPr lang="ru-RU" smtClean="0"/>
          </a:p>
          <a:p>
            <a:r>
              <a:rPr lang="ru-RU" smtClean="0"/>
              <a:t>Незав</a:t>
            </a:r>
            <a:r>
              <a:rPr lang="ru-RU"/>
              <a:t>е</a:t>
            </a:r>
            <a:r>
              <a:rPr lang="ru-RU" smtClean="0"/>
              <a:t>ршенный член (</a:t>
            </a:r>
            <a:r>
              <a:rPr lang="en-US" err="1" smtClean="0"/>
              <a:t>IncompleteMember</a:t>
            </a:r>
            <a:r>
              <a:rPr lang="en-US" smtClean="0"/>
              <a:t>).</a:t>
            </a:r>
          </a:p>
          <a:p>
            <a:r>
              <a:rPr lang="ru-RU" smtClean="0"/>
              <a:t>Некорректное значение численного, строкового или символьного литерала (</a:t>
            </a:r>
            <a:r>
              <a:rPr lang="en-US" smtClean="0"/>
              <a:t>Numeric</a:t>
            </a:r>
            <a:r>
              <a:rPr lang="ru-RU" smtClean="0"/>
              <a:t>-</a:t>
            </a:r>
            <a:r>
              <a:rPr lang="en-US" smtClean="0"/>
              <a:t>, String</a:t>
            </a:r>
            <a:r>
              <a:rPr lang="ru-RU" smtClean="0"/>
              <a:t>-, </a:t>
            </a:r>
            <a:r>
              <a:rPr lang="en-US" err="1" smtClean="0"/>
              <a:t>CharacterLiteralToken</a:t>
            </a:r>
            <a:r>
              <a:rPr lang="ru-RU" smtClean="0"/>
              <a:t>).</a:t>
            </a:r>
          </a:p>
          <a:p>
            <a:r>
              <a:rPr lang="ru-RU" smtClean="0"/>
              <a:t>Лишний синтаксис.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/>
          <a:lstStyle/>
          <a:p>
            <a:r>
              <a:rPr lang="ru-RU" smtClean="0"/>
              <a:t>Ошибки </a:t>
            </a:r>
            <a:r>
              <a:rPr lang="ru-RU" err="1" smtClean="0"/>
              <a:t>парсинга</a:t>
            </a:r>
            <a:r>
              <a:rPr lang="ru-RU" smtClean="0"/>
              <a:t> в </a:t>
            </a:r>
            <a:r>
              <a:rPr lang="en-US" smtClean="0"/>
              <a:t>Roslyn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371600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;                    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Skipped Trivia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              // Missing ';'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lu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1lu;  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Incorrect Numeric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""";   // Incorrect String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Incorrect Char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                    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Incomplete Member</a:t>
            </a:r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Ошибки </a:t>
            </a:r>
            <a:r>
              <a:rPr lang="ru-RU" err="1" smtClean="0"/>
              <a:t>парсинга</a:t>
            </a:r>
            <a:r>
              <a:rPr lang="ru-RU" smtClean="0"/>
              <a:t> в </a:t>
            </a:r>
            <a:r>
              <a:rPr lang="en-US" smtClean="0"/>
              <a:t>ANTLR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mtClean="0"/>
              <a:t>Token recognition error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          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token recognition error at: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'#'</a:t>
            </a:r>
            <a:endParaRPr lang="en-US" sz="20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mtClean="0"/>
              <a:t>Mismatched input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class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f(x) { a = 3 4 5; }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mismatched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input '4' expecting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';'</a:t>
            </a:r>
            <a:endParaRPr lang="en-US" sz="20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mtClean="0"/>
              <a:t>Extraneous input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        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extraneous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input ';' expecting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'{'</a:t>
            </a:r>
            <a:endParaRPr lang="en-US" sz="20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mtClean="0"/>
              <a:t>Missing</a:t>
            </a:r>
            <a:endParaRPr lang="en-US" smtClean="0"/>
          </a:p>
          <a:p>
            <a:pPr marL="0" indent="0">
              <a:buNone/>
            </a:pP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f(x) { a = 3;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missing 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'}'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at '&lt;EOF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&gt;'</a:t>
            </a:r>
            <a:endParaRPr lang="en-US" sz="20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/>
              <a:t>N</a:t>
            </a:r>
            <a:r>
              <a:rPr lang="en-US" smtClean="0"/>
              <a:t>o </a:t>
            </a:r>
            <a:r>
              <a:rPr lang="en-US"/>
              <a:t>viable alternative at </a:t>
            </a:r>
            <a:r>
              <a:rPr lang="en-US" smtClean="0"/>
              <a:t>input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class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            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no viable alternative at input '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;'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Парсинг комментариев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Roslyn</a:t>
            </a: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40037" y="1777525"/>
            <a:ext cx="100669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comments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root.DescendantTrivia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().Where(node =&gt;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kind = 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node.Kind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kind ==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.SingleLineCommentTrivia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kind ==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.MultiLineCommentTrivia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kind ==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.SingleLineDocumentationCommentTrivia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kind ==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.MultiLineDocumentationCommentTrivia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kind ==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.DocumentationCommentExteriorTrivia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kind == </a:t>
            </a:r>
            <a:r>
              <a:rPr lang="en-US" sz="16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.XmlComment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390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Парсинг комментариев в </a:t>
            </a:r>
            <a:r>
              <a:rPr lang="en-US" smtClean="0"/>
              <a:t>ANTLR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Каналы (</a:t>
            </a:r>
            <a:r>
              <a:rPr lang="en-US" smtClean="0"/>
              <a:t>Channels)</a:t>
            </a:r>
            <a:r>
              <a:rPr lang="ru-RU" smtClean="0"/>
              <a:t> в грамматике в </a:t>
            </a:r>
            <a:r>
              <a:rPr lang="ru-RU" err="1" smtClean="0"/>
              <a:t>лексере</a:t>
            </a:r>
            <a:r>
              <a:rPr lang="ru-RU" smtClean="0"/>
              <a:t>:</a:t>
            </a:r>
          </a:p>
          <a:p>
            <a:pPr marL="457200" lvl="1" indent="0">
              <a:buNone/>
            </a:pPr>
            <a:r>
              <a:rPr lang="en-US" smtClean="0"/>
              <a:t>Comment: ~[\r\n?]+ -&gt; channel(</a:t>
            </a:r>
            <a:r>
              <a:rPr lang="en-US" err="1" smtClean="0"/>
              <a:t>PhpComments</a:t>
            </a:r>
            <a:r>
              <a:rPr lang="en-US" smtClean="0"/>
              <a:t>);</a:t>
            </a:r>
            <a:endParaRPr lang="ru-RU" smtClean="0"/>
          </a:p>
          <a:p>
            <a:pPr lvl="1"/>
            <a:endParaRPr lang="ru-RU" smtClean="0"/>
          </a:p>
          <a:p>
            <a:r>
              <a:rPr lang="ru-RU" smtClean="0"/>
              <a:t>Обработка в исходном коде:</a:t>
            </a:r>
          </a:p>
          <a:p>
            <a:pPr marL="0" indent="0">
              <a:buNone/>
            </a:pPr>
            <a:r>
              <a:rPr lang="ru-RU" sz="2400" smtClean="0"/>
              <a:t>        </a:t>
            </a:r>
            <a:r>
              <a:rPr lang="en-US" sz="2400" err="1" smtClean="0"/>
              <a:t>var</a:t>
            </a:r>
            <a:r>
              <a:rPr lang="en-US" sz="2400" smtClean="0"/>
              <a:t> comments </a:t>
            </a:r>
            <a:r>
              <a:rPr lang="en-US" sz="2400"/>
              <a:t>= </a:t>
            </a:r>
            <a:r>
              <a:rPr lang="en-US" sz="2400" err="1"/>
              <a:t>lexer.GetAllTokens</a:t>
            </a:r>
            <a:r>
              <a:rPr lang="en-US" sz="2400" smtClean="0"/>
              <a:t>()</a:t>
            </a:r>
          </a:p>
          <a:p>
            <a:pPr marL="0" indent="0" algn="r">
              <a:buNone/>
            </a:pPr>
            <a:r>
              <a:rPr lang="en-US" sz="2400"/>
              <a:t> </a:t>
            </a:r>
            <a:r>
              <a:rPr lang="en-US" sz="2400" smtClean="0"/>
              <a:t>    </a:t>
            </a:r>
            <a:r>
              <a:rPr lang="en-US" sz="2400" smtClean="0"/>
              <a:t>.</a:t>
            </a:r>
            <a:r>
              <a:rPr lang="en-US" sz="2400"/>
              <a:t>Where(token =&gt; </a:t>
            </a:r>
            <a:r>
              <a:rPr lang="en-US" sz="2400" err="1"/>
              <a:t>token.Channel</a:t>
            </a:r>
            <a:r>
              <a:rPr lang="en-US" sz="2400"/>
              <a:t> == </a:t>
            </a:r>
            <a:r>
              <a:rPr lang="en-US" sz="2400"/>
              <a:t>PhpComments);</a:t>
            </a:r>
            <a:endParaRPr lang="ru-RU" sz="2400"/>
          </a:p>
          <a:p>
            <a:endParaRPr lang="ru-RU" smtClean="0"/>
          </a:p>
          <a:p>
            <a:pPr lvl="1"/>
            <a:endParaRPr lang="ru-RU"/>
          </a:p>
          <a:p>
            <a:pPr lvl="1"/>
            <a:endParaRPr lang="ru-RU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унифицированного </a:t>
            </a:r>
            <a:r>
              <a:rPr lang="en-US" smtClean="0"/>
              <a:t>AST</a:t>
            </a:r>
            <a:endParaRPr lang="en-US"/>
          </a:p>
        </p:txBody>
      </p:sp>
      <p:pic>
        <p:nvPicPr>
          <p:cNvPr id="2050" name="Picture 2" descr="https://documents.lucidchart.com/documents/5e5036fa-77dc-42ca-b909-dee310154d7f/pages/0_0?a=651&amp;x=53&amp;y=372&amp;w=1034&amp;h=616&amp;store=1&amp;accept=image%2F*&amp;auth=LCA%20b7bc2abbc4c1dd4c228a1d5acb94ff0b2c61981a-ts%3D1445944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1398588"/>
            <a:ext cx="8480425" cy="504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699533"/>
            <a:ext cx="2584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smtClean="0"/>
              <a:t>Спасибо </a:t>
            </a:r>
            <a:r>
              <a:rPr lang="en-US" sz="2000" err="1" smtClean="0"/>
              <a:t>NRefactory</a:t>
            </a:r>
            <a:r>
              <a:rPr lang="en-US" sz="2000"/>
              <a:t> </a:t>
            </a:r>
            <a:r>
              <a:rPr lang="en-US" sz="2000" smtClean="0">
                <a:sym typeface="Wingdings" panose="05000000000000000000" pitchFamily="2" charset="2"/>
              </a:rPr>
              <a:t>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387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Генерация </a:t>
            </a:r>
            <a:r>
              <a:rPr lang="en-US" smtClean="0"/>
              <a:t>Visitor</a:t>
            </a:r>
            <a:r>
              <a:rPr lang="ru-RU" smtClean="0"/>
              <a:t> из грамматик </a:t>
            </a:r>
            <a:r>
              <a:rPr lang="en-US" smtClean="0"/>
              <a:t>ANTLR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50794" cy="2505298"/>
          </a:xfrm>
        </p:spPr>
        <p:txBody>
          <a:bodyPr>
            <a:normAutofit/>
          </a:bodyPr>
          <a:lstStyle/>
          <a:p>
            <a:r>
              <a:rPr lang="ru-RU" smtClean="0"/>
              <a:t>Шаблон </a:t>
            </a:r>
            <a:r>
              <a:rPr lang="en-US" smtClean="0"/>
              <a:t>T4</a:t>
            </a:r>
            <a:r>
              <a:rPr lang="ru-RU" smtClean="0"/>
              <a:t>.</a:t>
            </a:r>
            <a:endParaRPr lang="en-US" smtClean="0"/>
          </a:p>
          <a:p>
            <a:r>
              <a:rPr lang="ru-RU" smtClean="0"/>
              <a:t>Утилита (</a:t>
            </a:r>
            <a:r>
              <a:rPr lang="en-US" smtClean="0"/>
              <a:t>Prebuild)</a:t>
            </a:r>
            <a:r>
              <a:rPr lang="ru-RU" smtClean="0"/>
              <a:t>.</a:t>
            </a:r>
          </a:p>
          <a:p>
            <a:pPr lvl="1"/>
            <a:r>
              <a:rPr lang="en-US" smtClean="0"/>
              <a:t>ANTLR </a:t>
            </a:r>
            <a:r>
              <a:rPr lang="ru-RU" smtClean="0"/>
              <a:t>для </a:t>
            </a:r>
            <a:r>
              <a:rPr lang="ru-RU" err="1" smtClean="0"/>
              <a:t>парсинга</a:t>
            </a:r>
            <a:r>
              <a:rPr lang="en-US" smtClean="0"/>
              <a:t> </a:t>
            </a:r>
            <a:r>
              <a:rPr lang="ru-RU" smtClean="0"/>
              <a:t>файла </a:t>
            </a:r>
            <a:r>
              <a:rPr lang="ru-RU" err="1" smtClean="0"/>
              <a:t>грамматрики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Roslyn</a:t>
            </a:r>
            <a:r>
              <a:rPr lang="ru-RU" smtClean="0"/>
              <a:t> для </a:t>
            </a:r>
            <a:r>
              <a:rPr lang="ru-RU" err="1" smtClean="0"/>
              <a:t>парсинга</a:t>
            </a:r>
            <a:r>
              <a:rPr lang="ru-RU" smtClean="0"/>
              <a:t> </a:t>
            </a:r>
            <a:r>
              <a:rPr lang="en-US" smtClean="0"/>
              <a:t>C#</a:t>
            </a:r>
            <a:r>
              <a:rPr lang="ru-RU"/>
              <a:t> </a:t>
            </a:r>
            <a:r>
              <a:rPr lang="ru-RU" smtClean="0"/>
              <a:t>кода</a:t>
            </a:r>
            <a:r>
              <a:rPr lang="en-US" smtClean="0"/>
              <a:t> Visitor</a:t>
            </a:r>
            <a:r>
              <a:rPr lang="ru-RU" smtClean="0"/>
              <a:t>.</a:t>
            </a:r>
            <a:endParaRPr lang="en-US" smtClean="0"/>
          </a:p>
          <a:p>
            <a:pPr lvl="1"/>
            <a:r>
              <a:rPr lang="ru-RU" smtClean="0"/>
              <a:t>Синхронизация изменений грамматики и </a:t>
            </a:r>
            <a:r>
              <a:rPr lang="en-US" smtClean="0"/>
              <a:t>Visitor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8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 smtClean="0"/>
              <a:t>Конвертинг</a:t>
            </a:r>
            <a:r>
              <a:rPr lang="ru-RU" smtClean="0"/>
              <a:t> </a:t>
            </a:r>
            <a:r>
              <a:rPr lang="en-US" smtClean="0"/>
              <a:t>AST</a:t>
            </a: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735651" y="1690688"/>
            <a:ext cx="9365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</a:t>
            </a:r>
            <a:r>
              <a:rPr lang="en-US" sz="12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ifStatement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: If parenthesis statement </a:t>
            </a:r>
            <a:r>
              <a:rPr lang="en-US" sz="12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elseIfStatement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2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elseStatement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| If parenthesis ':' </a:t>
            </a:r>
            <a:r>
              <a:rPr lang="en-US" sz="12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innerStatementList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elseIfColonStatement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2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elseColonStatement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</a:t>
            </a:r>
            <a:r>
              <a:rPr lang="en-US" sz="120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';'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;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AstNode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VisitIfStatement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PHPParser.IfStatementContext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NotImplementedException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735651" y="3455094"/>
            <a:ext cx="9579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parenthesis</a:t>
            </a:r>
            <a:r>
              <a:rPr lang="en-US"/>
              <a:t> –</a:t>
            </a:r>
            <a:r>
              <a:rPr lang="en-US" smtClean="0"/>
              <a:t> </a:t>
            </a:r>
            <a:r>
              <a:rPr lang="ru-RU"/>
              <a:t>единичное </a:t>
            </a:r>
            <a:r>
              <a:rPr lang="ru-RU" smtClean="0"/>
              <a:t>выражение.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elseIfStatement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US"/>
              <a:t>–</a:t>
            </a:r>
            <a:r>
              <a:rPr lang="en-US" smtClean="0"/>
              <a:t> </a:t>
            </a:r>
            <a:r>
              <a:rPr lang="ru-RU"/>
              <a:t>массив из нуля или большего </a:t>
            </a:r>
            <a:r>
              <a:rPr lang="ru-RU" smtClean="0"/>
              <a:t>количества.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elseStatement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/>
              <a:t> –</a:t>
            </a:r>
            <a:r>
              <a:rPr lang="en-US" smtClean="0"/>
              <a:t> </a:t>
            </a:r>
            <a:r>
              <a:rPr lang="ru-RU" smtClean="0"/>
              <a:t>если отсутствует, </a:t>
            </a:r>
            <a:r>
              <a:rPr lang="ru-RU"/>
              <a:t>то </a:t>
            </a:r>
            <a:r>
              <a:rPr lang="en-US" smtClean="0"/>
              <a:t>null</a:t>
            </a:r>
            <a:r>
              <a:rPr lang="ru-RU" smtClean="0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ShouldNotBeVisitedException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/>
              <a:t>– </a:t>
            </a:r>
            <a:r>
              <a:rPr lang="ru-RU" smtClean="0"/>
              <a:t>если  </a:t>
            </a:r>
            <a:r>
              <a:rPr lang="ru-RU"/>
              <a:t>узел не должен </a:t>
            </a:r>
            <a:r>
              <a:rPr lang="ru-RU" smtClean="0"/>
              <a:t>посещаться.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 smtClean="0"/>
              <a:t>VisitAndReturnNullIfError</a:t>
            </a:r>
            <a:r>
              <a:rPr lang="en-US" smtClean="0"/>
              <a:t>() – </a:t>
            </a:r>
            <a:r>
              <a:rPr lang="ru-RU" smtClean="0"/>
              <a:t>используется для коллекций (чтобы обработка не прервалась из-за одной ошибки).</a:t>
            </a:r>
          </a:p>
        </p:txBody>
      </p:sp>
    </p:spTree>
    <p:extLst>
      <p:ext uri="{BB962C8B-B14F-4D97-AF65-F5344CB8AC3E}">
        <p14:creationId xmlns:p14="http://schemas.microsoft.com/office/powerpoint/2010/main" val="38408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09600"/>
            <a:ext cx="10363200" cy="576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400" smtClean="0"/>
              <a:t>Почему сигнатурный анализ кода?</a:t>
            </a:r>
          </a:p>
          <a:p>
            <a:pPr lvl="1"/>
            <a:r>
              <a:rPr lang="ru-RU" sz="3400" smtClean="0"/>
              <a:t>Проще в разработке, поддержке и тестировании.</a:t>
            </a:r>
          </a:p>
          <a:p>
            <a:pPr lvl="1"/>
            <a:r>
              <a:rPr lang="ru-RU" sz="3400" smtClean="0"/>
              <a:t>Масштабируемость на другие языки.</a:t>
            </a:r>
          </a:p>
          <a:p>
            <a:pPr lvl="1"/>
            <a:r>
              <a:rPr lang="ru-RU" sz="3400" smtClean="0"/>
              <a:t>Обработка файлов с синтаксическими и другими ошибками.</a:t>
            </a:r>
          </a:p>
          <a:p>
            <a:pPr marL="457200" lvl="1" indent="0">
              <a:buNone/>
            </a:pPr>
            <a:endParaRPr lang="ru-RU" sz="3400" smtClean="0"/>
          </a:p>
          <a:p>
            <a:pPr marL="0" indent="0">
              <a:buNone/>
            </a:pPr>
            <a:r>
              <a:rPr lang="ru-RU" sz="3400" smtClean="0"/>
              <a:t>Зачем унифицированное </a:t>
            </a:r>
            <a:r>
              <a:rPr lang="en-US" sz="3400" smtClean="0"/>
              <a:t>AST</a:t>
            </a:r>
            <a:r>
              <a:rPr lang="ru-RU" sz="3400" smtClean="0"/>
              <a:t>?</a:t>
            </a:r>
          </a:p>
          <a:p>
            <a:pPr lvl="1"/>
            <a:r>
              <a:rPr lang="ru-RU" sz="3400" smtClean="0"/>
              <a:t>Не все паттерны </a:t>
            </a:r>
            <a:r>
              <a:rPr lang="ru-RU" sz="3400" smtClean="0"/>
              <a:t>описываются регулярными выражениями.</a:t>
            </a:r>
          </a:p>
          <a:p>
            <a:pPr lvl="1"/>
            <a:r>
              <a:rPr lang="ru-RU" sz="3400" smtClean="0"/>
              <a:t>Возможность реализации </a:t>
            </a:r>
            <a:r>
              <a:rPr lang="en-US" sz="3400" smtClean="0"/>
              <a:t>taint</a:t>
            </a:r>
            <a:r>
              <a:rPr lang="ru-RU" sz="3400" smtClean="0"/>
              <a:t>-анализатора благодаря связанности </a:t>
            </a:r>
            <a:r>
              <a:rPr lang="en-US" sz="3400" smtClean="0"/>
              <a:t>AST</a:t>
            </a:r>
            <a:r>
              <a:rPr lang="ru-RU" sz="3400" smtClean="0"/>
              <a:t>.</a:t>
            </a:r>
            <a:endParaRPr lang="ru-RU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 сопоставления в </a:t>
            </a:r>
            <a:r>
              <a:rPr lang="en-US"/>
              <a:t>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690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mtClean="0"/>
              <a:t>Сравнение графов, а не регулярных выражений.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mtClean="0"/>
              <a:t>Любой узел </a:t>
            </a:r>
            <a:r>
              <a:rPr lang="ru-RU" sz="2400" smtClean="0"/>
              <a:t>(</a:t>
            </a:r>
            <a:r>
              <a:rPr lang="en-US" sz="2400" smtClean="0"/>
              <a:t>AstNode</a:t>
            </a:r>
            <a:r>
              <a:rPr lang="ru-RU" sz="2400" smtClean="0"/>
              <a:t>) </a:t>
            </a:r>
            <a:r>
              <a:rPr lang="ru-RU" sz="2400" smtClean="0"/>
              <a:t>можно сравнить с любым узлом</a:t>
            </a:r>
            <a:r>
              <a:rPr lang="en-US" sz="2400" smtClean="0"/>
              <a:t> (</a:t>
            </a:r>
            <a:r>
              <a:rPr lang="en-US" sz="2400" err="1" smtClean="0"/>
              <a:t>IComparable</a:t>
            </a:r>
            <a:r>
              <a:rPr lang="en-US" sz="2400" smtClean="0"/>
              <a:t>)</a:t>
            </a:r>
            <a:r>
              <a:rPr lang="ru-RU" sz="24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mtClean="0"/>
              <a:t>Небольшое </a:t>
            </a:r>
            <a:r>
              <a:rPr lang="ru-RU" sz="2400" smtClean="0"/>
              <a:t>количество </a:t>
            </a:r>
            <a:r>
              <a:rPr lang="ru-RU" sz="2400" smtClean="0"/>
              <a:t>кода</a:t>
            </a:r>
            <a:r>
              <a:rPr lang="en-US" sz="240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 smtClean="0"/>
              <a:t>CompareTo</a:t>
            </a:r>
            <a:r>
              <a:rPr lang="ru-RU" sz="2400"/>
              <a:t> </a:t>
            </a:r>
            <a:r>
              <a:rPr lang="ru-RU" sz="2400" smtClean="0"/>
              <a:t>в базовом классе.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mtClean="0"/>
              <a:t>Перегрузка </a:t>
            </a:r>
            <a:r>
              <a:rPr lang="en-US" sz="2400" err="1" smtClean="0"/>
              <a:t>CompareTo</a:t>
            </a:r>
            <a:r>
              <a:rPr lang="en-US" sz="2400" smtClean="0"/>
              <a:t> </a:t>
            </a:r>
            <a:r>
              <a:rPr lang="ru-RU" sz="2400" smtClean="0"/>
              <a:t>для терминалов</a:t>
            </a:r>
            <a:endParaRPr lang="ru-RU" sz="24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smtClean="0"/>
              <a:t>Строки.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smtClean="0"/>
              <a:t>Числа.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mtClean="0"/>
              <a:t>Перегрузка </a:t>
            </a:r>
            <a:r>
              <a:rPr lang="en-US" sz="2400" err="1" smtClean="0"/>
              <a:t>CompareTo</a:t>
            </a:r>
            <a:r>
              <a:rPr lang="en-US" sz="2400" smtClean="0"/>
              <a:t> </a:t>
            </a:r>
            <a:r>
              <a:rPr lang="ru-RU" sz="2400" smtClean="0"/>
              <a:t>для узлов-паттернов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err="1" smtClean="0"/>
              <a:t>Матчинг</a:t>
            </a:r>
            <a:r>
              <a:rPr lang="ru-RU" sz="2400" smtClean="0"/>
              <a:t> узлов одного типа (</a:t>
            </a:r>
            <a:r>
              <a:rPr lang="en-US" sz="2400" smtClean="0"/>
              <a:t>Expression, Statement).</a:t>
            </a:r>
            <a:endParaRPr lang="ru-RU" sz="240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smtClean="0"/>
              <a:t>Регулярные выражения</a:t>
            </a:r>
            <a:r>
              <a:rPr lang="en-US" sz="2400" smtClean="0"/>
              <a:t>.</a:t>
            </a:r>
            <a:endParaRPr lang="ru-RU" sz="240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smtClean="0"/>
              <a:t>Диапазоны </a:t>
            </a:r>
            <a:r>
              <a:rPr lang="ru-RU" sz="2400" smtClean="0"/>
              <a:t>чисел</a:t>
            </a:r>
            <a:r>
              <a:rPr lang="ru-RU" sz="240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smtClean="0"/>
              <a:t>Комментарии.</a:t>
            </a:r>
          </a:p>
        </p:txBody>
      </p:sp>
    </p:spTree>
    <p:extLst>
      <p:ext uri="{BB962C8B-B14F-4D97-AF65-F5344CB8AC3E}">
        <p14:creationId xmlns:p14="http://schemas.microsoft.com/office/powerpoint/2010/main" val="5237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649"/>
          </a:xfrm>
        </p:spPr>
        <p:txBody>
          <a:bodyPr/>
          <a:lstStyle/>
          <a:p>
            <a:r>
              <a:rPr lang="ru-RU" smtClean="0"/>
              <a:t>Алгоритм сопоставления в </a:t>
            </a:r>
            <a:r>
              <a:rPr lang="en-US" smtClean="0"/>
              <a:t>AST</a:t>
            </a:r>
            <a:endParaRPr lang="en-US"/>
          </a:p>
        </p:txBody>
      </p:sp>
      <p:pic>
        <p:nvPicPr>
          <p:cNvPr id="1028" name="Picture 4" descr="https://documents.lucidchart.com/documents/411f4f5c-4f95-9bc2-8655-51640a404741/pages/0_0?a=1842&amp;x=43&amp;y=363&amp;w=1694&amp;h=814&amp;store=1&amp;accept=image%2F*&amp;auth=LCA%2048062da710b740c85c6edc8268469fe9e172391e-ts%3D14460307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4" y="1261468"/>
            <a:ext cx="10877046" cy="522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Язык описания паттернов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0971"/>
            <a:ext cx="10515600" cy="470018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JSON</a:t>
            </a:r>
            <a:endParaRPr lang="ru-RU" smtClean="0"/>
          </a:p>
          <a:p>
            <a:pPr marL="457200" lvl="1" indent="0">
              <a:buNone/>
            </a:pPr>
            <a:r>
              <a:rPr lang="ru-RU" smtClean="0"/>
              <a:t>Использование рефлексии и </a:t>
            </a:r>
            <a:r>
              <a:rPr lang="ru-RU" err="1" smtClean="0"/>
              <a:t>кастомного</a:t>
            </a:r>
            <a:r>
              <a:rPr lang="ru-RU" smtClean="0"/>
              <a:t> </a:t>
            </a:r>
            <a:r>
              <a:rPr lang="ru-RU" err="1" smtClean="0"/>
              <a:t>сериализатора</a:t>
            </a:r>
            <a:r>
              <a:rPr lang="ru-RU" smtClean="0"/>
              <a:t> для простой обработки древовидных структур.</a:t>
            </a:r>
          </a:p>
          <a:p>
            <a:pPr marL="457200" lvl="1" indent="0">
              <a:buNone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+ Простота реализации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ru-RU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+ Самый большой охват всевозможного синтаксиса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ru-RU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ru-RU" smtClean="0">
                <a:solidFill>
                  <a:srgbClr val="FF0000"/>
                </a:solidFill>
              </a:rPr>
              <a:t>- Громоздкий и нечитаемый синтаксис</a:t>
            </a:r>
            <a:r>
              <a:rPr lang="en-US" smtClean="0">
                <a:solidFill>
                  <a:srgbClr val="FF0000"/>
                </a:solidFill>
              </a:rPr>
              <a:t>.</a:t>
            </a:r>
          </a:p>
          <a:p>
            <a:r>
              <a:rPr lang="en-US" smtClean="0"/>
              <a:t>DSL</a:t>
            </a:r>
            <a:endParaRPr lang="ru-RU" smtClean="0"/>
          </a:p>
          <a:p>
            <a:pPr marL="457200" lvl="1" indent="0">
              <a:buNone/>
            </a:pPr>
            <a:r>
              <a:rPr lang="ru-RU" smtClean="0"/>
              <a:t>Использование </a:t>
            </a:r>
            <a:r>
              <a:rPr lang="en-US" smtClean="0"/>
              <a:t>ANTLR</a:t>
            </a:r>
            <a:r>
              <a:rPr lang="ru-RU" smtClean="0"/>
              <a:t> в качестве генератора </a:t>
            </a:r>
            <a:r>
              <a:rPr lang="ru-RU" err="1" smtClean="0"/>
              <a:t>парсера</a:t>
            </a:r>
            <a:r>
              <a:rPr lang="ru-RU" smtClean="0"/>
              <a:t>.</a:t>
            </a:r>
          </a:p>
          <a:p>
            <a:pPr marL="457200" lvl="1" indent="0">
              <a:buNone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+ Краткий и лаконичный синтаксис, похожий на современный ЯП, но с шаблонами</a:t>
            </a: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+ Отображение ошибок шаблонов в реальном времени.</a:t>
            </a:r>
            <a:endParaRPr lang="ru-RU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ru-RU" smtClean="0">
                <a:solidFill>
                  <a:srgbClr val="FF0000"/>
                </a:solidFill>
              </a:rPr>
              <a:t>- Необходимость разрабатывать грамматику и конвертер для нее.</a:t>
            </a:r>
          </a:p>
          <a:p>
            <a:pPr marL="457200" lvl="1" indent="0">
              <a:buNone/>
            </a:pPr>
            <a:r>
              <a:rPr lang="ru-RU" smtClean="0">
                <a:solidFill>
                  <a:srgbClr val="FF0000"/>
                </a:solidFill>
              </a:rPr>
              <a:t>- Невозможность описать все синтаксические конструкции.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Древовидные структуры и</a:t>
            </a:r>
            <a:r>
              <a:rPr lang="en-US" smtClean="0"/>
              <a:t> JSON</a:t>
            </a:r>
            <a:r>
              <a:rPr lang="ru-RU" smtClean="0"/>
              <a:t> в </a:t>
            </a:r>
            <a:r>
              <a:rPr lang="en-US" smtClean="0"/>
              <a:t>.NET</a:t>
            </a:r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1690688"/>
            <a:ext cx="106388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ReadJson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JsonReader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reader, </a:t>
            </a:r>
            <a:r>
              <a:rPr lang="en-US" sz="1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objectType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existingValue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JsonSerializer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reader.TokenType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JsonToken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.Null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.Load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(reader);</a:t>
            </a:r>
          </a:p>
          <a:p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 =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objectType.IsSubclassOf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AstNode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nameof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NodeType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nodeType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NodeType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NodeType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obj.ToString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target = </a:t>
            </a:r>
            <a:r>
              <a:rPr lang="en-US" sz="140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NodeTypes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nodeType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serializer.Populate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jObject.CreateReader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target);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792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/>
          <a:lstStyle/>
          <a:p>
            <a:r>
              <a:rPr lang="en-US" smtClean="0"/>
              <a:t>DSL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3136900"/>
          </a:xfrm>
        </p:spPr>
        <p:txBody>
          <a:bodyPr>
            <a:normAutofit lnSpcReduction="10000"/>
          </a:bodyPr>
          <a:lstStyle/>
          <a:p>
            <a:r>
              <a:rPr lang="en-US" b="1" smtClean="0"/>
              <a:t>…</a:t>
            </a:r>
            <a:r>
              <a:rPr lang="en-US" smtClean="0"/>
              <a:t> – </a:t>
            </a:r>
            <a:r>
              <a:rPr lang="ru-RU" smtClean="0"/>
              <a:t>Любые аргументы в функции (если внутри скобок). Например,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new Random(…)</a:t>
            </a:r>
            <a:endParaRPr lang="ru-RU" smtClean="0"/>
          </a:p>
          <a:p>
            <a:r>
              <a:rPr lang="en-US" b="1"/>
              <a:t>&lt;[ </a:t>
            </a:r>
            <a:r>
              <a:rPr lang="en-US" b="1" smtClean="0"/>
              <a:t>]&gt;</a:t>
            </a:r>
            <a:r>
              <a:rPr lang="ru-RU" b="1" smtClean="0"/>
              <a:t> </a:t>
            </a:r>
            <a:r>
              <a:rPr lang="en-US" smtClean="0"/>
              <a:t>–</a:t>
            </a:r>
            <a:r>
              <a:rPr lang="ru-RU" smtClean="0"/>
              <a:t> Блок для обозначения </a:t>
            </a:r>
            <a:r>
              <a:rPr lang="en-US" smtClean="0"/>
              <a:t>Pattern</a:t>
            </a:r>
            <a:r>
              <a:rPr lang="ru-RU" smtClean="0"/>
              <a:t>-литералов. </a:t>
            </a:r>
            <a:r>
              <a:rPr lang="ru-RU"/>
              <a:t>Н</a:t>
            </a:r>
            <a:r>
              <a:rPr lang="ru-RU" smtClean="0"/>
              <a:t>апример,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&lt;[(</a:t>
            </a:r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)password(</a:t>
            </a:r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?-</a:t>
            </a:r>
            <a:r>
              <a:rPr lang="en-US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)]&gt;</a:t>
            </a:r>
            <a:r>
              <a:rPr lang="ru-RU" smtClean="0"/>
              <a:t>, </a:t>
            </a:r>
            <a:r>
              <a:rPr lang="en-US" err="1" smtClean="0">
                <a:solidFill>
                  <a:schemeClr val="accent1">
                    <a:lumMod val="75000"/>
                  </a:schemeClr>
                </a:solidFill>
              </a:rPr>
              <a:t>Configure.write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("debug",&lt;[1..9]&gt;)</a:t>
            </a:r>
            <a:endParaRPr lang="ru-RU" smtClean="0"/>
          </a:p>
          <a:p>
            <a:r>
              <a:rPr lang="en-US" b="1" smtClean="0"/>
              <a:t>#</a:t>
            </a:r>
            <a:r>
              <a:rPr lang="en-US" smtClean="0"/>
              <a:t> - </a:t>
            </a:r>
            <a:r>
              <a:rPr lang="ru-RU" smtClean="0"/>
              <a:t>Любой </a:t>
            </a:r>
            <a:r>
              <a:rPr lang="en-US" smtClean="0"/>
              <a:t>Expression</a:t>
            </a:r>
            <a:r>
              <a:rPr lang="ru-RU" smtClean="0"/>
              <a:t>. Например,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#.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setSeed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(&lt;[..]&gt;)</a:t>
            </a:r>
            <a:endParaRPr lang="ru-RU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smtClean="0"/>
              <a:t>Comment: &lt;[“regex”]&gt;</a:t>
            </a:r>
            <a:r>
              <a:rPr lang="ru-RU" b="1" smtClean="0"/>
              <a:t> </a:t>
            </a:r>
            <a:r>
              <a:rPr lang="en-US" smtClean="0"/>
              <a:t>–</a:t>
            </a:r>
            <a:r>
              <a:rPr lang="ru-RU" smtClean="0"/>
              <a:t> позволяет  </a:t>
            </a:r>
            <a:r>
              <a:rPr lang="ru-RU" err="1" smtClean="0"/>
              <a:t>матчить</a:t>
            </a:r>
            <a:r>
              <a:rPr lang="ru-RU" smtClean="0"/>
              <a:t> комментарии.</a:t>
            </a:r>
          </a:p>
          <a:p>
            <a:r>
              <a:rPr lang="en-US" b="1" smtClean="0"/>
              <a:t>new a(), a = b, </a:t>
            </a:r>
            <a:r>
              <a:rPr lang="en-US" b="1" err="1" smtClean="0"/>
              <a:t>a.b</a:t>
            </a:r>
            <a:r>
              <a:rPr lang="en-US" b="1" smtClean="0"/>
              <a:t> </a:t>
            </a:r>
            <a:r>
              <a:rPr lang="ru-RU" smtClean="0"/>
              <a:t>и т.д.</a:t>
            </a:r>
            <a:r>
              <a:rPr lang="en-US" smtClean="0"/>
              <a:t> – </a:t>
            </a:r>
            <a:r>
              <a:rPr lang="ru-RU" smtClean="0"/>
              <a:t>обычный синтаксис.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7100" y="4762500"/>
            <a:ext cx="543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Пример сложного паттерна: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Cookie </a:t>
            </a:r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&lt;[cookie</a:t>
            </a:r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]&gt;</a:t>
            </a:r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= new Cookie(...);</a:t>
            </a:r>
          </a:p>
          <a:p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... </a:t>
            </a:r>
          </a:p>
          <a:p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~&lt;[cookie]&gt;</a:t>
            </a:r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.setSecure(true</a:t>
            </a:r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...</a:t>
            </a:r>
          </a:p>
          <a:p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response.addCookie(&lt;[cookie</a:t>
            </a:r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]&gt;</a:t>
            </a:r>
            <a:r>
              <a:rPr lang="en-US" smtClean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Технологический стек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FluentCommandLineParser</a:t>
            </a:r>
            <a:r>
              <a:rPr lang="en-US"/>
              <a:t>.</a:t>
            </a:r>
          </a:p>
          <a:p>
            <a:r>
              <a:rPr lang="en-US" err="1"/>
              <a:t>Microsoft.CodeAnalysis</a:t>
            </a:r>
            <a:r>
              <a:rPr lang="en-US"/>
              <a:t>.</a:t>
            </a:r>
          </a:p>
          <a:p>
            <a:r>
              <a:rPr lang="en-US"/>
              <a:t>ANTLR.</a:t>
            </a:r>
          </a:p>
          <a:p>
            <a:r>
              <a:rPr lang="en-US" err="1"/>
              <a:t>Newtonsoft.Json</a:t>
            </a:r>
            <a:r>
              <a:rPr lang="en-US"/>
              <a:t>.</a:t>
            </a:r>
          </a:p>
          <a:p>
            <a:r>
              <a:rPr lang="en-US" err="1"/>
              <a:t>NLog</a:t>
            </a:r>
            <a:r>
              <a:rPr lang="en-US"/>
              <a:t>.</a:t>
            </a:r>
          </a:p>
          <a:p>
            <a:r>
              <a:rPr lang="en-US" err="1"/>
              <a:t>NUnit</a:t>
            </a:r>
            <a:r>
              <a:rPr lang="en-US"/>
              <a:t>.</a:t>
            </a:r>
          </a:p>
          <a:p>
            <a:r>
              <a:rPr lang="en-US" err="1"/>
              <a:t>Moq</a:t>
            </a:r>
            <a:r>
              <a:rPr lang="en-US"/>
              <a:t>.</a:t>
            </a:r>
          </a:p>
          <a:p>
            <a:r>
              <a:rPr lang="en-US"/>
              <a:t>TPL Dataflow.</a:t>
            </a:r>
          </a:p>
        </p:txBody>
      </p:sp>
    </p:spTree>
    <p:extLst>
      <p:ext uri="{BB962C8B-B14F-4D97-AF65-F5344CB8AC3E}">
        <p14:creationId xmlns:p14="http://schemas.microsoft.com/office/powerpoint/2010/main" val="21004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Тестирование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 fontScale="85000" lnSpcReduction="20000"/>
          </a:bodyPr>
          <a:lstStyle/>
          <a:p>
            <a:r>
              <a:rPr lang="ru-RU" smtClean="0"/>
              <a:t>Различный синтаксис: </a:t>
            </a:r>
            <a:r>
              <a:rPr lang="en-US" err="1" smtClean="0"/>
              <a:t>AllInOne.cs</a:t>
            </a:r>
            <a:r>
              <a:rPr lang="en-US" smtClean="0"/>
              <a:t>, AllInOne.java, </a:t>
            </a:r>
            <a:r>
              <a:rPr lang="en-US" err="1" smtClean="0"/>
              <a:t>AllInOne.php</a:t>
            </a:r>
            <a:endParaRPr lang="ru-RU" smtClean="0"/>
          </a:p>
          <a:p>
            <a:r>
              <a:rPr lang="ru-RU" smtClean="0"/>
              <a:t>Синтаксис с известными паттернами: </a:t>
            </a:r>
            <a:r>
              <a:rPr lang="en-US" err="1" smtClean="0"/>
              <a:t>Patterns.cs</a:t>
            </a:r>
            <a:r>
              <a:rPr lang="en-US" smtClean="0"/>
              <a:t>, Patterns.java, </a:t>
            </a:r>
            <a:r>
              <a:rPr lang="en-US" err="1" smtClean="0"/>
              <a:t>Patterns.php</a:t>
            </a:r>
            <a:endParaRPr lang="en-US"/>
          </a:p>
          <a:p>
            <a:r>
              <a:rPr lang="ru-RU" smtClean="0"/>
              <a:t>Синтаксис с ошибками: </a:t>
            </a:r>
            <a:r>
              <a:rPr lang="en-US" err="1" smtClean="0"/>
              <a:t>Errors.cs</a:t>
            </a:r>
            <a:r>
              <a:rPr lang="en-US" smtClean="0"/>
              <a:t>, Errors.java, </a:t>
            </a:r>
            <a:r>
              <a:rPr lang="en-US" err="1" smtClean="0"/>
              <a:t>Errors.php</a:t>
            </a:r>
            <a:endParaRPr lang="ru-RU" smtClean="0"/>
          </a:p>
          <a:p>
            <a:r>
              <a:rPr lang="ru-RU" smtClean="0"/>
              <a:t>Скачивание и распаковка исходников перед тестами (из</a:t>
            </a:r>
            <a:r>
              <a:rPr lang="en-US" smtClean="0"/>
              <a:t> GitHub)</a:t>
            </a:r>
            <a:r>
              <a:rPr lang="ru-RU" smtClean="0"/>
              <a:t>.</a:t>
            </a:r>
            <a:endParaRPr lang="en-US" smtClean="0"/>
          </a:p>
          <a:p>
            <a:r>
              <a:rPr lang="en-US" smtClean="0"/>
              <a:t>C#</a:t>
            </a:r>
          </a:p>
          <a:p>
            <a:pPr lvl="1"/>
            <a:r>
              <a:rPr lang="en-US" b="1" smtClean="0"/>
              <a:t>WebGoat.NET</a:t>
            </a:r>
            <a:endParaRPr lang="en-US" smtClean="0"/>
          </a:p>
          <a:p>
            <a:r>
              <a:rPr lang="en-US" smtClean="0"/>
              <a:t>Java</a:t>
            </a:r>
          </a:p>
          <a:p>
            <a:pPr lvl="1"/>
            <a:r>
              <a:rPr lang="en-US" b="1" err="1" smtClean="0"/>
              <a:t>WebGoat</a:t>
            </a:r>
            <a:endParaRPr lang="en-US" smtClean="0"/>
          </a:p>
          <a:p>
            <a:r>
              <a:rPr lang="en-US" smtClean="0"/>
              <a:t>PHP</a:t>
            </a:r>
          </a:p>
          <a:p>
            <a:pPr lvl="1"/>
            <a:r>
              <a:rPr lang="en-US" b="1" smtClean="0"/>
              <a:t>phpBB3</a:t>
            </a:r>
            <a:r>
              <a:rPr lang="en-US" smtClean="0"/>
              <a:t> </a:t>
            </a:r>
            <a:endParaRPr lang="ru-RU" smtClean="0"/>
          </a:p>
          <a:p>
            <a:pPr lvl="1"/>
            <a:r>
              <a:rPr lang="en-US" b="1" err="1" smtClean="0"/>
              <a:t>Zend</a:t>
            </a:r>
            <a:r>
              <a:rPr lang="en-US" b="1" smtClean="0"/>
              <a:t> Framework </a:t>
            </a:r>
            <a:endParaRPr lang="ru-RU" b="1" smtClean="0"/>
          </a:p>
          <a:p>
            <a:pPr lvl="1"/>
            <a:r>
              <a:rPr lang="en-US" b="1" err="1" smtClean="0"/>
              <a:t>Yii</a:t>
            </a:r>
            <a:r>
              <a:rPr lang="en-US" b="1" smtClean="0"/>
              <a:t> </a:t>
            </a:r>
            <a:endParaRPr lang="ru-RU" b="1" smtClean="0"/>
          </a:p>
          <a:p>
            <a:pPr lvl="1"/>
            <a:r>
              <a:rPr lang="en-US" b="1" smtClean="0"/>
              <a:t>fl.ru</a:t>
            </a:r>
            <a:r>
              <a:rPr lang="en-US" smtClean="0"/>
              <a:t>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(</a:t>
            </a:r>
            <a:r>
              <a:rPr lang="ru-RU" smtClean="0">
                <a:sym typeface="Wingdings" panose="05000000000000000000" pitchFamily="2" charset="2"/>
              </a:rPr>
              <a:t>больше всего странного синтаксиса</a:t>
            </a:r>
            <a:r>
              <a:rPr lang="ru-RU" smtClean="0">
                <a:sym typeface="Wingdings" panose="05000000000000000000" pitchFamily="2" charset="2"/>
              </a:rPr>
              <a:t>).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76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ANTLR &amp; Roslyn performance</a:t>
            </a:r>
            <a:endParaRPr lang="en-US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01366"/>
              </p:ext>
            </p:extLst>
          </p:nvPr>
        </p:nvGraphicFramePr>
        <p:xfrm>
          <a:off x="905329" y="1429957"/>
          <a:ext cx="10508342" cy="5076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171"/>
                <a:gridCol w="5254171"/>
              </a:tblGrid>
              <a:tr h="639393">
                <a:tc>
                  <a:txBody>
                    <a:bodyPr/>
                    <a:lstStyle/>
                    <a:p>
                      <a:r>
                        <a:rPr lang="en-US" smtClean="0"/>
                        <a:t>PHP (WebGoatPHP)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C# (Roslyn)</a:t>
                      </a:r>
                      <a:endParaRPr lang="en-US"/>
                    </a:p>
                  </a:txBody>
                  <a:tcPr/>
                </a:tc>
              </a:tr>
              <a:tr h="4437586">
                <a:tc>
                  <a:txBody>
                    <a:bodyPr/>
                    <a:lstStyle/>
                    <a:p>
                      <a:r>
                        <a:rPr lang="en-US" smtClean="0"/>
                        <a:t>Number of matches:   120</a:t>
                      </a:r>
                    </a:p>
                    <a:p>
                      <a:r>
                        <a:rPr lang="en-US" smtClean="0"/>
                        <a:t>Number of errors:    283</a:t>
                      </a:r>
                    </a:p>
                    <a:p>
                      <a:r>
                        <a:rPr lang="en-US" smtClean="0"/>
                        <a:t>Total read time:     00:00:00.1466782 00.20%</a:t>
                      </a:r>
                    </a:p>
                    <a:p>
                      <a:r>
                        <a:rPr lang="en-US" smtClean="0"/>
                        <a:t>Total parse time:    00:00:53.0892055 70.96%</a:t>
                      </a:r>
                    </a:p>
                    <a:p>
                      <a:r>
                        <a:rPr lang="en-US" smtClean="0"/>
                        <a:t>Total convert time:  00:00:00.9757085 01.30%</a:t>
                      </a:r>
                    </a:p>
                    <a:p>
                      <a:r>
                        <a:rPr lang="en-US" smtClean="0"/>
                        <a:t>Total match time:    00:00:20.4177047 27.29%</a:t>
                      </a:r>
                    </a:p>
                    <a:p>
                      <a:r>
                        <a:rPr lang="en-US" smtClean="0"/>
                        <a:t>Total patterns time: 00:00:00.1839571 00.25%</a:t>
                      </a:r>
                    </a:p>
                    <a:p>
                      <a:r>
                        <a:rPr lang="en-US" smtClean="0"/>
                        <a:t>Time elapsed:        00:01:34.3574295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Number of matches:   24</a:t>
                      </a:r>
                    </a:p>
                    <a:p>
                      <a:r>
                        <a:rPr lang="en-US" smtClean="0"/>
                        <a:t>Number of errors:    0</a:t>
                      </a:r>
                    </a:p>
                    <a:p>
                      <a:r>
                        <a:rPr lang="en-US" smtClean="0"/>
                        <a:t>Total read time:     00:00:02.3035234 04.72%</a:t>
                      </a:r>
                    </a:p>
                    <a:p>
                      <a:r>
                        <a:rPr lang="en-US" smtClean="0"/>
                        <a:t>Total parse time:    00:00:05.2804347 10.83%</a:t>
                      </a:r>
                    </a:p>
                    <a:p>
                      <a:r>
                        <a:rPr lang="en-US" smtClean="0"/>
                        <a:t>Total convert time:  00:00:06.0271941 12.36%</a:t>
                      </a:r>
                    </a:p>
                    <a:p>
                      <a:r>
                        <a:rPr lang="en-US" smtClean="0"/>
                        <a:t>Total match time:    00:00:35.0102281 71.79%</a:t>
                      </a:r>
                    </a:p>
                    <a:p>
                      <a:r>
                        <a:rPr lang="en-US" smtClean="0"/>
                        <a:t>Total patterns time: 00:00:00.1428602 00.29%</a:t>
                      </a:r>
                    </a:p>
                    <a:p>
                      <a:r>
                        <a:rPr lang="en-US" smtClean="0"/>
                        <a:t>Time elapsed:        00:01:01.8881122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</a:t>
            </a:r>
            <a:endParaRPr lang="en-US"/>
          </a:p>
        </p:txBody>
      </p:sp>
      <p:pic>
        <p:nvPicPr>
          <p:cNvPr id="2052" name="Picture 4" descr="https://documents.lucidchart.com/documents/4de4b00c-4fb3-e843-8334-29cd0a7b1932/pages/0_0?a=623&amp;x=137&amp;y=217&amp;w=946&amp;h=506&amp;store=1&amp;accept=image%2F*&amp;auth=LCA%203ad7367501d1d6186e50baa4bc095f61a6bc3bd0-ts%3D1446139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00" y="1690688"/>
            <a:ext cx="8860239" cy="474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Технологии </a:t>
            </a:r>
            <a:r>
              <a:rPr lang="ru-RU" err="1" smtClean="0"/>
              <a:t>парсинга</a:t>
            </a:r>
            <a:r>
              <a:rPr lang="ru-RU" smtClean="0"/>
              <a:t> кода в </a:t>
            </a:r>
            <a:r>
              <a:rPr lang="en-US" smtClean="0"/>
              <a:t>.NET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2858"/>
            <a:ext cx="10515600" cy="454410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Roslyn</a:t>
            </a:r>
            <a:endParaRPr lang="ru-RU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ru-RU" sz="2600"/>
              <a:t> </a:t>
            </a:r>
            <a:r>
              <a:rPr lang="ru-RU" sz="2600" smtClean="0"/>
              <a:t>    </a:t>
            </a:r>
            <a:r>
              <a:rPr lang="ru-RU" sz="2600" smtClean="0">
                <a:solidFill>
                  <a:schemeClr val="accent6">
                    <a:lumMod val="75000"/>
                  </a:schemeClr>
                </a:solidFill>
              </a:rPr>
              <a:t>+ Высокая </a:t>
            </a:r>
            <a:r>
              <a:rPr lang="ru-RU" sz="2600">
                <a:solidFill>
                  <a:schemeClr val="accent6">
                    <a:lumMod val="75000"/>
                  </a:schemeClr>
                </a:solidFill>
              </a:rPr>
              <a:t>производительность</a:t>
            </a:r>
            <a:r>
              <a:rPr lang="ru-RU" sz="260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60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6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smtClean="0">
                <a:solidFill>
                  <a:schemeClr val="accent6">
                    <a:lumMod val="75000"/>
                  </a:schemeClr>
                </a:solidFill>
              </a:rPr>
              <a:t>    +</a:t>
            </a:r>
            <a:r>
              <a:rPr lang="ru-RU" sz="2600" smtClean="0">
                <a:solidFill>
                  <a:schemeClr val="accent6">
                    <a:lumMod val="75000"/>
                  </a:schemeClr>
                </a:solidFill>
              </a:rPr>
              <a:t> Продуманность и качественный </a:t>
            </a:r>
            <a:r>
              <a:rPr lang="ru-RU" sz="2600">
                <a:solidFill>
                  <a:schemeClr val="accent6">
                    <a:lumMod val="75000"/>
                  </a:schemeClr>
                </a:solidFill>
              </a:rPr>
              <a:t>п</a:t>
            </a:r>
            <a:r>
              <a:rPr lang="ru-RU" sz="2600" smtClean="0">
                <a:solidFill>
                  <a:schemeClr val="accent6">
                    <a:lumMod val="75000"/>
                  </a:schemeClr>
                </a:solidFill>
              </a:rPr>
              <a:t>арсинг, </a:t>
            </a:r>
            <a:r>
              <a:rPr lang="en-US" sz="2600" smtClean="0">
                <a:solidFill>
                  <a:schemeClr val="accent6">
                    <a:lumMod val="75000"/>
                  </a:schemeClr>
                </a:solidFill>
              </a:rPr>
              <a:t>Microsoft.</a:t>
            </a:r>
            <a:endParaRPr lang="en-US" sz="260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60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sz="26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600">
                <a:solidFill>
                  <a:schemeClr val="accent6">
                    <a:lumMod val="75000"/>
                  </a:schemeClr>
                </a:solidFill>
              </a:rPr>
              <a:t>+ Хорошая поддержка на 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ru-RU" sz="260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ru-RU" sz="260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ru-RU" sz="26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60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sz="2600" smtClean="0">
                <a:solidFill>
                  <a:srgbClr val="FF0000"/>
                </a:solidFill>
              </a:rPr>
              <a:t>- Парсинг только </a:t>
            </a:r>
            <a:r>
              <a:rPr lang="en-US" sz="2600" smtClean="0">
                <a:solidFill>
                  <a:srgbClr val="FF0000"/>
                </a:solidFill>
              </a:rPr>
              <a:t>C# </a:t>
            </a:r>
            <a:r>
              <a:rPr lang="ru-RU" sz="2600" smtClean="0">
                <a:solidFill>
                  <a:srgbClr val="FF0000"/>
                </a:solidFill>
              </a:rPr>
              <a:t>и </a:t>
            </a:r>
            <a:r>
              <a:rPr lang="en-US" sz="2600" err="1" smtClean="0">
                <a:solidFill>
                  <a:srgbClr val="FF0000"/>
                </a:solidFill>
              </a:rPr>
              <a:t>VisualBasic</a:t>
            </a:r>
            <a:r>
              <a:rPr lang="en-US" sz="2600" smtClean="0">
                <a:solidFill>
                  <a:srgbClr val="FF0000"/>
                </a:solidFill>
              </a:rPr>
              <a:t>.</a:t>
            </a:r>
            <a:endParaRPr lang="ru-RU" sz="2600" smtClean="0">
              <a:solidFill>
                <a:srgbClr val="FF0000"/>
              </a:solidFill>
            </a:endParaRPr>
          </a:p>
          <a:p>
            <a:r>
              <a:rPr lang="en-US" smtClean="0"/>
              <a:t>ANTLR</a:t>
            </a:r>
            <a:endParaRPr lang="ru-RU"/>
          </a:p>
          <a:p>
            <a:pPr marL="0" indent="0">
              <a:buNone/>
            </a:pPr>
            <a:r>
              <a:rPr lang="ru-RU" sz="2600" smtClean="0"/>
              <a:t>    </a:t>
            </a:r>
            <a:r>
              <a:rPr lang="ru-RU" sz="2600" smtClean="0">
                <a:solidFill>
                  <a:schemeClr val="accent6">
                    <a:lumMod val="75000"/>
                  </a:schemeClr>
                </a:solidFill>
              </a:rPr>
              <a:t>+ Универсальность (большое количество грамматик).</a:t>
            </a:r>
          </a:p>
          <a:p>
            <a:pPr marL="0" indent="0">
              <a:buNone/>
            </a:pPr>
            <a:r>
              <a:rPr lang="ru-RU" sz="26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600" smtClean="0">
                <a:solidFill>
                  <a:schemeClr val="accent6">
                    <a:lumMod val="75000"/>
                  </a:schemeClr>
                </a:solidFill>
              </a:rPr>
              <a:t>   + Хорошая поддержка на </a:t>
            </a:r>
            <a:r>
              <a:rPr lang="en-US" sz="2600" smtClean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ru-RU" sz="260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600"/>
              <a:t> </a:t>
            </a:r>
            <a:r>
              <a:rPr lang="ru-RU" sz="2600" smtClean="0"/>
              <a:t>   </a:t>
            </a:r>
            <a:r>
              <a:rPr lang="ru-RU" sz="2600" smtClean="0">
                <a:solidFill>
                  <a:srgbClr val="FF0000"/>
                </a:solidFill>
              </a:rPr>
              <a:t>- Не очень хорошая </a:t>
            </a:r>
            <a:r>
              <a:rPr lang="ru-RU" sz="2600" smtClean="0">
                <a:solidFill>
                  <a:srgbClr val="FF0000"/>
                </a:solidFill>
              </a:rPr>
              <a:t>производительность </a:t>
            </a:r>
            <a:r>
              <a:rPr lang="ru-RU" sz="2600" smtClean="0">
                <a:solidFill>
                  <a:srgbClr val="FF0000"/>
                </a:solidFill>
              </a:rPr>
              <a:t>в случае глубокой рекурсии.</a:t>
            </a:r>
          </a:p>
          <a:p>
            <a:pPr marL="0" indent="0">
              <a:buNone/>
            </a:pPr>
            <a:r>
              <a:rPr lang="ru-RU" sz="2600">
                <a:solidFill>
                  <a:srgbClr val="FF0000"/>
                </a:solidFill>
              </a:rPr>
              <a:t> </a:t>
            </a:r>
            <a:r>
              <a:rPr lang="ru-RU" sz="2600" smtClean="0">
                <a:solidFill>
                  <a:srgbClr val="FF0000"/>
                </a:solidFill>
              </a:rPr>
              <a:t>   - Искусственный код </a:t>
            </a:r>
            <a:r>
              <a:rPr lang="ru-RU" sz="2600" err="1" smtClean="0">
                <a:solidFill>
                  <a:srgbClr val="FF0000"/>
                </a:solidFill>
              </a:rPr>
              <a:t>парсера</a:t>
            </a:r>
            <a:r>
              <a:rPr lang="ru-RU" sz="2600">
                <a:solidFill>
                  <a:srgbClr val="FF0000"/>
                </a:solidFill>
              </a:rPr>
              <a:t> </a:t>
            </a:r>
            <a:r>
              <a:rPr lang="ru-RU" sz="2600" smtClean="0">
                <a:solidFill>
                  <a:srgbClr val="FF0000"/>
                </a:solidFill>
              </a:rPr>
              <a:t>из-за </a:t>
            </a:r>
            <a:r>
              <a:rPr lang="ru-RU" sz="2600" err="1" smtClean="0">
                <a:solidFill>
                  <a:srgbClr val="FF0000"/>
                </a:solidFill>
              </a:rPr>
              <a:t>автогенерации</a:t>
            </a:r>
            <a:r>
              <a:rPr lang="ru-RU" sz="2600" smtClean="0">
                <a:solidFill>
                  <a:srgbClr val="FF0000"/>
                </a:solidFill>
              </a:rPr>
              <a:t>.</a:t>
            </a:r>
            <a:endParaRPr lang="en-US" sz="2600">
              <a:solidFill>
                <a:srgbClr val="FF0000"/>
              </a:solidFill>
            </a:endParaRPr>
          </a:p>
          <a:p>
            <a:r>
              <a:rPr lang="en-US" err="1" smtClean="0"/>
              <a:t>Phalanger</a:t>
            </a:r>
            <a:endParaRPr lang="en-US" smtClean="0"/>
          </a:p>
          <a:p>
            <a:pPr marL="0" indent="0">
              <a:buNone/>
            </a:pPr>
            <a:r>
              <a:rPr lang="en-US" sz="2600"/>
              <a:t> </a:t>
            </a:r>
            <a:r>
              <a:rPr lang="en-US" sz="2600" smtClean="0"/>
              <a:t>   </a:t>
            </a:r>
            <a:r>
              <a:rPr lang="en-US" sz="2600" smtClean="0">
                <a:solidFill>
                  <a:srgbClr val="FF0000"/>
                </a:solidFill>
              </a:rPr>
              <a:t>- </a:t>
            </a:r>
            <a:r>
              <a:rPr lang="ru-RU" sz="2600" smtClean="0">
                <a:solidFill>
                  <a:srgbClr val="FF0000"/>
                </a:solidFill>
              </a:rPr>
              <a:t>Парсинг только </a:t>
            </a:r>
            <a:r>
              <a:rPr lang="en-US" sz="2600" smtClean="0">
                <a:solidFill>
                  <a:srgbClr val="FF0000"/>
                </a:solidFill>
              </a:rPr>
              <a:t>PHP</a:t>
            </a:r>
          </a:p>
          <a:p>
            <a:pPr marL="0" indent="0">
              <a:buNone/>
            </a:pP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 smtClean="0">
                <a:solidFill>
                  <a:srgbClr val="FF0000"/>
                </a:solidFill>
              </a:rPr>
              <a:t>   - </a:t>
            </a:r>
            <a:r>
              <a:rPr lang="ru-RU" sz="2600" smtClean="0">
                <a:solidFill>
                  <a:srgbClr val="FF0000"/>
                </a:solidFill>
              </a:rPr>
              <a:t>Отсутствие </a:t>
            </a:r>
            <a:r>
              <a:rPr lang="en-US" sz="2600" smtClean="0">
                <a:solidFill>
                  <a:srgbClr val="FF0000"/>
                </a:solidFill>
              </a:rPr>
              <a:t>Visitor</a:t>
            </a:r>
            <a:r>
              <a:rPr lang="ru-RU" sz="2600" smtClean="0">
                <a:solidFill>
                  <a:srgbClr val="FF0000"/>
                </a:solidFill>
              </a:rPr>
              <a:t>, поддерживается только </a:t>
            </a:r>
            <a:r>
              <a:rPr lang="en-US" sz="2600" smtClean="0">
                <a:solidFill>
                  <a:srgbClr val="FF0000"/>
                </a:solidFill>
              </a:rPr>
              <a:t>Listener</a:t>
            </a:r>
            <a:endParaRPr lang="en-US" smtClean="0"/>
          </a:p>
          <a:p>
            <a:pPr marL="457200" lvl="1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Таблица сопоставления узлов </a:t>
            </a:r>
            <a:r>
              <a:rPr lang="en-US" smtClean="0"/>
              <a:t>AST</a:t>
            </a:r>
            <a:endParaRPr lang="en-US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04888"/>
              </p:ext>
            </p:extLst>
          </p:nvPr>
        </p:nvGraphicFramePr>
        <p:xfrm>
          <a:off x="761288" y="1899908"/>
          <a:ext cx="10515600" cy="2408154"/>
        </p:xfrm>
        <a:graphic>
          <a:graphicData uri="http://schemas.openxmlformats.org/drawingml/2006/table">
            <a:tbl>
              <a:tblPr/>
              <a:tblGrid>
                <a:gridCol w="951016"/>
                <a:gridCol w="2005154"/>
                <a:gridCol w="1297621"/>
                <a:gridCol w="1283299"/>
                <a:gridCol w="1297621"/>
                <a:gridCol w="1833283"/>
                <a:gridCol w="1847606"/>
              </a:tblGrid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Ast</a:t>
                      </a:r>
                      <a:r>
                        <a:rPr lang="en-US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Type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Arguments</a:t>
                      </a:r>
                    </a:p>
                  </a:txBody>
                  <a:tcPr marL="8601" marR="8601" marT="86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PHP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Most Common Form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Most Detail Form</a:t>
                      </a:r>
                    </a:p>
                  </a:txBody>
                  <a:tcPr marL="8601" marR="8601" marT="8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516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Assignment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left,right:Expression;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operator:unary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Assignment(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left,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operator,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right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Assignment(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left,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operator,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right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BaseReference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BaseReference</a:t>
                      </a:r>
                    </a:p>
                  </a:txBody>
                  <a:tcPr marL="8601" marR="8601" marT="86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BinaryOperator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left,right:Expression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; </a:t>
                      </a:r>
                      <a:r>
                        <a:rPr lang="en-US" sz="1000" b="0" i="0" u="none" strike="noStrike" err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operator:unary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operator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BinaryOperator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 err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b_op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BinaryOperator(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b_op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Cast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castToType:id;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castExpr:Expression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castToType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castExpr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castToType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castExpr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castToType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castExpr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Cast(</a:t>
                      </a:r>
                      <a:r>
                        <a:rPr lang="en-US" sz="1000" b="0" i="0" u="none" strike="noStrike" err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castToType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castExpr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castToType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castExpr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Checked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checked:Expression</a:t>
                      </a:r>
                    </a:p>
                  </a:txBody>
                  <a:tcPr marL="8601" marR="8601" marT="86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checked(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checked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checked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Checked(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checked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Conditional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condition,true,false:Expression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?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?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?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DefaultValue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type:type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Literal(type)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expr:Expression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ref|out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&amp;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ref:Expression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}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Direction(</a:t>
                      </a:r>
                      <a:r>
                        <a:rPr lang="en-US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Identifier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id:id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Identifier(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Identifier(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Indexer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err="1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target:id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args:Expression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Indexer(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Indexer(</a:t>
                      </a:r>
                      <a:r>
                        <a:rPr lang="en-US" sz="1000" b="0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Invocation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target:Expression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; </a:t>
                      </a:r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args:Expression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Invocation(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Invocation(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args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8601" marR="8601" marT="86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Парсинг в</a:t>
            </a:r>
            <a:r>
              <a:rPr lang="en-US" smtClean="0"/>
              <a:t> ANTLR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mtClean="0"/>
              <a:t>LL</a:t>
            </a:r>
            <a:r>
              <a:rPr lang="ru-RU" smtClean="0"/>
              <a:t>-парсинг – левое дерево разбора.</a:t>
            </a:r>
          </a:p>
          <a:p>
            <a:r>
              <a:rPr lang="ru-RU" smtClean="0"/>
              <a:t>Лаконичный синтаксис грамматик</a:t>
            </a:r>
            <a:r>
              <a:rPr lang="en-US" smtClean="0"/>
              <a:t> (</a:t>
            </a:r>
            <a:r>
              <a:rPr lang="ru-RU" smtClean="0"/>
              <a:t>почти без «мусора» в файле грамматики).</a:t>
            </a:r>
          </a:p>
          <a:p>
            <a:r>
              <a:rPr lang="ru-RU" smtClean="0"/>
              <a:t>Поддержка прямой левой рекурсии </a:t>
            </a:r>
            <a:r>
              <a:rPr lang="en-US" smtClean="0"/>
              <a:t>=&gt; </a:t>
            </a:r>
            <a:r>
              <a:rPr lang="ru-RU" smtClean="0"/>
              <a:t>использовать альтернативные метки.</a:t>
            </a:r>
            <a:endParaRPr lang="en-US" smtClean="0"/>
          </a:p>
          <a:p>
            <a:r>
              <a:rPr lang="ru-RU" smtClean="0"/>
              <a:t>Использовать как можно меньше правил.</a:t>
            </a:r>
          </a:p>
          <a:p>
            <a:r>
              <a:rPr lang="ru-RU" smtClean="0"/>
              <a:t>Правильно продумывать правила.</a:t>
            </a:r>
          </a:p>
          <a:p>
            <a:pPr lvl="1"/>
            <a:r>
              <a:rPr lang="ru-RU" smtClean="0"/>
              <a:t>Разница в скорости на два порядка! (15 секунд для </a:t>
            </a:r>
            <a:r>
              <a:rPr lang="en-US" smtClean="0"/>
              <a:t>Java.g4 </a:t>
            </a:r>
            <a:r>
              <a:rPr lang="ru-RU" smtClean="0"/>
              <a:t>вместо 0.15</a:t>
            </a:r>
            <a:r>
              <a:rPr lang="en-US" smtClean="0"/>
              <a:t> </a:t>
            </a:r>
            <a:r>
              <a:rPr lang="ru-RU" smtClean="0"/>
              <a:t>для </a:t>
            </a:r>
            <a:r>
              <a:rPr lang="en-US" smtClean="0"/>
              <a:t>Java8.g4)</a:t>
            </a:r>
            <a:r>
              <a:rPr lang="ru-RU" smtClean="0"/>
              <a:t> для </a:t>
            </a:r>
            <a:r>
              <a:rPr lang="en-US" smtClean="0"/>
              <a:t>ManyStringConcatenation.java.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ANTLR grammar performance issue</a:t>
            </a:r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19268"/>
              </p:ext>
            </p:extLst>
          </p:nvPr>
        </p:nvGraphicFramePr>
        <p:xfrm>
          <a:off x="838200" y="1624693"/>
          <a:ext cx="10515600" cy="496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31597">
                <a:tc>
                  <a:txBody>
                    <a:bodyPr/>
                    <a:lstStyle/>
                    <a:p>
                      <a:r>
                        <a:rPr lang="en-US" sz="1400" smtClean="0"/>
                        <a:t>Java7</a:t>
                      </a:r>
                      <a:r>
                        <a:rPr lang="ru-RU" sz="1400" smtClean="0"/>
                        <a:t>.</a:t>
                      </a:r>
                      <a:r>
                        <a:rPr lang="en-US" sz="1400" smtClean="0"/>
                        <a:t>g4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Java8.g4</a:t>
                      </a:r>
                      <a:endParaRPr lang="en-US" sz="1400"/>
                    </a:p>
                  </a:txBody>
                  <a:tcPr/>
                </a:tc>
              </a:tr>
              <a:tr h="4530084">
                <a:tc>
                  <a:txBody>
                    <a:bodyPr/>
                    <a:lstStyle/>
                    <a:p>
                      <a:r>
                        <a:rPr lang="en-US" sz="1400" smtClean="0"/>
                        <a:t>annotation</a:t>
                      </a:r>
                    </a:p>
                    <a:p>
                      <a:r>
                        <a:rPr lang="en-US" sz="1400" smtClean="0"/>
                        <a:t>    :   '@' </a:t>
                      </a:r>
                      <a:r>
                        <a:rPr lang="en-US" sz="1400" err="1" smtClean="0"/>
                        <a:t>annotationName</a:t>
                      </a:r>
                      <a:r>
                        <a:rPr lang="en-US" sz="1400" smtClean="0"/>
                        <a:t> ( '(' (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elementValuePairs</a:t>
                      </a: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smtClean="0"/>
                        <a:t>| </a:t>
                      </a:r>
                      <a:r>
                        <a:rPr lang="en-US" sz="1400" err="1" smtClean="0"/>
                        <a:t>elementValue</a:t>
                      </a:r>
                      <a:r>
                        <a:rPr lang="en-US" sz="1400" smtClean="0"/>
                        <a:t> )? ')' )?;</a:t>
                      </a:r>
                    </a:p>
                    <a:p>
                      <a:endParaRPr lang="en-US" sz="1400" smtClean="0"/>
                    </a:p>
                    <a:p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elementValuePairs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smtClean="0"/>
                        <a:t>    :  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</a:t>
                      </a: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smtClean="0"/>
                        <a:t>(','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</a:t>
                      </a:r>
                      <a:r>
                        <a:rPr lang="en-US" sz="1400" smtClean="0"/>
                        <a:t>)*;</a:t>
                      </a:r>
                    </a:p>
                    <a:p>
                      <a:endParaRPr lang="en-US" sz="1400" smtClean="0"/>
                    </a:p>
                    <a:p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smtClean="0"/>
                        <a:t>    :   Identifier '='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</a:t>
                      </a:r>
                      <a:r>
                        <a:rPr lang="en-US" sz="1400" smtClean="0"/>
                        <a:t>;</a:t>
                      </a:r>
                    </a:p>
                    <a:p>
                      <a:endParaRPr lang="en-US" sz="1400" smtClean="0"/>
                    </a:p>
                    <a:p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smtClean="0"/>
                        <a:t>    :   </a:t>
                      </a: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expression</a:t>
                      </a:r>
                    </a:p>
                    <a:p>
                      <a:r>
                        <a:rPr lang="en-US" sz="1400" smtClean="0"/>
                        <a:t>    |   annotation</a:t>
                      </a:r>
                    </a:p>
                    <a:p>
                      <a:r>
                        <a:rPr lang="en-US" sz="1400" smtClean="0"/>
                        <a:t>    |   </a:t>
                      </a:r>
                      <a:r>
                        <a:rPr lang="en-US" sz="1400" err="1" smtClean="0"/>
                        <a:t>elementValueArrayInitializer</a:t>
                      </a:r>
                      <a:r>
                        <a:rPr lang="en-US" sz="1400" smtClean="0"/>
                        <a:t>;</a:t>
                      </a:r>
                    </a:p>
                    <a:p>
                      <a:endParaRPr lang="en-US" sz="1400" smtClean="0"/>
                    </a:p>
                    <a:p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expression</a:t>
                      </a:r>
                      <a:r>
                        <a:rPr lang="en-US" sz="1400" smtClean="0"/>
                        <a:t>: 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...</a:t>
                      </a:r>
                    </a:p>
                    <a:p>
                      <a:r>
                        <a:rPr lang="en-US" sz="1400" smtClean="0"/>
                        <a:t>    &lt;</a:t>
                      </a:r>
                      <a:r>
                        <a:rPr lang="en-US" sz="1400" err="1" smtClean="0"/>
                        <a:t>assoc</a:t>
                      </a:r>
                      <a:r>
                        <a:rPr lang="en-US" sz="1400" smtClean="0"/>
                        <a:t>=right&gt; </a:t>
                      </a: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expression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// contains 'assignment' </a:t>
                      </a:r>
                      <a:r>
                        <a:rPr lang="en-US" sz="140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subrule</a:t>
                      </a:r>
                      <a:r>
                        <a:rPr lang="en-US" sz="140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r>
                        <a:rPr lang="en-US" sz="1400" smtClean="0"/>
                        <a:t>        ('=‘ | '+=' |  '-=' | '*=' | '/=' | '&amp;='|  '|=' )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expression</a:t>
                      </a:r>
                      <a:r>
                        <a:rPr lang="en-US" sz="1400" smtClean="0"/>
                        <a:t>;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annotation</a:t>
                      </a:r>
                    </a:p>
                    <a:p>
                      <a:r>
                        <a:rPr lang="en-US" sz="1400" smtClean="0"/>
                        <a:t>    :  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normalAnnotation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smtClean="0"/>
                        <a:t>    |   </a:t>
                      </a:r>
                      <a:r>
                        <a:rPr lang="en-US" sz="1400" err="1" smtClean="0"/>
                        <a:t>markerAnnotation</a:t>
                      </a:r>
                      <a:r>
                        <a:rPr lang="en-US" sz="1400" smtClean="0"/>
                        <a:t>;</a:t>
                      </a:r>
                    </a:p>
                    <a:p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normalAnnotation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smtClean="0"/>
                        <a:t>    :   '@' </a:t>
                      </a:r>
                      <a:r>
                        <a:rPr lang="en-US" sz="1400" err="1" smtClean="0"/>
                        <a:t>typeName</a:t>
                      </a:r>
                      <a:r>
                        <a:rPr lang="en-US" sz="1400" smtClean="0"/>
                        <a:t> '('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elementValuePairList</a:t>
                      </a:r>
                      <a:r>
                        <a:rPr lang="en-US" sz="1400" smtClean="0"/>
                        <a:t>? ')';</a:t>
                      </a:r>
                    </a:p>
                    <a:p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elementValuePairList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smtClean="0"/>
                        <a:t>    :  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</a:t>
                      </a: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smtClean="0"/>
                        <a:t>(','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</a:t>
                      </a:r>
                      <a:r>
                        <a:rPr lang="en-US" sz="1400" smtClean="0"/>
                        <a:t>)*;</a:t>
                      </a:r>
                    </a:p>
                    <a:p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elementValuePair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smtClean="0"/>
                        <a:t>    :   Identifier '='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</a:t>
                      </a:r>
                      <a:r>
                        <a:rPr lang="en-US" sz="1400" smtClean="0"/>
                        <a:t>;</a:t>
                      </a:r>
                    </a:p>
                    <a:p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elementValue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smtClean="0"/>
                        <a:t>    :  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conditionalExpression</a:t>
                      </a: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// not contains 'assignment' </a:t>
                      </a:r>
                      <a:r>
                        <a:rPr lang="en-US" sz="140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subrule</a:t>
                      </a:r>
                      <a:endParaRPr lang="en-US" sz="140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baseline="0" smtClean="0"/>
                        <a:t>   </a:t>
                      </a:r>
                      <a:r>
                        <a:rPr lang="en-US" sz="1400" smtClean="0"/>
                        <a:t>|;</a:t>
                      </a:r>
                    </a:p>
                    <a:p>
                      <a:r>
                        <a:rPr lang="en-US" sz="1400" smtClean="0"/>
                        <a:t>...</a:t>
                      </a:r>
                      <a:r>
                        <a:rPr lang="en-US" sz="1400" smtClean="0"/>
                        <a:t> annotation</a:t>
                      </a:r>
                      <a:endParaRPr lang="en-US" sz="1400" smtClean="0"/>
                    </a:p>
                    <a:p>
                      <a:r>
                        <a:rPr lang="en-US" sz="1400" err="1" smtClean="0"/>
                        <a:t>assignmentExpression</a:t>
                      </a:r>
                      <a:endParaRPr lang="en-US" sz="1400" smtClean="0"/>
                    </a:p>
                    <a:p>
                      <a:r>
                        <a:rPr lang="en-US" sz="1400" smtClean="0"/>
                        <a:t>    :   </a:t>
                      </a:r>
                      <a:r>
                        <a:rPr lang="en-US" sz="1400" err="1" smtClean="0">
                          <a:solidFill>
                            <a:srgbClr val="FF0000"/>
                          </a:solidFill>
                        </a:rPr>
                        <a:t>conditionalExpression</a:t>
                      </a:r>
                      <a:endParaRPr lang="en-US" sz="140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smtClean="0"/>
                        <a:t>    |   assignment;</a:t>
                      </a:r>
                    </a:p>
                    <a:p>
                      <a:r>
                        <a:rPr lang="en-US" sz="1400" smtClean="0"/>
                        <a:t>assignment</a:t>
                      </a:r>
                    </a:p>
                    <a:p>
                      <a:r>
                        <a:rPr lang="en-US" sz="1400" smtClean="0"/>
                        <a:t>    :   </a:t>
                      </a:r>
                      <a:r>
                        <a:rPr lang="en-US" sz="1400" err="1" smtClean="0"/>
                        <a:t>leftHandSide</a:t>
                      </a:r>
                      <a:r>
                        <a:rPr lang="en-US" sz="1400" smtClean="0"/>
                        <a:t> </a:t>
                      </a:r>
                      <a:r>
                        <a:rPr lang="en-US" sz="1400" err="1" smtClean="0"/>
                        <a:t>assignmentOperator</a:t>
                      </a:r>
                      <a:r>
                        <a:rPr lang="en-US" sz="1400" smtClean="0"/>
                        <a:t> expression;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Грамматика </a:t>
            </a:r>
            <a:r>
              <a:rPr lang="en-US" smtClean="0"/>
              <a:t>PHP </a:t>
            </a:r>
            <a:r>
              <a:rPr lang="ru-RU" smtClean="0"/>
              <a:t>в </a:t>
            </a:r>
            <a:r>
              <a:rPr lang="en-US" smtClean="0"/>
              <a:t>ANTLR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6826"/>
          </a:xfrm>
        </p:spPr>
        <p:txBody>
          <a:bodyPr/>
          <a:lstStyle/>
          <a:p>
            <a:r>
              <a:rPr lang="en-US" err="1" smtClean="0"/>
              <a:t>OpenSource</a:t>
            </a:r>
            <a:r>
              <a:rPr lang="en-US"/>
              <a:t>: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github.com/antlr/grammars-v4</a:t>
            </a:r>
            <a:endParaRPr lang="en-US" smtClean="0"/>
          </a:p>
          <a:p>
            <a:r>
              <a:rPr lang="en-US" smtClean="0"/>
              <a:t>PHP</a:t>
            </a:r>
          </a:p>
          <a:p>
            <a:pPr lvl="1"/>
            <a:r>
              <a:rPr lang="ru-RU" smtClean="0"/>
              <a:t>Парсинг </a:t>
            </a:r>
            <a:r>
              <a:rPr lang="en-US" smtClean="0"/>
              <a:t>(</a:t>
            </a:r>
            <a:r>
              <a:rPr lang="ru-RU" smtClean="0"/>
              <a:t>пропуск) вставок </a:t>
            </a:r>
            <a:r>
              <a:rPr lang="en-US" smtClean="0"/>
              <a:t>HTML, CSS,</a:t>
            </a:r>
            <a:r>
              <a:rPr lang="ru-RU" smtClean="0"/>
              <a:t> </a:t>
            </a:r>
            <a:r>
              <a:rPr lang="en-US" smtClean="0"/>
              <a:t>JavaScript </a:t>
            </a:r>
            <a:r>
              <a:rPr lang="ru-RU" smtClean="0"/>
              <a:t>с помощью режимов (</a:t>
            </a:r>
            <a:r>
              <a:rPr lang="en-US" smtClean="0"/>
              <a:t>Mode)</a:t>
            </a:r>
            <a:r>
              <a:rPr lang="ru-RU" smtClean="0"/>
              <a:t>.</a:t>
            </a:r>
          </a:p>
          <a:p>
            <a:pPr lvl="1"/>
            <a:r>
              <a:rPr lang="ru-RU" smtClean="0"/>
              <a:t>Парсинг </a:t>
            </a:r>
            <a:r>
              <a:rPr lang="ru-RU" err="1" smtClean="0"/>
              <a:t>регистро-независмых</a:t>
            </a:r>
            <a:r>
              <a:rPr lang="ru-RU" smtClean="0"/>
              <a:t> идентификаторов.</a:t>
            </a:r>
          </a:p>
          <a:p>
            <a:pPr lvl="1"/>
            <a:r>
              <a:rPr lang="ru-RU" smtClean="0"/>
              <a:t>Парсинг сложных конструкций:</a:t>
            </a:r>
          </a:p>
          <a:p>
            <a:pPr lvl="2"/>
            <a:r>
              <a:rPr lang="en-US" err="1" smtClean="0"/>
              <a:t>Heredoc</a:t>
            </a:r>
            <a:endParaRPr lang="en-US" smtClean="0"/>
          </a:p>
          <a:p>
            <a:pPr lvl="2"/>
            <a:r>
              <a:rPr lang="en-US" smtClean="0"/>
              <a:t>Alternative Syntax</a:t>
            </a:r>
          </a:p>
          <a:p>
            <a:pPr lvl="2"/>
            <a:r>
              <a:rPr lang="ru-RU" smtClean="0"/>
              <a:t>И т.д.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Visitor vs Listener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Visitor</a:t>
            </a:r>
            <a:endParaRPr lang="ru-RU" smtClean="0"/>
          </a:p>
          <a:p>
            <a:pPr lvl="1"/>
            <a:r>
              <a:rPr lang="ru-RU" smtClean="0"/>
              <a:t>Обход потомков вручную.</a:t>
            </a:r>
          </a:p>
          <a:p>
            <a:pPr lvl="1"/>
            <a:r>
              <a:rPr lang="ru-RU" smtClean="0"/>
              <a:t>Более функциональный подход</a:t>
            </a:r>
            <a:r>
              <a:rPr lang="en-US" smtClean="0"/>
              <a:t> (</a:t>
            </a:r>
            <a:r>
              <a:rPr lang="ru-RU" smtClean="0"/>
              <a:t>есть возвращаемый результат).</a:t>
            </a:r>
          </a:p>
          <a:p>
            <a:pPr marL="457200" lvl="1" indent="0">
              <a:buNone/>
            </a:pPr>
            <a:endParaRPr lang="ru-RU" smtClean="0"/>
          </a:p>
          <a:p>
            <a:r>
              <a:rPr lang="en-US" smtClean="0"/>
              <a:t>Listener</a:t>
            </a:r>
            <a:r>
              <a:rPr lang="ru-RU" smtClean="0"/>
              <a:t> (</a:t>
            </a:r>
            <a:r>
              <a:rPr lang="en-US" smtClean="0"/>
              <a:t>Walker)</a:t>
            </a:r>
          </a:p>
          <a:p>
            <a:pPr lvl="1"/>
            <a:r>
              <a:rPr lang="ru-RU" smtClean="0"/>
              <a:t>Обход всех потомков автоматически.</a:t>
            </a:r>
          </a:p>
          <a:p>
            <a:pPr lvl="1"/>
            <a:r>
              <a:rPr lang="ru-RU" smtClean="0"/>
              <a:t>Методы </a:t>
            </a:r>
            <a:r>
              <a:rPr lang="en-US" smtClean="0"/>
              <a:t>Enter </a:t>
            </a:r>
            <a:r>
              <a:rPr lang="ru-RU" smtClean="0"/>
              <a:t>и </a:t>
            </a:r>
            <a:r>
              <a:rPr lang="en-US" smtClean="0"/>
              <a:t>Exit</a:t>
            </a:r>
            <a:r>
              <a:rPr lang="ru-RU"/>
              <a:t> </a:t>
            </a:r>
            <a:r>
              <a:rPr lang="ru-RU" smtClean="0"/>
              <a:t>при обхода одного узла</a:t>
            </a:r>
            <a:r>
              <a:rPr lang="ru-RU" smtClean="0"/>
              <a:t>.</a:t>
            </a:r>
            <a:endParaRPr lang="ru-RU" smtClean="0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ru-RU" smtClean="0"/>
          </a:p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99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8078</TotalTime>
  <Words>1643</Words>
  <Application>Microsoft Office PowerPoint</Application>
  <PresentationFormat>Широкоэкранный</PresentationFormat>
  <Paragraphs>371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Tahoma</vt:lpstr>
      <vt:lpstr>Wingdings</vt:lpstr>
      <vt:lpstr>Тема Office</vt:lpstr>
      <vt:lpstr>Универсальный сигнатурный анализ кода на C#, Java, PHP</vt:lpstr>
      <vt:lpstr>Презентация PowerPoint</vt:lpstr>
      <vt:lpstr>Workflow</vt:lpstr>
      <vt:lpstr>Технологии парсинга кода в .NET</vt:lpstr>
      <vt:lpstr>Таблица сопоставления узлов AST</vt:lpstr>
      <vt:lpstr>Парсинг в ANTLR</vt:lpstr>
      <vt:lpstr>ANTLR grammar performance issue</vt:lpstr>
      <vt:lpstr>Грамматика PHP в ANTLR</vt:lpstr>
      <vt:lpstr>Visitor vs Listener</vt:lpstr>
      <vt:lpstr>Visitor vs Listener</vt:lpstr>
      <vt:lpstr>Visitor в Roslyn и ANTLR</vt:lpstr>
      <vt:lpstr>Ошибки парсинга в Roslyn</vt:lpstr>
      <vt:lpstr>Ошибки парсинга в Roslyn</vt:lpstr>
      <vt:lpstr>Ошибки парсинга в ANTLR</vt:lpstr>
      <vt:lpstr>Парсинг комментариев в Roslyn</vt:lpstr>
      <vt:lpstr>Парсинг комментариев в ANTLR</vt:lpstr>
      <vt:lpstr>Структура унифицированного AST</vt:lpstr>
      <vt:lpstr>Генерация Visitor из грамматик ANTLR</vt:lpstr>
      <vt:lpstr>Конвертинг AST</vt:lpstr>
      <vt:lpstr>Алгоритм сопоставления в AST</vt:lpstr>
      <vt:lpstr>Алгоритм сопоставления в AST</vt:lpstr>
      <vt:lpstr>Язык описания паттернов</vt:lpstr>
      <vt:lpstr>Древовидные структуры и JSON в .NET</vt:lpstr>
      <vt:lpstr>DSL</vt:lpstr>
      <vt:lpstr>Технологический стек</vt:lpstr>
      <vt:lpstr>Тестирование</vt:lpstr>
      <vt:lpstr>ANTLR &amp; Roslyn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сигнатурный анализ кода на C#, Java, PHP</dc:title>
  <dc:creator>Ivan Kochurkin</dc:creator>
  <cp:lastModifiedBy>Ivan Kochurkin</cp:lastModifiedBy>
  <cp:revision>76</cp:revision>
  <dcterms:created xsi:type="dcterms:W3CDTF">2015-10-27T08:49:56Z</dcterms:created>
  <dcterms:modified xsi:type="dcterms:W3CDTF">2015-11-03T10:00:53Z</dcterms:modified>
</cp:coreProperties>
</file>