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6"/>
  </p:notesMasterIdLst>
  <p:sldIdLst>
    <p:sldId id="298" r:id="rId2"/>
    <p:sldId id="256" r:id="rId3"/>
    <p:sldId id="273" r:id="rId4"/>
    <p:sldId id="257" r:id="rId5"/>
    <p:sldId id="296" r:id="rId6"/>
    <p:sldId id="300" r:id="rId7"/>
    <p:sldId id="268" r:id="rId8"/>
    <p:sldId id="297" r:id="rId9"/>
    <p:sldId id="282" r:id="rId10"/>
    <p:sldId id="271" r:id="rId11"/>
    <p:sldId id="266" r:id="rId12"/>
    <p:sldId id="279" r:id="rId13"/>
    <p:sldId id="272" r:id="rId14"/>
    <p:sldId id="260" r:id="rId15"/>
    <p:sldId id="261" r:id="rId16"/>
    <p:sldId id="295" r:id="rId17"/>
    <p:sldId id="294" r:id="rId18"/>
    <p:sldId id="290" r:id="rId19"/>
    <p:sldId id="288" r:id="rId20"/>
    <p:sldId id="289" r:id="rId21"/>
    <p:sldId id="291" r:id="rId22"/>
    <p:sldId id="287" r:id="rId23"/>
    <p:sldId id="269" r:id="rId24"/>
    <p:sldId id="29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78AFE02B-1163-4904-8970-9FDDD820544E}">
          <p14:sldIdLst>
            <p14:sldId id="298"/>
            <p14:sldId id="256"/>
            <p14:sldId id="273"/>
            <p14:sldId id="257"/>
            <p14:sldId id="296"/>
            <p14:sldId id="300"/>
            <p14:sldId id="268"/>
            <p14:sldId id="297"/>
            <p14:sldId id="282"/>
            <p14:sldId id="271"/>
            <p14:sldId id="266"/>
            <p14:sldId id="279"/>
            <p14:sldId id="272"/>
            <p14:sldId id="260"/>
            <p14:sldId id="261"/>
            <p14:sldId id="295"/>
            <p14:sldId id="294"/>
            <p14:sldId id="290"/>
            <p14:sldId id="288"/>
            <p14:sldId id="289"/>
            <p14:sldId id="291"/>
            <p14:sldId id="287"/>
            <p14:sldId id="269"/>
            <p14:sldId id="29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van Kochurkin" initials="IK" lastIdx="63" clrIdx="0">
    <p:extLst>
      <p:ext uri="{19B8F6BF-5375-455C-9EA6-DF929625EA0E}">
        <p15:presenceInfo xmlns:p15="http://schemas.microsoft.com/office/powerpoint/2012/main" userId="Ivan Kochurk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796D8"/>
    <a:srgbClr val="80C7F2"/>
    <a:srgbClr val="376092"/>
    <a:srgbClr val="C92D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72" autoAdjust="0"/>
    <p:restoredTop sz="94660"/>
  </p:normalViewPr>
  <p:slideViewPr>
    <p:cSldViewPr snapToGrid="0">
      <p:cViewPr varScale="1">
        <p:scale>
          <a:sx n="108" d="100"/>
          <a:sy n="108" d="100"/>
        </p:scale>
        <p:origin x="120"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2-08T14:19:37.519" idx="46">
    <p:pos x="4416" y="3040"/>
    <p:text>При матчинге в чистом исходном коде. Кроме того, унифицированноть позволяет избежать "мусора" различных языков. Например, знак доллара перед переменной в PHP.</p:text>
    <p:extLst>
      <p:ext uri="{C676402C-5697-4E1C-873F-D02D1690AC5C}">
        <p15:threadingInfo xmlns:p15="http://schemas.microsoft.com/office/powerpoint/2012/main" timeZoneBias="-180"/>
      </p:ext>
    </p:extLst>
  </p:cm>
  <p:cm authorId="1" dt="2015-12-08T14:21:11.958" idx="47">
    <p:pos x="4262" y="3667"/>
    <p:text>В регулярном выражении очень неудобно пользовать бек-референсами.</p:text>
    <p:extLst>
      <p:ext uri="{C676402C-5697-4E1C-873F-D02D1690AC5C}">
        <p15:threadingInfo xmlns:p15="http://schemas.microsoft.com/office/powerpoint/2012/main" timeZoneBias="-180"/>
      </p:ext>
    </p:extLst>
  </p:cm>
  <p:cm authorId="1" dt="2015-12-08T14:22:53.838" idx="48">
    <p:pos x="2362" y="1702"/>
    <p:text>В динамическом анализе требуется не просто валидный синтаксис исходного кода, но и семантическая связанность кода, потому что происходит его выполнение. Сигнатурный анализ кода способен обрабатывать файлы даже с синтаксическими ошибками (например, отсутствующая точка с запятой).</p:text>
    <p:extLst>
      <p:ext uri="{C676402C-5697-4E1C-873F-D02D1690AC5C}">
        <p15:threadingInfo xmlns:p15="http://schemas.microsoft.com/office/powerpoint/2012/main" timeZoneBias="-180"/>
      </p:ext>
    </p:extLst>
  </p:cm>
  <p:cm authorId="1" dt="2015-12-08T14:25:29.463" idx="49">
    <p:pos x="5287" y="1069"/>
    <p:text>Благодаря разработанной архитектуре нашего ядра, для поддержки нового языка или диалекта потребуется разработать модуль конвертера и парсера. матчинг разрабатывать уже не придется.</p:text>
    <p:extLst>
      <p:ext uri="{C676402C-5697-4E1C-873F-D02D1690AC5C}">
        <p15:threadingInfo xmlns:p15="http://schemas.microsoft.com/office/powerpoint/2012/main" timeZoneBias="-1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5-12-08T19:27:30.923" idx="58">
    <p:pos x="10" y="10"/>
    <p:text>На этом слайде описаны основные принципы сравнения узлов в AST. Паттерн представляет кусочек AST.
При обходе унифицированного AST (оно обходится в глубину), каждый кусочек "пытается" наложится на кусочек AST текущего узла.
В начале сравнивается тип узла. Если узел является конечным (терминальным), то существует 4 типа сравнений.
1. Рекурсивное сравнение потомков.
2. Сравнение простых литеральных типов (идентификатор, строки, числа).
3. Сравнение расширенных литеральных типов (регулярные выражения, диапазоны). Комментарии входят в эту группу.
4. Сравнение сложных расширенны типов (выражения, последовательность Statement).
Благодаря разработанной технологии матчинга (представление типа узла в виде Enum (то есть целого числа), удалось достигнуть высокой производительности при сравнительно небольшом количестве кода (метод Compare реализован для базового класса и терминалов).
Стоит отметить, что сравниваются узлы, а не строки.</p:text>
    <p:extLst>
      <p:ext uri="{C676402C-5697-4E1C-873F-D02D1690AC5C}">
        <p15:threadingInfo xmlns:p15="http://schemas.microsoft.com/office/powerpoint/2012/main" timeZoneBias="-18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5-12-08T15:51:15.018" idx="55">
    <p:pos x="1416" y="3087"/>
    <p:text>Все паттерны или "кусочки дерева" необходимо загружать в программу каким-либо образом. И на этом слайде описаны подходы для описания паттернов.
Во-первых, паттерны можно записывать в ручную прямо в коде (что делается у нас в других ядрах).
Для этого не требуется разрабатывать какой-либо парсер. Конечно, данный подход не подходит для записи паттернов "не программистом", однако может использовать и использовался для написания юнит-тестов. Кроме того, для внесения новых паттернов, требуется перекомпиляция всей программы.
Во-вторых, паттерны можно представлять в распространненом универсальном формате передачи данных, JSON. При этом подходе паттерны можно загружать извне, однако при этом синтаксис будет громоздким и неприемлимым для редактирования человеком. Однако данный формат можно использовать для сериализации древесных структур (сохранения и загрузки с диска).
И, наконец, третий подход заключается в разарботке специального предметно-ориентированного языка (или DSL), который можно было бы легко редактировать, который был бы лаконичным, но который при этом был бы достаточно выразительным для описания существующих или будущих паттернов. Недостатком такого подхода является разработка синтаксиса, а потом и парсера для такого языка.</p:text>
    <p:extLst>
      <p:ext uri="{C676402C-5697-4E1C-873F-D02D1690AC5C}">
        <p15:threadingInfo xmlns:p15="http://schemas.microsoft.com/office/powerpoint/2012/main" timeZoneBias="-18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5-12-08T19:53:33.610" idx="59">
    <p:pos x="10" y="10"/>
    <p:text>Часто задают вопрос, а нужен ли наш собственный DSL, если существуют регулярные выражения? Зачем еще один 15 формат?</p:text>
    <p:extLst>
      <p:ext uri="{C676402C-5697-4E1C-873F-D02D1690AC5C}">
        <p15:threadingInfo xmlns:p15="http://schemas.microsoft.com/office/powerpoint/2012/main" timeZoneBias="-18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5-12-07T20:45:54.812" idx="14">
    <p:pos x="6749" y="901"/>
    <p:text>Ответ: да, нужен! DSL - это больше, чем регулярные выражения, это регулярные выражения, смешанные с синтаксическими конструкциями, похожие на конструкции из стандартных языков программирования. С помощью регулярок тяжело записывать длинные и хоть сколько-нибудь сложные выражения. Ну и у DSL название говорит само за себя: это язык, предназначенный для конкретной предметной области, он внутренний и не будет использовать в качестве какого-либо стандарта.</p:text>
    <p:extLst mod="1">
      <p:ext uri="{C676402C-5697-4E1C-873F-D02D1690AC5C}">
        <p15:threadingInfo xmlns:p15="http://schemas.microsoft.com/office/powerpoint/2012/main" timeZoneBias="-18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15-12-07T20:53:51.124" idx="15">
    <p:pos x="10" y="10"/>
    <p:text>Можно руководствоваться этим: https://wiki.ptsecurity.com/display/AI/DSL</p:text>
    <p:extLst>
      <p:ext uri="{C676402C-5697-4E1C-873F-D02D1690AC5C}">
        <p15:threadingInfo xmlns:p15="http://schemas.microsoft.com/office/powerpoint/2012/main" timeZoneBias="-180"/>
      </p:ext>
    </p:extLst>
  </p:cm>
  <p:cm authorId="1" dt="2015-12-08T15:53:14.137" idx="56">
    <p:pos x="281" y="25"/>
    <p:text>Что же представляют собой регулярные выражения с синтаксическими конструкциями?
Прежде расскажу о синтаксических конструкциях: это обычные операции, заимствованные из типичных языков программирования: типа вызов метода, обращения к члену объекта, инициализации переменной .... На этом слайде в эти конструкции вставлены такие аббревеатуры, как expr, args и Id.</p:text>
    <p:extLst>
      <p:ext uri="{C676402C-5697-4E1C-873F-D02D1690AC5C}">
        <p15:threadingInfo xmlns:p15="http://schemas.microsoft.com/office/powerpoint/2012/main" timeZoneBias="-18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15-12-08T20:20:23.822" idx="61">
    <p:pos x="5741" y="3283"/>
    <p:text>Прежде всего expr, или expression может являться обыкновенным примитивным значением типа Id, String, Int, Bool, Null. Однако если нужно матчить не просто одну строку, идентификатор или число, а строку, идентификатор по регулярному выражению или диапазон числе, то необходимо воспользоваться так называемым расширенным выражением, который обозначается так &lt;[]&gt;.
Также в нашем DSL для многих частоиспользуемых конструкций предусмотрен сокращенный синтаксис, называемый "синтаксическим сахаром". Например, решетка обозначает любой Expression, три точки - произвольное количество любых аргументов.
Интересными дополнительными конструкциями являются отрицание условия (например, когда требуется, чтобы в качестве аргумента указывалась не строка) и объединение нескольких условий, т.е. логическое ИЛИ для паттернов. Также была введена конструкция для поиска именно по комментариям, а не по коду: Comment.
Стоит отметить, что синтаксис нашего DSL все еще в процессе фидбека, разработки и упрощения.</p:text>
    <p:extLst>
      <p:ext uri="{C676402C-5697-4E1C-873F-D02D1690AC5C}">
        <p15:threadingInfo xmlns:p15="http://schemas.microsoft.com/office/powerpoint/2012/main" timeZoneBias="-18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15-12-07T20:40:49.828" idx="6">
    <p:pos x="5733" y="2226"/>
    <p:text>Рассказать про back-reference в регулярных выражениях и &lt;[cookie]&gt;.</p:text>
    <p:extLst mod="1">
      <p:ext uri="{C676402C-5697-4E1C-873F-D02D1690AC5C}">
        <p15:threadingInfo xmlns:p15="http://schemas.microsoft.com/office/powerpoint/2012/main" timeZoneBias="-18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15-12-07T20:42:21.412" idx="10">
    <p:pos x="233" y="135"/>
    <p:text>Добавить видеодемонстрацию работы AI с ядром PM.</p:text>
    <p:extLst mod="1">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12-08T13:36:40.116" idx="40">
    <p:pos x="10" y="10"/>
    <p:text>В начале я опишу этапы работы нашего ядра паттерн-матчинга или PM. Это:
1. Парсинг в зависимое от языка AST
2. Преобразование в независимое от языка AST
3. непосредственно паттерн-матчинг.
Пока что наше ядро функционирует для языков C#, Java и PHP</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12-07T21:17:32.030" idx="21">
    <p:pos x="2788" y="1074"/>
    <p:text>Лексический анализ (сканирование) - группировка символов исходного кода в значащие последовательности, называющиеся лексемами. Токен - это лексама + ее тип. Например, в типичных ЯП токенами являются: Id, String, Integer, Keyword (If, While, For), скобки и т.д.
Синтаксический анализ - создание древовидного представления или AST, которое описывает грамматическую структуру токенов. Листями в этом дереве являются токены, а узлами - тип операции. Например, IfElseStatement, арифметическое выражение и т.д.
Семантический анализ - проверка на согласованность с определениями языка. Например, соблюдение согласованности типов.
В данном примере токенами являются sp, =, 100, ;
Для описания создания различных узлов AST дерева используются правила из потока токенов, объединение которых называют грамматикой. Здесь правилом является assign и stat.</p:text>
    <p:extLst mod="1">
      <p:ext uri="{C676402C-5697-4E1C-873F-D02D1690AC5C}">
        <p15:threadingInfo xmlns:p15="http://schemas.microsoft.com/office/powerpoint/2012/main" timeZoneBias="-180"/>
      </p:ext>
    </p:extLst>
  </p:cm>
  <p:cm authorId="1" dt="2015-12-07T21:28:56.192" idx="24">
    <p:pos x="5980" y="1895"/>
    <p:text>Преимущества и недостатки LL и LR парсинга (в LL нельзя использовать левую рекурсию, однако в ANTLR4 - можно, несмотря на то, что там LL (из-за улучшенного алгоритма)).</p:text>
    <p:extLst mod="1">
      <p:ext uri="{C676402C-5697-4E1C-873F-D02D1690AC5C}">
        <p15:threadingInfo xmlns:p15="http://schemas.microsoft.com/office/powerpoint/2012/main" timeZoneBias="-1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5-12-07T21:40:42.247" idx="29">
    <p:pos x="6631" y="1293"/>
    <p:text>Лексическая ошибка.</p:text>
    <p:extLst mod="1">
      <p:ext uri="{C676402C-5697-4E1C-873F-D02D1690AC5C}">
        <p15:threadingInfo xmlns:p15="http://schemas.microsoft.com/office/powerpoint/2012/main" timeZoneBias="-180"/>
      </p:ext>
    </p:extLst>
  </p:cm>
  <p:cm authorId="1" dt="2015-12-07T21:40:54.806" idx="30">
    <p:pos x="6635" y="1869"/>
    <p:text>Удаление "лишнего" токена.</p:text>
    <p:extLst mod="1">
      <p:ext uri="{C676402C-5697-4E1C-873F-D02D1690AC5C}">
        <p15:threadingInfo xmlns:p15="http://schemas.microsoft.com/office/powerpoint/2012/main" timeZoneBias="-180"/>
      </p:ext>
    </p:extLst>
  </p:cm>
  <p:cm authorId="1" dt="2015-12-07T21:41:11.862" idx="31">
    <p:pos x="6679" y="2384"/>
    <p:text>Достраивание "отсутствующего" токена.</p:text>
    <p:extLst mod="1">
      <p:ext uri="{C676402C-5697-4E1C-873F-D02D1690AC5C}">
        <p15:threadingInfo xmlns:p15="http://schemas.microsoft.com/office/powerpoint/2012/main" timeZoneBias="-180"/>
      </p:ext>
    </p:extLst>
  </p:cm>
  <p:cm authorId="1" dt="2015-12-07T21:41:28.590" idx="32">
    <p:pos x="6648" y="2989"/>
    <p:text>Ожидание синхронизирующего токена ";". Игнорирование "4" и "5".</p:text>
    <p:extLst mod="1">
      <p:ext uri="{C676402C-5697-4E1C-873F-D02D1690AC5C}">
        <p15:threadingInfo xmlns:p15="http://schemas.microsoft.com/office/powerpoint/2012/main" timeZoneBias="-180"/>
      </p:ext>
    </p:extLst>
  </p:cm>
  <p:cm authorId="1" dt="2015-12-07T21:46:41.055" idx="35">
    <p:pos x="6701" y="3572"/>
    <p:text>Отсутствие альтернативы в правиле для матчинга фрагмента "int ;"</p:text>
    <p:extLst mod="1">
      <p:ext uri="{C676402C-5697-4E1C-873F-D02D1690AC5C}">
        <p15:threadingInfo xmlns:p15="http://schemas.microsoft.com/office/powerpoint/2012/main" timeZoneBias="-180"/>
      </p:ext>
    </p:extLst>
  </p:cm>
  <p:cm authorId="1" dt="2015-12-08T14:16:02.550" idx="45">
    <p:pos x="6619" y="447"/>
    <p:text>Всего в ANTLR выделено 5 типов ошибок.</p:text>
    <p:extLst>
      <p:ext uri="{C676402C-5697-4E1C-873F-D02D1690AC5C}">
        <p15:threadingInfo xmlns:p15="http://schemas.microsoft.com/office/powerpoint/2012/main" timeZoneBias="-1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5-12-08T13:34:16.569" idx="38">
    <p:pos x="2235" y="2200"/>
    <p:text>"Регулярное выражение не умеет считать".</p:text>
    <p:extLst>
      <p:ext uri="{C676402C-5697-4E1C-873F-D02D1690AC5C}">
        <p15:threadingInfo xmlns:p15="http://schemas.microsoft.com/office/powerpoint/2012/main" timeZoneBias="-180"/>
      </p:ext>
    </p:extLst>
  </p:cm>
  <p:cm authorId="1" dt="2015-12-08T13:34:51.261" idx="39">
    <p:pos x="2811" y="3534"/>
    <p:text>КС-грамматика может считать две вещи, а не три.</p:text>
    <p:extLst mod="1">
      <p:ext uri="{C676402C-5697-4E1C-873F-D02D1690AC5C}">
        <p15:threadingInfo xmlns:p15="http://schemas.microsoft.com/office/powerpoint/2012/main" timeZoneBias="-180"/>
      </p:ext>
    </p:extLst>
  </p:cm>
  <p:cm authorId="1" dt="2015-12-08T20:52:39.215" idx="62">
    <p:pos x="10" y="10"/>
    <p:text>На этом слайде представлены виды грамматик и различия между ними.</p:text>
    <p:extLst>
      <p:ext uri="{C676402C-5697-4E1C-873F-D02D1690AC5C}">
        <p15:threadingInfo xmlns:p15="http://schemas.microsoft.com/office/powerpoint/2012/main" timeZoneBias="-1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5-12-08T14:28:34.415" idx="50">
    <p:pos x="1580" y="2534"/>
    <p:text>Другого выбора особо и не было =)</p:text>
    <p:extLst>
      <p:ext uri="{C676402C-5697-4E1C-873F-D02D1690AC5C}">
        <p15:threadingInfo xmlns:p15="http://schemas.microsoft.com/office/powerpoint/2012/main" timeZoneBias="-180"/>
      </p:ext>
    </p:extLst>
  </p:cm>
  <p:cm authorId="1" dt="2015-12-08T14:29:47.703" idx="52">
    <p:pos x="4954" y="3559"/>
    <p:text>Зато этот код можно отлаживать. Для остальных языков.</p:text>
    <p:extLst>
      <p:ext uri="{C676402C-5697-4E1C-873F-D02D1690AC5C}">
        <p15:threadingInfo xmlns:p15="http://schemas.microsoft.com/office/powerpoint/2012/main" timeZoneBias="-1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5-12-08T14:30:43.775" idx="53">
    <p:pos x="146" y="63"/>
    <p:text>Перейдем к этапу преобразования AST в унифицированный формат. Для обхода AST существует две стратегии: Visitor и Listener (или Walker в Roslyn). Разница между ними состоит в том, что в Visitor необходимо в ручную вызывать методы обхода потомков синтаксических узлов, а в Listener все узлы обходятся автоматически. Более того, в Visitor возможно возвращать значение при обходе. Таким образом, код преобразования дерева получается более функциональным и лаконичным (не использутеся глобальный стэк). На рисунке видим, что, например, при преобразовании языка PHP, ненужные узлы HTML и CSS не посещаются.</p:text>
    <p:extLst>
      <p:ext uri="{C676402C-5697-4E1C-873F-D02D1690AC5C}">
        <p15:threadingInfo xmlns:p15="http://schemas.microsoft.com/office/powerpoint/2012/main" timeZoneBias="-1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5-12-07T20:43:13.212" idx="11">
    <p:pos x="5772" y="1113"/>
    <p:text>На этом слайде описан пример метода-визитора VisitIfStatement. В комментариях описано правило соответствующего посещающегося узла. AstNode - тип узла унифицированного дерева. Как понятно из описания, на этом этапе, весь код уже представлен в структурированном виде.</p:text>
    <p:extLst mod="1">
      <p:ext uri="{C676402C-5697-4E1C-873F-D02D1690AC5C}">
        <p15:threadingInfo xmlns:p15="http://schemas.microsoft.com/office/powerpoint/2012/main" timeZoneBias="-1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5-12-07T21:37:40.110" idx="25">
    <p:pos x="10" y="10"/>
    <p:text>Все узлы являются наследником AstNode. Особое внимание стоит уделить Expression, Statement и Literal.
Expression - обычное ариметическое выражение, вызов метода, обращение к члену объекта и тд.
Literal - примитивное строковое, числовое или другое значение.
Statement - выражения, заканчивающиеся точкой с запятой в типичных ЯП. Будет использоваться главным образом для тайнта.
Узлы с приставкой Pattern - являются искусственными и предназначены для того, чтобы при обработке матчить не просто одно литеральное значение или выражение, а целый класс. Например, литерал по регулярному выражению или диапазон чисел.</p:text>
    <p:extLst mod="1">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C0280A-6CE7-494B-A38B-518821E28D37}" type="datetimeFigureOut">
              <a:rPr lang="en-US" smtClean="0"/>
              <a:t>3/17/2016</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578AA5-DA90-4ED1-8858-6B67A53FC35D}" type="slidenum">
              <a:rPr lang="en-US" smtClean="0"/>
              <a:t>‹#›</a:t>
            </a:fld>
            <a:endParaRPr lang="en-US"/>
          </a:p>
        </p:txBody>
      </p:sp>
    </p:spTree>
    <p:extLst>
      <p:ext uri="{BB962C8B-B14F-4D97-AF65-F5344CB8AC3E}">
        <p14:creationId xmlns:p14="http://schemas.microsoft.com/office/powerpoint/2010/main" val="1720428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a:p>
        </p:txBody>
      </p:sp>
      <p:sp>
        <p:nvSpPr>
          <p:cNvPr id="4" name="Номер слайда 3"/>
          <p:cNvSpPr>
            <a:spLocks noGrp="1"/>
          </p:cNvSpPr>
          <p:nvPr>
            <p:ph type="sldNum" sz="quarter" idx="10"/>
          </p:nvPr>
        </p:nvSpPr>
        <p:spPr/>
        <p:txBody>
          <a:bodyPr/>
          <a:lstStyle/>
          <a:p>
            <a:fld id="{5A578AA5-DA90-4ED1-8858-6B67A53FC35D}" type="slidenum">
              <a:rPr lang="en-US" smtClean="0"/>
              <a:t>2</a:t>
            </a:fld>
            <a:endParaRPr lang="en-US"/>
          </a:p>
        </p:txBody>
      </p:sp>
    </p:spTree>
    <p:extLst>
      <p:ext uri="{BB962C8B-B14F-4D97-AF65-F5344CB8AC3E}">
        <p14:creationId xmlns:p14="http://schemas.microsoft.com/office/powerpoint/2010/main" val="2752900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a:p>
        </p:txBody>
      </p:sp>
      <p:sp>
        <p:nvSpPr>
          <p:cNvPr id="4" name="Номер слайда 3"/>
          <p:cNvSpPr>
            <a:spLocks noGrp="1"/>
          </p:cNvSpPr>
          <p:nvPr>
            <p:ph type="sldNum" sz="quarter" idx="10"/>
          </p:nvPr>
        </p:nvSpPr>
        <p:spPr/>
        <p:txBody>
          <a:bodyPr/>
          <a:lstStyle/>
          <a:p>
            <a:fld id="{5A578AA5-DA90-4ED1-8858-6B67A53FC35D}" type="slidenum">
              <a:rPr lang="en-US" smtClean="0"/>
              <a:t>4</a:t>
            </a:fld>
            <a:endParaRPr lang="en-US"/>
          </a:p>
        </p:txBody>
      </p:sp>
    </p:spTree>
    <p:extLst>
      <p:ext uri="{BB962C8B-B14F-4D97-AF65-F5344CB8AC3E}">
        <p14:creationId xmlns:p14="http://schemas.microsoft.com/office/powerpoint/2010/main" val="35573923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Первый и последний слайд">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0" y="1"/>
            <a:ext cx="12311569" cy="6858000"/>
          </a:xfrm>
          <a:prstGeom prst="rect">
            <a:avLst/>
          </a:prstGeom>
        </p:spPr>
      </p:pic>
    </p:spTree>
    <p:extLst>
      <p:ext uri="{BB962C8B-B14F-4D97-AF65-F5344CB8AC3E}">
        <p14:creationId xmlns:p14="http://schemas.microsoft.com/office/powerpoint/2010/main" val="1092734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Титул презентации">
    <p:spTree>
      <p:nvGrpSpPr>
        <p:cNvPr id="1" name=""/>
        <p:cNvGrpSpPr/>
        <p:nvPr/>
      </p:nvGrpSpPr>
      <p:grpSpPr>
        <a:xfrm>
          <a:off x="0" y="0"/>
          <a:ext cx="0" cy="0"/>
          <a:chOff x="0" y="0"/>
          <a:chExt cx="0" cy="0"/>
        </a:xfrm>
      </p:grpSpPr>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Заголовок 1"/>
          <p:cNvSpPr>
            <a:spLocks noGrp="1"/>
          </p:cNvSpPr>
          <p:nvPr>
            <p:ph type="ctrTitle" hasCustomPrompt="1"/>
          </p:nvPr>
        </p:nvSpPr>
        <p:spPr>
          <a:xfrm>
            <a:off x="635395" y="728700"/>
            <a:ext cx="10981220" cy="3240360"/>
          </a:xfrm>
          <a:prstGeom prst="rect">
            <a:avLst/>
          </a:prstGeom>
        </p:spPr>
        <p:txBody>
          <a:bodyPr anchor="t">
            <a:noAutofit/>
          </a:bodyPr>
          <a:lstStyle>
            <a:lvl1pPr algn="l">
              <a:defRPr sz="4800" b="0" baseline="0">
                <a:solidFill>
                  <a:srgbClr val="333333"/>
                </a:solidFill>
                <a:latin typeface="PT Sans" pitchFamily="34" charset="-52"/>
              </a:defRPr>
            </a:lvl1pPr>
          </a:lstStyle>
          <a:p>
            <a:r>
              <a:rPr lang="ru-RU" dirty="0" smtClean="0"/>
              <a:t>Название презентации. Пишите для людей! Желательно не более трех строк.</a:t>
            </a:r>
            <a:endParaRPr lang="ru-RU" dirty="0"/>
          </a:p>
        </p:txBody>
      </p:sp>
      <p:sp>
        <p:nvSpPr>
          <p:cNvPr id="3" name="Подзаголовок 2"/>
          <p:cNvSpPr>
            <a:spLocks noGrp="1"/>
          </p:cNvSpPr>
          <p:nvPr>
            <p:ph type="subTitle" idx="1" hasCustomPrompt="1"/>
          </p:nvPr>
        </p:nvSpPr>
        <p:spPr>
          <a:xfrm>
            <a:off x="635397" y="4239095"/>
            <a:ext cx="10981216" cy="585065"/>
          </a:xfrm>
          <a:prstGeom prst="rect">
            <a:avLst/>
          </a:prstGeom>
        </p:spPr>
        <p:txBody>
          <a:bodyPr/>
          <a:lstStyle>
            <a:lvl1pPr marL="0" indent="0" algn="r">
              <a:buNone/>
              <a:defRPr sz="3000" b="1">
                <a:solidFill>
                  <a:srgbClr val="666666"/>
                </a:solidFill>
                <a:latin typeface="PT Sans" pitchFamily="34" charset="-5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dirty="0" smtClean="0"/>
              <a:t>Константин Константинопольский</a:t>
            </a:r>
            <a:endParaRPr lang="ru-RU" dirty="0"/>
          </a:p>
        </p:txBody>
      </p:sp>
      <p:sp>
        <p:nvSpPr>
          <p:cNvPr id="9" name="Текст 8"/>
          <p:cNvSpPr>
            <a:spLocks noGrp="1"/>
          </p:cNvSpPr>
          <p:nvPr>
            <p:ph type="body" sz="quarter" idx="10" hasCustomPrompt="1"/>
          </p:nvPr>
        </p:nvSpPr>
        <p:spPr>
          <a:xfrm>
            <a:off x="635399" y="4734150"/>
            <a:ext cx="10980868" cy="999111"/>
          </a:xfrm>
          <a:prstGeom prst="rect">
            <a:avLst/>
          </a:prstGeom>
        </p:spPr>
        <p:txBody>
          <a:bodyPr>
            <a:noAutofit/>
          </a:bodyPr>
          <a:lstStyle>
            <a:lvl1pPr marL="0" indent="0" algn="r">
              <a:buNone/>
              <a:defRPr sz="2200" baseline="0">
                <a:solidFill>
                  <a:srgbClr val="999999"/>
                </a:solidFill>
                <a:latin typeface="PT Sans" pitchFamily="34" charset="-52"/>
              </a:defRPr>
            </a:lvl1pPr>
          </a:lstStyle>
          <a:p>
            <a:pPr lvl="0"/>
            <a:r>
              <a:rPr lang="ru-RU" dirty="0" smtClean="0"/>
              <a:t>должность, со строчной буквы</a:t>
            </a:r>
            <a:r>
              <a:rPr lang="en-US" dirty="0" smtClean="0"/>
              <a:t/>
            </a:r>
            <a:br>
              <a:rPr lang="en-US" dirty="0" smtClean="0"/>
            </a:br>
            <a:r>
              <a:rPr lang="ru-RU" dirty="0" smtClean="0"/>
              <a:t>Компания, с</a:t>
            </a:r>
            <a:r>
              <a:rPr lang="en-US" dirty="0" smtClean="0"/>
              <a:t> </a:t>
            </a:r>
            <a:r>
              <a:rPr lang="ru-RU" dirty="0" smtClean="0"/>
              <a:t>прописной буквы</a:t>
            </a:r>
            <a:endParaRPr lang="ru-RU" dirty="0"/>
          </a:p>
        </p:txBody>
      </p:sp>
      <p:sp>
        <p:nvSpPr>
          <p:cNvPr id="17" name="Текст 16"/>
          <p:cNvSpPr>
            <a:spLocks noGrp="1"/>
          </p:cNvSpPr>
          <p:nvPr>
            <p:ph type="body" sz="quarter" idx="11" hasCustomPrompt="1"/>
          </p:nvPr>
        </p:nvSpPr>
        <p:spPr>
          <a:xfrm>
            <a:off x="635397" y="6219315"/>
            <a:ext cx="10981216" cy="629165"/>
          </a:xfrm>
          <a:prstGeom prst="rect">
            <a:avLst/>
          </a:prstGeom>
        </p:spPr>
        <p:txBody>
          <a:bodyPr>
            <a:normAutofit/>
          </a:bodyPr>
          <a:lstStyle>
            <a:lvl1pPr marL="0" indent="0">
              <a:buNone/>
              <a:defRPr sz="2400" b="1" baseline="0">
                <a:solidFill>
                  <a:srgbClr val="999999"/>
                </a:solidFill>
                <a:latin typeface="PT Sans" pitchFamily="34" charset="-52"/>
              </a:defRPr>
            </a:lvl1pPr>
          </a:lstStyle>
          <a:p>
            <a:pPr lvl="0"/>
            <a:r>
              <a:rPr lang="ru-RU" dirty="0" smtClean="0"/>
              <a:t>Мероприятие, на котором проводится презентация</a:t>
            </a:r>
          </a:p>
        </p:txBody>
      </p:sp>
      <p:sp>
        <p:nvSpPr>
          <p:cNvPr id="8" name="Прямоугольник 7"/>
          <p:cNvSpPr/>
          <p:nvPr/>
        </p:nvSpPr>
        <p:spPr>
          <a:xfrm>
            <a:off x="0" y="0"/>
            <a:ext cx="12192000" cy="72000"/>
          </a:xfrm>
          <a:prstGeom prst="rect">
            <a:avLst/>
          </a:prstGeom>
          <a:solidFill>
            <a:srgbClr val="D323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10" name="Прямоугольник 9"/>
          <p:cNvSpPr/>
          <p:nvPr/>
        </p:nvSpPr>
        <p:spPr>
          <a:xfrm>
            <a:off x="0" y="6804375"/>
            <a:ext cx="12192000" cy="72000"/>
          </a:xfrm>
          <a:prstGeom prst="rect">
            <a:avLst/>
          </a:prstGeom>
          <a:solidFill>
            <a:srgbClr val="51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pic>
        <p:nvPicPr>
          <p:cNvPr id="1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96437" y="259876"/>
            <a:ext cx="1860207" cy="427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84890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Новый раздел">
    <p:spTree>
      <p:nvGrpSpPr>
        <p:cNvPr id="1" name=""/>
        <p:cNvGrpSpPr/>
        <p:nvPr/>
      </p:nvGrpSpPr>
      <p:grpSpPr>
        <a:xfrm>
          <a:off x="0" y="0"/>
          <a:ext cx="0" cy="0"/>
          <a:chOff x="0" y="0"/>
          <a:chExt cx="0" cy="0"/>
        </a:xfrm>
      </p:grpSpPr>
      <p:sp>
        <p:nvSpPr>
          <p:cNvPr id="3" name="Заголовок 2"/>
          <p:cNvSpPr>
            <a:spLocks noGrp="1"/>
          </p:cNvSpPr>
          <p:nvPr>
            <p:ph type="title" hasCustomPrompt="1"/>
          </p:nvPr>
        </p:nvSpPr>
        <p:spPr>
          <a:xfrm>
            <a:off x="1475489" y="1628800"/>
            <a:ext cx="9961107" cy="3600400"/>
          </a:xfrm>
          <a:prstGeom prst="rect">
            <a:avLst/>
          </a:prstGeom>
        </p:spPr>
        <p:txBody>
          <a:bodyPr/>
          <a:lstStyle>
            <a:lvl1pPr algn="l">
              <a:defRPr sz="5200">
                <a:latin typeface="PT Sans" pitchFamily="34" charset="-52"/>
              </a:defRPr>
            </a:lvl1pPr>
          </a:lstStyle>
          <a:p>
            <a:r>
              <a:rPr lang="ru-RU" dirty="0" smtClean="0"/>
              <a:t>Заголовок раздела</a:t>
            </a:r>
            <a:endParaRPr lang="ru-RU" dirty="0"/>
          </a:p>
        </p:txBody>
      </p:sp>
      <p:sp>
        <p:nvSpPr>
          <p:cNvPr id="11" name="Номер слайда 5"/>
          <p:cNvSpPr>
            <a:spLocks noGrp="1"/>
          </p:cNvSpPr>
          <p:nvPr>
            <p:ph type="sldNum" sz="quarter" idx="12"/>
          </p:nvPr>
        </p:nvSpPr>
        <p:spPr>
          <a:xfrm>
            <a:off x="11682097" y="6304240"/>
            <a:ext cx="558587" cy="365125"/>
          </a:xfrm>
          <a:prstGeom prst="rect">
            <a:avLst/>
          </a:prstGeom>
        </p:spPr>
        <p:txBody>
          <a:bodyPr/>
          <a:lstStyle>
            <a:lvl1pPr algn="ctr">
              <a:defRPr sz="1600">
                <a:solidFill>
                  <a:srgbClr val="333333"/>
                </a:solidFill>
                <a:latin typeface="PT Sans" pitchFamily="34" charset="-52"/>
              </a:defRPr>
            </a:lvl1pPr>
          </a:lstStyle>
          <a:p>
            <a:fld id="{188C5D83-7A59-4B72-8145-66458CEA1F8F}" type="slidenum">
              <a:rPr lang="en-US" smtClean="0"/>
              <a:t>‹#›</a:t>
            </a:fld>
            <a:endParaRPr lang="en-US"/>
          </a:p>
        </p:txBody>
      </p:sp>
    </p:spTree>
    <p:extLst>
      <p:ext uri="{BB962C8B-B14F-4D97-AF65-F5344CB8AC3E}">
        <p14:creationId xmlns:p14="http://schemas.microsoft.com/office/powerpoint/2010/main" val="28226259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Основной слайд">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575390" y="476672"/>
            <a:ext cx="11187033" cy="810090"/>
          </a:xfrm>
          <a:prstGeom prst="rect">
            <a:avLst/>
          </a:prstGeom>
        </p:spPr>
        <p:txBody>
          <a:bodyPr/>
          <a:lstStyle>
            <a:lvl1pPr algn="l">
              <a:defRPr sz="3600" baseline="0">
                <a:latin typeface="PT Sans" pitchFamily="34" charset="-52"/>
              </a:defRPr>
            </a:lvl1pPr>
          </a:lstStyle>
          <a:p>
            <a:r>
              <a:rPr lang="ru-RU" dirty="0" smtClean="0"/>
              <a:t>Заголовок слайда, не пишите много</a:t>
            </a:r>
            <a:endParaRPr lang="ru-RU" dirty="0"/>
          </a:p>
        </p:txBody>
      </p:sp>
      <p:sp>
        <p:nvSpPr>
          <p:cNvPr id="3" name="Объект 2"/>
          <p:cNvSpPr>
            <a:spLocks noGrp="1"/>
          </p:cNvSpPr>
          <p:nvPr>
            <p:ph idx="1"/>
          </p:nvPr>
        </p:nvSpPr>
        <p:spPr>
          <a:xfrm>
            <a:off x="575387" y="1268760"/>
            <a:ext cx="11187032" cy="5112568"/>
          </a:xfrm>
          <a:prstGeom prst="rect">
            <a:avLst/>
          </a:prstGeom>
        </p:spPr>
        <p:txBody>
          <a:bodyPr/>
          <a:lstStyle>
            <a:lvl1pPr marL="342900" indent="-342900">
              <a:buFont typeface="Calibri" pitchFamily="34" charset="0"/>
              <a:buChar char="―"/>
              <a:defRPr sz="2400">
                <a:latin typeface="PT Sans" pitchFamily="34" charset="-52"/>
              </a:defRPr>
            </a:lvl1pPr>
            <a:lvl2pPr marL="742950" indent="-285750">
              <a:buFont typeface="Arial" panose="020B0604020202020204" pitchFamily="34" charset="0"/>
              <a:buChar char="•"/>
              <a:defRPr sz="2200">
                <a:latin typeface="PT Sans" pitchFamily="34" charset="-52"/>
              </a:defRPr>
            </a:lvl2pPr>
            <a:lvl3pPr marL="1143000" indent="-228600">
              <a:buFont typeface="PT Sans" panose="020B0503020203020204" pitchFamily="34" charset="-52"/>
              <a:buChar char="—"/>
              <a:defRPr sz="2000">
                <a:latin typeface="PT Sans" pitchFamily="34" charset="-52"/>
              </a:defRPr>
            </a:lvl3pPr>
            <a:lvl4pPr marL="1600200" indent="-228600">
              <a:buFont typeface="PT Sans" panose="020B0503020203020204" pitchFamily="34" charset="-52"/>
              <a:buChar char="—"/>
              <a:defRPr sz="2000">
                <a:latin typeface="PT Sans" pitchFamily="34" charset="-52"/>
              </a:defRPr>
            </a:lvl4pPr>
            <a:lvl5pPr marL="2057400" indent="-228600">
              <a:buFont typeface="PT Sans" panose="020B0503020203020204" pitchFamily="34" charset="-52"/>
              <a:buChar char="—"/>
              <a:defRPr sz="2000">
                <a:latin typeface="PT Sans" pitchFamily="34" charset="-52"/>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dirty="0"/>
          </a:p>
        </p:txBody>
      </p:sp>
      <p:sp>
        <p:nvSpPr>
          <p:cNvPr id="4" name="Номер слайда 5"/>
          <p:cNvSpPr>
            <a:spLocks noGrp="1"/>
          </p:cNvSpPr>
          <p:nvPr>
            <p:ph type="sldNum" sz="quarter" idx="12"/>
          </p:nvPr>
        </p:nvSpPr>
        <p:spPr>
          <a:xfrm>
            <a:off x="11682097" y="6304240"/>
            <a:ext cx="558587" cy="365125"/>
          </a:xfrm>
          <a:prstGeom prst="rect">
            <a:avLst/>
          </a:prstGeom>
        </p:spPr>
        <p:txBody>
          <a:bodyPr/>
          <a:lstStyle>
            <a:lvl1pPr algn="ctr">
              <a:defRPr sz="1600">
                <a:solidFill>
                  <a:srgbClr val="333333"/>
                </a:solidFill>
                <a:latin typeface="PT Sans" pitchFamily="34" charset="-52"/>
              </a:defRPr>
            </a:lvl1pPr>
          </a:lstStyle>
          <a:p>
            <a:fld id="{188C5D83-7A59-4B72-8145-66458CEA1F8F}" type="slidenum">
              <a:rPr lang="en-US" smtClean="0"/>
              <a:t>‹#›</a:t>
            </a:fld>
            <a:endParaRPr lang="en-US"/>
          </a:p>
        </p:txBody>
      </p:sp>
    </p:spTree>
    <p:extLst>
      <p:ext uri="{BB962C8B-B14F-4D97-AF65-F5344CB8AC3E}">
        <p14:creationId xmlns:p14="http://schemas.microsoft.com/office/powerpoint/2010/main" val="206743874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Слайд с таблицей">
    <p:spTree>
      <p:nvGrpSpPr>
        <p:cNvPr id="1" name=""/>
        <p:cNvGrpSpPr/>
        <p:nvPr/>
      </p:nvGrpSpPr>
      <p:grpSpPr>
        <a:xfrm>
          <a:off x="0" y="0"/>
          <a:ext cx="0" cy="0"/>
          <a:chOff x="0" y="0"/>
          <a:chExt cx="0" cy="0"/>
        </a:xfrm>
      </p:grpSpPr>
      <p:sp>
        <p:nvSpPr>
          <p:cNvPr id="7" name="Заголовок 1"/>
          <p:cNvSpPr>
            <a:spLocks noGrp="1"/>
          </p:cNvSpPr>
          <p:nvPr>
            <p:ph type="title" hasCustomPrompt="1"/>
          </p:nvPr>
        </p:nvSpPr>
        <p:spPr>
          <a:xfrm>
            <a:off x="575390" y="476672"/>
            <a:ext cx="11187033" cy="810090"/>
          </a:xfrm>
          <a:prstGeom prst="rect">
            <a:avLst/>
          </a:prstGeom>
        </p:spPr>
        <p:txBody>
          <a:bodyPr/>
          <a:lstStyle>
            <a:lvl1pPr algn="l">
              <a:defRPr sz="3600" baseline="0">
                <a:latin typeface="PT Sans" pitchFamily="34" charset="-52"/>
              </a:defRPr>
            </a:lvl1pPr>
          </a:lstStyle>
          <a:p>
            <a:r>
              <a:rPr lang="ru-RU" dirty="0" smtClean="0"/>
              <a:t>Заголовок слайда, не пишите много</a:t>
            </a:r>
            <a:endParaRPr lang="ru-RU" dirty="0"/>
          </a:p>
        </p:txBody>
      </p:sp>
      <p:sp>
        <p:nvSpPr>
          <p:cNvPr id="8" name="Объект 2"/>
          <p:cNvSpPr>
            <a:spLocks noGrp="1"/>
          </p:cNvSpPr>
          <p:nvPr>
            <p:ph idx="1" hasCustomPrompt="1"/>
          </p:nvPr>
        </p:nvSpPr>
        <p:spPr>
          <a:xfrm>
            <a:off x="575387" y="1268760"/>
            <a:ext cx="11187032" cy="5112568"/>
          </a:xfrm>
          <a:prstGeom prst="rect">
            <a:avLst/>
          </a:prstGeom>
        </p:spPr>
        <p:txBody>
          <a:bodyPr/>
          <a:lstStyle>
            <a:lvl1pPr marL="0" indent="0">
              <a:buFont typeface="Calibri" pitchFamily="34" charset="0"/>
              <a:buNone/>
              <a:defRPr sz="2400" baseline="0">
                <a:latin typeface="PT Sans" pitchFamily="34" charset="-52"/>
              </a:defRPr>
            </a:lvl1pPr>
            <a:lvl2pPr>
              <a:defRPr sz="2200">
                <a:latin typeface="PT Sans" pitchFamily="34" charset="-52"/>
              </a:defRPr>
            </a:lvl2pPr>
            <a:lvl3pPr>
              <a:defRPr sz="2000">
                <a:latin typeface="PT Sans" pitchFamily="34" charset="-52"/>
              </a:defRPr>
            </a:lvl3pPr>
            <a:lvl4pPr>
              <a:defRPr sz="2000">
                <a:latin typeface="PT Sans" pitchFamily="34" charset="-52"/>
              </a:defRPr>
            </a:lvl4pPr>
            <a:lvl5pPr>
              <a:defRPr sz="2000">
                <a:latin typeface="PT Sans" pitchFamily="34" charset="-52"/>
              </a:defRPr>
            </a:lvl5pPr>
          </a:lstStyle>
          <a:p>
            <a:pPr lvl="0"/>
            <a:r>
              <a:rPr lang="ru-RU" dirty="0" smtClean="0"/>
              <a:t>Таблицы: Границы яркими (заметными) не делать, лучше обойтись без них, допустима едва заметная чересполосица.</a:t>
            </a:r>
            <a:r>
              <a:rPr lang="en-US" dirty="0" smtClean="0"/>
              <a:t> </a:t>
            </a:r>
            <a:r>
              <a:rPr lang="ru-RU" dirty="0" smtClean="0"/>
              <a:t>Колонки чисел выравниваются по правому краю, каждые три разряда отделяются пробелами.</a:t>
            </a:r>
          </a:p>
          <a:p>
            <a:pPr lvl="0"/>
            <a:endParaRPr lang="ru-RU" dirty="0" smtClean="0"/>
          </a:p>
        </p:txBody>
      </p:sp>
      <p:sp>
        <p:nvSpPr>
          <p:cNvPr id="4" name="Номер слайда 5"/>
          <p:cNvSpPr>
            <a:spLocks noGrp="1"/>
          </p:cNvSpPr>
          <p:nvPr>
            <p:ph type="sldNum" sz="quarter" idx="12"/>
          </p:nvPr>
        </p:nvSpPr>
        <p:spPr>
          <a:xfrm>
            <a:off x="11682097" y="6304240"/>
            <a:ext cx="558587" cy="365125"/>
          </a:xfrm>
          <a:prstGeom prst="rect">
            <a:avLst/>
          </a:prstGeom>
        </p:spPr>
        <p:txBody>
          <a:bodyPr/>
          <a:lstStyle>
            <a:lvl1pPr algn="ctr">
              <a:defRPr sz="1600">
                <a:solidFill>
                  <a:srgbClr val="333333"/>
                </a:solidFill>
                <a:latin typeface="PT Sans" pitchFamily="34" charset="-52"/>
              </a:defRPr>
            </a:lvl1pPr>
          </a:lstStyle>
          <a:p>
            <a:fld id="{188C5D83-7A59-4B72-8145-66458CEA1F8F}" type="slidenum">
              <a:rPr lang="en-US" smtClean="0"/>
              <a:t>‹#›</a:t>
            </a:fld>
            <a:endParaRPr lang="en-US"/>
          </a:p>
        </p:txBody>
      </p:sp>
    </p:spTree>
    <p:extLst>
      <p:ext uri="{BB962C8B-B14F-4D97-AF65-F5344CB8AC3E}">
        <p14:creationId xmlns:p14="http://schemas.microsoft.com/office/powerpoint/2010/main" val="24100197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Финальный слайд">
    <p:spTree>
      <p:nvGrpSpPr>
        <p:cNvPr id="1" name=""/>
        <p:cNvGrpSpPr/>
        <p:nvPr/>
      </p:nvGrpSpPr>
      <p:grpSpPr>
        <a:xfrm>
          <a:off x="0" y="0"/>
          <a:ext cx="0" cy="0"/>
          <a:chOff x="0" y="0"/>
          <a:chExt cx="0" cy="0"/>
        </a:xfrm>
      </p:grpSpPr>
      <p:sp>
        <p:nvSpPr>
          <p:cNvPr id="8" name="Подзаголовок 2"/>
          <p:cNvSpPr>
            <a:spLocks noGrp="1"/>
          </p:cNvSpPr>
          <p:nvPr>
            <p:ph type="subTitle" idx="1" hasCustomPrompt="1"/>
          </p:nvPr>
        </p:nvSpPr>
        <p:spPr>
          <a:xfrm>
            <a:off x="635415" y="3068965"/>
            <a:ext cx="11107943" cy="585065"/>
          </a:xfrm>
          <a:prstGeom prst="rect">
            <a:avLst/>
          </a:prstGeom>
        </p:spPr>
        <p:txBody>
          <a:bodyPr/>
          <a:lstStyle>
            <a:lvl1pPr marL="0" indent="0" algn="l">
              <a:buNone/>
              <a:defRPr b="1">
                <a:solidFill>
                  <a:srgbClr val="666666"/>
                </a:solidFill>
                <a:latin typeface="PT Sans" pitchFamily="34" charset="-5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dirty="0" smtClean="0"/>
              <a:t>Константин Константинопольский</a:t>
            </a:r>
            <a:endParaRPr lang="ru-RU" dirty="0"/>
          </a:p>
        </p:txBody>
      </p:sp>
      <p:sp>
        <p:nvSpPr>
          <p:cNvPr id="9" name="Текст 8"/>
          <p:cNvSpPr>
            <a:spLocks noGrp="1"/>
          </p:cNvSpPr>
          <p:nvPr>
            <p:ph type="body" sz="quarter" idx="10" hasCustomPrompt="1"/>
          </p:nvPr>
        </p:nvSpPr>
        <p:spPr>
          <a:xfrm>
            <a:off x="635395" y="4581133"/>
            <a:ext cx="11104696" cy="1620193"/>
          </a:xfrm>
          <a:prstGeom prst="rect">
            <a:avLst/>
          </a:prstGeom>
        </p:spPr>
        <p:txBody>
          <a:bodyPr>
            <a:noAutofit/>
          </a:bodyPr>
          <a:lstStyle>
            <a:lvl1pPr marL="0" indent="0" algn="l">
              <a:buNone/>
              <a:defRPr sz="2400" baseline="0">
                <a:solidFill>
                  <a:srgbClr val="699CDA"/>
                </a:solidFill>
                <a:latin typeface="PT Sans" pitchFamily="34" charset="-52"/>
              </a:defRPr>
            </a:lvl1pPr>
          </a:lstStyle>
          <a:p>
            <a:pPr lvl="0"/>
            <a:r>
              <a:rPr lang="en-US" dirty="0" smtClean="0"/>
              <a:t>kkonstantinopolsky@ptsecurity.ru</a:t>
            </a:r>
          </a:p>
          <a:p>
            <a:pPr lvl="0"/>
            <a:r>
              <a:rPr lang="en-US" dirty="0" smtClean="0"/>
              <a:t>@</a:t>
            </a:r>
            <a:r>
              <a:rPr lang="en-US" dirty="0" err="1" smtClean="0"/>
              <a:t>super_puper</a:t>
            </a:r>
            <a:endParaRPr lang="ru-RU" dirty="0"/>
          </a:p>
        </p:txBody>
      </p:sp>
      <p:sp>
        <p:nvSpPr>
          <p:cNvPr id="3" name="TextBox 2"/>
          <p:cNvSpPr txBox="1"/>
          <p:nvPr/>
        </p:nvSpPr>
        <p:spPr>
          <a:xfrm>
            <a:off x="635413" y="980728"/>
            <a:ext cx="9261355" cy="1980220"/>
          </a:xfrm>
          <a:prstGeom prst="rect">
            <a:avLst/>
          </a:prstGeom>
        </p:spPr>
        <p:txBody>
          <a:bodyPr vert="horz" wrap="none" lIns="91440" tIns="45720" rIns="91440" bIns="45720" rtlCol="0">
            <a:noAutofit/>
          </a:bodyPr>
          <a:lstStyle/>
          <a:p>
            <a:r>
              <a:rPr lang="ru-RU" sz="5200" dirty="0" smtClean="0">
                <a:latin typeface="PT Sans" pitchFamily="34" charset="-52"/>
              </a:rPr>
              <a:t>Конец рассказа</a:t>
            </a:r>
            <a:br>
              <a:rPr lang="ru-RU" sz="5200" dirty="0" smtClean="0">
                <a:latin typeface="PT Sans" pitchFamily="34" charset="-52"/>
              </a:rPr>
            </a:br>
            <a:r>
              <a:rPr lang="ru-RU" sz="5200" dirty="0" smtClean="0">
                <a:latin typeface="PT Sans" pitchFamily="34" charset="-52"/>
              </a:rPr>
              <a:t>Спасибо за внимание</a:t>
            </a:r>
            <a:endParaRPr lang="ru-RU" sz="5200" b="0" dirty="0" smtClean="0">
              <a:solidFill>
                <a:srgbClr val="999999"/>
              </a:solidFill>
              <a:latin typeface="PT Sans" pitchFamily="34" charset="-52"/>
            </a:endParaRPr>
          </a:p>
        </p:txBody>
      </p:sp>
      <p:sp>
        <p:nvSpPr>
          <p:cNvPr id="14" name="Текст 13"/>
          <p:cNvSpPr>
            <a:spLocks noGrp="1"/>
          </p:cNvSpPr>
          <p:nvPr>
            <p:ph type="body" sz="quarter" idx="11" hasCustomPrompt="1"/>
          </p:nvPr>
        </p:nvSpPr>
        <p:spPr>
          <a:xfrm>
            <a:off x="635000" y="3573016"/>
            <a:ext cx="11125200" cy="1008063"/>
          </a:xfrm>
          <a:prstGeom prst="rect">
            <a:avLst/>
          </a:prstGeom>
        </p:spPr>
        <p:txBody>
          <a:bodyPr/>
          <a:lstStyle>
            <a:lvl1pPr marL="0" indent="0">
              <a:buNone/>
              <a:defRPr sz="2200">
                <a:solidFill>
                  <a:srgbClr val="999999"/>
                </a:solidFill>
                <a:latin typeface="PT Sans" pitchFamily="34" charset="-52"/>
              </a:defRPr>
            </a:lvl1pPr>
          </a:lstStyle>
          <a:p>
            <a:pPr lvl="0"/>
            <a:r>
              <a:rPr lang="ru-RU" dirty="0" smtClean="0"/>
              <a:t>должность, со строчной буквы</a:t>
            </a:r>
            <a:r>
              <a:rPr lang="en-US" dirty="0" smtClean="0"/>
              <a:t/>
            </a:r>
            <a:br>
              <a:rPr lang="en-US" dirty="0" smtClean="0"/>
            </a:br>
            <a:r>
              <a:rPr lang="ru-RU" dirty="0" smtClean="0"/>
              <a:t>Компания, с прописной буквы</a:t>
            </a:r>
            <a:endParaRPr lang="ru-RU" dirty="0"/>
          </a:p>
        </p:txBody>
      </p:sp>
    </p:spTree>
    <p:extLst>
      <p:ext uri="{BB962C8B-B14F-4D97-AF65-F5344CB8AC3E}">
        <p14:creationId xmlns:p14="http://schemas.microsoft.com/office/powerpoint/2010/main" val="108315599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ru-RU" smtClean="0"/>
              <a:t>Образец заголовка</a:t>
            </a:r>
            <a:endParaRPr lang="en-US"/>
          </a:p>
        </p:txBody>
      </p:sp>
      <p:sp>
        <p:nvSpPr>
          <p:cNvPr id="3" name="Подзаголовок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a:p>
        </p:txBody>
      </p:sp>
      <p:sp>
        <p:nvSpPr>
          <p:cNvPr id="4" name="Дата 3"/>
          <p:cNvSpPr>
            <a:spLocks noGrp="1"/>
          </p:cNvSpPr>
          <p:nvPr>
            <p:ph type="dt" sz="half" idx="10"/>
          </p:nvPr>
        </p:nvSpPr>
        <p:spPr>
          <a:xfrm>
            <a:off x="838200" y="6356350"/>
            <a:ext cx="2743200" cy="365125"/>
          </a:xfrm>
          <a:prstGeom prst="rect">
            <a:avLst/>
          </a:prstGeom>
        </p:spPr>
        <p:txBody>
          <a:bodyPr/>
          <a:lstStyle/>
          <a:p>
            <a:fld id="{FE02E794-14F2-46CE-B0CE-7FA780ED60A4}" type="datetime1">
              <a:rPr lang="en-US" smtClean="0"/>
              <a:t>3/17/2016</a:t>
            </a:fld>
            <a:endParaRPr lang="en-US"/>
          </a:p>
        </p:txBody>
      </p:sp>
      <p:sp>
        <p:nvSpPr>
          <p:cNvPr id="5" name="Нижний колонтитул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Номер слайда 5"/>
          <p:cNvSpPr>
            <a:spLocks noGrp="1"/>
          </p:cNvSpPr>
          <p:nvPr>
            <p:ph type="sldNum" sz="quarter" idx="12"/>
          </p:nvPr>
        </p:nvSpPr>
        <p:spPr>
          <a:xfrm>
            <a:off x="8610600" y="6356350"/>
            <a:ext cx="2743200" cy="365125"/>
          </a:xfrm>
          <a:prstGeom prst="rect">
            <a:avLst/>
          </a:prstGeom>
        </p:spPr>
        <p:txBody>
          <a:bodyPr/>
          <a:lstStyle/>
          <a:p>
            <a:fld id="{188C5D83-7A59-4B72-8145-66458CEA1F8F}" type="slidenum">
              <a:rPr lang="en-US" smtClean="0"/>
              <a:t>‹#›</a:t>
            </a:fld>
            <a:endParaRPr lang="en-US"/>
          </a:p>
        </p:txBody>
      </p:sp>
    </p:spTree>
    <p:extLst>
      <p:ext uri="{BB962C8B-B14F-4D97-AF65-F5344CB8AC3E}">
        <p14:creationId xmlns:p14="http://schemas.microsoft.com/office/powerpoint/2010/main" val="1544087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a:lstStyle/>
          <a:p>
            <a:r>
              <a:rPr lang="ru-RU" smtClean="0"/>
              <a:t>Образец заголовка</a:t>
            </a:r>
            <a:endParaRPr lang="en-US"/>
          </a:p>
        </p:txBody>
      </p:sp>
      <p:sp>
        <p:nvSpPr>
          <p:cNvPr id="3" name="Объект 2"/>
          <p:cNvSpPr>
            <a:spLocks noGrp="1"/>
          </p:cNvSpPr>
          <p:nvPr>
            <p:ph idx="1"/>
          </p:nvPr>
        </p:nvSpPr>
        <p:spPr>
          <a:xfrm>
            <a:off x="838200" y="1825625"/>
            <a:ext cx="10515600" cy="4351338"/>
          </a:xfrm>
          <a:prstGeom prst="rect">
            <a:avLst/>
          </a:prstGeo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a:xfrm>
            <a:off x="838200" y="6356350"/>
            <a:ext cx="2743200" cy="365125"/>
          </a:xfrm>
          <a:prstGeom prst="rect">
            <a:avLst/>
          </a:prstGeom>
        </p:spPr>
        <p:txBody>
          <a:bodyPr/>
          <a:lstStyle/>
          <a:p>
            <a:fld id="{F1D369AD-E0B7-480B-9514-FA68B9DF48C4}" type="datetime1">
              <a:rPr lang="en-US" smtClean="0"/>
              <a:t>3/17/2016</a:t>
            </a:fld>
            <a:endParaRPr lang="en-US"/>
          </a:p>
        </p:txBody>
      </p:sp>
      <p:sp>
        <p:nvSpPr>
          <p:cNvPr id="5" name="Нижний колонтитул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Номер слайда 5"/>
          <p:cNvSpPr>
            <a:spLocks noGrp="1"/>
          </p:cNvSpPr>
          <p:nvPr>
            <p:ph type="sldNum" sz="quarter" idx="12"/>
          </p:nvPr>
        </p:nvSpPr>
        <p:spPr>
          <a:xfrm>
            <a:off x="8610600" y="6356350"/>
            <a:ext cx="2743200" cy="365125"/>
          </a:xfrm>
          <a:prstGeom prst="rect">
            <a:avLst/>
          </a:prstGeom>
        </p:spPr>
        <p:txBody>
          <a:bodyPr/>
          <a:lstStyle/>
          <a:p>
            <a:fld id="{188C5D83-7A59-4B72-8145-66458CEA1F8F}" type="slidenum">
              <a:rPr lang="en-US" smtClean="0"/>
              <a:t>‹#›</a:t>
            </a:fld>
            <a:endParaRPr lang="en-US"/>
          </a:p>
        </p:txBody>
      </p:sp>
    </p:spTree>
    <p:extLst>
      <p:ext uri="{BB962C8B-B14F-4D97-AF65-F5344CB8AC3E}">
        <p14:creationId xmlns:p14="http://schemas.microsoft.com/office/powerpoint/2010/main" val="4006438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Прямоугольник 1"/>
          <p:cNvSpPr/>
          <p:nvPr/>
        </p:nvSpPr>
        <p:spPr>
          <a:xfrm>
            <a:off x="0" y="0"/>
            <a:ext cx="12192000" cy="216000"/>
          </a:xfrm>
          <a:prstGeom prst="rect">
            <a:avLst/>
          </a:prstGeom>
          <a:solidFill>
            <a:srgbClr val="D323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5" name="Прямоугольник 4"/>
          <p:cNvSpPr/>
          <p:nvPr/>
        </p:nvSpPr>
        <p:spPr>
          <a:xfrm>
            <a:off x="-3703" y="6642000"/>
            <a:ext cx="12192000" cy="216000"/>
          </a:xfrm>
          <a:prstGeom prst="rect">
            <a:avLst/>
          </a:prstGeom>
          <a:solidFill>
            <a:srgbClr val="51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pic>
        <p:nvPicPr>
          <p:cNvPr id="3" name="Рисунок 2"/>
          <p:cNvPicPr>
            <a:picLocks noChangeAspect="1"/>
          </p:cNvPicPr>
          <p:nvPr/>
        </p:nvPicPr>
        <p:blipFill>
          <a:blip r:embed="rId10"/>
          <a:stretch>
            <a:fillRect/>
          </a:stretch>
        </p:blipFill>
        <p:spPr>
          <a:xfrm>
            <a:off x="99690" y="6651807"/>
            <a:ext cx="3043982" cy="196386"/>
          </a:xfrm>
          <a:prstGeom prst="rect">
            <a:avLst/>
          </a:prstGeom>
        </p:spPr>
      </p:pic>
    </p:spTree>
    <p:extLst>
      <p:ext uri="{BB962C8B-B14F-4D97-AF65-F5344CB8AC3E}">
        <p14:creationId xmlns:p14="http://schemas.microsoft.com/office/powerpoint/2010/main" val="35156029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8.xml"/><Relationship Id="rId4" Type="http://schemas.openxmlformats.org/officeDocument/2006/relationships/comments" Target="../comments/comment6.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11.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13.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14.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image" Target="../media/image17.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comments" Target="../comments/comment16.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comments" Target="../comments/comment17.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ntlr/grammars-v4/tree/master/php"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02549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Технологии </a:t>
            </a:r>
            <a:r>
              <a:rPr lang="ru-RU" dirty="0" err="1" smtClean="0"/>
              <a:t>парсинга</a:t>
            </a:r>
            <a:r>
              <a:rPr lang="ru-RU" dirty="0" smtClean="0"/>
              <a:t> кода в </a:t>
            </a:r>
            <a:r>
              <a:rPr lang="en-US" dirty="0" smtClean="0"/>
              <a:t>.NET</a:t>
            </a:r>
            <a:endParaRPr lang="en-US" dirty="0"/>
          </a:p>
        </p:txBody>
      </p:sp>
      <p:sp>
        <p:nvSpPr>
          <p:cNvPr id="3" name="Объект 2"/>
          <p:cNvSpPr>
            <a:spLocks noGrp="1"/>
          </p:cNvSpPr>
          <p:nvPr>
            <p:ph idx="1"/>
          </p:nvPr>
        </p:nvSpPr>
        <p:spPr>
          <a:xfrm>
            <a:off x="838200" y="1632858"/>
            <a:ext cx="10515600" cy="4544106"/>
          </a:xfrm>
        </p:spPr>
        <p:txBody>
          <a:bodyPr>
            <a:normAutofit fontScale="92500" lnSpcReduction="10000"/>
          </a:bodyPr>
          <a:lstStyle/>
          <a:p>
            <a:r>
              <a:rPr lang="en-US" dirty="0" smtClean="0"/>
              <a:t>Roslyn</a:t>
            </a:r>
            <a:endParaRPr lang="ru-RU" dirty="0" smtClean="0"/>
          </a:p>
          <a:p>
            <a:pPr marL="0" lvl="1" indent="0">
              <a:spcBef>
                <a:spcPts val="1000"/>
              </a:spcBef>
              <a:buNone/>
            </a:pPr>
            <a:r>
              <a:rPr lang="ru-RU" sz="2600" dirty="0">
                <a:solidFill>
                  <a:srgbClr val="00B050"/>
                </a:solidFill>
              </a:rPr>
              <a:t> </a:t>
            </a:r>
            <a:r>
              <a:rPr lang="ru-RU" sz="2600" dirty="0" smtClean="0">
                <a:solidFill>
                  <a:srgbClr val="00B050"/>
                </a:solidFill>
              </a:rPr>
              <a:t>    + Высокая </a:t>
            </a:r>
            <a:r>
              <a:rPr lang="ru-RU" sz="2600" dirty="0">
                <a:solidFill>
                  <a:srgbClr val="00B050"/>
                </a:solidFill>
              </a:rPr>
              <a:t>производительность</a:t>
            </a:r>
            <a:r>
              <a:rPr lang="ru-RU" sz="2600" dirty="0" smtClean="0">
                <a:solidFill>
                  <a:srgbClr val="00B050"/>
                </a:solidFill>
              </a:rPr>
              <a:t>.</a:t>
            </a:r>
            <a:endParaRPr lang="en-US" sz="2600" dirty="0" smtClean="0">
              <a:solidFill>
                <a:srgbClr val="00B050"/>
              </a:solidFill>
            </a:endParaRPr>
          </a:p>
          <a:p>
            <a:pPr marL="0" lvl="1" indent="0">
              <a:spcBef>
                <a:spcPts val="1000"/>
              </a:spcBef>
              <a:buNone/>
            </a:pPr>
            <a:r>
              <a:rPr lang="en-US" sz="2600" dirty="0">
                <a:solidFill>
                  <a:srgbClr val="00B050"/>
                </a:solidFill>
              </a:rPr>
              <a:t> </a:t>
            </a:r>
            <a:r>
              <a:rPr lang="en-US" sz="2600" dirty="0" smtClean="0">
                <a:solidFill>
                  <a:srgbClr val="00B050"/>
                </a:solidFill>
              </a:rPr>
              <a:t>    +</a:t>
            </a:r>
            <a:r>
              <a:rPr lang="ru-RU" sz="2600" dirty="0" smtClean="0">
                <a:solidFill>
                  <a:srgbClr val="00B050"/>
                </a:solidFill>
              </a:rPr>
              <a:t> Продуманность и качественный </a:t>
            </a:r>
            <a:r>
              <a:rPr lang="ru-RU" sz="2600" dirty="0" err="1">
                <a:solidFill>
                  <a:srgbClr val="00B050"/>
                </a:solidFill>
              </a:rPr>
              <a:t>п</a:t>
            </a:r>
            <a:r>
              <a:rPr lang="ru-RU" sz="2600" dirty="0" err="1" smtClean="0">
                <a:solidFill>
                  <a:srgbClr val="00B050"/>
                </a:solidFill>
              </a:rPr>
              <a:t>арсинг</a:t>
            </a:r>
            <a:r>
              <a:rPr lang="ru-RU" sz="2600" dirty="0" smtClean="0">
                <a:solidFill>
                  <a:srgbClr val="00B050"/>
                </a:solidFill>
              </a:rPr>
              <a:t>, </a:t>
            </a:r>
            <a:r>
              <a:rPr lang="en-US" sz="2600" dirty="0" smtClean="0">
                <a:solidFill>
                  <a:srgbClr val="00B050"/>
                </a:solidFill>
              </a:rPr>
              <a:t>Microsoft.</a:t>
            </a:r>
          </a:p>
          <a:p>
            <a:pPr marL="0" lvl="1" indent="0">
              <a:spcBef>
                <a:spcPts val="1000"/>
              </a:spcBef>
              <a:buNone/>
            </a:pPr>
            <a:r>
              <a:rPr lang="en-US" sz="2600" dirty="0" smtClean="0">
                <a:solidFill>
                  <a:srgbClr val="00B050"/>
                </a:solidFill>
              </a:rPr>
              <a:t>    </a:t>
            </a:r>
            <a:r>
              <a:rPr lang="ru-RU" sz="2600" dirty="0" smtClean="0">
                <a:solidFill>
                  <a:srgbClr val="00B050"/>
                </a:solidFill>
              </a:rPr>
              <a:t> </a:t>
            </a:r>
            <a:r>
              <a:rPr lang="ru-RU" sz="2600" dirty="0">
                <a:solidFill>
                  <a:srgbClr val="00B050"/>
                </a:solidFill>
              </a:rPr>
              <a:t>+ Хорошая поддержка на </a:t>
            </a:r>
            <a:r>
              <a:rPr lang="en-US" sz="2600" dirty="0">
                <a:solidFill>
                  <a:srgbClr val="00B050"/>
                </a:solidFill>
              </a:rPr>
              <a:t>GitHub</a:t>
            </a:r>
            <a:r>
              <a:rPr lang="ru-RU" sz="2600" dirty="0">
                <a:solidFill>
                  <a:srgbClr val="00B050"/>
                </a:solidFill>
              </a:rPr>
              <a:t>.</a:t>
            </a:r>
            <a:endParaRPr lang="ru-RU" sz="2600" dirty="0" smtClean="0">
              <a:solidFill>
                <a:srgbClr val="00B050"/>
              </a:solidFill>
            </a:endParaRPr>
          </a:p>
          <a:p>
            <a:pPr marL="0" lvl="1" indent="0">
              <a:spcBef>
                <a:spcPts val="1000"/>
              </a:spcBef>
              <a:buNone/>
            </a:pPr>
            <a:r>
              <a:rPr lang="ru-RU" sz="2600" dirty="0">
                <a:solidFill>
                  <a:schemeClr val="accent6">
                    <a:lumMod val="75000"/>
                  </a:schemeClr>
                </a:solidFill>
              </a:rPr>
              <a:t> </a:t>
            </a:r>
            <a:r>
              <a:rPr lang="ru-RU" sz="2600" dirty="0" smtClean="0">
                <a:solidFill>
                  <a:schemeClr val="accent6">
                    <a:lumMod val="75000"/>
                  </a:schemeClr>
                </a:solidFill>
              </a:rPr>
              <a:t>    </a:t>
            </a:r>
            <a:r>
              <a:rPr lang="ru-RU" sz="2600" dirty="0" smtClean="0">
                <a:solidFill>
                  <a:srgbClr val="FF0000"/>
                </a:solidFill>
              </a:rPr>
              <a:t>- </a:t>
            </a:r>
            <a:r>
              <a:rPr lang="ru-RU" sz="2600" dirty="0" err="1" smtClean="0">
                <a:solidFill>
                  <a:srgbClr val="FF0000"/>
                </a:solidFill>
              </a:rPr>
              <a:t>Парсинг</a:t>
            </a:r>
            <a:r>
              <a:rPr lang="ru-RU" sz="2600" dirty="0" smtClean="0">
                <a:solidFill>
                  <a:srgbClr val="FF0000"/>
                </a:solidFill>
              </a:rPr>
              <a:t> только </a:t>
            </a:r>
            <a:r>
              <a:rPr lang="en-US" sz="2600" dirty="0" smtClean="0">
                <a:solidFill>
                  <a:srgbClr val="FF0000"/>
                </a:solidFill>
              </a:rPr>
              <a:t>C# </a:t>
            </a:r>
            <a:r>
              <a:rPr lang="ru-RU" sz="2600" dirty="0" smtClean="0">
                <a:solidFill>
                  <a:srgbClr val="FF0000"/>
                </a:solidFill>
              </a:rPr>
              <a:t>и </a:t>
            </a:r>
            <a:r>
              <a:rPr lang="en-US" sz="2600" dirty="0" err="1" smtClean="0">
                <a:solidFill>
                  <a:srgbClr val="FF0000"/>
                </a:solidFill>
              </a:rPr>
              <a:t>VisualBasic</a:t>
            </a:r>
            <a:r>
              <a:rPr lang="en-US" sz="2600" dirty="0" smtClean="0">
                <a:solidFill>
                  <a:srgbClr val="FF0000"/>
                </a:solidFill>
              </a:rPr>
              <a:t>.</a:t>
            </a:r>
            <a:endParaRPr lang="ru-RU" sz="2600" dirty="0" smtClean="0">
              <a:solidFill>
                <a:srgbClr val="FF0000"/>
              </a:solidFill>
            </a:endParaRPr>
          </a:p>
          <a:p>
            <a:r>
              <a:rPr lang="en-US" dirty="0" smtClean="0"/>
              <a:t>ANTLR</a:t>
            </a:r>
            <a:endParaRPr lang="ru-RU" dirty="0"/>
          </a:p>
          <a:p>
            <a:pPr marL="0" indent="0">
              <a:buNone/>
            </a:pPr>
            <a:r>
              <a:rPr lang="ru-RU" sz="2600" dirty="0" smtClean="0">
                <a:solidFill>
                  <a:srgbClr val="00B050"/>
                </a:solidFill>
              </a:rPr>
              <a:t>    + Универсальность (много грамматик и различные </a:t>
            </a:r>
            <a:r>
              <a:rPr lang="en-US" sz="2600" dirty="0" smtClean="0">
                <a:solidFill>
                  <a:srgbClr val="00B050"/>
                </a:solidFill>
              </a:rPr>
              <a:t>runtime</a:t>
            </a:r>
            <a:r>
              <a:rPr lang="ru-RU" sz="2600" dirty="0" smtClean="0">
                <a:solidFill>
                  <a:srgbClr val="00B050"/>
                </a:solidFill>
              </a:rPr>
              <a:t>).</a:t>
            </a:r>
          </a:p>
          <a:p>
            <a:pPr marL="0" indent="0">
              <a:buNone/>
            </a:pPr>
            <a:r>
              <a:rPr lang="ru-RU" sz="2600" dirty="0">
                <a:solidFill>
                  <a:srgbClr val="00B050"/>
                </a:solidFill>
              </a:rPr>
              <a:t> </a:t>
            </a:r>
            <a:r>
              <a:rPr lang="ru-RU" sz="2600" dirty="0" smtClean="0">
                <a:solidFill>
                  <a:srgbClr val="00B050"/>
                </a:solidFill>
              </a:rPr>
              <a:t>   + Хорошая поддержка на </a:t>
            </a:r>
            <a:r>
              <a:rPr lang="en-US" sz="2600" dirty="0" smtClean="0">
                <a:solidFill>
                  <a:srgbClr val="00B050"/>
                </a:solidFill>
              </a:rPr>
              <a:t>GitHub</a:t>
            </a:r>
            <a:r>
              <a:rPr lang="ru-RU" sz="2600" dirty="0" smtClean="0">
                <a:solidFill>
                  <a:srgbClr val="00B050"/>
                </a:solidFill>
              </a:rPr>
              <a:t>.</a:t>
            </a:r>
          </a:p>
          <a:p>
            <a:pPr marL="0" indent="0">
              <a:buNone/>
            </a:pPr>
            <a:r>
              <a:rPr lang="ru-RU" sz="2600" dirty="0"/>
              <a:t> </a:t>
            </a:r>
            <a:r>
              <a:rPr lang="ru-RU" sz="2600" dirty="0" smtClean="0"/>
              <a:t>   </a:t>
            </a:r>
            <a:r>
              <a:rPr lang="ru-RU" sz="2600" dirty="0" smtClean="0">
                <a:solidFill>
                  <a:srgbClr val="FF0000"/>
                </a:solidFill>
              </a:rPr>
              <a:t>- Плохая производительность в случае глубокой рекурсии.</a:t>
            </a:r>
          </a:p>
          <a:p>
            <a:pPr marL="0" indent="0">
              <a:buNone/>
            </a:pPr>
            <a:r>
              <a:rPr lang="ru-RU" sz="2600" dirty="0">
                <a:solidFill>
                  <a:srgbClr val="FF0000"/>
                </a:solidFill>
              </a:rPr>
              <a:t> </a:t>
            </a:r>
            <a:r>
              <a:rPr lang="ru-RU" sz="2600" dirty="0" smtClean="0">
                <a:solidFill>
                  <a:srgbClr val="FF0000"/>
                </a:solidFill>
              </a:rPr>
              <a:t>   - Искусственный код </a:t>
            </a:r>
            <a:r>
              <a:rPr lang="ru-RU" sz="2600" dirty="0" err="1" smtClean="0">
                <a:solidFill>
                  <a:srgbClr val="FF0000"/>
                </a:solidFill>
              </a:rPr>
              <a:t>парсера</a:t>
            </a:r>
            <a:r>
              <a:rPr lang="ru-RU" sz="2600" dirty="0">
                <a:solidFill>
                  <a:srgbClr val="FF0000"/>
                </a:solidFill>
              </a:rPr>
              <a:t> </a:t>
            </a:r>
            <a:r>
              <a:rPr lang="ru-RU" sz="2600" dirty="0" smtClean="0">
                <a:solidFill>
                  <a:srgbClr val="FF0000"/>
                </a:solidFill>
              </a:rPr>
              <a:t>из-за </a:t>
            </a:r>
            <a:r>
              <a:rPr lang="ru-RU" sz="2600" dirty="0" err="1" smtClean="0">
                <a:solidFill>
                  <a:srgbClr val="FF0000"/>
                </a:solidFill>
              </a:rPr>
              <a:t>автогенерации</a:t>
            </a:r>
            <a:r>
              <a:rPr lang="ru-RU" sz="2600" dirty="0" smtClean="0">
                <a:solidFill>
                  <a:srgbClr val="FF0000"/>
                </a:solidFill>
              </a:rPr>
              <a:t>.</a:t>
            </a:r>
            <a:endParaRPr lang="en-US" sz="2600" dirty="0">
              <a:solidFill>
                <a:srgbClr val="FF0000"/>
              </a:solidFill>
            </a:endParaRPr>
          </a:p>
          <a:p>
            <a:pPr marL="457200" lvl="1" indent="0">
              <a:buNone/>
            </a:pPr>
            <a:endParaRPr lang="ru-RU" dirty="0"/>
          </a:p>
        </p:txBody>
      </p:sp>
      <p:pic>
        <p:nvPicPr>
          <p:cNvPr id="7170" name="Picture 2" descr="https://avatars3.githubusercontent.com/u/80584?v=3&amp;s=200"/>
          <p:cNvPicPr>
            <a:picLocks noChangeAspect="1" noChangeArrowheads="1"/>
          </p:cNvPicPr>
          <p:nvPr/>
        </p:nvPicPr>
        <p:blipFill rotWithShape="1">
          <a:blip r:embed="rId2">
            <a:extLst>
              <a:ext uri="{28A0092B-C50C-407E-A947-70E740481C1C}">
                <a14:useLocalDpi xmlns:a14="http://schemas.microsoft.com/office/drawing/2010/main" val="0"/>
              </a:ext>
            </a:extLst>
          </a:blip>
          <a:srcRect l="5173" r="4896"/>
          <a:stretch/>
        </p:blipFill>
        <p:spPr bwMode="auto">
          <a:xfrm>
            <a:off x="9795641" y="4441761"/>
            <a:ext cx="1270277" cy="141250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avatars2.githubusercontent.com/u/914196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95641" y="2154623"/>
            <a:ext cx="1220675" cy="122067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3"/>
          <p:cNvSpPr>
            <a:spLocks noGrp="1"/>
          </p:cNvSpPr>
          <p:nvPr>
            <p:ph type="sldNum" sz="quarter" idx="12"/>
          </p:nvPr>
        </p:nvSpPr>
        <p:spPr>
          <a:xfrm>
            <a:off x="11751013" y="6264613"/>
            <a:ext cx="440987" cy="369313"/>
          </a:xfrm>
        </p:spPr>
        <p:txBody>
          <a:bodyPr/>
          <a:lstStyle/>
          <a:p>
            <a:r>
              <a:rPr lang="en-US" dirty="0" smtClean="0"/>
              <a:t>10</a:t>
            </a:r>
            <a:endParaRPr lang="en-US" dirty="0"/>
          </a:p>
        </p:txBody>
      </p:sp>
    </p:spTree>
    <p:extLst>
      <p:ext uri="{BB962C8B-B14F-4D97-AF65-F5344CB8AC3E}">
        <p14:creationId xmlns:p14="http://schemas.microsoft.com/office/powerpoint/2010/main" val="3048782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133475"/>
          </a:xfrm>
        </p:spPr>
        <p:txBody>
          <a:bodyPr/>
          <a:lstStyle/>
          <a:p>
            <a:r>
              <a:rPr lang="en-US" smtClean="0"/>
              <a:t>Visitor vs</a:t>
            </a:r>
            <a:r>
              <a:rPr lang="ru-RU" smtClean="0"/>
              <a:t> </a:t>
            </a:r>
            <a:r>
              <a:rPr lang="en-US" smtClean="0"/>
              <a:t>Listener (Walker)</a:t>
            </a:r>
            <a:endParaRPr lang="en-US"/>
          </a:p>
        </p:txBody>
      </p:sp>
      <p:pic>
        <p:nvPicPr>
          <p:cNvPr id="3074" name="Picture 2" descr="https://documents.lucidchart.com/documents/4ada00f0-512a-1834-a06e-34710a00093e/pages/0_0?a=2353&amp;x=97&amp;y=617&amp;w=902&amp;h=499&amp;store=1&amp;accept=image%2F*&amp;auth=LCA%2055c610be3cc965cfb171771209e063e27d7f23df-ts%3D1449507442"/>
          <p:cNvPicPr>
            <a:picLocks noChangeAspect="1" noChangeArrowheads="1"/>
          </p:cNvPicPr>
          <p:nvPr/>
        </p:nvPicPr>
        <p:blipFill rotWithShape="1">
          <a:blip r:embed="rId2">
            <a:extLst>
              <a:ext uri="{28A0092B-C50C-407E-A947-70E740481C1C}">
                <a14:useLocalDpi xmlns:a14="http://schemas.microsoft.com/office/drawing/2010/main" val="0"/>
              </a:ext>
            </a:extLst>
          </a:blip>
          <a:srcRect l="2478" r="4361" b="2884"/>
          <a:stretch/>
        </p:blipFill>
        <p:spPr bwMode="auto">
          <a:xfrm>
            <a:off x="345440" y="1368742"/>
            <a:ext cx="8953500" cy="51562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9575800" y="2146301"/>
            <a:ext cx="2171700" cy="954107"/>
          </a:xfrm>
          <a:prstGeom prst="rect">
            <a:avLst/>
          </a:prstGeom>
          <a:noFill/>
        </p:spPr>
        <p:txBody>
          <a:bodyPr wrap="square" rtlCol="0">
            <a:spAutoFit/>
          </a:bodyPr>
          <a:lstStyle/>
          <a:p>
            <a:pPr marL="285750" indent="-285750">
              <a:buFont typeface="Arial" panose="020B0604020202020204" pitchFamily="34" charset="0"/>
              <a:buChar char="•"/>
            </a:pPr>
            <a:r>
              <a:rPr lang="en-US" sz="2800" smtClean="0"/>
              <a:t>Listener</a:t>
            </a:r>
          </a:p>
          <a:p>
            <a:pPr marL="285750" indent="-285750">
              <a:buFont typeface="Arial" panose="020B0604020202020204" pitchFamily="34" charset="0"/>
              <a:buChar char="•"/>
            </a:pPr>
            <a:r>
              <a:rPr lang="en-US" sz="2800" smtClean="0">
                <a:solidFill>
                  <a:srgbClr val="C92D39"/>
                </a:solidFill>
              </a:rPr>
              <a:t>Visitor</a:t>
            </a:r>
            <a:endParaRPr lang="en-US" sz="2800">
              <a:solidFill>
                <a:srgbClr val="C92D39"/>
              </a:solidFill>
            </a:endParaRPr>
          </a:p>
        </p:txBody>
      </p:sp>
      <p:sp>
        <p:nvSpPr>
          <p:cNvPr id="6" name="Slide Number Placeholder 3"/>
          <p:cNvSpPr>
            <a:spLocks noGrp="1"/>
          </p:cNvSpPr>
          <p:nvPr>
            <p:ph type="sldNum" sz="quarter" idx="12"/>
          </p:nvPr>
        </p:nvSpPr>
        <p:spPr>
          <a:xfrm>
            <a:off x="11751013" y="6264613"/>
            <a:ext cx="440987" cy="369313"/>
          </a:xfrm>
        </p:spPr>
        <p:txBody>
          <a:bodyPr/>
          <a:lstStyle/>
          <a:p>
            <a:r>
              <a:rPr lang="en-US" dirty="0" smtClean="0"/>
              <a:t>11</a:t>
            </a:r>
            <a:endParaRPr lang="en-US" dirty="0"/>
          </a:p>
        </p:txBody>
      </p:sp>
    </p:spTree>
    <p:extLst>
      <p:ext uri="{BB962C8B-B14F-4D97-AF65-F5344CB8AC3E}">
        <p14:creationId xmlns:p14="http://schemas.microsoft.com/office/powerpoint/2010/main" val="15358366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Преобразование </a:t>
            </a:r>
            <a:r>
              <a:rPr lang="en-US" smtClean="0"/>
              <a:t>AST</a:t>
            </a:r>
            <a:endParaRPr lang="en-US"/>
          </a:p>
        </p:txBody>
      </p:sp>
      <p:sp>
        <p:nvSpPr>
          <p:cNvPr id="6" name="Прямоугольник 5"/>
          <p:cNvSpPr/>
          <p:nvPr/>
        </p:nvSpPr>
        <p:spPr>
          <a:xfrm>
            <a:off x="735651" y="1690688"/>
            <a:ext cx="9365479" cy="1569660"/>
          </a:xfrm>
          <a:prstGeom prst="rect">
            <a:avLst/>
          </a:prstGeom>
        </p:spPr>
        <p:txBody>
          <a:bodyPr wrap="square">
            <a:spAutoFit/>
          </a:bodyPr>
          <a:lstStyle/>
          <a:p>
            <a:r>
              <a:rPr lang="en-US" sz="1200">
                <a:solidFill>
                  <a:srgbClr val="008000"/>
                </a:solidFill>
                <a:highlight>
                  <a:srgbClr val="FFFFFF"/>
                </a:highlight>
                <a:latin typeface="Consolas" panose="020B0609020204030204" pitchFamily="49" charset="0"/>
              </a:rPr>
              <a:t>//  </a:t>
            </a:r>
            <a:r>
              <a:rPr lang="en-US" sz="1200" err="1">
                <a:solidFill>
                  <a:srgbClr val="008000"/>
                </a:solidFill>
                <a:highlight>
                  <a:srgbClr val="FFFFFF"/>
                </a:highlight>
                <a:latin typeface="Consolas" panose="020B0609020204030204" pitchFamily="49" charset="0"/>
              </a:rPr>
              <a:t>ifStatement</a:t>
            </a:r>
            <a:endParaRPr lang="en-US" sz="1200">
              <a:solidFill>
                <a:srgbClr val="000000"/>
              </a:solidFill>
              <a:highlight>
                <a:srgbClr val="FFFFFF"/>
              </a:highlight>
              <a:latin typeface="Consolas" panose="020B0609020204030204" pitchFamily="49" charset="0"/>
            </a:endParaRPr>
          </a:p>
          <a:p>
            <a:r>
              <a:rPr lang="en-US" sz="1200">
                <a:solidFill>
                  <a:srgbClr val="008000"/>
                </a:solidFill>
                <a:highlight>
                  <a:srgbClr val="FFFFFF"/>
                </a:highlight>
                <a:latin typeface="Consolas" panose="020B0609020204030204" pitchFamily="49" charset="0"/>
              </a:rPr>
              <a:t>//      : If parenthesis statement </a:t>
            </a:r>
            <a:r>
              <a:rPr lang="en-US" sz="1200" err="1">
                <a:solidFill>
                  <a:srgbClr val="008000"/>
                </a:solidFill>
                <a:highlight>
                  <a:srgbClr val="FFFFFF"/>
                </a:highlight>
                <a:latin typeface="Consolas" panose="020B0609020204030204" pitchFamily="49" charset="0"/>
              </a:rPr>
              <a:t>elseIfStatement</a:t>
            </a:r>
            <a:r>
              <a:rPr lang="en-US" sz="1200">
                <a:solidFill>
                  <a:srgbClr val="008000"/>
                </a:solidFill>
                <a:highlight>
                  <a:srgbClr val="FFFFFF"/>
                </a:highlight>
                <a:latin typeface="Consolas" panose="020B0609020204030204" pitchFamily="49" charset="0"/>
              </a:rPr>
              <a:t>* </a:t>
            </a:r>
            <a:r>
              <a:rPr lang="en-US" sz="1200" err="1">
                <a:solidFill>
                  <a:srgbClr val="008000"/>
                </a:solidFill>
                <a:highlight>
                  <a:srgbClr val="FFFFFF"/>
                </a:highlight>
                <a:latin typeface="Consolas" panose="020B0609020204030204" pitchFamily="49" charset="0"/>
              </a:rPr>
              <a:t>elseStatement</a:t>
            </a:r>
            <a:r>
              <a:rPr lang="en-US" sz="1200">
                <a:solidFill>
                  <a:srgbClr val="008000"/>
                </a:solidFill>
                <a:highlight>
                  <a:srgbClr val="FFFFFF"/>
                </a:highlight>
                <a:latin typeface="Consolas" panose="020B0609020204030204" pitchFamily="49" charset="0"/>
              </a:rPr>
              <a:t>?</a:t>
            </a:r>
            <a:endParaRPr lang="en-US" sz="1200">
              <a:solidFill>
                <a:srgbClr val="000000"/>
              </a:solidFill>
              <a:highlight>
                <a:srgbClr val="FFFFFF"/>
              </a:highlight>
              <a:latin typeface="Consolas" panose="020B0609020204030204" pitchFamily="49" charset="0"/>
            </a:endParaRPr>
          </a:p>
          <a:p>
            <a:r>
              <a:rPr lang="en-US" sz="1200">
                <a:solidFill>
                  <a:srgbClr val="008000"/>
                </a:solidFill>
                <a:highlight>
                  <a:srgbClr val="FFFFFF"/>
                </a:highlight>
                <a:latin typeface="Consolas" panose="020B0609020204030204" pitchFamily="49" charset="0"/>
              </a:rPr>
              <a:t>//      | If parenthesis ':' </a:t>
            </a:r>
            <a:r>
              <a:rPr lang="en-US" sz="1200" err="1">
                <a:solidFill>
                  <a:srgbClr val="008000"/>
                </a:solidFill>
                <a:highlight>
                  <a:srgbClr val="FFFFFF"/>
                </a:highlight>
                <a:latin typeface="Consolas" panose="020B0609020204030204" pitchFamily="49" charset="0"/>
              </a:rPr>
              <a:t>innerStatementList</a:t>
            </a:r>
            <a:r>
              <a:rPr lang="en-US" sz="1200">
                <a:solidFill>
                  <a:srgbClr val="008000"/>
                </a:solidFill>
                <a:highlight>
                  <a:srgbClr val="FFFFFF"/>
                </a:highlight>
                <a:latin typeface="Consolas" panose="020B0609020204030204" pitchFamily="49" charset="0"/>
              </a:rPr>
              <a:t> </a:t>
            </a:r>
            <a:r>
              <a:rPr lang="en-US" sz="1200" err="1">
                <a:solidFill>
                  <a:srgbClr val="008000"/>
                </a:solidFill>
                <a:highlight>
                  <a:srgbClr val="FFFFFF"/>
                </a:highlight>
                <a:latin typeface="Consolas" panose="020B0609020204030204" pitchFamily="49" charset="0"/>
              </a:rPr>
              <a:t>elseIfColonStatement</a:t>
            </a:r>
            <a:r>
              <a:rPr lang="en-US" sz="1200">
                <a:solidFill>
                  <a:srgbClr val="008000"/>
                </a:solidFill>
                <a:highlight>
                  <a:srgbClr val="FFFFFF"/>
                </a:highlight>
                <a:latin typeface="Consolas" panose="020B0609020204030204" pitchFamily="49" charset="0"/>
              </a:rPr>
              <a:t>* </a:t>
            </a:r>
            <a:r>
              <a:rPr lang="en-US" sz="1200" err="1">
                <a:solidFill>
                  <a:srgbClr val="008000"/>
                </a:solidFill>
                <a:highlight>
                  <a:srgbClr val="FFFFFF"/>
                </a:highlight>
                <a:latin typeface="Consolas" panose="020B0609020204030204" pitchFamily="49" charset="0"/>
              </a:rPr>
              <a:t>elseColonStatement</a:t>
            </a:r>
            <a:r>
              <a:rPr lang="en-US" sz="1200">
                <a:solidFill>
                  <a:srgbClr val="008000"/>
                </a:solidFill>
                <a:highlight>
                  <a:srgbClr val="FFFFFF"/>
                </a:highlight>
                <a:latin typeface="Consolas" panose="020B0609020204030204" pitchFamily="49" charset="0"/>
              </a:rPr>
              <a:t>? </a:t>
            </a:r>
            <a:r>
              <a:rPr lang="en-US" sz="1200" err="1">
                <a:solidFill>
                  <a:srgbClr val="008000"/>
                </a:solidFill>
                <a:highlight>
                  <a:srgbClr val="FFFFFF"/>
                </a:highlight>
                <a:latin typeface="Consolas" panose="020B0609020204030204" pitchFamily="49" charset="0"/>
              </a:rPr>
              <a:t>EndIf</a:t>
            </a:r>
            <a:r>
              <a:rPr lang="en-US" sz="1200">
                <a:solidFill>
                  <a:srgbClr val="008000"/>
                </a:solidFill>
                <a:highlight>
                  <a:srgbClr val="FFFFFF"/>
                </a:highlight>
                <a:latin typeface="Consolas" panose="020B0609020204030204" pitchFamily="49" charset="0"/>
              </a:rPr>
              <a:t> ';'</a:t>
            </a:r>
            <a:endParaRPr lang="en-US" sz="1200">
              <a:solidFill>
                <a:srgbClr val="000000"/>
              </a:solidFill>
              <a:highlight>
                <a:srgbClr val="FFFFFF"/>
              </a:highlight>
              <a:latin typeface="Consolas" panose="020B0609020204030204" pitchFamily="49" charset="0"/>
            </a:endParaRPr>
          </a:p>
          <a:p>
            <a:r>
              <a:rPr lang="en-US" sz="1200">
                <a:solidFill>
                  <a:srgbClr val="008000"/>
                </a:solidFill>
                <a:highlight>
                  <a:srgbClr val="FFFFFF"/>
                </a:highlight>
                <a:latin typeface="Consolas" panose="020B0609020204030204" pitchFamily="49" charset="0"/>
              </a:rPr>
              <a:t>//      ;</a:t>
            </a:r>
            <a:endParaRPr lang="en-US" sz="1200">
              <a:solidFill>
                <a:srgbClr val="000000"/>
              </a:solidFill>
              <a:highlight>
                <a:srgbClr val="FFFFFF"/>
              </a:highlight>
              <a:latin typeface="Consolas" panose="020B0609020204030204" pitchFamily="49" charset="0"/>
            </a:endParaRPr>
          </a:p>
          <a:p>
            <a:r>
              <a:rPr lang="en-US" sz="1200">
                <a:solidFill>
                  <a:srgbClr val="0000FF"/>
                </a:solidFill>
                <a:highlight>
                  <a:srgbClr val="FFFFFF"/>
                </a:highlight>
                <a:latin typeface="Consolas" panose="020B0609020204030204" pitchFamily="49" charset="0"/>
              </a:rPr>
              <a:t>public</a:t>
            </a:r>
            <a:r>
              <a:rPr lang="en-US" sz="1200">
                <a:solidFill>
                  <a:srgbClr val="000000"/>
                </a:solidFill>
                <a:highlight>
                  <a:srgbClr val="FFFFFF"/>
                </a:highlight>
                <a:latin typeface="Consolas" panose="020B0609020204030204" pitchFamily="49" charset="0"/>
              </a:rPr>
              <a:t> </a:t>
            </a:r>
            <a:r>
              <a:rPr lang="en-US" sz="1200">
                <a:solidFill>
                  <a:srgbClr val="0000FF"/>
                </a:solidFill>
                <a:highlight>
                  <a:srgbClr val="FFFFFF"/>
                </a:highlight>
                <a:latin typeface="Consolas" panose="020B0609020204030204" pitchFamily="49" charset="0"/>
              </a:rPr>
              <a:t>override</a:t>
            </a:r>
            <a:r>
              <a:rPr lang="en-US" sz="1200">
                <a:solidFill>
                  <a:srgbClr val="000000"/>
                </a:solidFill>
                <a:highlight>
                  <a:srgbClr val="FFFFFF"/>
                </a:highlight>
                <a:latin typeface="Consolas" panose="020B0609020204030204" pitchFamily="49" charset="0"/>
              </a:rPr>
              <a:t> </a:t>
            </a:r>
            <a:r>
              <a:rPr lang="en-US" sz="1200" err="1">
                <a:solidFill>
                  <a:srgbClr val="000000"/>
                </a:solidFill>
                <a:highlight>
                  <a:srgbClr val="FFFFFF"/>
                </a:highlight>
                <a:latin typeface="Consolas" panose="020B0609020204030204" pitchFamily="49" charset="0"/>
              </a:rPr>
              <a:t>AstNode</a:t>
            </a:r>
            <a:r>
              <a:rPr lang="en-US" sz="1200">
                <a:solidFill>
                  <a:srgbClr val="000000"/>
                </a:solidFill>
                <a:highlight>
                  <a:srgbClr val="FFFFFF"/>
                </a:highlight>
                <a:latin typeface="Consolas" panose="020B0609020204030204" pitchFamily="49" charset="0"/>
              </a:rPr>
              <a:t> </a:t>
            </a:r>
            <a:r>
              <a:rPr lang="en-US" sz="1200" err="1">
                <a:solidFill>
                  <a:srgbClr val="000000"/>
                </a:solidFill>
                <a:highlight>
                  <a:srgbClr val="FFFFFF"/>
                </a:highlight>
                <a:latin typeface="Consolas" panose="020B0609020204030204" pitchFamily="49" charset="0"/>
              </a:rPr>
              <a:t>VisitIfStatement</a:t>
            </a:r>
            <a:r>
              <a:rPr lang="en-US" sz="1200">
                <a:solidFill>
                  <a:srgbClr val="000000"/>
                </a:solidFill>
                <a:highlight>
                  <a:srgbClr val="FFFFFF"/>
                </a:highlight>
                <a:latin typeface="Consolas" panose="020B0609020204030204" pitchFamily="49" charset="0"/>
              </a:rPr>
              <a:t>(</a:t>
            </a:r>
            <a:r>
              <a:rPr lang="en-US" sz="1200" err="1">
                <a:solidFill>
                  <a:srgbClr val="000000"/>
                </a:solidFill>
                <a:highlight>
                  <a:srgbClr val="FFFFFF"/>
                </a:highlight>
                <a:latin typeface="Consolas" panose="020B0609020204030204" pitchFamily="49" charset="0"/>
              </a:rPr>
              <a:t>PHPParser.IfStatementContext</a:t>
            </a:r>
            <a:r>
              <a:rPr lang="en-US" sz="1200">
                <a:solidFill>
                  <a:srgbClr val="000000"/>
                </a:solidFill>
                <a:highlight>
                  <a:srgbClr val="FFFFFF"/>
                </a:highlight>
                <a:latin typeface="Consolas" panose="020B0609020204030204" pitchFamily="49" charset="0"/>
              </a:rPr>
              <a:t> context)</a:t>
            </a:r>
          </a:p>
          <a:p>
            <a:r>
              <a:rPr lang="en-US" sz="1200">
                <a:solidFill>
                  <a:srgbClr val="000000"/>
                </a:solidFill>
                <a:highlight>
                  <a:srgbClr val="FFFFFF"/>
                </a:highlight>
                <a:latin typeface="Consolas" panose="020B0609020204030204" pitchFamily="49" charset="0"/>
              </a:rPr>
              <a:t>{</a:t>
            </a:r>
          </a:p>
          <a:p>
            <a:r>
              <a:rPr lang="en-US" sz="1200">
                <a:solidFill>
                  <a:srgbClr val="000000"/>
                </a:solidFill>
                <a:highlight>
                  <a:srgbClr val="FFFFFF"/>
                </a:highlight>
                <a:latin typeface="Consolas" panose="020B0609020204030204" pitchFamily="49" charset="0"/>
              </a:rPr>
              <a:t>    </a:t>
            </a:r>
            <a:r>
              <a:rPr lang="en-US" sz="1200">
                <a:solidFill>
                  <a:srgbClr val="0000FF"/>
                </a:solidFill>
                <a:highlight>
                  <a:srgbClr val="FFFFFF"/>
                </a:highlight>
                <a:latin typeface="Consolas" panose="020B0609020204030204" pitchFamily="49" charset="0"/>
              </a:rPr>
              <a:t>throw</a:t>
            </a:r>
            <a:r>
              <a:rPr lang="en-US" sz="1200">
                <a:solidFill>
                  <a:srgbClr val="000000"/>
                </a:solidFill>
                <a:highlight>
                  <a:srgbClr val="FFFFFF"/>
                </a:highlight>
                <a:latin typeface="Consolas" panose="020B0609020204030204" pitchFamily="49" charset="0"/>
              </a:rPr>
              <a:t> </a:t>
            </a:r>
            <a:r>
              <a:rPr lang="en-US" sz="1200">
                <a:solidFill>
                  <a:srgbClr val="0000FF"/>
                </a:solidFill>
                <a:highlight>
                  <a:srgbClr val="FFFFFF"/>
                </a:highlight>
                <a:latin typeface="Consolas" panose="020B0609020204030204" pitchFamily="49" charset="0"/>
              </a:rPr>
              <a:t>new</a:t>
            </a:r>
            <a:r>
              <a:rPr lang="en-US" sz="1200">
                <a:solidFill>
                  <a:srgbClr val="000000"/>
                </a:solidFill>
                <a:highlight>
                  <a:srgbClr val="FFFFFF"/>
                </a:highlight>
                <a:latin typeface="Consolas" panose="020B0609020204030204" pitchFamily="49" charset="0"/>
              </a:rPr>
              <a:t> </a:t>
            </a:r>
            <a:r>
              <a:rPr lang="en-US" sz="1200" err="1">
                <a:solidFill>
                  <a:srgbClr val="000000"/>
                </a:solidFill>
                <a:highlight>
                  <a:srgbClr val="FFFFFF"/>
                </a:highlight>
                <a:latin typeface="Consolas" panose="020B0609020204030204" pitchFamily="49" charset="0"/>
              </a:rPr>
              <a:t>NotImplementedException</a:t>
            </a:r>
            <a:r>
              <a:rPr lang="en-US" sz="1200">
                <a:solidFill>
                  <a:srgbClr val="000000"/>
                </a:solidFill>
                <a:highlight>
                  <a:srgbClr val="FFFFFF"/>
                </a:highlight>
                <a:latin typeface="Consolas" panose="020B0609020204030204" pitchFamily="49" charset="0"/>
              </a:rPr>
              <a:t>();</a:t>
            </a:r>
          </a:p>
          <a:p>
            <a:r>
              <a:rPr lang="en-US" sz="1200">
                <a:solidFill>
                  <a:srgbClr val="000000"/>
                </a:solidFill>
                <a:highlight>
                  <a:srgbClr val="FFFFFF"/>
                </a:highlight>
                <a:latin typeface="Consolas" panose="020B0609020204030204" pitchFamily="49" charset="0"/>
              </a:rPr>
              <a:t>}</a:t>
            </a:r>
            <a:endParaRPr lang="en-US" sz="3200"/>
          </a:p>
        </p:txBody>
      </p:sp>
      <p:sp>
        <p:nvSpPr>
          <p:cNvPr id="7" name="TextBox 6"/>
          <p:cNvSpPr txBox="1"/>
          <p:nvPr/>
        </p:nvSpPr>
        <p:spPr>
          <a:xfrm>
            <a:off x="735651" y="3455094"/>
            <a:ext cx="10812502" cy="1785104"/>
          </a:xfrm>
          <a:prstGeom prst="rect">
            <a:avLst/>
          </a:prstGeom>
          <a:noFill/>
        </p:spPr>
        <p:txBody>
          <a:bodyPr wrap="square" rtlCol="0">
            <a:spAutoFit/>
          </a:bodyPr>
          <a:lstStyle/>
          <a:p>
            <a:pPr marL="285750" indent="-285750">
              <a:buFont typeface="Arial" panose="020B0604020202020204" pitchFamily="34" charset="0"/>
              <a:buChar char="•"/>
            </a:pPr>
            <a:r>
              <a:rPr lang="en-US" sz="2200">
                <a:solidFill>
                  <a:schemeClr val="accent1">
                    <a:lumMod val="75000"/>
                  </a:schemeClr>
                </a:solidFill>
              </a:rPr>
              <a:t>parenthesis</a:t>
            </a:r>
            <a:r>
              <a:rPr lang="en-US" sz="2200"/>
              <a:t> –</a:t>
            </a:r>
            <a:r>
              <a:rPr lang="en-US" sz="2200" smtClean="0"/>
              <a:t> </a:t>
            </a:r>
            <a:r>
              <a:rPr lang="ru-RU" sz="2200"/>
              <a:t>единичное </a:t>
            </a:r>
            <a:r>
              <a:rPr lang="ru-RU" sz="2200" smtClean="0"/>
              <a:t>выражение.</a:t>
            </a:r>
            <a:endParaRPr lang="ru-RU" sz="2200"/>
          </a:p>
          <a:p>
            <a:pPr marL="285750" indent="-285750">
              <a:buFont typeface="Arial" panose="020B0604020202020204" pitchFamily="34" charset="0"/>
              <a:buChar char="•"/>
            </a:pPr>
            <a:r>
              <a:rPr lang="en-US" sz="2200" err="1">
                <a:solidFill>
                  <a:schemeClr val="accent1">
                    <a:lumMod val="75000"/>
                  </a:schemeClr>
                </a:solidFill>
              </a:rPr>
              <a:t>elseIfStatement</a:t>
            </a:r>
            <a:r>
              <a:rPr lang="en-US" sz="2200">
                <a:solidFill>
                  <a:schemeClr val="accent1">
                    <a:lumMod val="75000"/>
                  </a:schemeClr>
                </a:solidFill>
              </a:rPr>
              <a:t>* </a:t>
            </a:r>
            <a:r>
              <a:rPr lang="en-US" sz="2200"/>
              <a:t>–</a:t>
            </a:r>
            <a:r>
              <a:rPr lang="en-US" sz="2200" smtClean="0"/>
              <a:t> </a:t>
            </a:r>
            <a:r>
              <a:rPr lang="ru-RU" sz="2200"/>
              <a:t>массив из нуля или большего </a:t>
            </a:r>
            <a:r>
              <a:rPr lang="ru-RU" sz="2200" smtClean="0"/>
              <a:t>количества.</a:t>
            </a:r>
            <a:endParaRPr lang="ru-RU" sz="2200"/>
          </a:p>
          <a:p>
            <a:pPr marL="285750" indent="-285750">
              <a:buFont typeface="Arial" panose="020B0604020202020204" pitchFamily="34" charset="0"/>
              <a:buChar char="•"/>
            </a:pPr>
            <a:r>
              <a:rPr lang="en-US" sz="2200" err="1">
                <a:solidFill>
                  <a:schemeClr val="accent1">
                    <a:lumMod val="75000"/>
                  </a:schemeClr>
                </a:solidFill>
              </a:rPr>
              <a:t>elseStatement</a:t>
            </a:r>
            <a:r>
              <a:rPr lang="en-US" sz="2200">
                <a:solidFill>
                  <a:schemeClr val="accent1">
                    <a:lumMod val="75000"/>
                  </a:schemeClr>
                </a:solidFill>
              </a:rPr>
              <a:t>?</a:t>
            </a:r>
            <a:r>
              <a:rPr lang="en-US" sz="2200"/>
              <a:t> –</a:t>
            </a:r>
            <a:r>
              <a:rPr lang="en-US" sz="2200" smtClean="0"/>
              <a:t> </a:t>
            </a:r>
            <a:r>
              <a:rPr lang="ru-RU" sz="2200" smtClean="0"/>
              <a:t>если отсутствует, </a:t>
            </a:r>
            <a:r>
              <a:rPr lang="ru-RU" sz="2200"/>
              <a:t>то </a:t>
            </a:r>
            <a:r>
              <a:rPr lang="en-US" sz="2200" smtClean="0"/>
              <a:t>null</a:t>
            </a:r>
            <a:r>
              <a:rPr lang="ru-RU" sz="2200" smtClean="0"/>
              <a:t>.</a:t>
            </a:r>
            <a:endParaRPr lang="en-US" sz="2200"/>
          </a:p>
          <a:p>
            <a:pPr marL="285750" indent="-285750">
              <a:buFont typeface="Arial" panose="020B0604020202020204" pitchFamily="34" charset="0"/>
              <a:buChar char="•"/>
            </a:pPr>
            <a:r>
              <a:rPr lang="en-US" sz="2000" smtClean="0">
                <a:solidFill>
                  <a:srgbClr val="0000FF"/>
                </a:solidFill>
                <a:highlight>
                  <a:srgbClr val="FFFFFF"/>
                </a:highlight>
                <a:latin typeface="Consolas" panose="020B0609020204030204" pitchFamily="49" charset="0"/>
              </a:rPr>
              <a:t>throw</a:t>
            </a:r>
            <a:r>
              <a:rPr lang="en-US" sz="2000" smtClean="0">
                <a:solidFill>
                  <a:srgbClr val="000000"/>
                </a:solidFill>
                <a:highlight>
                  <a:srgbClr val="FFFFFF"/>
                </a:highlight>
                <a:latin typeface="Consolas" panose="020B0609020204030204" pitchFamily="49" charset="0"/>
              </a:rPr>
              <a:t> </a:t>
            </a:r>
            <a:r>
              <a:rPr lang="en-US" sz="2000" smtClean="0">
                <a:solidFill>
                  <a:srgbClr val="0000FF"/>
                </a:solidFill>
                <a:highlight>
                  <a:srgbClr val="FFFFFF"/>
                </a:highlight>
                <a:latin typeface="Consolas" panose="020B0609020204030204" pitchFamily="49" charset="0"/>
              </a:rPr>
              <a:t>new</a:t>
            </a:r>
            <a:r>
              <a:rPr lang="en-US" sz="2000" smtClean="0">
                <a:solidFill>
                  <a:srgbClr val="000000"/>
                </a:solidFill>
                <a:highlight>
                  <a:srgbClr val="FFFFFF"/>
                </a:highlight>
                <a:latin typeface="Consolas" panose="020B0609020204030204" pitchFamily="49" charset="0"/>
              </a:rPr>
              <a:t> ShouldNotBeVisitedException</a:t>
            </a:r>
            <a:r>
              <a:rPr lang="en-US" sz="2000" smtClean="0">
                <a:solidFill>
                  <a:srgbClr val="000000"/>
                </a:solidFill>
                <a:highlight>
                  <a:srgbClr val="FFFFFF"/>
                </a:highlight>
                <a:latin typeface="Consolas" panose="020B0609020204030204" pitchFamily="49" charset="0"/>
              </a:rPr>
              <a:t>()</a:t>
            </a:r>
            <a:r>
              <a:rPr lang="ru-RU" sz="2000">
                <a:solidFill>
                  <a:srgbClr val="000000"/>
                </a:solidFill>
                <a:highlight>
                  <a:srgbClr val="FFFFFF"/>
                </a:highlight>
                <a:latin typeface="Consolas" panose="020B0609020204030204" pitchFamily="49" charset="0"/>
              </a:rPr>
              <a:t> </a:t>
            </a:r>
            <a:r>
              <a:rPr lang="en-US" sz="2200" smtClean="0"/>
              <a:t>– </a:t>
            </a:r>
            <a:r>
              <a:rPr lang="ru-RU" sz="2200" smtClean="0"/>
              <a:t>если  </a:t>
            </a:r>
            <a:r>
              <a:rPr lang="ru-RU" sz="2200"/>
              <a:t>узел не должен </a:t>
            </a:r>
            <a:r>
              <a:rPr lang="ru-RU" sz="2200" smtClean="0"/>
              <a:t>посещаться.</a:t>
            </a:r>
            <a:endParaRPr lang="en-US" sz="2200" smtClean="0"/>
          </a:p>
          <a:p>
            <a:pPr marL="285750" indent="-285750">
              <a:buFont typeface="Arial" panose="020B0604020202020204" pitchFamily="34" charset="0"/>
              <a:buChar char="•"/>
            </a:pPr>
            <a:r>
              <a:rPr lang="en-US" sz="2200" smtClean="0"/>
              <a:t>VisitAndReturnNullIfError</a:t>
            </a:r>
            <a:r>
              <a:rPr lang="en-US" sz="2200" smtClean="0"/>
              <a:t>() – </a:t>
            </a:r>
            <a:r>
              <a:rPr lang="ru-RU" sz="2200" smtClean="0"/>
              <a:t>используется для коллекций.</a:t>
            </a:r>
          </a:p>
        </p:txBody>
      </p:sp>
      <p:sp>
        <p:nvSpPr>
          <p:cNvPr id="8" name="Slide Number Placeholder 3"/>
          <p:cNvSpPr>
            <a:spLocks noGrp="1"/>
          </p:cNvSpPr>
          <p:nvPr>
            <p:ph type="sldNum" sz="quarter" idx="12"/>
          </p:nvPr>
        </p:nvSpPr>
        <p:spPr>
          <a:xfrm>
            <a:off x="11751013" y="6264613"/>
            <a:ext cx="440987" cy="369313"/>
          </a:xfrm>
        </p:spPr>
        <p:txBody>
          <a:bodyPr/>
          <a:lstStyle/>
          <a:p>
            <a:r>
              <a:rPr lang="en-US" dirty="0" smtClean="0"/>
              <a:t>12</a:t>
            </a:r>
            <a:endParaRPr lang="en-US" dirty="0"/>
          </a:p>
        </p:txBody>
      </p:sp>
    </p:spTree>
    <p:extLst>
      <p:ext uri="{BB962C8B-B14F-4D97-AF65-F5344CB8AC3E}">
        <p14:creationId xmlns:p14="http://schemas.microsoft.com/office/powerpoint/2010/main" val="38408675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92314" y="324028"/>
            <a:ext cx="10433406" cy="1325563"/>
          </a:xfrm>
        </p:spPr>
        <p:txBody>
          <a:bodyPr/>
          <a:lstStyle/>
          <a:p>
            <a:r>
              <a:rPr lang="ru-RU" smtClean="0"/>
              <a:t>Структура типов унифицированного </a:t>
            </a:r>
            <a:r>
              <a:rPr lang="en-US" smtClean="0"/>
              <a:t>AST</a:t>
            </a:r>
            <a:endParaRPr lang="en-US"/>
          </a:p>
        </p:txBody>
      </p:sp>
      <p:pic>
        <p:nvPicPr>
          <p:cNvPr id="4" name="Picture 2" descr="https://documents.lucidchart.com/documents/5e5036fa-77dc-42ca-b909-dee310154d7f/pages/0_0?a=708&amp;x=53&amp;y=372&amp;w=1034&amp;h=616&amp;store=1&amp;accept=image%2F*&amp;auth=LCA%20920c507d1365f78f49b9396d760979d53308458b-ts%3D14494994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021" y="1454382"/>
            <a:ext cx="8463580" cy="503888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3"/>
          <p:cNvSpPr>
            <a:spLocks noGrp="1"/>
          </p:cNvSpPr>
          <p:nvPr>
            <p:ph type="sldNum" sz="quarter" idx="12"/>
          </p:nvPr>
        </p:nvSpPr>
        <p:spPr>
          <a:xfrm>
            <a:off x="11751013" y="6264613"/>
            <a:ext cx="440987" cy="369313"/>
          </a:xfrm>
        </p:spPr>
        <p:txBody>
          <a:bodyPr/>
          <a:lstStyle/>
          <a:p>
            <a:r>
              <a:rPr lang="en-US" dirty="0" smtClean="0"/>
              <a:t>13</a:t>
            </a:r>
            <a:endParaRPr lang="en-US" dirty="0"/>
          </a:p>
        </p:txBody>
      </p:sp>
    </p:spTree>
    <p:extLst>
      <p:ext uri="{BB962C8B-B14F-4D97-AF65-F5344CB8AC3E}">
        <p14:creationId xmlns:p14="http://schemas.microsoft.com/office/powerpoint/2010/main" val="30387049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Алгоритм сопоставления в </a:t>
            </a:r>
            <a:r>
              <a:rPr lang="en-US"/>
              <a:t>AST</a:t>
            </a:r>
          </a:p>
        </p:txBody>
      </p:sp>
      <p:pic>
        <p:nvPicPr>
          <p:cNvPr id="4" name="Рисунок 3"/>
          <p:cNvPicPr>
            <a:picLocks noChangeAspect="1"/>
          </p:cNvPicPr>
          <p:nvPr/>
        </p:nvPicPr>
        <p:blipFill>
          <a:blip r:embed="rId2"/>
          <a:stretch>
            <a:fillRect/>
          </a:stretch>
        </p:blipFill>
        <p:spPr>
          <a:xfrm>
            <a:off x="1575059" y="1306139"/>
            <a:ext cx="8696701" cy="4694384"/>
          </a:xfrm>
          <a:prstGeom prst="rect">
            <a:avLst/>
          </a:prstGeom>
        </p:spPr>
      </p:pic>
      <p:sp>
        <p:nvSpPr>
          <p:cNvPr id="5" name="Slide Number Placeholder 3"/>
          <p:cNvSpPr>
            <a:spLocks noGrp="1"/>
          </p:cNvSpPr>
          <p:nvPr>
            <p:ph type="sldNum" sz="quarter" idx="12"/>
          </p:nvPr>
        </p:nvSpPr>
        <p:spPr>
          <a:xfrm>
            <a:off x="11751013" y="6264613"/>
            <a:ext cx="440987" cy="369313"/>
          </a:xfrm>
        </p:spPr>
        <p:txBody>
          <a:bodyPr/>
          <a:lstStyle/>
          <a:p>
            <a:r>
              <a:rPr lang="en-US" dirty="0" smtClean="0"/>
              <a:t>14</a:t>
            </a:r>
            <a:endParaRPr lang="en-US" dirty="0"/>
          </a:p>
        </p:txBody>
      </p:sp>
    </p:spTree>
    <p:extLst>
      <p:ext uri="{BB962C8B-B14F-4D97-AF65-F5344CB8AC3E}">
        <p14:creationId xmlns:p14="http://schemas.microsoft.com/office/powerpoint/2010/main" val="5237143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Язык описания паттернов</a:t>
            </a:r>
            <a:endParaRPr lang="en-US"/>
          </a:p>
        </p:txBody>
      </p:sp>
      <p:sp>
        <p:nvSpPr>
          <p:cNvPr id="3" name="Объект 2"/>
          <p:cNvSpPr>
            <a:spLocks noGrp="1"/>
          </p:cNvSpPr>
          <p:nvPr>
            <p:ph idx="1"/>
          </p:nvPr>
        </p:nvSpPr>
        <p:spPr>
          <a:xfrm>
            <a:off x="838200" y="1560651"/>
            <a:ext cx="10515600" cy="4700188"/>
          </a:xfrm>
        </p:spPr>
        <p:txBody>
          <a:bodyPr>
            <a:normAutofit lnSpcReduction="10000"/>
          </a:bodyPr>
          <a:lstStyle/>
          <a:p>
            <a:r>
              <a:rPr lang="en-US" smtClean="0"/>
              <a:t>Hardcode</a:t>
            </a:r>
          </a:p>
          <a:p>
            <a:pPr marL="457200" lvl="1" indent="0">
              <a:buNone/>
            </a:pPr>
            <a:r>
              <a:rPr lang="ru-RU" sz="2600" smtClean="0">
                <a:solidFill>
                  <a:srgbClr val="00B050"/>
                </a:solidFill>
              </a:rPr>
              <a:t>+ Отсутствие какого-либо парсинга.</a:t>
            </a:r>
          </a:p>
          <a:p>
            <a:pPr marL="457200" lvl="1" indent="0">
              <a:buNone/>
            </a:pPr>
            <a:r>
              <a:rPr lang="ru-RU" sz="2600">
                <a:solidFill>
                  <a:srgbClr val="FF0000"/>
                </a:solidFill>
              </a:rPr>
              <a:t>- Громоздкий и нечитаемый синтаксис.</a:t>
            </a:r>
          </a:p>
          <a:p>
            <a:pPr marL="457200" lvl="1" indent="0">
              <a:buNone/>
            </a:pPr>
            <a:r>
              <a:rPr lang="ru-RU" sz="2600" smtClean="0">
                <a:solidFill>
                  <a:srgbClr val="FF0000"/>
                </a:solidFill>
              </a:rPr>
              <a:t>- Невозможность добавления своих паттернов без перекомпиляции.</a:t>
            </a:r>
            <a:endParaRPr lang="en-US" sz="2600" smtClean="0">
              <a:solidFill>
                <a:srgbClr val="FF0000"/>
              </a:solidFill>
            </a:endParaRPr>
          </a:p>
          <a:p>
            <a:r>
              <a:rPr lang="en-US" smtClean="0"/>
              <a:t>JSON</a:t>
            </a:r>
            <a:r>
              <a:rPr lang="ru-RU" smtClean="0"/>
              <a:t> (</a:t>
            </a:r>
            <a:r>
              <a:rPr lang="en-US" smtClean="0"/>
              <a:t>YAML, XML)</a:t>
            </a:r>
          </a:p>
          <a:p>
            <a:pPr marL="457200" lvl="1" indent="0">
              <a:buNone/>
            </a:pPr>
            <a:r>
              <a:rPr lang="ru-RU" sz="2600">
                <a:solidFill>
                  <a:srgbClr val="00B050"/>
                </a:solidFill>
              </a:rPr>
              <a:t>+ </a:t>
            </a:r>
            <a:r>
              <a:rPr lang="ru-RU" sz="2600" smtClean="0">
                <a:solidFill>
                  <a:srgbClr val="00B050"/>
                </a:solidFill>
              </a:rPr>
              <a:t>Простая реализация</a:t>
            </a:r>
            <a:r>
              <a:rPr lang="en-US" sz="2600" smtClean="0">
                <a:solidFill>
                  <a:srgbClr val="00B050"/>
                </a:solidFill>
              </a:rPr>
              <a:t>.</a:t>
            </a:r>
            <a:endParaRPr lang="ru-RU" sz="2600" smtClean="0">
              <a:solidFill>
                <a:srgbClr val="00B050"/>
              </a:solidFill>
            </a:endParaRPr>
          </a:p>
          <a:p>
            <a:pPr marL="457200" lvl="1" indent="0">
              <a:buNone/>
            </a:pPr>
            <a:r>
              <a:rPr lang="ru-RU" sz="2600" smtClean="0">
                <a:solidFill>
                  <a:srgbClr val="00B050"/>
                </a:solidFill>
              </a:rPr>
              <a:t> </a:t>
            </a:r>
            <a:r>
              <a:rPr lang="en-US" sz="2600" smtClean="0">
                <a:solidFill>
                  <a:srgbClr val="FF0000"/>
                </a:solidFill>
              </a:rPr>
              <a:t>- </a:t>
            </a:r>
            <a:r>
              <a:rPr lang="ru-RU" sz="2600" smtClean="0">
                <a:solidFill>
                  <a:srgbClr val="FF0000"/>
                </a:solidFill>
              </a:rPr>
              <a:t>Громоздкий </a:t>
            </a:r>
            <a:r>
              <a:rPr lang="ru-RU" sz="2600">
                <a:solidFill>
                  <a:srgbClr val="FF0000"/>
                </a:solidFill>
              </a:rPr>
              <a:t>и нечитаемый синтаксис</a:t>
            </a:r>
            <a:r>
              <a:rPr lang="en-US" sz="2600" smtClean="0">
                <a:solidFill>
                  <a:srgbClr val="FF0000"/>
                </a:solidFill>
              </a:rPr>
              <a:t>.</a:t>
            </a:r>
            <a:endParaRPr lang="en-US" sz="2600"/>
          </a:p>
          <a:p>
            <a:r>
              <a:rPr lang="en-US" smtClean="0"/>
              <a:t>DSL</a:t>
            </a:r>
            <a:r>
              <a:rPr lang="ru-RU" smtClean="0"/>
              <a:t>.</a:t>
            </a:r>
            <a:endParaRPr lang="ru-RU"/>
          </a:p>
          <a:p>
            <a:pPr marL="457200" lvl="1" indent="0">
              <a:buNone/>
            </a:pPr>
            <a:r>
              <a:rPr lang="ru-RU" sz="2600">
                <a:solidFill>
                  <a:srgbClr val="00B050"/>
                </a:solidFill>
              </a:rPr>
              <a:t>+ Краткий и лаконичный </a:t>
            </a:r>
            <a:r>
              <a:rPr lang="ru-RU" sz="2600" smtClean="0">
                <a:solidFill>
                  <a:srgbClr val="00B050"/>
                </a:solidFill>
              </a:rPr>
              <a:t>синтаксис.</a:t>
            </a:r>
          </a:p>
          <a:p>
            <a:pPr marL="457200" lvl="1" indent="0">
              <a:buNone/>
            </a:pPr>
            <a:r>
              <a:rPr lang="ru-RU" sz="2600" smtClean="0">
                <a:solidFill>
                  <a:srgbClr val="FF0000"/>
                </a:solidFill>
              </a:rPr>
              <a:t>- </a:t>
            </a:r>
            <a:r>
              <a:rPr lang="ru-RU" sz="2600">
                <a:solidFill>
                  <a:srgbClr val="FF0000"/>
                </a:solidFill>
              </a:rPr>
              <a:t>Необходимость разрабатывать грамматику и конвертер для </a:t>
            </a:r>
            <a:r>
              <a:rPr lang="ru-RU" sz="2600" smtClean="0">
                <a:solidFill>
                  <a:srgbClr val="FF0000"/>
                </a:solidFill>
              </a:rPr>
              <a:t>нее</a:t>
            </a:r>
            <a:r>
              <a:rPr lang="en-US" sz="2600" smtClean="0">
                <a:solidFill>
                  <a:srgbClr val="FF0000"/>
                </a:solidFill>
              </a:rPr>
              <a:t>.</a:t>
            </a:r>
            <a:endParaRPr lang="en-US" sz="2600" dirty="0" smtClean="0"/>
          </a:p>
        </p:txBody>
      </p:sp>
      <p:sp>
        <p:nvSpPr>
          <p:cNvPr id="5" name="Slide Number Placeholder 3"/>
          <p:cNvSpPr>
            <a:spLocks noGrp="1"/>
          </p:cNvSpPr>
          <p:nvPr>
            <p:ph type="sldNum" sz="quarter" idx="12"/>
          </p:nvPr>
        </p:nvSpPr>
        <p:spPr>
          <a:xfrm>
            <a:off x="11751013" y="6264613"/>
            <a:ext cx="440987" cy="369313"/>
          </a:xfrm>
        </p:spPr>
        <p:txBody>
          <a:bodyPr/>
          <a:lstStyle/>
          <a:p>
            <a:r>
              <a:rPr lang="en-US" dirty="0" smtClean="0"/>
              <a:t>15</a:t>
            </a:r>
            <a:endParaRPr lang="en-US" dirty="0"/>
          </a:p>
        </p:txBody>
      </p:sp>
    </p:spTree>
    <p:extLst>
      <p:ext uri="{BB962C8B-B14F-4D97-AF65-F5344CB8AC3E}">
        <p14:creationId xmlns:p14="http://schemas.microsoft.com/office/powerpoint/2010/main" val="32189618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Целесообразность </a:t>
            </a:r>
            <a:r>
              <a:rPr lang="en-US" smtClean="0"/>
              <a:t>DSL</a:t>
            </a:r>
            <a:r>
              <a:rPr lang="ru-RU" smtClean="0"/>
              <a:t>?</a:t>
            </a:r>
            <a:endParaRPr lang="en-US"/>
          </a:p>
        </p:txBody>
      </p:sp>
      <p:pic>
        <p:nvPicPr>
          <p:cNvPr id="4098" name="Picture 2" descr="Standard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9436" y="1690688"/>
            <a:ext cx="7995205" cy="4525286"/>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3"/>
          <p:cNvSpPr>
            <a:spLocks noGrp="1"/>
          </p:cNvSpPr>
          <p:nvPr>
            <p:ph type="sldNum" sz="quarter" idx="12"/>
          </p:nvPr>
        </p:nvSpPr>
        <p:spPr>
          <a:xfrm>
            <a:off x="11751013" y="6264613"/>
            <a:ext cx="440987" cy="369313"/>
          </a:xfrm>
        </p:spPr>
        <p:txBody>
          <a:bodyPr/>
          <a:lstStyle/>
          <a:p>
            <a:r>
              <a:rPr lang="en-US" dirty="0" smtClean="0"/>
              <a:t>16</a:t>
            </a:r>
            <a:endParaRPr lang="en-US" dirty="0"/>
          </a:p>
        </p:txBody>
      </p:sp>
    </p:spTree>
    <p:extLst>
      <p:ext uri="{BB962C8B-B14F-4D97-AF65-F5344CB8AC3E}">
        <p14:creationId xmlns:p14="http://schemas.microsoft.com/office/powerpoint/2010/main" val="26455390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mtClean="0"/>
              <a:t>DSL ≠</a:t>
            </a:r>
            <a:r>
              <a:rPr lang="ru-RU" smtClean="0"/>
              <a:t> </a:t>
            </a:r>
            <a:r>
              <a:rPr lang="en-US" smtClean="0"/>
              <a:t>Regex</a:t>
            </a:r>
            <a:endParaRPr lang="en-US"/>
          </a:p>
        </p:txBody>
      </p:sp>
      <p:sp>
        <p:nvSpPr>
          <p:cNvPr id="3" name="Объект 2"/>
          <p:cNvSpPr>
            <a:spLocks noGrp="1"/>
          </p:cNvSpPr>
          <p:nvPr>
            <p:ph idx="1"/>
          </p:nvPr>
        </p:nvSpPr>
        <p:spPr>
          <a:xfrm>
            <a:off x="838200" y="1468878"/>
            <a:ext cx="10515600" cy="577200"/>
          </a:xfrm>
        </p:spPr>
        <p:txBody>
          <a:bodyPr>
            <a:normAutofit fontScale="85000" lnSpcReduction="10000"/>
          </a:bodyPr>
          <a:lstStyle/>
          <a:p>
            <a:pPr marL="0" indent="0">
              <a:buNone/>
            </a:pPr>
            <a:r>
              <a:rPr lang="en-US" smtClean="0"/>
              <a:t>DSL – </a:t>
            </a:r>
            <a:r>
              <a:rPr lang="ru-RU" smtClean="0"/>
              <a:t>это регулярные выражение + синтаксические конструкции.</a:t>
            </a:r>
            <a:endParaRPr lang="en-US"/>
          </a:p>
        </p:txBody>
      </p:sp>
      <p:grpSp>
        <p:nvGrpSpPr>
          <p:cNvPr id="27" name="Группа 26"/>
          <p:cNvGrpSpPr/>
          <p:nvPr/>
        </p:nvGrpSpPr>
        <p:grpSpPr>
          <a:xfrm>
            <a:off x="839943" y="2987890"/>
            <a:ext cx="9496816" cy="1922554"/>
            <a:chOff x="739739" y="3195998"/>
            <a:chExt cx="9496816" cy="1922554"/>
          </a:xfrm>
        </p:grpSpPr>
        <p:sp>
          <p:nvSpPr>
            <p:cNvPr id="5" name="TextBox 4"/>
            <p:cNvSpPr txBox="1"/>
            <p:nvPr/>
          </p:nvSpPr>
          <p:spPr>
            <a:xfrm>
              <a:off x="739739" y="3401352"/>
              <a:ext cx="9496816" cy="1477328"/>
            </a:xfrm>
            <a:prstGeom prst="rect">
              <a:avLst/>
            </a:prstGeom>
            <a:noFill/>
          </p:spPr>
          <p:txBody>
            <a:bodyPr wrap="square" rtlCol="0">
              <a:spAutoFit/>
            </a:bodyPr>
            <a:lstStyle/>
            <a:p>
              <a:r>
                <a:rPr lang="en-US"/>
                <a:t>(?:[a-z0-9!#$%&amp;'*+/=?^_`{|}~-]+(?:\.[a-z0-9!#$%&amp;'*+/=?^_`{|}~-]+)*|"(?:[\x01-\x08\x0b\x0c\x0e-\x1f\x21\x23-\x5b\x5d-\x7f]|\\[\x01-\x09\x0b\x0c\x0e-\x7f])*")@(?:(?:[a-z0-9](?:[a-z0-9-]*[a-z0-9])?\.)+[a-z0-9](?:[a-z0-9-]*[a-z0-9])?|\[(?:(?:25[0-5]|2[0-4][0-9]|[01]?[0-9][0-9]?)\.){3}(?:25[0-5]|2[0-4][0-9]|[01]?[0-9][0-9]?|[a-z0-9-]*[a-z0-9]:(?:[\x01-\x08\x0b\x0c\x0e-\x1f\x21-\x5a\x53-\x7f]|\\[\x01-\x09\x0b\x0c\x0e-\x7f])+)\])</a:t>
              </a:r>
            </a:p>
          </p:txBody>
        </p:sp>
        <p:cxnSp>
          <p:nvCxnSpPr>
            <p:cNvPr id="6" name="Прямая соединительная линия 5"/>
            <p:cNvCxnSpPr/>
            <p:nvPr/>
          </p:nvCxnSpPr>
          <p:spPr>
            <a:xfrm flipV="1">
              <a:off x="857035" y="3195998"/>
              <a:ext cx="9262223" cy="192255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Прямая соединительная линия 6"/>
            <p:cNvCxnSpPr/>
            <p:nvPr/>
          </p:nvCxnSpPr>
          <p:spPr>
            <a:xfrm>
              <a:off x="857035" y="3290461"/>
              <a:ext cx="9262223" cy="182809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908866" y="5881592"/>
            <a:ext cx="9358971" cy="400110"/>
          </a:xfrm>
          <a:prstGeom prst="rect">
            <a:avLst/>
          </a:prstGeom>
          <a:noFill/>
          <a:ln w="25400">
            <a:solidFill>
              <a:srgbClr val="00B050"/>
            </a:solidFill>
          </a:ln>
        </p:spPr>
        <p:txBody>
          <a:bodyPr wrap="square" rtlCol="0">
            <a:spAutoFit/>
          </a:bodyPr>
          <a:lstStyle/>
          <a:p>
            <a:r>
              <a:rPr lang="en-US" sz="2000"/>
              <a:t>"private_key_bits" = &lt;[0..2047]&gt;</a:t>
            </a:r>
          </a:p>
        </p:txBody>
      </p:sp>
      <p:sp>
        <p:nvSpPr>
          <p:cNvPr id="26" name="TextBox 25"/>
          <p:cNvSpPr txBox="1"/>
          <p:nvPr/>
        </p:nvSpPr>
        <p:spPr>
          <a:xfrm>
            <a:off x="523983" y="2226688"/>
            <a:ext cx="10716802" cy="800219"/>
          </a:xfrm>
          <a:prstGeom prst="rect">
            <a:avLst/>
          </a:prstGeom>
          <a:noFill/>
        </p:spPr>
        <p:txBody>
          <a:bodyPr wrap="square" rtlCol="0">
            <a:spAutoFit/>
          </a:bodyPr>
          <a:lstStyle/>
          <a:p>
            <a:pPr marL="285750" indent="-285750">
              <a:buFont typeface="Arial" panose="020B0604020202020204" pitchFamily="34" charset="0"/>
              <a:buChar char="•"/>
            </a:pPr>
            <a:r>
              <a:rPr lang="en-US" sz="2800" smtClean="0"/>
              <a:t>Regex</a:t>
            </a:r>
            <a:endParaRPr lang="en-US" smtClean="0"/>
          </a:p>
          <a:p>
            <a:pPr marL="285750" indent="-285750">
              <a:buFont typeface="Arial" panose="020B0604020202020204" pitchFamily="34" charset="0"/>
              <a:buChar char="•"/>
            </a:pPr>
            <a:endParaRPr lang="en-US"/>
          </a:p>
        </p:txBody>
      </p:sp>
      <p:sp>
        <p:nvSpPr>
          <p:cNvPr id="29" name="TextBox 28"/>
          <p:cNvSpPr txBox="1"/>
          <p:nvPr/>
        </p:nvSpPr>
        <p:spPr>
          <a:xfrm>
            <a:off x="523983" y="5200741"/>
            <a:ext cx="10716802" cy="800219"/>
          </a:xfrm>
          <a:prstGeom prst="rect">
            <a:avLst/>
          </a:prstGeom>
          <a:noFill/>
        </p:spPr>
        <p:txBody>
          <a:bodyPr wrap="square" rtlCol="0">
            <a:spAutoFit/>
          </a:bodyPr>
          <a:lstStyle/>
          <a:p>
            <a:pPr marL="285750" indent="-285750">
              <a:buFont typeface="Arial" panose="020B0604020202020204" pitchFamily="34" charset="0"/>
              <a:buChar char="•"/>
            </a:pPr>
            <a:r>
              <a:rPr lang="en-US" sz="2800" smtClean="0"/>
              <a:t>DSL</a:t>
            </a:r>
            <a:r>
              <a:rPr lang="ru-RU" sz="2800" smtClean="0"/>
              <a:t> - не </a:t>
            </a:r>
            <a:r>
              <a:rPr lang="ru-RU" sz="2800"/>
              <a:t>нужно больше думать о </a:t>
            </a:r>
            <a:r>
              <a:rPr lang="ru-RU" sz="2800" strike="sngStrike" smtClean="0"/>
              <a:t>проблемах</a:t>
            </a:r>
            <a:r>
              <a:rPr lang="ru-RU" sz="2800"/>
              <a:t> </a:t>
            </a:r>
            <a:r>
              <a:rPr lang="ru-RU" sz="2800" smtClean="0"/>
              <a:t>пробелах</a:t>
            </a:r>
            <a:r>
              <a:rPr lang="ru-RU"/>
              <a:t>. </a:t>
            </a:r>
            <a:endParaRPr lang="en-US" smtClean="0"/>
          </a:p>
          <a:p>
            <a:pPr marL="285750" indent="-285750">
              <a:buFont typeface="Arial" panose="020B0604020202020204" pitchFamily="34" charset="0"/>
              <a:buChar char="•"/>
            </a:pPr>
            <a:endParaRPr lang="en-US"/>
          </a:p>
        </p:txBody>
      </p:sp>
      <p:sp>
        <p:nvSpPr>
          <p:cNvPr id="12" name="Slide Number Placeholder 3"/>
          <p:cNvSpPr>
            <a:spLocks noGrp="1"/>
          </p:cNvSpPr>
          <p:nvPr>
            <p:ph type="sldNum" sz="quarter" idx="12"/>
          </p:nvPr>
        </p:nvSpPr>
        <p:spPr>
          <a:xfrm>
            <a:off x="11751013" y="6264613"/>
            <a:ext cx="440987" cy="369313"/>
          </a:xfrm>
        </p:spPr>
        <p:txBody>
          <a:bodyPr/>
          <a:lstStyle/>
          <a:p>
            <a:r>
              <a:rPr lang="en-US" dirty="0" smtClean="0"/>
              <a:t>17</a:t>
            </a:r>
            <a:endParaRPr lang="en-US" dirty="0"/>
          </a:p>
        </p:txBody>
      </p:sp>
    </p:spTree>
    <p:extLst>
      <p:ext uri="{BB962C8B-B14F-4D97-AF65-F5344CB8AC3E}">
        <p14:creationId xmlns:p14="http://schemas.microsoft.com/office/powerpoint/2010/main" val="28300722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Синтаксические конструкции в </a:t>
            </a:r>
            <a:r>
              <a:rPr lang="en-US" smtClean="0"/>
              <a:t>DSL</a:t>
            </a:r>
            <a:endParaRPr lang="ru-RU" dirty="0"/>
          </a:p>
        </p:txBody>
      </p:sp>
      <p:sp>
        <p:nvSpPr>
          <p:cNvPr id="3" name="Content Placeholder 2"/>
          <p:cNvSpPr>
            <a:spLocks noGrp="1"/>
          </p:cNvSpPr>
          <p:nvPr>
            <p:ph idx="1"/>
          </p:nvPr>
        </p:nvSpPr>
        <p:spPr>
          <a:xfrm>
            <a:off x="838200" y="1474815"/>
            <a:ext cx="10515600" cy="4739295"/>
          </a:xfrm>
        </p:spPr>
        <p:txBody>
          <a:bodyPr>
            <a:normAutofit/>
          </a:bodyPr>
          <a:lstStyle/>
          <a:p>
            <a:r>
              <a:rPr lang="en-US" dirty="0" smtClean="0">
                <a:solidFill>
                  <a:schemeClr val="accent1">
                    <a:lumMod val="75000"/>
                  </a:schemeClr>
                </a:solidFill>
              </a:rPr>
              <a:t>expr</a:t>
            </a:r>
            <a:r>
              <a:rPr lang="ru-RU" dirty="0" smtClean="0">
                <a:solidFill>
                  <a:schemeClr val="accent1">
                    <a:lumMod val="75000"/>
                  </a:schemeClr>
                </a:solidFill>
              </a:rPr>
              <a:t>(</a:t>
            </a:r>
            <a:r>
              <a:rPr lang="en-US" dirty="0" err="1" smtClean="0">
                <a:solidFill>
                  <a:schemeClr val="accent1">
                    <a:lumMod val="75000"/>
                  </a:schemeClr>
                </a:solidFill>
              </a:rPr>
              <a:t>args</a:t>
            </a:r>
            <a:r>
              <a:rPr lang="ru-RU" dirty="0" smtClean="0">
                <a:solidFill>
                  <a:schemeClr val="accent1">
                    <a:lumMod val="75000"/>
                  </a:schemeClr>
                </a:solidFill>
              </a:rPr>
              <a:t>) </a:t>
            </a:r>
            <a:r>
              <a:rPr lang="ru-RU" dirty="0" smtClean="0"/>
              <a:t>– вызов метода.</a:t>
            </a:r>
          </a:p>
          <a:p>
            <a:r>
              <a:rPr lang="en-US" dirty="0" err="1" smtClean="0">
                <a:solidFill>
                  <a:schemeClr val="accent1">
                    <a:lumMod val="75000"/>
                  </a:schemeClr>
                </a:solidFill>
              </a:rPr>
              <a:t>expr.Id</a:t>
            </a:r>
            <a:r>
              <a:rPr lang="ru-RU" dirty="0" smtClean="0"/>
              <a:t> – обращение</a:t>
            </a:r>
            <a:r>
              <a:rPr lang="en-US" dirty="0" smtClean="0"/>
              <a:t> </a:t>
            </a:r>
            <a:r>
              <a:rPr lang="ru-RU" dirty="0" smtClean="0"/>
              <a:t>к члену объекта (поле, метод).</a:t>
            </a:r>
          </a:p>
          <a:p>
            <a:r>
              <a:rPr lang="en-US" dirty="0" smtClean="0">
                <a:solidFill>
                  <a:schemeClr val="accent1">
                    <a:lumMod val="75000"/>
                  </a:schemeClr>
                </a:solidFill>
              </a:rPr>
              <a:t>Id expr = expr</a:t>
            </a:r>
            <a:r>
              <a:rPr lang="ru-RU" dirty="0" smtClean="0">
                <a:solidFill>
                  <a:schemeClr val="accent1">
                    <a:lumMod val="75000"/>
                  </a:schemeClr>
                </a:solidFill>
              </a:rPr>
              <a:t> </a:t>
            </a:r>
            <a:r>
              <a:rPr lang="ru-RU" dirty="0" smtClean="0"/>
              <a:t>– инициализация переменной.</a:t>
            </a:r>
            <a:endParaRPr lang="en-US" dirty="0" smtClean="0"/>
          </a:p>
          <a:p>
            <a:r>
              <a:rPr lang="en-US" dirty="0">
                <a:solidFill>
                  <a:schemeClr val="accent1">
                    <a:lumMod val="75000"/>
                  </a:schemeClr>
                </a:solidFill>
              </a:rPr>
              <a:t>e</a:t>
            </a:r>
            <a:r>
              <a:rPr lang="en-US" dirty="0" smtClean="0">
                <a:solidFill>
                  <a:schemeClr val="accent1">
                    <a:lumMod val="75000"/>
                  </a:schemeClr>
                </a:solidFill>
              </a:rPr>
              <a:t>xpr + expr </a:t>
            </a:r>
            <a:r>
              <a:rPr lang="en-US" dirty="0" smtClean="0"/>
              <a:t>– </a:t>
            </a:r>
            <a:r>
              <a:rPr lang="ru-RU" dirty="0" smtClean="0"/>
              <a:t>конкатенация.</a:t>
            </a:r>
          </a:p>
          <a:p>
            <a:r>
              <a:rPr lang="en-US" dirty="0" smtClean="0">
                <a:solidFill>
                  <a:schemeClr val="accent1">
                    <a:lumMod val="75000"/>
                  </a:schemeClr>
                </a:solidFill>
              </a:rPr>
              <a:t>new Id(</a:t>
            </a:r>
            <a:r>
              <a:rPr lang="en-US" dirty="0" err="1" smtClean="0">
                <a:solidFill>
                  <a:schemeClr val="accent1">
                    <a:lumMod val="75000"/>
                  </a:schemeClr>
                </a:solidFill>
              </a:rPr>
              <a:t>args</a:t>
            </a:r>
            <a:r>
              <a:rPr lang="en-US" dirty="0" smtClean="0">
                <a:solidFill>
                  <a:schemeClr val="accent1">
                    <a:lumMod val="75000"/>
                  </a:schemeClr>
                </a:solidFill>
              </a:rPr>
              <a:t>)</a:t>
            </a:r>
            <a:r>
              <a:rPr lang="ru-RU" dirty="0" smtClean="0">
                <a:solidFill>
                  <a:schemeClr val="accent1">
                    <a:lumMod val="75000"/>
                  </a:schemeClr>
                </a:solidFill>
              </a:rPr>
              <a:t> </a:t>
            </a:r>
            <a:r>
              <a:rPr lang="ru-RU" dirty="0" smtClean="0"/>
              <a:t>– создание объекта.</a:t>
            </a:r>
          </a:p>
          <a:p>
            <a:r>
              <a:rPr lang="en-US" dirty="0" smtClean="0">
                <a:solidFill>
                  <a:schemeClr val="accent1">
                    <a:lumMod val="75000"/>
                  </a:schemeClr>
                </a:solidFill>
              </a:rPr>
              <a:t>expr[expr]</a:t>
            </a:r>
            <a:r>
              <a:rPr lang="en-US" dirty="0" smtClean="0"/>
              <a:t> – </a:t>
            </a:r>
            <a:r>
              <a:rPr lang="ru-RU" dirty="0" smtClean="0"/>
              <a:t>обращение по индексу или ключу.</a:t>
            </a:r>
          </a:p>
        </p:txBody>
      </p:sp>
      <p:sp>
        <p:nvSpPr>
          <p:cNvPr id="5" name="Slide Number Placeholder 3"/>
          <p:cNvSpPr>
            <a:spLocks noGrp="1"/>
          </p:cNvSpPr>
          <p:nvPr>
            <p:ph type="sldNum" sz="quarter" idx="12"/>
          </p:nvPr>
        </p:nvSpPr>
        <p:spPr>
          <a:xfrm>
            <a:off x="11751013" y="6264613"/>
            <a:ext cx="440987" cy="369313"/>
          </a:xfrm>
        </p:spPr>
        <p:txBody>
          <a:bodyPr/>
          <a:lstStyle/>
          <a:p>
            <a:r>
              <a:rPr lang="en-US" dirty="0" smtClean="0"/>
              <a:t>18</a:t>
            </a:r>
            <a:endParaRPr lang="en-US" dirty="0"/>
          </a:p>
        </p:txBody>
      </p:sp>
    </p:spTree>
    <p:extLst>
      <p:ext uri="{BB962C8B-B14F-4D97-AF65-F5344CB8AC3E}">
        <p14:creationId xmlns:p14="http://schemas.microsoft.com/office/powerpoint/2010/main" val="27693319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50442"/>
            <a:ext cx="3703320" cy="897210"/>
          </a:xfrm>
        </p:spPr>
        <p:txBody>
          <a:bodyPr/>
          <a:lstStyle/>
          <a:p>
            <a:r>
              <a:rPr lang="ru-RU" dirty="0" smtClean="0"/>
              <a:t>Синтаксис </a:t>
            </a:r>
            <a:r>
              <a:rPr lang="en-US" dirty="0" smtClean="0"/>
              <a:t>DSL</a:t>
            </a:r>
            <a:endParaRPr lang="ru-RU" dirty="0"/>
          </a:p>
        </p:txBody>
      </p:sp>
      <p:sp>
        <p:nvSpPr>
          <p:cNvPr id="3" name="Content Placeholder 2"/>
          <p:cNvSpPr>
            <a:spLocks noGrp="1"/>
          </p:cNvSpPr>
          <p:nvPr>
            <p:ph idx="1"/>
          </p:nvPr>
        </p:nvSpPr>
        <p:spPr>
          <a:xfrm>
            <a:off x="706120" y="3047652"/>
            <a:ext cx="11038046" cy="3333176"/>
          </a:xfrm>
        </p:spPr>
        <p:txBody>
          <a:bodyPr>
            <a:noAutofit/>
          </a:bodyPr>
          <a:lstStyle/>
          <a:p>
            <a:r>
              <a:rPr lang="ru-RU" sz="2400" dirty="0">
                <a:solidFill>
                  <a:schemeClr val="accent1">
                    <a:lumMod val="75000"/>
                  </a:schemeClr>
                </a:solidFill>
              </a:rPr>
              <a:t>&lt;</a:t>
            </a:r>
            <a:r>
              <a:rPr lang="en-US" sz="2400" dirty="0">
                <a:solidFill>
                  <a:schemeClr val="accent1">
                    <a:lumMod val="75000"/>
                  </a:schemeClr>
                </a:solidFill>
              </a:rPr>
              <a:t>[</a:t>
            </a:r>
            <a:r>
              <a:rPr lang="ru-RU" sz="2400" dirty="0">
                <a:solidFill>
                  <a:schemeClr val="accent1">
                    <a:lumMod val="75000"/>
                  </a:schemeClr>
                </a:solidFill>
              </a:rPr>
              <a:t>]&gt;</a:t>
            </a:r>
            <a:r>
              <a:rPr lang="en-US" sz="2400" dirty="0">
                <a:solidFill>
                  <a:schemeClr val="accent1">
                    <a:lumMod val="75000"/>
                  </a:schemeClr>
                </a:solidFill>
              </a:rPr>
              <a:t> </a:t>
            </a:r>
            <a:r>
              <a:rPr lang="en-US" sz="2400" dirty="0"/>
              <a:t>- </a:t>
            </a:r>
            <a:r>
              <a:rPr lang="ru-RU" sz="2400" dirty="0"/>
              <a:t>оператор расширенного выражения (</a:t>
            </a:r>
            <a:r>
              <a:rPr lang="en-US" sz="2400" dirty="0">
                <a:solidFill>
                  <a:schemeClr val="accent1">
                    <a:lumMod val="75000"/>
                  </a:schemeClr>
                </a:solidFill>
              </a:rPr>
              <a:t>&lt;[md5|sha1]&gt;</a:t>
            </a:r>
            <a:r>
              <a:rPr lang="ru-RU" sz="2400" dirty="0">
                <a:solidFill>
                  <a:schemeClr val="accent1">
                    <a:lumMod val="75000"/>
                  </a:schemeClr>
                </a:solidFill>
              </a:rPr>
              <a:t> </a:t>
            </a:r>
            <a:r>
              <a:rPr lang="ru-RU" sz="2400" dirty="0"/>
              <a:t>или </a:t>
            </a:r>
            <a:r>
              <a:rPr lang="en-US" sz="2400" dirty="0">
                <a:solidFill>
                  <a:schemeClr val="accent1">
                    <a:lumMod val="75000"/>
                  </a:schemeClr>
                </a:solidFill>
              </a:rPr>
              <a:t>&lt;[0..2048]&gt;</a:t>
            </a:r>
            <a:r>
              <a:rPr lang="ru-RU" sz="2400" dirty="0" smtClean="0"/>
              <a:t>)</a:t>
            </a:r>
            <a:endParaRPr lang="ru-RU" sz="2400" dirty="0" smtClean="0">
              <a:solidFill>
                <a:schemeClr val="accent1">
                  <a:lumMod val="75000"/>
                </a:schemeClr>
              </a:solidFill>
            </a:endParaRPr>
          </a:p>
          <a:p>
            <a:r>
              <a:rPr lang="ru-RU" sz="2400" dirty="0" smtClean="0">
                <a:solidFill>
                  <a:schemeClr val="accent1">
                    <a:lumMod val="75000"/>
                  </a:schemeClr>
                </a:solidFill>
              </a:rPr>
              <a:t>#</a:t>
            </a:r>
            <a:r>
              <a:rPr lang="ru-RU" sz="2400" dirty="0" smtClean="0"/>
              <a:t> или </a:t>
            </a:r>
            <a:r>
              <a:rPr lang="en-US" sz="2400" dirty="0">
                <a:solidFill>
                  <a:srgbClr val="376092"/>
                </a:solidFill>
              </a:rPr>
              <a:t>&lt;[expr]&gt; </a:t>
            </a:r>
            <a:r>
              <a:rPr lang="ru-RU" sz="2400" dirty="0" smtClean="0"/>
              <a:t>- любое </a:t>
            </a:r>
            <a:r>
              <a:rPr lang="en-US" sz="2400" dirty="0" smtClean="0"/>
              <a:t>Expression</a:t>
            </a:r>
            <a:endParaRPr lang="ru-RU" sz="2400" dirty="0" smtClean="0"/>
          </a:p>
          <a:p>
            <a:r>
              <a:rPr lang="ru-RU" sz="2400" dirty="0" smtClean="0">
                <a:solidFill>
                  <a:schemeClr val="accent1">
                    <a:lumMod val="75000"/>
                  </a:schemeClr>
                </a:solidFill>
              </a:rPr>
              <a:t>...</a:t>
            </a:r>
            <a:r>
              <a:rPr lang="ru-RU" sz="2400" dirty="0" smtClean="0"/>
              <a:t> </a:t>
            </a:r>
            <a:r>
              <a:rPr lang="ru-RU" sz="2400" dirty="0"/>
              <a:t>и</a:t>
            </a:r>
            <a:r>
              <a:rPr lang="ru-RU" sz="2400" dirty="0" smtClean="0"/>
              <a:t>ли </a:t>
            </a:r>
            <a:r>
              <a:rPr lang="en-US" sz="2400" dirty="0" smtClean="0">
                <a:solidFill>
                  <a:schemeClr val="accent1">
                    <a:lumMod val="75000"/>
                  </a:schemeClr>
                </a:solidFill>
              </a:rPr>
              <a:t>&lt;[</a:t>
            </a:r>
            <a:r>
              <a:rPr lang="en-US" sz="2400" dirty="0" err="1" smtClean="0">
                <a:solidFill>
                  <a:srgbClr val="376092"/>
                </a:solidFill>
              </a:rPr>
              <a:t>args</a:t>
            </a:r>
            <a:r>
              <a:rPr lang="en-US" sz="2400" dirty="0" smtClean="0">
                <a:solidFill>
                  <a:schemeClr val="accent1">
                    <a:lumMod val="75000"/>
                  </a:schemeClr>
                </a:solidFill>
              </a:rPr>
              <a:t>]&gt;</a:t>
            </a:r>
            <a:r>
              <a:rPr lang="ru-RU" sz="2400" dirty="0" smtClean="0">
                <a:solidFill>
                  <a:schemeClr val="accent1">
                    <a:lumMod val="75000"/>
                  </a:schemeClr>
                </a:solidFill>
              </a:rPr>
              <a:t> </a:t>
            </a:r>
            <a:r>
              <a:rPr lang="ru-RU" sz="2400" dirty="0"/>
              <a:t>- произвольное количество любых </a:t>
            </a:r>
            <a:r>
              <a:rPr lang="ru-RU" sz="2400" dirty="0" smtClean="0"/>
              <a:t>аргументов</a:t>
            </a:r>
            <a:endParaRPr lang="ru-RU" sz="2400" dirty="0"/>
          </a:p>
          <a:p>
            <a:r>
              <a:rPr lang="ru-RU" sz="2400" dirty="0" smtClean="0">
                <a:solidFill>
                  <a:schemeClr val="accent1">
                    <a:lumMod val="75000"/>
                  </a:schemeClr>
                </a:solidFill>
              </a:rPr>
              <a:t>(</a:t>
            </a:r>
            <a:r>
              <a:rPr lang="en-US" sz="2400" dirty="0" smtClean="0">
                <a:solidFill>
                  <a:schemeClr val="accent1">
                    <a:lumMod val="75000"/>
                  </a:schemeClr>
                </a:solidFill>
              </a:rPr>
              <a:t>expr.)</a:t>
            </a:r>
            <a:r>
              <a:rPr lang="ru-RU" sz="2400" dirty="0" smtClean="0">
                <a:solidFill>
                  <a:schemeClr val="accent1">
                    <a:lumMod val="75000"/>
                  </a:schemeClr>
                </a:solidFill>
              </a:rPr>
              <a:t>?</a:t>
            </a:r>
            <a:r>
              <a:rPr lang="en-US" sz="2400" dirty="0" smtClean="0">
                <a:solidFill>
                  <a:schemeClr val="accent1">
                    <a:lumMod val="75000"/>
                  </a:schemeClr>
                </a:solidFill>
              </a:rPr>
              <a:t>expr </a:t>
            </a:r>
            <a:r>
              <a:rPr lang="ru-RU" sz="2400" dirty="0" smtClean="0"/>
              <a:t>– эквивалентно </a:t>
            </a:r>
            <a:r>
              <a:rPr lang="en-US" sz="2400" dirty="0" err="1" smtClean="0"/>
              <a:t>expr.expr</a:t>
            </a:r>
            <a:r>
              <a:rPr lang="ru-RU" sz="2400" dirty="0" smtClean="0"/>
              <a:t> или просто </a:t>
            </a:r>
            <a:r>
              <a:rPr lang="en-US" sz="2400" dirty="0" smtClean="0"/>
              <a:t>expr</a:t>
            </a:r>
          </a:p>
          <a:p>
            <a:r>
              <a:rPr lang="en-US" sz="2400" dirty="0">
                <a:solidFill>
                  <a:schemeClr val="accent1">
                    <a:lumMod val="75000"/>
                  </a:schemeClr>
                </a:solidFill>
              </a:rPr>
              <a:t>~expr</a:t>
            </a:r>
            <a:r>
              <a:rPr lang="ru-RU" sz="2400" dirty="0">
                <a:solidFill>
                  <a:schemeClr val="accent1">
                    <a:lumMod val="75000"/>
                  </a:schemeClr>
                </a:solidFill>
              </a:rPr>
              <a:t> </a:t>
            </a:r>
            <a:r>
              <a:rPr lang="ru-RU" sz="2400" dirty="0" smtClean="0"/>
              <a:t>– отрицание условия</a:t>
            </a:r>
            <a:r>
              <a:rPr lang="ru-RU" sz="2400" dirty="0"/>
              <a:t>.</a:t>
            </a:r>
          </a:p>
          <a:p>
            <a:r>
              <a:rPr lang="en-US" sz="2400" dirty="0">
                <a:solidFill>
                  <a:schemeClr val="accent1">
                    <a:lumMod val="75000"/>
                  </a:schemeClr>
                </a:solidFill>
              </a:rPr>
              <a:t>expr </a:t>
            </a:r>
            <a:r>
              <a:rPr lang="ru-RU" sz="2400" dirty="0">
                <a:solidFill>
                  <a:schemeClr val="accent1">
                    <a:lumMod val="75000"/>
                  </a:schemeClr>
                </a:solidFill>
              </a:rPr>
              <a:t>(&lt;[||]&gt;</a:t>
            </a:r>
            <a:r>
              <a:rPr lang="en-US" sz="2400" dirty="0">
                <a:solidFill>
                  <a:schemeClr val="accent1">
                    <a:lumMod val="75000"/>
                  </a:schemeClr>
                </a:solidFill>
              </a:rPr>
              <a:t> </a:t>
            </a:r>
            <a:r>
              <a:rPr lang="en-US" sz="2400" dirty="0" smtClean="0">
                <a:solidFill>
                  <a:schemeClr val="accent1">
                    <a:lumMod val="75000"/>
                  </a:schemeClr>
                </a:solidFill>
              </a:rPr>
              <a:t>expr</a:t>
            </a:r>
            <a:r>
              <a:rPr lang="ru-RU" sz="2400" dirty="0">
                <a:solidFill>
                  <a:schemeClr val="accent1">
                    <a:lumMod val="75000"/>
                  </a:schemeClr>
                </a:solidFill>
              </a:rPr>
              <a:t>)* </a:t>
            </a:r>
            <a:r>
              <a:rPr lang="ru-RU" sz="2400" dirty="0"/>
              <a:t>- объединение нескольких условий (ИЛИ).</a:t>
            </a:r>
          </a:p>
          <a:p>
            <a:r>
              <a:rPr lang="en-US" sz="2400" dirty="0">
                <a:solidFill>
                  <a:schemeClr val="accent1">
                    <a:lumMod val="75000"/>
                  </a:schemeClr>
                </a:solidFill>
              </a:rPr>
              <a:t>Comment: “regex” </a:t>
            </a:r>
            <a:r>
              <a:rPr lang="ru-RU" sz="2400" dirty="0"/>
              <a:t>– поиск по </a:t>
            </a:r>
            <a:r>
              <a:rPr lang="ru-RU" sz="2400" dirty="0" smtClean="0"/>
              <a:t>комментариям</a:t>
            </a:r>
            <a:r>
              <a:rPr lang="en-US" sz="2400" dirty="0" smtClean="0"/>
              <a:t>.</a:t>
            </a:r>
            <a:endParaRPr lang="en-US" sz="2400" dirty="0"/>
          </a:p>
        </p:txBody>
      </p:sp>
      <p:sp>
        <p:nvSpPr>
          <p:cNvPr id="5" name="Title 1"/>
          <p:cNvSpPr txBox="1">
            <a:spLocks/>
          </p:cNvSpPr>
          <p:nvPr/>
        </p:nvSpPr>
        <p:spPr>
          <a:xfrm>
            <a:off x="838200" y="449211"/>
            <a:ext cx="10515600" cy="8657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mtClean="0"/>
              <a:t>Типы значений</a:t>
            </a:r>
            <a:r>
              <a:rPr lang="en-US" smtClean="0"/>
              <a:t> </a:t>
            </a:r>
            <a:r>
              <a:rPr lang="ru-RU" smtClean="0"/>
              <a:t>в </a:t>
            </a:r>
            <a:r>
              <a:rPr lang="en-US" smtClean="0"/>
              <a:t>DSL</a:t>
            </a:r>
            <a:endParaRPr lang="ru-RU" dirty="0"/>
          </a:p>
        </p:txBody>
      </p:sp>
      <p:sp>
        <p:nvSpPr>
          <p:cNvPr id="7" name="TextBox 6"/>
          <p:cNvSpPr txBox="1"/>
          <p:nvPr/>
        </p:nvSpPr>
        <p:spPr>
          <a:xfrm>
            <a:off x="706120" y="1254186"/>
            <a:ext cx="10115145" cy="523220"/>
          </a:xfrm>
          <a:prstGeom prst="rect">
            <a:avLst/>
          </a:prstGeom>
          <a:noFill/>
        </p:spPr>
        <p:txBody>
          <a:bodyPr wrap="square" rtlCol="0">
            <a:spAutoFit/>
          </a:bodyPr>
          <a:lstStyle/>
          <a:p>
            <a:r>
              <a:rPr lang="en-US" sz="2800" dirty="0" smtClean="0">
                <a:solidFill>
                  <a:srgbClr val="376092"/>
                </a:solidFill>
              </a:rPr>
              <a:t>  Id</a:t>
            </a:r>
            <a:r>
              <a:rPr lang="ru-RU" sz="2800" dirty="0" smtClean="0">
                <a:solidFill>
                  <a:srgbClr val="376092"/>
                </a:solidFill>
              </a:rPr>
              <a:t>, </a:t>
            </a:r>
            <a:r>
              <a:rPr lang="en-US" sz="2800" dirty="0" smtClean="0">
                <a:solidFill>
                  <a:srgbClr val="376092"/>
                </a:solidFill>
              </a:rPr>
              <a:t>String</a:t>
            </a:r>
            <a:r>
              <a:rPr lang="ru-RU" sz="2800" dirty="0" smtClean="0">
                <a:solidFill>
                  <a:srgbClr val="376092"/>
                </a:solidFill>
              </a:rPr>
              <a:t>, </a:t>
            </a:r>
            <a:r>
              <a:rPr lang="en-US" sz="2800" dirty="0" err="1" smtClean="0">
                <a:solidFill>
                  <a:srgbClr val="376092"/>
                </a:solidFill>
              </a:rPr>
              <a:t>Int</a:t>
            </a:r>
            <a:r>
              <a:rPr lang="ru-RU" sz="2800" dirty="0" smtClean="0">
                <a:solidFill>
                  <a:srgbClr val="376092"/>
                </a:solidFill>
              </a:rPr>
              <a:t>, </a:t>
            </a:r>
            <a:r>
              <a:rPr lang="en-US" sz="2800" dirty="0" smtClean="0">
                <a:solidFill>
                  <a:srgbClr val="376092"/>
                </a:solidFill>
              </a:rPr>
              <a:t>Bool</a:t>
            </a:r>
            <a:r>
              <a:rPr lang="ru-RU" sz="2800" dirty="0" smtClean="0">
                <a:solidFill>
                  <a:srgbClr val="376092"/>
                </a:solidFill>
              </a:rPr>
              <a:t>, </a:t>
            </a:r>
            <a:r>
              <a:rPr lang="en-US" sz="2800" dirty="0" smtClean="0">
                <a:solidFill>
                  <a:srgbClr val="376092"/>
                </a:solidFill>
              </a:rPr>
              <a:t>Null</a:t>
            </a:r>
            <a:endParaRPr lang="ru-RU" sz="2800" dirty="0">
              <a:solidFill>
                <a:srgbClr val="376092"/>
              </a:solidFill>
            </a:endParaRPr>
          </a:p>
        </p:txBody>
      </p:sp>
      <p:pic>
        <p:nvPicPr>
          <p:cNvPr id="2052" name="Picture 4" descr="За последние три месяца рекордно подорожал сахар"/>
          <p:cNvPicPr>
            <a:picLocks noChangeAspect="1" noChangeArrowheads="1"/>
          </p:cNvPicPr>
          <p:nvPr/>
        </p:nvPicPr>
        <p:blipFill rotWithShape="1">
          <a:blip r:embed="rId2">
            <a:extLst>
              <a:ext uri="{28A0092B-C50C-407E-A947-70E740481C1C}">
                <a14:useLocalDpi xmlns:a14="http://schemas.microsoft.com/office/drawing/2010/main" val="0"/>
              </a:ext>
            </a:extLst>
          </a:blip>
          <a:srcRect l="5310" t="4964"/>
          <a:stretch/>
        </p:blipFill>
        <p:spPr bwMode="auto">
          <a:xfrm>
            <a:off x="9337484" y="1254186"/>
            <a:ext cx="2507932" cy="169759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3"/>
          <p:cNvSpPr>
            <a:spLocks noGrp="1"/>
          </p:cNvSpPr>
          <p:nvPr>
            <p:ph type="sldNum" sz="quarter" idx="12"/>
          </p:nvPr>
        </p:nvSpPr>
        <p:spPr>
          <a:xfrm>
            <a:off x="11751013" y="6264613"/>
            <a:ext cx="440987" cy="369313"/>
          </a:xfrm>
        </p:spPr>
        <p:txBody>
          <a:bodyPr/>
          <a:lstStyle/>
          <a:p>
            <a:r>
              <a:rPr lang="en-US" dirty="0" smtClean="0"/>
              <a:t>19</a:t>
            </a:r>
            <a:endParaRPr lang="en-US" dirty="0"/>
          </a:p>
        </p:txBody>
      </p:sp>
    </p:spTree>
    <p:extLst>
      <p:ext uri="{BB962C8B-B14F-4D97-AF65-F5344CB8AC3E}">
        <p14:creationId xmlns:p14="http://schemas.microsoft.com/office/powerpoint/2010/main" val="22225431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ru-RU" smtClean="0"/>
              <a:t>Универсальный сигнатурный анализ кода на </a:t>
            </a:r>
            <a:r>
              <a:rPr lang="en-US" smtClean="0"/>
              <a:t>C#, Java, PHP</a:t>
            </a:r>
            <a:endParaRPr lang="en-US"/>
          </a:p>
        </p:txBody>
      </p:sp>
      <p:sp>
        <p:nvSpPr>
          <p:cNvPr id="3" name="Подзаголовок 2"/>
          <p:cNvSpPr>
            <a:spLocks noGrp="1"/>
          </p:cNvSpPr>
          <p:nvPr>
            <p:ph type="subTitle" idx="1"/>
          </p:nvPr>
        </p:nvSpPr>
        <p:spPr/>
        <p:txBody>
          <a:bodyPr/>
          <a:lstStyle/>
          <a:p>
            <a:endParaRPr lang="en-US" smtClean="0"/>
          </a:p>
          <a:p>
            <a:r>
              <a:rPr lang="ru-RU" err="1" smtClean="0"/>
              <a:t>Кочуркин</a:t>
            </a:r>
            <a:r>
              <a:rPr lang="ru-RU" smtClean="0"/>
              <a:t> Иван, </a:t>
            </a:r>
            <a:r>
              <a:rPr lang="en-US" smtClean="0"/>
              <a:t>Positive Technologies</a:t>
            </a:r>
            <a:endParaRPr lang="en-US"/>
          </a:p>
        </p:txBody>
      </p:sp>
    </p:spTree>
    <p:extLst>
      <p:ext uri="{BB962C8B-B14F-4D97-AF65-F5344CB8AC3E}">
        <p14:creationId xmlns:p14="http://schemas.microsoft.com/office/powerpoint/2010/main" val="24077208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DSL </a:t>
            </a:r>
            <a:r>
              <a:rPr lang="ru-RU" dirty="0" smtClean="0"/>
              <a:t>примеры</a:t>
            </a:r>
            <a:endParaRPr lang="ru-RU" dirty="0"/>
          </a:p>
        </p:txBody>
      </p:sp>
      <p:sp>
        <p:nvSpPr>
          <p:cNvPr id="4" name="Content Placeholder 2"/>
          <p:cNvSpPr>
            <a:spLocks noGrp="1"/>
          </p:cNvSpPr>
          <p:nvPr>
            <p:ph idx="1"/>
          </p:nvPr>
        </p:nvSpPr>
        <p:spPr>
          <a:xfrm>
            <a:off x="838200" y="1536970"/>
            <a:ext cx="10792146" cy="4688732"/>
          </a:xfrm>
        </p:spPr>
        <p:txBody>
          <a:bodyPr>
            <a:normAutofit fontScale="92500" lnSpcReduction="20000"/>
          </a:bodyPr>
          <a:lstStyle/>
          <a:p>
            <a:r>
              <a:rPr lang="en-US" dirty="0" smtClean="0"/>
              <a:t>Hardcoded Password</a:t>
            </a:r>
            <a:r>
              <a:rPr lang="ru-RU" dirty="0" smtClean="0"/>
              <a:t> (</a:t>
            </a:r>
            <a:r>
              <a:rPr lang="en-US" dirty="0" smtClean="0"/>
              <a:t>All</a:t>
            </a:r>
            <a:r>
              <a:rPr lang="ru-RU" dirty="0"/>
              <a:t>:</a:t>
            </a:r>
            <a:r>
              <a:rPr lang="en-US" dirty="0" smtClean="0"/>
              <a:t> C#, Java, PHP): </a:t>
            </a:r>
          </a:p>
          <a:p>
            <a:pPr marL="0" indent="0">
              <a:buNone/>
            </a:pPr>
            <a:r>
              <a:rPr lang="en-US" sz="2600" dirty="0" smtClean="0">
                <a:solidFill>
                  <a:schemeClr val="accent1">
                    <a:lumMod val="75000"/>
                  </a:schemeClr>
                </a:solidFill>
                <a:latin typeface="Consolas" panose="020B0609020204030204" pitchFamily="49" charset="0"/>
                <a:cs typeface="Consolas" panose="020B0609020204030204" pitchFamily="49" charset="0"/>
              </a:rPr>
              <a:t>(#.)?&lt;[(?</a:t>
            </a:r>
            <a:r>
              <a:rPr lang="en-US" sz="2600" dirty="0" err="1">
                <a:solidFill>
                  <a:schemeClr val="accent1">
                    <a:lumMod val="75000"/>
                  </a:schemeClr>
                </a:solidFill>
                <a:latin typeface="Consolas" panose="020B0609020204030204" pitchFamily="49" charset="0"/>
                <a:cs typeface="Consolas" panose="020B0609020204030204" pitchFamily="49" charset="0"/>
              </a:rPr>
              <a:t>i</a:t>
            </a:r>
            <a:r>
              <a:rPr lang="en-US" sz="2600" dirty="0">
                <a:solidFill>
                  <a:schemeClr val="accent1">
                    <a:lumMod val="75000"/>
                  </a:schemeClr>
                </a:solidFill>
                <a:latin typeface="Consolas" panose="020B0609020204030204" pitchFamily="49" charset="0"/>
                <a:cs typeface="Consolas" panose="020B0609020204030204" pitchFamily="49" charset="0"/>
              </a:rPr>
              <a:t>)password(?-</a:t>
            </a:r>
            <a:r>
              <a:rPr lang="en-US" sz="2600" dirty="0" err="1">
                <a:solidFill>
                  <a:schemeClr val="accent1">
                    <a:lumMod val="75000"/>
                  </a:schemeClr>
                </a:solidFill>
                <a:latin typeface="Consolas" panose="020B0609020204030204" pitchFamily="49" charset="0"/>
                <a:cs typeface="Consolas" panose="020B0609020204030204" pitchFamily="49" charset="0"/>
              </a:rPr>
              <a:t>i</a:t>
            </a:r>
            <a:r>
              <a:rPr lang="en-US" sz="2600" dirty="0">
                <a:solidFill>
                  <a:schemeClr val="accent1">
                    <a:lumMod val="75000"/>
                  </a:schemeClr>
                </a:solidFill>
                <a:latin typeface="Consolas" panose="020B0609020204030204" pitchFamily="49" charset="0"/>
                <a:cs typeface="Consolas" panose="020B0609020204030204" pitchFamily="49" charset="0"/>
              </a:rPr>
              <a:t>)]&gt; = &lt;["\w*" || null</a:t>
            </a:r>
            <a:r>
              <a:rPr lang="en-US" sz="2600" dirty="0" smtClean="0">
                <a:solidFill>
                  <a:schemeClr val="accent1">
                    <a:lumMod val="75000"/>
                  </a:schemeClr>
                </a:solidFill>
                <a:latin typeface="Consolas" panose="020B0609020204030204" pitchFamily="49" charset="0"/>
                <a:cs typeface="Consolas" panose="020B0609020204030204" pitchFamily="49" charset="0"/>
              </a:rPr>
              <a:t>]&gt;</a:t>
            </a:r>
          </a:p>
          <a:p>
            <a:pPr marL="0" indent="0">
              <a:buNone/>
            </a:pPr>
            <a:endParaRPr lang="en-US" dirty="0" smtClean="0"/>
          </a:p>
          <a:p>
            <a:r>
              <a:rPr lang="en-US" dirty="0" smtClean="0"/>
              <a:t>Weak Random </a:t>
            </a:r>
            <a:r>
              <a:rPr lang="en-US" dirty="0"/>
              <a:t>Number </a:t>
            </a:r>
            <a:r>
              <a:rPr lang="en-US" dirty="0" smtClean="0"/>
              <a:t>Generator (C#, Java):</a:t>
            </a:r>
          </a:p>
          <a:p>
            <a:pPr marL="0" indent="0">
              <a:buNone/>
            </a:pPr>
            <a:r>
              <a:rPr lang="en-US" sz="2600" dirty="0">
                <a:solidFill>
                  <a:schemeClr val="accent1">
                    <a:lumMod val="75000"/>
                  </a:schemeClr>
                </a:solidFill>
                <a:latin typeface="Consolas" panose="020B0609020204030204" pitchFamily="49" charset="0"/>
                <a:cs typeface="Consolas" panose="020B0609020204030204" pitchFamily="49" charset="0"/>
              </a:rPr>
              <a:t>new Random(...)</a:t>
            </a:r>
            <a:endParaRPr lang="ru-RU" sz="2600" dirty="0" smtClean="0">
              <a:solidFill>
                <a:schemeClr val="accent1">
                  <a:lumMod val="75000"/>
                </a:schemeClr>
              </a:solidFill>
              <a:latin typeface="Consolas" panose="020B0609020204030204" pitchFamily="49" charset="0"/>
              <a:cs typeface="Consolas" panose="020B0609020204030204" pitchFamily="49" charset="0"/>
            </a:endParaRPr>
          </a:p>
          <a:p>
            <a:endParaRPr lang="en-US" dirty="0" smtClean="0"/>
          </a:p>
          <a:p>
            <a:r>
              <a:rPr lang="en-US" dirty="0" smtClean="0"/>
              <a:t>Debug </a:t>
            </a:r>
            <a:r>
              <a:rPr lang="en-US" dirty="0"/>
              <a:t>Information </a:t>
            </a:r>
            <a:r>
              <a:rPr lang="en-US" dirty="0" smtClean="0"/>
              <a:t>Leak (PHP)</a:t>
            </a:r>
          </a:p>
          <a:p>
            <a:pPr marL="0" indent="0">
              <a:buNone/>
            </a:pPr>
            <a:r>
              <a:rPr lang="en-US" sz="2600" dirty="0" smtClean="0">
                <a:solidFill>
                  <a:schemeClr val="accent1">
                    <a:lumMod val="75000"/>
                  </a:schemeClr>
                </a:solidFill>
                <a:latin typeface="Consolas" panose="020B0609020204030204" pitchFamily="49" charset="0"/>
                <a:cs typeface="Consolas" panose="020B0609020204030204" pitchFamily="49" charset="0"/>
              </a:rPr>
              <a:t>Configure</a:t>
            </a:r>
            <a:r>
              <a:rPr lang="en-US" sz="2600" dirty="0">
                <a:solidFill>
                  <a:schemeClr val="accent1">
                    <a:lumMod val="75000"/>
                  </a:schemeClr>
                </a:solidFill>
                <a:latin typeface="Consolas" panose="020B0609020204030204" pitchFamily="49" charset="0"/>
                <a:cs typeface="Consolas" panose="020B0609020204030204" pitchFamily="49" charset="0"/>
              </a:rPr>
              <a:t>.&lt;[(?</a:t>
            </a:r>
            <a:r>
              <a:rPr lang="en-US" sz="2600" dirty="0" err="1">
                <a:solidFill>
                  <a:schemeClr val="accent1">
                    <a:lumMod val="75000"/>
                  </a:schemeClr>
                </a:solidFill>
                <a:latin typeface="Consolas" panose="020B0609020204030204" pitchFamily="49" charset="0"/>
                <a:cs typeface="Consolas" panose="020B0609020204030204" pitchFamily="49" charset="0"/>
              </a:rPr>
              <a:t>i</a:t>
            </a:r>
            <a:r>
              <a:rPr lang="en-US" sz="2600" dirty="0">
                <a:solidFill>
                  <a:schemeClr val="accent1">
                    <a:lumMod val="75000"/>
                  </a:schemeClr>
                </a:solidFill>
                <a:latin typeface="Consolas" panose="020B0609020204030204" pitchFamily="49" charset="0"/>
                <a:cs typeface="Consolas" panose="020B0609020204030204" pitchFamily="49" charset="0"/>
              </a:rPr>
              <a:t>)^write$(?-</a:t>
            </a:r>
            <a:r>
              <a:rPr lang="en-US" sz="2600" dirty="0" err="1">
                <a:solidFill>
                  <a:schemeClr val="accent1">
                    <a:lumMod val="75000"/>
                  </a:schemeClr>
                </a:solidFill>
                <a:latin typeface="Consolas" panose="020B0609020204030204" pitchFamily="49" charset="0"/>
                <a:cs typeface="Consolas" panose="020B0609020204030204" pitchFamily="49" charset="0"/>
              </a:rPr>
              <a:t>i</a:t>
            </a:r>
            <a:r>
              <a:rPr lang="en-US" sz="2600" dirty="0">
                <a:solidFill>
                  <a:schemeClr val="accent1">
                    <a:lumMod val="75000"/>
                  </a:schemeClr>
                </a:solidFill>
                <a:latin typeface="Consolas" panose="020B0609020204030204" pitchFamily="49" charset="0"/>
                <a:cs typeface="Consolas" panose="020B0609020204030204" pitchFamily="49" charset="0"/>
              </a:rPr>
              <a:t>)]&gt;("debug",&lt;[1..9</a:t>
            </a:r>
            <a:r>
              <a:rPr lang="en-US" sz="2600" dirty="0" smtClean="0">
                <a:solidFill>
                  <a:schemeClr val="accent1">
                    <a:lumMod val="75000"/>
                  </a:schemeClr>
                </a:solidFill>
                <a:latin typeface="Consolas" panose="020B0609020204030204" pitchFamily="49" charset="0"/>
                <a:cs typeface="Consolas" panose="020B0609020204030204" pitchFamily="49" charset="0"/>
              </a:rPr>
              <a:t>]&gt;)</a:t>
            </a:r>
          </a:p>
          <a:p>
            <a:pPr marL="0" indent="0">
              <a:buNone/>
            </a:pPr>
            <a:endParaRPr lang="en-US" sz="2400" dirty="0">
              <a:solidFill>
                <a:schemeClr val="accent1">
                  <a:lumMod val="75000"/>
                </a:schemeClr>
              </a:solidFill>
            </a:endParaRPr>
          </a:p>
          <a:p>
            <a:r>
              <a:rPr lang="en-US" dirty="0"/>
              <a:t>Insecure SSL </a:t>
            </a:r>
            <a:r>
              <a:rPr lang="en-US" dirty="0" smtClean="0"/>
              <a:t>connection (Java)</a:t>
            </a:r>
          </a:p>
          <a:p>
            <a:pPr marL="0" indent="0">
              <a:lnSpc>
                <a:spcPct val="120000"/>
              </a:lnSpc>
              <a:buNone/>
            </a:pPr>
            <a:r>
              <a:rPr lang="en-US" sz="1800" dirty="0" smtClean="0">
                <a:solidFill>
                  <a:schemeClr val="accent1">
                    <a:lumMod val="75000"/>
                  </a:schemeClr>
                </a:solidFill>
                <a:latin typeface="Consolas" panose="020B0609020204030204" pitchFamily="49" charset="0"/>
                <a:cs typeface="Consolas" panose="020B0609020204030204" pitchFamily="49" charset="0"/>
              </a:rPr>
              <a:t>new </a:t>
            </a:r>
            <a:r>
              <a:rPr lang="en-US" sz="1800" dirty="0" err="1">
                <a:solidFill>
                  <a:schemeClr val="accent1">
                    <a:lumMod val="75000"/>
                  </a:schemeClr>
                </a:solidFill>
                <a:latin typeface="Consolas" panose="020B0609020204030204" pitchFamily="49" charset="0"/>
                <a:cs typeface="Consolas" panose="020B0609020204030204" pitchFamily="49" charset="0"/>
              </a:rPr>
              <a:t>AllowAllHostnameVerifier</a:t>
            </a:r>
            <a:r>
              <a:rPr lang="en-US" sz="1800" dirty="0">
                <a:solidFill>
                  <a:schemeClr val="accent1">
                    <a:lumMod val="75000"/>
                  </a:schemeClr>
                </a:solidFill>
                <a:latin typeface="Consolas" panose="020B0609020204030204" pitchFamily="49" charset="0"/>
                <a:cs typeface="Consolas" panose="020B0609020204030204" pitchFamily="49" charset="0"/>
              </a:rPr>
              <a:t>(...) &lt;[||]&gt; </a:t>
            </a:r>
            <a:r>
              <a:rPr lang="en-US" sz="1800" dirty="0" err="1">
                <a:solidFill>
                  <a:schemeClr val="accent1">
                    <a:lumMod val="75000"/>
                  </a:schemeClr>
                </a:solidFill>
                <a:latin typeface="Consolas" panose="020B0609020204030204" pitchFamily="49" charset="0"/>
                <a:cs typeface="Consolas" panose="020B0609020204030204" pitchFamily="49" charset="0"/>
              </a:rPr>
              <a:t>SSLSocketFactory.ALLOW_ALL_HOSTNAME_VERIFIER</a:t>
            </a:r>
            <a:endParaRPr lang="en-US" sz="1800" dirty="0" smtClean="0">
              <a:solidFill>
                <a:schemeClr val="accent1">
                  <a:lumMod val="75000"/>
                </a:schemeClr>
              </a:solidFill>
              <a:latin typeface="Consolas" panose="020B0609020204030204" pitchFamily="49" charset="0"/>
              <a:cs typeface="Consolas" panose="020B0609020204030204" pitchFamily="49" charset="0"/>
            </a:endParaRPr>
          </a:p>
        </p:txBody>
      </p:sp>
      <p:sp>
        <p:nvSpPr>
          <p:cNvPr id="5" name="Slide Number Placeholder 3"/>
          <p:cNvSpPr>
            <a:spLocks noGrp="1"/>
          </p:cNvSpPr>
          <p:nvPr>
            <p:ph type="sldNum" sz="quarter" idx="12"/>
          </p:nvPr>
        </p:nvSpPr>
        <p:spPr>
          <a:xfrm>
            <a:off x="11751013" y="6264613"/>
            <a:ext cx="440987" cy="369313"/>
          </a:xfrm>
        </p:spPr>
        <p:txBody>
          <a:bodyPr/>
          <a:lstStyle/>
          <a:p>
            <a:r>
              <a:rPr lang="en-US" dirty="0" smtClean="0"/>
              <a:t>20</a:t>
            </a:r>
            <a:endParaRPr lang="en-US" dirty="0"/>
          </a:p>
        </p:txBody>
      </p:sp>
    </p:spTree>
    <p:extLst>
      <p:ext uri="{BB962C8B-B14F-4D97-AF65-F5344CB8AC3E}">
        <p14:creationId xmlns:p14="http://schemas.microsoft.com/office/powerpoint/2010/main" val="4135886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DSL</a:t>
            </a:r>
            <a:r>
              <a:rPr lang="ru-RU" dirty="0"/>
              <a:t> примеры</a:t>
            </a:r>
          </a:p>
        </p:txBody>
      </p:sp>
      <p:sp>
        <p:nvSpPr>
          <p:cNvPr id="3" name="Content Placeholder 2"/>
          <p:cNvSpPr>
            <a:spLocks noGrp="1"/>
          </p:cNvSpPr>
          <p:nvPr>
            <p:ph idx="1"/>
          </p:nvPr>
        </p:nvSpPr>
        <p:spPr/>
        <p:txBody>
          <a:bodyPr/>
          <a:lstStyle/>
          <a:p>
            <a:r>
              <a:rPr lang="en-US" dirty="0" smtClean="0"/>
              <a:t>Password</a:t>
            </a:r>
            <a:r>
              <a:rPr lang="ru-RU" dirty="0" smtClean="0"/>
              <a:t> </a:t>
            </a:r>
            <a:r>
              <a:rPr lang="en-US" dirty="0" smtClean="0"/>
              <a:t>In</a:t>
            </a:r>
            <a:r>
              <a:rPr lang="ru-RU" dirty="0" smtClean="0"/>
              <a:t> </a:t>
            </a:r>
            <a:r>
              <a:rPr lang="en-US" dirty="0" smtClean="0"/>
              <a:t>Comment (All):</a:t>
            </a:r>
            <a:endParaRPr lang="ru-RU" dirty="0" smtClean="0"/>
          </a:p>
          <a:p>
            <a:pPr marL="0" indent="0">
              <a:buNone/>
            </a:pPr>
            <a:r>
              <a:rPr lang="en-US" sz="2400" dirty="0">
                <a:solidFill>
                  <a:schemeClr val="accent1">
                    <a:lumMod val="75000"/>
                  </a:schemeClr>
                </a:solidFill>
                <a:latin typeface="Consolas" panose="020B0609020204030204" pitchFamily="49" charset="0"/>
                <a:cs typeface="Consolas" panose="020B0609020204030204" pitchFamily="49" charset="0"/>
              </a:rPr>
              <a:t>Comment: &lt;[ "(?</a:t>
            </a:r>
            <a:r>
              <a:rPr lang="en-US" sz="2400" dirty="0" err="1">
                <a:solidFill>
                  <a:schemeClr val="accent1">
                    <a:lumMod val="75000"/>
                  </a:schemeClr>
                </a:solidFill>
                <a:latin typeface="Consolas" panose="020B0609020204030204" pitchFamily="49" charset="0"/>
                <a:cs typeface="Consolas" panose="020B0609020204030204" pitchFamily="49" charset="0"/>
              </a:rPr>
              <a:t>i</a:t>
            </a:r>
            <a:r>
              <a:rPr lang="en-US" sz="2400" dirty="0">
                <a:solidFill>
                  <a:schemeClr val="accent1">
                    <a:lumMod val="75000"/>
                  </a:schemeClr>
                </a:solidFill>
                <a:latin typeface="Consolas" panose="020B0609020204030204" pitchFamily="49" charset="0"/>
                <a:cs typeface="Consolas" panose="020B0609020204030204" pitchFamily="49" charset="0"/>
              </a:rPr>
              <a:t>)password(?-</a:t>
            </a:r>
            <a:r>
              <a:rPr lang="en-US" sz="2400" dirty="0" err="1">
                <a:solidFill>
                  <a:schemeClr val="accent1">
                    <a:lumMod val="75000"/>
                  </a:schemeClr>
                </a:solidFill>
                <a:latin typeface="Consolas" panose="020B0609020204030204" pitchFamily="49" charset="0"/>
                <a:cs typeface="Consolas" panose="020B0609020204030204" pitchFamily="49" charset="0"/>
              </a:rPr>
              <a:t>i</a:t>
            </a:r>
            <a:r>
              <a:rPr lang="en-US" sz="2400" dirty="0">
                <a:solidFill>
                  <a:schemeClr val="accent1">
                    <a:lumMod val="75000"/>
                  </a:schemeClr>
                </a:solidFill>
                <a:latin typeface="Consolas" panose="020B0609020204030204" pitchFamily="49" charset="0"/>
                <a:cs typeface="Consolas" panose="020B0609020204030204" pitchFamily="49" charset="0"/>
              </a:rPr>
              <a:t>)\s*\=" </a:t>
            </a:r>
            <a:r>
              <a:rPr lang="en-US" sz="2400" dirty="0" smtClean="0">
                <a:solidFill>
                  <a:schemeClr val="accent1">
                    <a:lumMod val="75000"/>
                  </a:schemeClr>
                </a:solidFill>
                <a:latin typeface="Consolas" panose="020B0609020204030204" pitchFamily="49" charset="0"/>
                <a:cs typeface="Consolas" panose="020B0609020204030204" pitchFamily="49" charset="0"/>
              </a:rPr>
              <a:t>]&gt;</a:t>
            </a:r>
          </a:p>
          <a:p>
            <a:pPr marL="0" indent="0">
              <a:buNone/>
            </a:pPr>
            <a:endParaRPr lang="en-US" sz="2400" dirty="0">
              <a:solidFill>
                <a:schemeClr val="accent1">
                  <a:lumMod val="75000"/>
                </a:schemeClr>
              </a:solidFill>
            </a:endParaRPr>
          </a:p>
          <a:p>
            <a:r>
              <a:rPr lang="en-US" dirty="0" smtClean="0"/>
              <a:t>SQL Injection (All):</a:t>
            </a:r>
          </a:p>
          <a:p>
            <a:pPr marL="0" indent="0">
              <a:buNone/>
            </a:pPr>
            <a:r>
              <a:rPr lang="en-US" sz="2400" dirty="0">
                <a:solidFill>
                  <a:schemeClr val="accent1">
                    <a:lumMod val="75000"/>
                  </a:schemeClr>
                </a:solidFill>
                <a:latin typeface="Consolas" panose="020B0609020204030204" pitchFamily="49" charset="0"/>
                <a:cs typeface="Consolas" panose="020B0609020204030204" pitchFamily="49" charset="0"/>
              </a:rPr>
              <a:t>&lt;["(?</a:t>
            </a:r>
            <a:r>
              <a:rPr lang="en-US" sz="2400" dirty="0" err="1">
                <a:solidFill>
                  <a:schemeClr val="accent1">
                    <a:lumMod val="75000"/>
                  </a:schemeClr>
                </a:solidFill>
                <a:latin typeface="Consolas" panose="020B0609020204030204" pitchFamily="49" charset="0"/>
                <a:cs typeface="Consolas" panose="020B0609020204030204" pitchFamily="49" charset="0"/>
              </a:rPr>
              <a:t>i</a:t>
            </a:r>
            <a:r>
              <a:rPr lang="en-US" sz="2400" dirty="0">
                <a:solidFill>
                  <a:schemeClr val="accent1">
                    <a:lumMod val="75000"/>
                  </a:schemeClr>
                </a:solidFill>
                <a:latin typeface="Consolas" panose="020B0609020204030204" pitchFamily="49" charset="0"/>
                <a:cs typeface="Consolas" panose="020B0609020204030204" pitchFamily="49" charset="0"/>
              </a:rPr>
              <a:t>)select(?-</a:t>
            </a:r>
            <a:r>
              <a:rPr lang="en-US" sz="2400" dirty="0" err="1">
                <a:solidFill>
                  <a:schemeClr val="accent1">
                    <a:lumMod val="75000"/>
                  </a:schemeClr>
                </a:solidFill>
                <a:latin typeface="Consolas" panose="020B0609020204030204" pitchFamily="49" charset="0"/>
                <a:cs typeface="Consolas" panose="020B0609020204030204" pitchFamily="49" charset="0"/>
              </a:rPr>
              <a:t>i</a:t>
            </a:r>
            <a:r>
              <a:rPr lang="en-US" sz="2400" dirty="0">
                <a:solidFill>
                  <a:schemeClr val="accent1">
                    <a:lumMod val="75000"/>
                  </a:schemeClr>
                </a:solidFill>
                <a:latin typeface="Consolas" panose="020B0609020204030204" pitchFamily="49" charset="0"/>
                <a:cs typeface="Consolas" panose="020B0609020204030204" pitchFamily="49" charset="0"/>
              </a:rPr>
              <a:t>)\s\w*"]&gt; + &lt;[~"\w</a:t>
            </a:r>
            <a:r>
              <a:rPr lang="en-US" sz="2400" dirty="0" smtClean="0">
                <a:solidFill>
                  <a:schemeClr val="accent1">
                    <a:lumMod val="75000"/>
                  </a:schemeClr>
                </a:solidFill>
                <a:latin typeface="Consolas" panose="020B0609020204030204" pitchFamily="49" charset="0"/>
                <a:cs typeface="Consolas" panose="020B0609020204030204" pitchFamily="49" charset="0"/>
              </a:rPr>
              <a:t>*"]&gt;</a:t>
            </a:r>
          </a:p>
          <a:p>
            <a:pPr marL="0" indent="0">
              <a:buNone/>
            </a:pPr>
            <a:endParaRPr lang="en-US" sz="2400" dirty="0" smtClean="0">
              <a:solidFill>
                <a:schemeClr val="accent1">
                  <a:lumMod val="75000"/>
                </a:schemeClr>
              </a:solidFill>
            </a:endParaRPr>
          </a:p>
          <a:p>
            <a:r>
              <a:rPr lang="en-US" dirty="0" smtClean="0"/>
              <a:t>Cookie Without Secure Attribute (PHP)</a:t>
            </a:r>
            <a:endParaRPr lang="en-US" sz="2400" dirty="0"/>
          </a:p>
          <a:p>
            <a:pPr marL="0" indent="0">
              <a:buNone/>
            </a:pPr>
            <a:r>
              <a:rPr lang="en-US" sz="2400" dirty="0" err="1">
                <a:solidFill>
                  <a:schemeClr val="accent1">
                    <a:lumMod val="75000"/>
                  </a:schemeClr>
                </a:solidFill>
                <a:latin typeface="Consolas" panose="020B0609020204030204" pitchFamily="49" charset="0"/>
                <a:cs typeface="Consolas" panose="020B0609020204030204" pitchFamily="49" charset="0"/>
              </a:rPr>
              <a:t>session_set_cookie_params</a:t>
            </a:r>
            <a:r>
              <a:rPr lang="en-US" sz="2400" dirty="0" smtClean="0">
                <a:solidFill>
                  <a:schemeClr val="accent1">
                    <a:lumMod val="75000"/>
                  </a:schemeClr>
                </a:solidFill>
                <a:latin typeface="Consolas" panose="020B0609020204030204" pitchFamily="49" charset="0"/>
                <a:cs typeface="Consolas" panose="020B0609020204030204" pitchFamily="49" charset="0"/>
              </a:rPr>
              <a:t>(#,#,#) </a:t>
            </a:r>
            <a:r>
              <a:rPr lang="en-US" sz="2400" dirty="0" smtClean="0">
                <a:solidFill>
                  <a:schemeClr val="accent3">
                    <a:lumMod val="75000"/>
                  </a:schemeClr>
                </a:solidFill>
                <a:latin typeface="Consolas" panose="020B0609020204030204" pitchFamily="49" charset="0"/>
                <a:cs typeface="Consolas" panose="020B0609020204030204" pitchFamily="49" charset="0"/>
              </a:rPr>
              <a:t>// </a:t>
            </a:r>
            <a:r>
              <a:rPr lang="ru-RU" sz="2400" dirty="0" smtClean="0">
                <a:solidFill>
                  <a:schemeClr val="accent3">
                    <a:lumMod val="75000"/>
                  </a:schemeClr>
                </a:solidFill>
                <a:latin typeface="Consolas" panose="020B0609020204030204" pitchFamily="49" charset="0"/>
                <a:cs typeface="Consolas" panose="020B0609020204030204" pitchFamily="49" charset="0"/>
              </a:rPr>
              <a:t>без четвертого аргумента.</a:t>
            </a:r>
            <a:endParaRPr lang="ru-RU" sz="2400" dirty="0">
              <a:solidFill>
                <a:schemeClr val="accent3">
                  <a:lumMod val="75000"/>
                </a:schemeClr>
              </a:solidFill>
              <a:latin typeface="Consolas" panose="020B0609020204030204" pitchFamily="49" charset="0"/>
              <a:cs typeface="Consolas" panose="020B0609020204030204" pitchFamily="49" charset="0"/>
            </a:endParaRPr>
          </a:p>
        </p:txBody>
      </p:sp>
      <p:sp>
        <p:nvSpPr>
          <p:cNvPr id="5" name="Slide Number Placeholder 3"/>
          <p:cNvSpPr>
            <a:spLocks noGrp="1"/>
          </p:cNvSpPr>
          <p:nvPr>
            <p:ph type="sldNum" sz="quarter" idx="12"/>
          </p:nvPr>
        </p:nvSpPr>
        <p:spPr>
          <a:xfrm>
            <a:off x="11751013" y="6264613"/>
            <a:ext cx="440987" cy="369313"/>
          </a:xfrm>
        </p:spPr>
        <p:txBody>
          <a:bodyPr/>
          <a:lstStyle/>
          <a:p>
            <a:r>
              <a:rPr lang="en-US" dirty="0" smtClean="0"/>
              <a:t>21</a:t>
            </a:r>
            <a:endParaRPr lang="en-US" dirty="0"/>
          </a:p>
        </p:txBody>
      </p:sp>
    </p:spTree>
    <p:extLst>
      <p:ext uri="{BB962C8B-B14F-4D97-AF65-F5344CB8AC3E}">
        <p14:creationId xmlns:p14="http://schemas.microsoft.com/office/powerpoint/2010/main" val="40688194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DSL</a:t>
            </a:r>
            <a:r>
              <a:rPr lang="ru-RU" dirty="0"/>
              <a:t> </a:t>
            </a:r>
            <a:r>
              <a:rPr lang="ru-RU" dirty="0" smtClean="0"/>
              <a:t>примеры</a:t>
            </a:r>
            <a:endParaRPr lang="ru-RU" dirty="0"/>
          </a:p>
        </p:txBody>
      </p:sp>
      <p:sp>
        <p:nvSpPr>
          <p:cNvPr id="3" name="Content Placeholder 2"/>
          <p:cNvSpPr>
            <a:spLocks noGrp="1"/>
          </p:cNvSpPr>
          <p:nvPr>
            <p:ph idx="1"/>
          </p:nvPr>
        </p:nvSpPr>
        <p:spPr>
          <a:xfrm>
            <a:off x="838200" y="1536970"/>
            <a:ext cx="10515600" cy="4688732"/>
          </a:xfrm>
        </p:spPr>
        <p:txBody>
          <a:bodyPr>
            <a:normAutofit/>
          </a:bodyPr>
          <a:lstStyle/>
          <a:p>
            <a:r>
              <a:rPr lang="en-US" dirty="0" smtClean="0"/>
              <a:t>Empty try-catch block (All): </a:t>
            </a:r>
          </a:p>
          <a:p>
            <a:pPr marL="0" indent="0">
              <a:buNone/>
            </a:pPr>
            <a:r>
              <a:rPr lang="en-US" sz="2400" dirty="0">
                <a:solidFill>
                  <a:schemeClr val="accent1">
                    <a:lumMod val="75000"/>
                  </a:schemeClr>
                </a:solidFill>
                <a:latin typeface="Consolas" panose="020B0609020204030204" pitchFamily="49" charset="0"/>
                <a:cs typeface="Consolas" panose="020B0609020204030204" pitchFamily="49" charset="0"/>
              </a:rPr>
              <a:t>try </a:t>
            </a:r>
            <a:r>
              <a:rPr lang="en-US" sz="2400" dirty="0" smtClean="0">
                <a:solidFill>
                  <a:schemeClr val="accent1">
                    <a:lumMod val="75000"/>
                  </a:schemeClr>
                </a:solidFill>
                <a:latin typeface="Consolas" panose="020B0609020204030204" pitchFamily="49" charset="0"/>
                <a:cs typeface="Consolas" panose="020B0609020204030204" pitchFamily="49" charset="0"/>
              </a:rPr>
              <a:t>{...} catch </a:t>
            </a:r>
            <a:r>
              <a:rPr lang="en-US" sz="2400" dirty="0">
                <a:solidFill>
                  <a:schemeClr val="accent1">
                    <a:lumMod val="75000"/>
                  </a:schemeClr>
                </a:solidFill>
                <a:latin typeface="Consolas" panose="020B0609020204030204" pitchFamily="49" charset="0"/>
                <a:cs typeface="Consolas" panose="020B0609020204030204" pitchFamily="49" charset="0"/>
              </a:rPr>
              <a:t>{ </a:t>
            </a:r>
            <a:r>
              <a:rPr lang="en-US" sz="2400" dirty="0" smtClean="0">
                <a:solidFill>
                  <a:schemeClr val="accent1">
                    <a:lumMod val="75000"/>
                  </a:schemeClr>
                </a:solidFill>
                <a:latin typeface="Consolas" panose="020B0609020204030204" pitchFamily="49" charset="0"/>
                <a:cs typeface="Consolas" panose="020B0609020204030204" pitchFamily="49" charset="0"/>
              </a:rPr>
              <a:t>}</a:t>
            </a:r>
          </a:p>
          <a:p>
            <a:pPr marL="0" indent="0">
              <a:buNone/>
            </a:pPr>
            <a:endParaRPr lang="en-US" dirty="0" smtClean="0"/>
          </a:p>
          <a:p>
            <a:r>
              <a:rPr lang="en-US" dirty="0" smtClean="0"/>
              <a:t>Insecure Cookie (Java)</a:t>
            </a:r>
            <a:r>
              <a:rPr lang="ru-RU" dirty="0" smtClean="0"/>
              <a:t>:</a:t>
            </a:r>
            <a:endParaRPr lang="en-US" dirty="0"/>
          </a:p>
          <a:p>
            <a:pPr marL="0" indent="0">
              <a:buNone/>
            </a:pPr>
            <a:r>
              <a:rPr lang="en-US" sz="2400" dirty="0">
                <a:solidFill>
                  <a:schemeClr val="accent1">
                    <a:lumMod val="75000"/>
                  </a:schemeClr>
                </a:solidFill>
                <a:latin typeface="Consolas" panose="020B0609020204030204" pitchFamily="49" charset="0"/>
                <a:ea typeface="Tahoma" panose="020B0604030504040204" pitchFamily="34" charset="0"/>
                <a:cs typeface="Consolas" panose="020B0609020204030204" pitchFamily="49" charset="0"/>
              </a:rPr>
              <a:t>Cookie &lt;[cookie]&gt; = new Cookie(...);</a:t>
            </a:r>
          </a:p>
          <a:p>
            <a:pPr marL="0" indent="0">
              <a:buNone/>
            </a:pPr>
            <a:r>
              <a:rPr lang="en-US" sz="2400" dirty="0" smtClean="0">
                <a:solidFill>
                  <a:schemeClr val="accent1">
                    <a:lumMod val="75000"/>
                  </a:schemeClr>
                </a:solidFill>
                <a:latin typeface="Consolas" panose="020B0609020204030204" pitchFamily="49" charset="0"/>
                <a:ea typeface="Tahoma" panose="020B0604030504040204" pitchFamily="34" charset="0"/>
                <a:cs typeface="Consolas" panose="020B0609020204030204" pitchFamily="49" charset="0"/>
              </a:rPr>
              <a:t>...</a:t>
            </a:r>
            <a:endParaRPr lang="en-US" sz="2400" dirty="0">
              <a:solidFill>
                <a:schemeClr val="accent1">
                  <a:lumMod val="75000"/>
                </a:schemeClr>
              </a:solidFill>
              <a:latin typeface="Consolas" panose="020B0609020204030204" pitchFamily="49" charset="0"/>
              <a:ea typeface="Tahoma" panose="020B0604030504040204" pitchFamily="34" charset="0"/>
              <a:cs typeface="Consolas" panose="020B0609020204030204" pitchFamily="49" charset="0"/>
            </a:endParaRPr>
          </a:p>
          <a:p>
            <a:pPr marL="0" indent="0">
              <a:buNone/>
            </a:pPr>
            <a:r>
              <a:rPr lang="en-US" sz="2400" dirty="0">
                <a:solidFill>
                  <a:schemeClr val="accent1">
                    <a:lumMod val="75000"/>
                  </a:schemeClr>
                </a:solidFill>
                <a:latin typeface="Consolas" panose="020B0609020204030204" pitchFamily="49" charset="0"/>
                <a:ea typeface="Tahoma" panose="020B0604030504040204" pitchFamily="34" charset="0"/>
                <a:cs typeface="Consolas" panose="020B0609020204030204" pitchFamily="49" charset="0"/>
              </a:rPr>
              <a:t>~&lt;[cookie]&gt;.</a:t>
            </a:r>
            <a:r>
              <a:rPr lang="en-US" sz="2400" dirty="0" err="1">
                <a:solidFill>
                  <a:schemeClr val="accent1">
                    <a:lumMod val="75000"/>
                  </a:schemeClr>
                </a:solidFill>
                <a:latin typeface="Consolas" panose="020B0609020204030204" pitchFamily="49" charset="0"/>
                <a:ea typeface="Tahoma" panose="020B0604030504040204" pitchFamily="34" charset="0"/>
                <a:cs typeface="Consolas" panose="020B0609020204030204" pitchFamily="49" charset="0"/>
              </a:rPr>
              <a:t>setSecure</a:t>
            </a:r>
            <a:r>
              <a:rPr lang="en-US" sz="2400" dirty="0">
                <a:solidFill>
                  <a:schemeClr val="accent1">
                    <a:lumMod val="75000"/>
                  </a:schemeClr>
                </a:solidFill>
                <a:latin typeface="Consolas" panose="020B0609020204030204" pitchFamily="49" charset="0"/>
                <a:ea typeface="Tahoma" panose="020B0604030504040204" pitchFamily="34" charset="0"/>
                <a:cs typeface="Consolas" panose="020B0609020204030204" pitchFamily="49" charset="0"/>
              </a:rPr>
              <a:t>(true);</a:t>
            </a:r>
          </a:p>
          <a:p>
            <a:pPr marL="0" indent="0">
              <a:buNone/>
            </a:pPr>
            <a:r>
              <a:rPr lang="en-US" sz="2400" dirty="0">
                <a:solidFill>
                  <a:schemeClr val="accent1">
                    <a:lumMod val="75000"/>
                  </a:schemeClr>
                </a:solidFill>
                <a:latin typeface="Consolas" panose="020B0609020204030204" pitchFamily="49" charset="0"/>
                <a:ea typeface="Tahoma" panose="020B0604030504040204" pitchFamily="34" charset="0"/>
                <a:cs typeface="Consolas" panose="020B0609020204030204" pitchFamily="49" charset="0"/>
              </a:rPr>
              <a:t>...</a:t>
            </a:r>
          </a:p>
          <a:p>
            <a:pPr marL="0" indent="0">
              <a:buNone/>
            </a:pPr>
            <a:r>
              <a:rPr lang="en-US" sz="2400" dirty="0" err="1">
                <a:solidFill>
                  <a:schemeClr val="accent1">
                    <a:lumMod val="75000"/>
                  </a:schemeClr>
                </a:solidFill>
                <a:latin typeface="Consolas" panose="020B0609020204030204" pitchFamily="49" charset="0"/>
                <a:ea typeface="Tahoma" panose="020B0604030504040204" pitchFamily="34" charset="0"/>
                <a:cs typeface="Consolas" panose="020B0609020204030204" pitchFamily="49" charset="0"/>
              </a:rPr>
              <a:t>response.addCookie</a:t>
            </a:r>
            <a:r>
              <a:rPr lang="en-US" sz="2400" dirty="0">
                <a:solidFill>
                  <a:schemeClr val="accent1">
                    <a:lumMod val="75000"/>
                  </a:schemeClr>
                </a:solidFill>
                <a:latin typeface="Consolas" panose="020B0609020204030204" pitchFamily="49" charset="0"/>
                <a:ea typeface="Tahoma" panose="020B0604030504040204" pitchFamily="34" charset="0"/>
                <a:cs typeface="Consolas" panose="020B0609020204030204" pitchFamily="49" charset="0"/>
              </a:rPr>
              <a:t>(&lt;[cookie</a:t>
            </a:r>
            <a:r>
              <a:rPr lang="en-US" sz="2400" dirty="0" smtClean="0">
                <a:solidFill>
                  <a:schemeClr val="accent1">
                    <a:lumMod val="75000"/>
                  </a:schemeClr>
                </a:solidFill>
                <a:latin typeface="Consolas" panose="020B0609020204030204" pitchFamily="49" charset="0"/>
                <a:ea typeface="Tahoma" panose="020B0604030504040204" pitchFamily="34" charset="0"/>
                <a:cs typeface="Consolas" panose="020B0609020204030204" pitchFamily="49" charset="0"/>
              </a:rPr>
              <a:t>]&gt;);</a:t>
            </a:r>
            <a:endParaRPr lang="en-US" sz="2400" dirty="0">
              <a:solidFill>
                <a:schemeClr val="accent1">
                  <a:lumMod val="75000"/>
                </a:schemeClr>
              </a:solidFill>
              <a:latin typeface="Consolas" panose="020B0609020204030204" pitchFamily="49" charset="0"/>
              <a:ea typeface="Tahoma" panose="020B0604030504040204" pitchFamily="34" charset="0"/>
              <a:cs typeface="Consolas" panose="020B0609020204030204" pitchFamily="49" charset="0"/>
            </a:endParaRPr>
          </a:p>
        </p:txBody>
      </p:sp>
      <p:sp>
        <p:nvSpPr>
          <p:cNvPr id="5" name="Slide Number Placeholder 3"/>
          <p:cNvSpPr>
            <a:spLocks noGrp="1"/>
          </p:cNvSpPr>
          <p:nvPr>
            <p:ph type="sldNum" sz="quarter" idx="12"/>
          </p:nvPr>
        </p:nvSpPr>
        <p:spPr>
          <a:xfrm>
            <a:off x="11751013" y="6264613"/>
            <a:ext cx="440987" cy="369313"/>
          </a:xfrm>
        </p:spPr>
        <p:txBody>
          <a:bodyPr/>
          <a:lstStyle/>
          <a:p>
            <a:r>
              <a:rPr lang="en-US" dirty="0" smtClean="0"/>
              <a:t>22</a:t>
            </a:r>
            <a:endParaRPr lang="en-US" dirty="0"/>
          </a:p>
        </p:txBody>
      </p:sp>
    </p:spTree>
    <p:extLst>
      <p:ext uri="{BB962C8B-B14F-4D97-AF65-F5344CB8AC3E}">
        <p14:creationId xmlns:p14="http://schemas.microsoft.com/office/powerpoint/2010/main" val="24047060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Тестирование</a:t>
            </a:r>
            <a:endParaRPr lang="en-US"/>
          </a:p>
        </p:txBody>
      </p:sp>
      <p:sp>
        <p:nvSpPr>
          <p:cNvPr id="3" name="Объект 2"/>
          <p:cNvSpPr>
            <a:spLocks noGrp="1"/>
          </p:cNvSpPr>
          <p:nvPr>
            <p:ph idx="1"/>
          </p:nvPr>
        </p:nvSpPr>
        <p:spPr>
          <a:xfrm>
            <a:off x="838200" y="1536700"/>
            <a:ext cx="10515600" cy="4737640"/>
          </a:xfrm>
        </p:spPr>
        <p:txBody>
          <a:bodyPr>
            <a:normAutofit fontScale="85000" lnSpcReduction="20000"/>
          </a:bodyPr>
          <a:lstStyle/>
          <a:p>
            <a:r>
              <a:rPr lang="en-US" dirty="0" smtClean="0">
                <a:solidFill>
                  <a:srgbClr val="0070C0"/>
                </a:solidFill>
              </a:rPr>
              <a:t>All In One</a:t>
            </a:r>
            <a:r>
              <a:rPr lang="ru-RU" dirty="0" smtClean="0">
                <a:solidFill>
                  <a:srgbClr val="0070C0"/>
                </a:solidFill>
              </a:rPr>
              <a:t> </a:t>
            </a:r>
            <a:r>
              <a:rPr lang="en-US" dirty="0" smtClean="0"/>
              <a:t>– </a:t>
            </a:r>
            <a:r>
              <a:rPr lang="ru-RU" dirty="0" smtClean="0"/>
              <a:t>Тестирование </a:t>
            </a:r>
            <a:r>
              <a:rPr lang="ru-RU" dirty="0" err="1" smtClean="0"/>
              <a:t>парсинга</a:t>
            </a:r>
            <a:r>
              <a:rPr lang="ru-RU" dirty="0" smtClean="0"/>
              <a:t> разнообразного синтаксиса.</a:t>
            </a:r>
          </a:p>
          <a:p>
            <a:r>
              <a:rPr lang="en-US" dirty="0" smtClean="0">
                <a:solidFill>
                  <a:srgbClr val="0070C0"/>
                </a:solidFill>
              </a:rPr>
              <a:t>Patterns</a:t>
            </a:r>
            <a:r>
              <a:rPr lang="ru-RU" dirty="0" smtClean="0"/>
              <a:t> –</a:t>
            </a:r>
            <a:r>
              <a:rPr lang="ru-RU" dirty="0"/>
              <a:t> </a:t>
            </a:r>
            <a:r>
              <a:rPr lang="ru-RU" dirty="0" err="1" smtClean="0"/>
              <a:t>Детекция</a:t>
            </a:r>
            <a:r>
              <a:rPr lang="ru-RU" dirty="0" smtClean="0"/>
              <a:t> всех известных паттернов в подготовленных файлах.</a:t>
            </a:r>
            <a:endParaRPr lang="en-US" dirty="0"/>
          </a:p>
          <a:p>
            <a:r>
              <a:rPr lang="en-US" dirty="0" smtClean="0">
                <a:solidFill>
                  <a:srgbClr val="0070C0"/>
                </a:solidFill>
              </a:rPr>
              <a:t>Patterns with Errors </a:t>
            </a:r>
            <a:r>
              <a:rPr lang="en-US" dirty="0" smtClean="0"/>
              <a:t>– </a:t>
            </a:r>
            <a:r>
              <a:rPr lang="ru-RU" dirty="0" smtClean="0"/>
              <a:t>то же, что и </a:t>
            </a:r>
            <a:r>
              <a:rPr lang="en-US" dirty="0" smtClean="0"/>
              <a:t>Patterns</a:t>
            </a:r>
            <a:r>
              <a:rPr lang="ru-RU" dirty="0" smtClean="0"/>
              <a:t>, но с синтаксическими ошибками.</a:t>
            </a:r>
            <a:endParaRPr lang="en-US" dirty="0" smtClean="0"/>
          </a:p>
          <a:p>
            <a:r>
              <a:rPr lang="ru-RU" dirty="0" smtClean="0"/>
              <a:t>Прогон на проектах:</a:t>
            </a:r>
            <a:endParaRPr lang="en-US" dirty="0" smtClean="0"/>
          </a:p>
          <a:p>
            <a:pPr lvl="1"/>
            <a:r>
              <a:rPr lang="en-US" dirty="0" smtClean="0"/>
              <a:t>WebGoat.NET (C#)</a:t>
            </a:r>
          </a:p>
          <a:p>
            <a:pPr lvl="1"/>
            <a:r>
              <a:rPr lang="en-US" dirty="0" err="1" smtClean="0"/>
              <a:t>WebGoat</a:t>
            </a:r>
            <a:r>
              <a:rPr lang="en-US" dirty="0" smtClean="0"/>
              <a:t> (Java)</a:t>
            </a:r>
            <a:endParaRPr lang="ru-RU" dirty="0" smtClean="0"/>
          </a:p>
          <a:p>
            <a:pPr lvl="1"/>
            <a:r>
              <a:rPr lang="en-US" dirty="0" err="1" smtClean="0"/>
              <a:t>WebGoatPHP</a:t>
            </a:r>
            <a:r>
              <a:rPr lang="en-US" dirty="0" smtClean="0"/>
              <a:t> (PHP)</a:t>
            </a:r>
          </a:p>
          <a:p>
            <a:pPr lvl="1"/>
            <a:r>
              <a:rPr lang="en-US" dirty="0" smtClean="0"/>
              <a:t>phpBB3 (PHP)</a:t>
            </a:r>
            <a:endParaRPr lang="ru-RU" dirty="0" smtClean="0"/>
          </a:p>
          <a:p>
            <a:pPr lvl="1"/>
            <a:r>
              <a:rPr lang="en-US" dirty="0" err="1" smtClean="0"/>
              <a:t>Zend</a:t>
            </a:r>
            <a:r>
              <a:rPr lang="en-US" dirty="0" smtClean="0"/>
              <a:t> Framework (PHP)</a:t>
            </a:r>
            <a:endParaRPr lang="ru-RU" dirty="0" smtClean="0"/>
          </a:p>
          <a:p>
            <a:pPr lvl="1"/>
            <a:r>
              <a:rPr lang="en-US" dirty="0" err="1" smtClean="0"/>
              <a:t>Yii</a:t>
            </a:r>
            <a:r>
              <a:rPr lang="en-US" dirty="0" smtClean="0"/>
              <a:t> (PHP)</a:t>
            </a:r>
          </a:p>
          <a:p>
            <a:pPr lvl="1"/>
            <a:endParaRPr lang="en-US" dirty="0"/>
          </a:p>
          <a:p>
            <a:pPr lvl="1"/>
            <a:endParaRPr lang="en-US" dirty="0" smtClean="0"/>
          </a:p>
          <a:p>
            <a:pPr lvl="1"/>
            <a:endParaRPr lang="en-US" dirty="0"/>
          </a:p>
          <a:p>
            <a:pPr lvl="1"/>
            <a:endParaRPr lang="en-US" dirty="0" smtClean="0"/>
          </a:p>
        </p:txBody>
      </p:sp>
      <p:sp>
        <p:nvSpPr>
          <p:cNvPr id="5" name="Slide Number Placeholder 3"/>
          <p:cNvSpPr>
            <a:spLocks noGrp="1"/>
          </p:cNvSpPr>
          <p:nvPr>
            <p:ph type="sldNum" sz="quarter" idx="12"/>
          </p:nvPr>
        </p:nvSpPr>
        <p:spPr>
          <a:xfrm>
            <a:off x="11751013" y="6264613"/>
            <a:ext cx="440987" cy="369313"/>
          </a:xfrm>
        </p:spPr>
        <p:txBody>
          <a:bodyPr/>
          <a:lstStyle/>
          <a:p>
            <a:r>
              <a:rPr lang="en-US" dirty="0" smtClean="0"/>
              <a:t>23</a:t>
            </a:r>
            <a:endParaRPr lang="en-US" dirty="0"/>
          </a:p>
        </p:txBody>
      </p:sp>
    </p:spTree>
    <p:extLst>
      <p:ext uri="{BB962C8B-B14F-4D97-AF65-F5344CB8AC3E}">
        <p14:creationId xmlns:p14="http://schemas.microsoft.com/office/powerpoint/2010/main" val="24776046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38054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09600"/>
            <a:ext cx="10363200" cy="5765799"/>
          </a:xfrm>
        </p:spPr>
        <p:txBody>
          <a:bodyPr>
            <a:normAutofit lnSpcReduction="10000"/>
          </a:bodyPr>
          <a:lstStyle/>
          <a:p>
            <a:pPr marL="0" indent="0">
              <a:buNone/>
            </a:pPr>
            <a:r>
              <a:rPr lang="ru-RU" sz="3400" smtClean="0"/>
              <a:t>Почему сигнатурный анализ кода?</a:t>
            </a:r>
          </a:p>
          <a:p>
            <a:pPr lvl="1"/>
            <a:r>
              <a:rPr lang="ru-RU" sz="3400" smtClean="0"/>
              <a:t>Проще в разработке, поддержке и тестировании.</a:t>
            </a:r>
          </a:p>
          <a:p>
            <a:pPr lvl="1"/>
            <a:r>
              <a:rPr lang="ru-RU" sz="3400" smtClean="0"/>
              <a:t>Масштабируемость на другие языки.</a:t>
            </a:r>
          </a:p>
          <a:p>
            <a:pPr lvl="1"/>
            <a:r>
              <a:rPr lang="ru-RU" sz="3400" smtClean="0"/>
              <a:t>Обработка файлов с синтаксическими ошибками.</a:t>
            </a:r>
          </a:p>
          <a:p>
            <a:pPr marL="457200" lvl="1" indent="0">
              <a:buNone/>
            </a:pPr>
            <a:endParaRPr lang="ru-RU" sz="3400" smtClean="0"/>
          </a:p>
          <a:p>
            <a:pPr marL="0" indent="0">
              <a:buNone/>
            </a:pPr>
            <a:r>
              <a:rPr lang="ru-RU" sz="3400" smtClean="0"/>
              <a:t>Зачем унифицированное </a:t>
            </a:r>
            <a:r>
              <a:rPr lang="en-US" sz="3400" smtClean="0"/>
              <a:t>AST</a:t>
            </a:r>
            <a:r>
              <a:rPr lang="ru-RU" sz="3400" smtClean="0"/>
              <a:t>?</a:t>
            </a:r>
          </a:p>
          <a:p>
            <a:pPr lvl="1"/>
            <a:r>
              <a:rPr lang="ru-RU" sz="3400" smtClean="0"/>
              <a:t>Не все паттерны описываются регулярными выражениями.</a:t>
            </a:r>
          </a:p>
          <a:p>
            <a:pPr lvl="1"/>
            <a:r>
              <a:rPr lang="ru-RU" sz="3400" smtClean="0"/>
              <a:t>Возможность реализации </a:t>
            </a:r>
            <a:r>
              <a:rPr lang="en-US" sz="3400" smtClean="0"/>
              <a:t>taint</a:t>
            </a:r>
            <a:r>
              <a:rPr lang="ru-RU" sz="3400" smtClean="0"/>
              <a:t>-анализатора благодаря связанности </a:t>
            </a:r>
            <a:r>
              <a:rPr lang="en-US" sz="3400" smtClean="0"/>
              <a:t>AST</a:t>
            </a:r>
            <a:r>
              <a:rPr lang="ru-RU" sz="3400" smtClean="0"/>
              <a:t>.</a:t>
            </a:r>
            <a:endParaRPr lang="ru-RU" smtClean="0"/>
          </a:p>
          <a:p>
            <a:pPr lvl="1"/>
            <a:endParaRPr lang="en-US"/>
          </a:p>
        </p:txBody>
      </p:sp>
      <p:sp>
        <p:nvSpPr>
          <p:cNvPr id="4" name="Slide Number Placeholder 3"/>
          <p:cNvSpPr txBox="1">
            <a:spLocks/>
          </p:cNvSpPr>
          <p:nvPr/>
        </p:nvSpPr>
        <p:spPr>
          <a:xfrm>
            <a:off x="11751013" y="6264613"/>
            <a:ext cx="440987" cy="3693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3</a:t>
            </a:r>
            <a:endParaRPr lang="en-US" dirty="0"/>
          </a:p>
        </p:txBody>
      </p:sp>
    </p:spTree>
    <p:extLst>
      <p:ext uri="{BB962C8B-B14F-4D97-AF65-F5344CB8AC3E}">
        <p14:creationId xmlns:p14="http://schemas.microsoft.com/office/powerpoint/2010/main" val="20815809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6" name="Picture 12" descr="https://documents.lucidchart.com/documents/4de4b00c-4fb3-e843-8334-29cd0a7b1932/pages/0_0?a=1113&amp;x=17&amp;y=871&amp;w=1380&amp;h=638&amp;store=1&amp;accept=image%2F*&amp;auth=LCA%20af587d61f2a1d68608e17ccc95985b316736a3db-ts%3D144968159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697" y="1910789"/>
            <a:ext cx="9858375" cy="4562476"/>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title"/>
          </p:nvPr>
        </p:nvSpPr>
        <p:spPr>
          <a:xfrm>
            <a:off x="4244791" y="390331"/>
            <a:ext cx="3618186" cy="957525"/>
          </a:xfrm>
        </p:spPr>
        <p:txBody>
          <a:bodyPr/>
          <a:lstStyle/>
          <a:p>
            <a:r>
              <a:rPr lang="en-US" smtClean="0"/>
              <a:t>Workflow</a:t>
            </a:r>
            <a:endParaRPr lang="en-US"/>
          </a:p>
        </p:txBody>
      </p:sp>
      <p:pic>
        <p:nvPicPr>
          <p:cNvPr id="6146" name="Picture 2" descr="http://www.ecsteam.com/wp-content/uploads/Java.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39765" y="1078490"/>
            <a:ext cx="1028238" cy="102823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php.net/manual/ru/images/c0d23d2d6769e53e24a1b3136c064577-php_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70417" y="1170500"/>
            <a:ext cx="1490570" cy="894342"/>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devstickers.com/assets/img/pro/2p4i.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06044" y="1208973"/>
            <a:ext cx="747462" cy="747462"/>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3"/>
          <p:cNvSpPr>
            <a:spLocks noGrp="1"/>
          </p:cNvSpPr>
          <p:nvPr>
            <p:ph type="sldNum" sz="quarter" idx="12"/>
          </p:nvPr>
        </p:nvSpPr>
        <p:spPr>
          <a:xfrm>
            <a:off x="11751013" y="6264613"/>
            <a:ext cx="440987" cy="369313"/>
          </a:xfrm>
        </p:spPr>
        <p:txBody>
          <a:bodyPr/>
          <a:lstStyle/>
          <a:p>
            <a:r>
              <a:rPr lang="en-US" dirty="0"/>
              <a:t>4</a:t>
            </a:r>
          </a:p>
        </p:txBody>
      </p:sp>
    </p:spTree>
    <p:extLst>
      <p:ext uri="{BB962C8B-B14F-4D97-AF65-F5344CB8AC3E}">
        <p14:creationId xmlns:p14="http://schemas.microsoft.com/office/powerpoint/2010/main" val="10932262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Теория парсинга</a:t>
            </a:r>
            <a:endParaRPr lang="en-US"/>
          </a:p>
        </p:txBody>
      </p:sp>
      <p:sp>
        <p:nvSpPr>
          <p:cNvPr id="3" name="Объект 2"/>
          <p:cNvSpPr>
            <a:spLocks noGrp="1"/>
          </p:cNvSpPr>
          <p:nvPr>
            <p:ph idx="1"/>
          </p:nvPr>
        </p:nvSpPr>
        <p:spPr>
          <a:xfrm>
            <a:off x="838200" y="1334815"/>
            <a:ext cx="10515600" cy="693682"/>
          </a:xfrm>
        </p:spPr>
        <p:txBody>
          <a:bodyPr>
            <a:normAutofit/>
          </a:bodyPr>
          <a:lstStyle/>
          <a:p>
            <a:r>
              <a:rPr lang="ru-RU" smtClean="0"/>
              <a:t> Лексер + Парсер:</a:t>
            </a:r>
          </a:p>
        </p:txBody>
      </p:sp>
      <p:pic>
        <p:nvPicPr>
          <p:cNvPr id="5" name="Рисунок 4"/>
          <p:cNvPicPr>
            <a:picLocks noChangeAspect="1"/>
          </p:cNvPicPr>
          <p:nvPr/>
        </p:nvPicPr>
        <p:blipFill rotWithShape="1">
          <a:blip r:embed="rId2"/>
          <a:srcRect t="7256" r="3740"/>
          <a:stretch/>
        </p:blipFill>
        <p:spPr>
          <a:xfrm>
            <a:off x="1416269" y="1939740"/>
            <a:ext cx="5978052" cy="1572436"/>
          </a:xfrm>
          <a:prstGeom prst="rect">
            <a:avLst/>
          </a:prstGeom>
        </p:spPr>
      </p:pic>
      <p:sp>
        <p:nvSpPr>
          <p:cNvPr id="10" name="TextBox 9"/>
          <p:cNvSpPr txBox="1"/>
          <p:nvPr/>
        </p:nvSpPr>
        <p:spPr>
          <a:xfrm>
            <a:off x="1416269" y="4508940"/>
            <a:ext cx="3071648" cy="1744716"/>
          </a:xfrm>
          <a:prstGeom prst="rect">
            <a:avLst/>
          </a:prstGeom>
        </p:spPr>
        <p:txBody>
          <a:bodyPr vert="horz" wrap="none" lIns="91440" tIns="45720" rIns="91440" bIns="45720" rtlCol="0">
            <a:noAutofit/>
          </a:bodyPr>
          <a:lstStyle/>
          <a:p>
            <a:r>
              <a:rPr lang="pt-BR" sz="2000">
                <a:latin typeface="Consolas" panose="020B0609020204030204" pitchFamily="49" charset="0"/>
                <a:cs typeface="Consolas" panose="020B0609020204030204" pitchFamily="49" charset="0"/>
              </a:rPr>
              <a:t>stmt -&gt; e </a:t>
            </a:r>
            <a:r>
              <a:rPr lang="pt-BR" sz="2000" b="1">
                <a:latin typeface="Consolas" panose="020B0609020204030204" pitchFamily="49" charset="0"/>
                <a:cs typeface="Consolas" panose="020B0609020204030204" pitchFamily="49" charset="0"/>
              </a:rPr>
              <a:t>;</a:t>
            </a:r>
          </a:p>
          <a:p>
            <a:r>
              <a:rPr lang="pt-BR" sz="2000">
                <a:latin typeface="Consolas" panose="020B0609020204030204" pitchFamily="49" charset="0"/>
                <a:cs typeface="Consolas" panose="020B0609020204030204" pitchFamily="49" charset="0"/>
              </a:rPr>
              <a:t>    | </a:t>
            </a:r>
            <a:r>
              <a:rPr lang="pt-BR" sz="2000" b="1">
                <a:latin typeface="Consolas" panose="020B0609020204030204" pitchFamily="49" charset="0"/>
                <a:cs typeface="Consolas" panose="020B0609020204030204" pitchFamily="49" charset="0"/>
              </a:rPr>
              <a:t>if</a:t>
            </a:r>
            <a:r>
              <a:rPr lang="pt-BR" sz="2000">
                <a:latin typeface="Consolas" panose="020B0609020204030204" pitchFamily="49" charset="0"/>
                <a:cs typeface="Consolas" panose="020B0609020204030204" pitchFamily="49" charset="0"/>
              </a:rPr>
              <a:t> (e) stmt</a:t>
            </a:r>
          </a:p>
          <a:p>
            <a:r>
              <a:rPr lang="pt-BR" sz="2000">
                <a:latin typeface="Consolas" panose="020B0609020204030204" pitchFamily="49" charset="0"/>
                <a:cs typeface="Consolas" panose="020B0609020204030204" pitchFamily="49" charset="0"/>
              </a:rPr>
              <a:t>    | </a:t>
            </a:r>
            <a:r>
              <a:rPr lang="pt-BR" sz="2000" b="1">
                <a:latin typeface="Consolas" panose="020B0609020204030204" pitchFamily="49" charset="0"/>
                <a:cs typeface="Consolas" panose="020B0609020204030204" pitchFamily="49" charset="0"/>
              </a:rPr>
              <a:t>for</a:t>
            </a:r>
            <a:r>
              <a:rPr lang="pt-BR" sz="2000">
                <a:latin typeface="Consolas" panose="020B0609020204030204" pitchFamily="49" charset="0"/>
                <a:cs typeface="Consolas" panose="020B0609020204030204" pitchFamily="49" charset="0"/>
              </a:rPr>
              <a:t> (e ; e ; e)</a:t>
            </a:r>
          </a:p>
          <a:p>
            <a:r>
              <a:rPr lang="pt-BR" sz="2000">
                <a:latin typeface="Consolas" panose="020B0609020204030204" pitchFamily="49" charset="0"/>
                <a:cs typeface="Consolas" panose="020B0609020204030204" pitchFamily="49" charset="0"/>
              </a:rPr>
              <a:t>    | </a:t>
            </a:r>
            <a:r>
              <a:rPr lang="pt-BR" sz="2000" b="1">
                <a:latin typeface="Consolas" panose="020B0609020204030204" pitchFamily="49" charset="0"/>
                <a:cs typeface="Consolas" panose="020B0609020204030204" pitchFamily="49" charset="0"/>
              </a:rPr>
              <a:t>other</a:t>
            </a:r>
          </a:p>
          <a:p>
            <a:r>
              <a:rPr lang="pt-BR" sz="2000">
                <a:latin typeface="Consolas" panose="020B0609020204030204" pitchFamily="49" charset="0"/>
                <a:cs typeface="Consolas" panose="020B0609020204030204" pitchFamily="49" charset="0"/>
              </a:rPr>
              <a:t>    </a:t>
            </a:r>
            <a:r>
              <a:rPr lang="pt-BR" sz="2000" smtClean="0">
                <a:latin typeface="Consolas" panose="020B0609020204030204" pitchFamily="49" charset="0"/>
                <a:cs typeface="Consolas" panose="020B0609020204030204" pitchFamily="49" charset="0"/>
              </a:rPr>
              <a:t>...</a:t>
            </a:r>
            <a:endParaRPr lang="en-US" sz="2000" b="0" dirty="0" smtClean="0">
              <a:latin typeface="Consolas" panose="020B0609020204030204" pitchFamily="49" charset="0"/>
              <a:cs typeface="Consolas" panose="020B0609020204030204" pitchFamily="49" charset="0"/>
            </a:endParaRPr>
          </a:p>
        </p:txBody>
      </p:sp>
      <p:sp>
        <p:nvSpPr>
          <p:cNvPr id="11" name="Прямоугольник 10"/>
          <p:cNvSpPr/>
          <p:nvPr/>
        </p:nvSpPr>
        <p:spPr>
          <a:xfrm>
            <a:off x="838200" y="3761228"/>
            <a:ext cx="8321445" cy="584775"/>
          </a:xfrm>
          <a:prstGeom prst="rect">
            <a:avLst/>
          </a:prstGeom>
        </p:spPr>
        <p:txBody>
          <a:bodyPr wrap="none">
            <a:spAutoFit/>
          </a:bodyPr>
          <a:lstStyle/>
          <a:p>
            <a:pPr marL="457200" indent="-457200">
              <a:buFont typeface="Arial" panose="020B0604020202020204" pitchFamily="34" charset="0"/>
              <a:buChar char="•"/>
            </a:pPr>
            <a:r>
              <a:rPr lang="ru-RU" sz="3200"/>
              <a:t>Генераторы парсеров: </a:t>
            </a:r>
            <a:r>
              <a:rPr lang="en-US" sz="3200"/>
              <a:t>ANTLR, Bison, Coco/R.</a:t>
            </a:r>
            <a:endParaRPr lang="ru-RU" sz="3200"/>
          </a:p>
        </p:txBody>
      </p:sp>
      <p:sp>
        <p:nvSpPr>
          <p:cNvPr id="12" name="Прямоугольник 11"/>
          <p:cNvSpPr/>
          <p:nvPr/>
        </p:nvSpPr>
        <p:spPr>
          <a:xfrm>
            <a:off x="5265683" y="4508940"/>
            <a:ext cx="6653048" cy="1569660"/>
          </a:xfrm>
          <a:prstGeom prst="rect">
            <a:avLst/>
          </a:prstGeom>
        </p:spPr>
        <p:txBody>
          <a:bodyPr wrap="square">
            <a:spAutoFit/>
          </a:bodyPr>
          <a:lstStyle/>
          <a:p>
            <a:r>
              <a:rPr lang="en-US" sz="1600">
                <a:latin typeface="Consolas" panose="020B0609020204030204" pitchFamily="49" charset="0"/>
                <a:cs typeface="Consolas" panose="020B0609020204030204" pitchFamily="49" charset="0"/>
              </a:rPr>
              <a:t>void stmt() {</a:t>
            </a:r>
          </a:p>
          <a:p>
            <a:r>
              <a:rPr lang="en-US" sz="1600">
                <a:latin typeface="Consolas" panose="020B0609020204030204" pitchFamily="49" charset="0"/>
                <a:cs typeface="Consolas" panose="020B0609020204030204" pitchFamily="49" charset="0"/>
              </a:rPr>
              <a:t>  </a:t>
            </a:r>
            <a:r>
              <a:rPr lang="en-US" sz="1600" smtClean="0">
                <a:latin typeface="Consolas" panose="020B0609020204030204" pitchFamily="49" charset="0"/>
                <a:cs typeface="Consolas" panose="020B0609020204030204" pitchFamily="49" charset="0"/>
              </a:rPr>
              <a:t>switch </a:t>
            </a:r>
            <a:r>
              <a:rPr lang="en-US" sz="1600">
                <a:latin typeface="Consolas" panose="020B0609020204030204" pitchFamily="49" charset="0"/>
                <a:cs typeface="Consolas" panose="020B0609020204030204" pitchFamily="49" charset="0"/>
              </a:rPr>
              <a:t>(lookahead) {</a:t>
            </a:r>
          </a:p>
          <a:p>
            <a:r>
              <a:rPr lang="en-US" sz="1600">
                <a:latin typeface="Consolas" panose="020B0609020204030204" pitchFamily="49" charset="0"/>
                <a:cs typeface="Consolas" panose="020B0609020204030204" pitchFamily="49" charset="0"/>
              </a:rPr>
              <a:t>    </a:t>
            </a:r>
            <a:r>
              <a:rPr lang="en-US" sz="1600" smtClean="0">
                <a:latin typeface="Consolas" panose="020B0609020204030204" pitchFamily="49" charset="0"/>
                <a:cs typeface="Consolas" panose="020B0609020204030204" pitchFamily="49" charset="0"/>
              </a:rPr>
              <a:t>case </a:t>
            </a:r>
            <a:r>
              <a:rPr lang="en-US" sz="1600">
                <a:latin typeface="Consolas" panose="020B0609020204030204" pitchFamily="49" charset="0"/>
                <a:cs typeface="Consolas" panose="020B0609020204030204" pitchFamily="49" charset="0"/>
              </a:rPr>
              <a:t>if:</a:t>
            </a:r>
          </a:p>
          <a:p>
            <a:r>
              <a:rPr lang="en-US" sz="1600">
                <a:latin typeface="Consolas" panose="020B0609020204030204" pitchFamily="49" charset="0"/>
                <a:cs typeface="Consolas" panose="020B0609020204030204" pitchFamily="49" charset="0"/>
              </a:rPr>
              <a:t>      </a:t>
            </a:r>
            <a:r>
              <a:rPr lang="en-US" sz="1600" smtClean="0">
                <a:latin typeface="Consolas" panose="020B0609020204030204" pitchFamily="49" charset="0"/>
                <a:cs typeface="Consolas" panose="020B0609020204030204" pitchFamily="49" charset="0"/>
              </a:rPr>
              <a:t>match(if</a:t>
            </a:r>
            <a:r>
              <a:rPr lang="en-US" sz="1600">
                <a:latin typeface="Consolas" panose="020B0609020204030204" pitchFamily="49" charset="0"/>
                <a:cs typeface="Consolas" panose="020B0609020204030204" pitchFamily="49" charset="0"/>
              </a:rPr>
              <a:t>); match('('); match(e); match(')'); stmt();</a:t>
            </a:r>
          </a:p>
          <a:p>
            <a:r>
              <a:rPr lang="en-US" sz="1600">
                <a:latin typeface="Consolas" panose="020B0609020204030204" pitchFamily="49" charset="0"/>
                <a:cs typeface="Consolas" panose="020B0609020204030204" pitchFamily="49" charset="0"/>
              </a:rPr>
              <a:t>     </a:t>
            </a:r>
            <a:r>
              <a:rPr lang="en-US" sz="1600" smtClean="0">
                <a:latin typeface="Consolas" panose="020B0609020204030204" pitchFamily="49" charset="0"/>
                <a:cs typeface="Consolas" panose="020B0609020204030204" pitchFamily="49" charset="0"/>
              </a:rPr>
              <a:t> break</a:t>
            </a:r>
            <a:r>
              <a:rPr lang="en-US" sz="1600">
                <a:latin typeface="Consolas" panose="020B0609020204030204" pitchFamily="49" charset="0"/>
                <a:cs typeface="Consolas" panose="020B0609020204030204" pitchFamily="49" charset="0"/>
              </a:rPr>
              <a:t>;</a:t>
            </a:r>
          </a:p>
          <a:p>
            <a:r>
              <a:rPr lang="en-US" sz="1600">
                <a:latin typeface="Consolas" panose="020B0609020204030204" pitchFamily="49" charset="0"/>
                <a:cs typeface="Consolas" panose="020B0609020204030204" pitchFamily="49" charset="0"/>
              </a:rPr>
              <a:t>    ...</a:t>
            </a:r>
          </a:p>
        </p:txBody>
      </p:sp>
      <p:sp>
        <p:nvSpPr>
          <p:cNvPr id="13" name="Стрелка вправо 12"/>
          <p:cNvSpPr/>
          <p:nvPr/>
        </p:nvSpPr>
        <p:spPr>
          <a:xfrm>
            <a:off x="4603531" y="4878611"/>
            <a:ext cx="546538" cy="830317"/>
          </a:xfrm>
          <a:prstGeom prst="rightArrow">
            <a:avLst/>
          </a:prstGeom>
          <a:solidFill>
            <a:srgbClr val="80C7F2"/>
          </a:solidFill>
          <a:ln>
            <a:solidFill>
              <a:srgbClr val="1796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3"/>
          <p:cNvSpPr>
            <a:spLocks noGrp="1"/>
          </p:cNvSpPr>
          <p:nvPr>
            <p:ph type="sldNum" sz="quarter" idx="12"/>
          </p:nvPr>
        </p:nvSpPr>
        <p:spPr>
          <a:xfrm>
            <a:off x="11751013" y="6264613"/>
            <a:ext cx="440987" cy="369313"/>
          </a:xfrm>
        </p:spPr>
        <p:txBody>
          <a:bodyPr/>
          <a:lstStyle/>
          <a:p>
            <a:r>
              <a:rPr lang="en-US" dirty="0"/>
              <a:t>5</a:t>
            </a:r>
          </a:p>
        </p:txBody>
      </p:sp>
    </p:spTree>
    <p:extLst>
      <p:ext uri="{BB962C8B-B14F-4D97-AF65-F5344CB8AC3E}">
        <p14:creationId xmlns:p14="http://schemas.microsoft.com/office/powerpoint/2010/main" val="1133229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Проблематика парсинга</a:t>
            </a:r>
            <a:endParaRPr lang="en-US"/>
          </a:p>
        </p:txBody>
      </p:sp>
      <p:sp>
        <p:nvSpPr>
          <p:cNvPr id="3" name="Объект 2"/>
          <p:cNvSpPr>
            <a:spLocks noGrp="1"/>
          </p:cNvSpPr>
          <p:nvPr>
            <p:ph idx="1"/>
          </p:nvPr>
        </p:nvSpPr>
        <p:spPr>
          <a:xfrm>
            <a:off x="838200" y="1587062"/>
            <a:ext cx="10515600" cy="4589901"/>
          </a:xfrm>
        </p:spPr>
        <p:txBody>
          <a:bodyPr/>
          <a:lstStyle/>
          <a:p>
            <a:r>
              <a:rPr lang="ru-RU" smtClean="0"/>
              <a:t>Распознавание ключевых слов, как идентификаторов.</a:t>
            </a:r>
            <a:endParaRPr lang="en-US" smtClean="0"/>
          </a:p>
          <a:p>
            <a:pPr marL="457200" lvl="1" indent="0">
              <a:buNone/>
            </a:pPr>
            <a:r>
              <a:rPr lang="en-US" sz="2400">
                <a:solidFill>
                  <a:schemeClr val="accent1">
                    <a:lumMod val="75000"/>
                  </a:schemeClr>
                </a:solidFill>
                <a:latin typeface="Consolas" panose="020B0609020204030204" pitchFamily="49" charset="0"/>
                <a:cs typeface="Consolas" panose="020B0609020204030204" pitchFamily="49" charset="0"/>
              </a:rPr>
              <a:t>id : ID | null | if | </a:t>
            </a:r>
            <a:r>
              <a:rPr lang="en-US" sz="2400" smtClean="0">
                <a:solidFill>
                  <a:schemeClr val="accent1">
                    <a:lumMod val="75000"/>
                  </a:schemeClr>
                </a:solidFill>
                <a:latin typeface="Consolas" panose="020B0609020204030204" pitchFamily="49" charset="0"/>
                <a:cs typeface="Consolas" panose="020B0609020204030204" pitchFamily="49" charset="0"/>
              </a:rPr>
              <a:t>else | … </a:t>
            </a:r>
            <a:r>
              <a:rPr lang="en-US" sz="2400" smtClean="0">
                <a:solidFill>
                  <a:schemeClr val="accent3">
                    <a:lumMod val="75000"/>
                  </a:schemeClr>
                </a:solidFill>
                <a:latin typeface="Consolas" panose="020B0609020204030204" pitchFamily="49" charset="0"/>
                <a:cs typeface="Consolas" panose="020B0609020204030204" pitchFamily="49" charset="0"/>
              </a:rPr>
              <a:t>/* </a:t>
            </a:r>
            <a:r>
              <a:rPr lang="ru-RU" sz="2400" smtClean="0">
                <a:solidFill>
                  <a:schemeClr val="accent3">
                    <a:lumMod val="75000"/>
                  </a:schemeClr>
                </a:solidFill>
                <a:latin typeface="Consolas" panose="020B0609020204030204" pitchFamily="49" charset="0"/>
                <a:cs typeface="Consolas" panose="020B0609020204030204" pitchFamily="49" charset="0"/>
              </a:rPr>
              <a:t>другие </a:t>
            </a:r>
            <a:r>
              <a:rPr lang="en-US" sz="2400" smtClean="0">
                <a:solidFill>
                  <a:schemeClr val="accent3">
                    <a:lumMod val="75000"/>
                  </a:schemeClr>
                </a:solidFill>
                <a:latin typeface="Consolas" panose="020B0609020204030204" pitchFamily="49" charset="0"/>
                <a:cs typeface="Consolas" panose="020B0609020204030204" pitchFamily="49" charset="0"/>
              </a:rPr>
              <a:t>keyword */ </a:t>
            </a:r>
            <a:r>
              <a:rPr lang="en-US" sz="2400" smtClean="0">
                <a:solidFill>
                  <a:schemeClr val="accent1">
                    <a:lumMod val="75000"/>
                  </a:schemeClr>
                </a:solidFill>
                <a:latin typeface="Consolas" panose="020B0609020204030204" pitchFamily="49" charset="0"/>
                <a:cs typeface="Consolas" panose="020B0609020204030204" pitchFamily="49" charset="0"/>
              </a:rPr>
              <a:t>… ;</a:t>
            </a:r>
            <a:r>
              <a:rPr lang="ru-RU" sz="2400" smtClean="0">
                <a:solidFill>
                  <a:schemeClr val="accent1">
                    <a:lumMod val="75000"/>
                  </a:schemeClr>
                </a:solidFill>
                <a:latin typeface="Consolas" panose="020B0609020204030204" pitchFamily="49" charset="0"/>
                <a:cs typeface="Consolas" panose="020B0609020204030204" pitchFamily="49" charset="0"/>
              </a:rPr>
              <a:t> </a:t>
            </a:r>
          </a:p>
          <a:p>
            <a:r>
              <a:rPr lang="ru-RU" smtClean="0"/>
              <a:t>Неоднозначные фразы.</a:t>
            </a:r>
            <a:endParaRPr lang="en-US" smtClean="0"/>
          </a:p>
          <a:p>
            <a:r>
              <a:rPr lang="ru-RU" smtClean="0"/>
              <a:t>Обработка </a:t>
            </a:r>
            <a:r>
              <a:rPr lang="ru-RU"/>
              <a:t>комментариев</a:t>
            </a:r>
            <a:r>
              <a:rPr lang="ru-RU" smtClean="0"/>
              <a:t>.</a:t>
            </a:r>
          </a:p>
          <a:p>
            <a:pPr marL="457200" lvl="1" indent="0">
              <a:buNone/>
            </a:pPr>
            <a:r>
              <a:rPr lang="en-US" sz="2400" smtClean="0">
                <a:solidFill>
                  <a:schemeClr val="accent3">
                    <a:lumMod val="75000"/>
                  </a:schemeClr>
                </a:solidFill>
                <a:latin typeface="Consolas" panose="020B0609020204030204" pitchFamily="49" charset="0"/>
                <a:cs typeface="Consolas" panose="020B0609020204030204" pitchFamily="49" charset="0"/>
              </a:rPr>
              <a:t>// password = “forgotten password”;</a:t>
            </a:r>
            <a:endParaRPr lang="ru-RU" sz="2400">
              <a:solidFill>
                <a:schemeClr val="accent3">
                  <a:lumMod val="75000"/>
                </a:schemeClr>
              </a:solidFill>
              <a:latin typeface="Consolas" panose="020B0609020204030204" pitchFamily="49" charset="0"/>
              <a:cs typeface="Consolas" panose="020B0609020204030204" pitchFamily="49" charset="0"/>
            </a:endParaRPr>
          </a:p>
          <a:p>
            <a:r>
              <a:rPr lang="ru-RU"/>
              <a:t>Обработка ошибок парсинга.</a:t>
            </a:r>
          </a:p>
          <a:p>
            <a:endParaRPr lang="en-US"/>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6402" y="3790970"/>
            <a:ext cx="3278514" cy="2175390"/>
          </a:xfrm>
          <a:prstGeom prst="rect">
            <a:avLst/>
          </a:prstGeom>
        </p:spPr>
      </p:pic>
      <p:sp>
        <p:nvSpPr>
          <p:cNvPr id="7" name="Slide Number Placeholder 3"/>
          <p:cNvSpPr>
            <a:spLocks noGrp="1"/>
          </p:cNvSpPr>
          <p:nvPr>
            <p:ph type="sldNum" sz="quarter" idx="12"/>
          </p:nvPr>
        </p:nvSpPr>
        <p:spPr>
          <a:xfrm>
            <a:off x="11751013" y="6264613"/>
            <a:ext cx="440987" cy="369313"/>
          </a:xfrm>
        </p:spPr>
        <p:txBody>
          <a:bodyPr/>
          <a:lstStyle/>
          <a:p>
            <a:r>
              <a:rPr lang="en-US" dirty="0"/>
              <a:t>6</a:t>
            </a:r>
          </a:p>
        </p:txBody>
      </p:sp>
    </p:spTree>
    <p:extLst>
      <p:ext uri="{BB962C8B-B14F-4D97-AF65-F5344CB8AC3E}">
        <p14:creationId xmlns:p14="http://schemas.microsoft.com/office/powerpoint/2010/main" val="3575825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365125"/>
            <a:ext cx="11353800" cy="1325563"/>
          </a:xfrm>
        </p:spPr>
        <p:txBody>
          <a:bodyPr/>
          <a:lstStyle/>
          <a:p>
            <a:r>
              <a:rPr lang="ru-RU" smtClean="0"/>
              <a:t>Типичные ошибки парсинга</a:t>
            </a:r>
            <a:endParaRPr lang="en-US"/>
          </a:p>
        </p:txBody>
      </p:sp>
      <p:sp>
        <p:nvSpPr>
          <p:cNvPr id="3" name="Объект 2"/>
          <p:cNvSpPr>
            <a:spLocks noGrp="1"/>
          </p:cNvSpPr>
          <p:nvPr>
            <p:ph idx="1"/>
          </p:nvPr>
        </p:nvSpPr>
        <p:spPr>
          <a:xfrm>
            <a:off x="838200" y="1474602"/>
            <a:ext cx="10515600" cy="4744403"/>
          </a:xfrm>
        </p:spPr>
        <p:txBody>
          <a:bodyPr>
            <a:normAutofit lnSpcReduction="10000"/>
          </a:bodyPr>
          <a:lstStyle/>
          <a:p>
            <a:r>
              <a:rPr lang="ru-RU" dirty="0" smtClean="0"/>
              <a:t>Лексическая ошибка</a:t>
            </a:r>
            <a:endParaRPr lang="en-US" dirty="0" smtClean="0"/>
          </a:p>
          <a:p>
            <a:pPr marL="457200" lvl="1" indent="0">
              <a:buNone/>
            </a:pPr>
            <a:r>
              <a:rPr lang="en-US" sz="2000" dirty="0">
                <a:solidFill>
                  <a:srgbClr val="0000FF"/>
                </a:solidFill>
                <a:highlight>
                  <a:srgbClr val="FFFFFF"/>
                </a:highlight>
                <a:latin typeface="Consolas" panose="020B0609020204030204" pitchFamily="49" charset="0"/>
              </a:rPr>
              <a:t>class</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 </a:t>
            </a:r>
            <a:r>
              <a:rPr lang="en-US" sz="2000" dirty="0" err="1" smtClean="0">
                <a:solidFill>
                  <a:srgbClr val="0000FF"/>
                </a:solidFill>
                <a:highlight>
                  <a:srgbClr val="FFFFFF"/>
                </a:highlight>
                <a:latin typeface="Consolas" panose="020B0609020204030204" pitchFamily="49" charset="0"/>
              </a:rPr>
              <a:t>int</a:t>
            </a:r>
            <a:r>
              <a:rPr lang="en-US" sz="2000" dirty="0" smtClean="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i</a:t>
            </a:r>
            <a:r>
              <a:rPr lang="en-US" sz="200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                  </a:t>
            </a:r>
            <a:endParaRPr lang="en-US" sz="2000" dirty="0" smtClean="0">
              <a:solidFill>
                <a:schemeClr val="accent6">
                  <a:lumMod val="75000"/>
                </a:schemeClr>
              </a:solidFill>
            </a:endParaRPr>
          </a:p>
          <a:p>
            <a:r>
              <a:rPr lang="ru-RU" dirty="0" smtClean="0"/>
              <a:t>Единичный лишний </a:t>
            </a:r>
            <a:r>
              <a:rPr lang="ru-RU" dirty="0" err="1" smtClean="0"/>
              <a:t>токен</a:t>
            </a:r>
            <a:endParaRPr lang="en-US" dirty="0" smtClean="0"/>
          </a:p>
          <a:p>
            <a:pPr marL="0" indent="0">
              <a:buNone/>
            </a:pPr>
            <a:r>
              <a:rPr lang="en-US" sz="2000" dirty="0" smtClean="0">
                <a:solidFill>
                  <a:srgbClr val="0000FF"/>
                </a:solidFill>
                <a:highlight>
                  <a:srgbClr val="FFFFFF"/>
                </a:highlight>
                <a:latin typeface="Consolas" panose="020B0609020204030204" pitchFamily="49" charset="0"/>
              </a:rPr>
              <a:t>   class</a:t>
            </a:r>
            <a:r>
              <a:rPr lang="en-US" sz="2000" dirty="0" smtClean="0">
                <a:solidFill>
                  <a:srgbClr val="000000"/>
                </a:solidFill>
                <a:highlight>
                  <a:srgbClr val="FFFFFF"/>
                </a:highlight>
                <a:latin typeface="Consolas" panose="020B0609020204030204" pitchFamily="49" charset="0"/>
              </a:rPr>
              <a:t> </a:t>
            </a:r>
            <a:r>
              <a:rPr lang="en-US" sz="2000" dirty="0">
                <a:solidFill>
                  <a:srgbClr val="2B91AF"/>
                </a:solidFill>
                <a:highlight>
                  <a:srgbClr val="FFFFFF"/>
                </a:highlight>
                <a:latin typeface="Consolas" panose="020B0609020204030204" pitchFamily="49" charset="0"/>
              </a:rPr>
              <a:t>T</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 </a:t>
            </a:r>
            <a:r>
              <a:rPr lang="en-US" sz="2000" dirty="0" err="1" smtClean="0">
                <a:solidFill>
                  <a:srgbClr val="0000FF"/>
                </a:solidFill>
                <a:highlight>
                  <a:srgbClr val="FFFFFF"/>
                </a:highlight>
                <a:latin typeface="Consolas" panose="020B0609020204030204" pitchFamily="49" charset="0"/>
              </a:rPr>
              <a:t>int</a:t>
            </a:r>
            <a:r>
              <a:rPr lang="en-US" sz="2000" dirty="0" smtClean="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i</a:t>
            </a:r>
            <a:r>
              <a:rPr lang="en-US" sz="200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               </a:t>
            </a:r>
            <a:endParaRPr lang="en-US" sz="2000" dirty="0" smtClean="0">
              <a:solidFill>
                <a:schemeClr val="accent6">
                  <a:lumMod val="75000"/>
                </a:schemeClr>
              </a:solidFill>
            </a:endParaRPr>
          </a:p>
          <a:p>
            <a:r>
              <a:rPr lang="ru-RU" dirty="0" smtClean="0"/>
              <a:t>Единичный отсутствующий </a:t>
            </a:r>
            <a:r>
              <a:rPr lang="ru-RU" dirty="0" err="1" smtClean="0"/>
              <a:t>токен</a:t>
            </a:r>
            <a:endParaRPr lang="en-US" dirty="0" smtClean="0"/>
          </a:p>
          <a:p>
            <a:pPr marL="0" indent="0">
              <a:buNone/>
            </a:pPr>
            <a:r>
              <a:rPr lang="en-US" sz="2000" dirty="0" smtClean="0">
                <a:solidFill>
                  <a:srgbClr val="0000FF"/>
                </a:solidFill>
                <a:highlight>
                  <a:srgbClr val="FFFFFF"/>
                </a:highlight>
                <a:latin typeface="Consolas" panose="020B0609020204030204" pitchFamily="49" charset="0"/>
              </a:rPr>
              <a:t>   class</a:t>
            </a:r>
            <a:r>
              <a:rPr lang="en-US" sz="2000" dirty="0" smtClean="0">
                <a:solidFill>
                  <a:srgbClr val="000000"/>
                </a:solidFill>
                <a:highlight>
                  <a:srgbClr val="FFFFFF"/>
                </a:highlight>
                <a:latin typeface="Consolas" panose="020B0609020204030204" pitchFamily="49" charset="0"/>
              </a:rPr>
              <a:t> </a:t>
            </a:r>
            <a:r>
              <a:rPr lang="en-US" sz="2000" dirty="0" smtClean="0">
                <a:solidFill>
                  <a:srgbClr val="2B91AF"/>
                </a:solidFill>
                <a:highlight>
                  <a:srgbClr val="FFFFFF"/>
                </a:highlight>
                <a:latin typeface="Consolas" panose="020B0609020204030204" pitchFamily="49" charset="0"/>
              </a:rPr>
              <a:t>T</a:t>
            </a:r>
            <a:r>
              <a:rPr lang="en-US" sz="200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f(x) { a = 3; </a:t>
            </a:r>
            <a:r>
              <a:rPr lang="en-US" sz="2000" dirty="0" smtClean="0">
                <a:solidFill>
                  <a:srgbClr val="000000"/>
                </a:solidFill>
                <a:highlight>
                  <a:srgbClr val="FFFFFF"/>
                </a:highlight>
                <a:latin typeface="Consolas" panose="020B0609020204030204" pitchFamily="49" charset="0"/>
              </a:rPr>
              <a:t>} </a:t>
            </a:r>
            <a:r>
              <a:rPr lang="en-US" sz="2000" dirty="0" smtClean="0">
                <a:solidFill>
                  <a:srgbClr val="00B050"/>
                </a:solidFill>
                <a:highlight>
                  <a:srgbClr val="FFFFFF"/>
                </a:highlight>
                <a:latin typeface="Consolas" panose="020B0609020204030204" pitchFamily="49" charset="0"/>
              </a:rPr>
              <a:t>}</a:t>
            </a:r>
            <a:r>
              <a:rPr lang="en-US" sz="2000" dirty="0" smtClean="0">
                <a:solidFill>
                  <a:srgbClr val="000000"/>
                </a:solidFill>
                <a:highlight>
                  <a:srgbClr val="FFFFFF"/>
                </a:highlight>
                <a:latin typeface="Consolas" panose="020B0609020204030204" pitchFamily="49" charset="0"/>
              </a:rPr>
              <a:t>       </a:t>
            </a:r>
            <a:endParaRPr lang="ru-RU" sz="2000" dirty="0" smtClean="0">
              <a:solidFill>
                <a:schemeClr val="accent6">
                  <a:lumMod val="75000"/>
                </a:schemeClr>
              </a:solidFill>
            </a:endParaRPr>
          </a:p>
          <a:p>
            <a:r>
              <a:rPr lang="ru-RU" dirty="0" smtClean="0"/>
              <a:t>Несколько лишних </a:t>
            </a:r>
            <a:r>
              <a:rPr lang="ru-RU" dirty="0" err="1" smtClean="0"/>
              <a:t>токенов</a:t>
            </a:r>
            <a:r>
              <a:rPr lang="ru-RU" dirty="0" smtClean="0"/>
              <a:t> (режим «паники»)</a:t>
            </a:r>
            <a:endParaRPr lang="en-US" dirty="0" smtClean="0"/>
          </a:p>
          <a:p>
            <a:pPr marL="0" indent="0">
              <a:buNone/>
            </a:pPr>
            <a:r>
              <a:rPr lang="en-US" sz="2000" dirty="0" smtClean="0">
                <a:solidFill>
                  <a:srgbClr val="0000FF"/>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class</a:t>
            </a:r>
            <a:r>
              <a:rPr lang="en-US" sz="2000" dirty="0">
                <a:solidFill>
                  <a:srgbClr val="000000"/>
                </a:solidFill>
                <a:highlight>
                  <a:srgbClr val="FFFFFF"/>
                </a:highlight>
                <a:latin typeface="Consolas" panose="020B0609020204030204" pitchFamily="49" charset="0"/>
              </a:rPr>
              <a:t> </a:t>
            </a:r>
            <a:r>
              <a:rPr lang="en-US" sz="2000" dirty="0">
                <a:solidFill>
                  <a:srgbClr val="2B91AF"/>
                </a:solidFill>
                <a:highlight>
                  <a:srgbClr val="FFFFFF"/>
                </a:highlight>
                <a:latin typeface="Consolas" panose="020B0609020204030204" pitchFamily="49" charset="0"/>
              </a:rPr>
              <a:t>T</a:t>
            </a:r>
            <a:r>
              <a:rPr lang="en-US" sz="2000" dirty="0">
                <a:solidFill>
                  <a:srgbClr val="000000"/>
                </a:solidFill>
                <a:highlight>
                  <a:srgbClr val="FFFFFF"/>
                </a:highlight>
                <a:latin typeface="Consolas" panose="020B0609020204030204" pitchFamily="49" charset="0"/>
              </a:rPr>
              <a:t> { </a:t>
            </a:r>
            <a:r>
              <a:rPr lang="en-US" sz="2000" dirty="0" err="1">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f(x) { a = 3 </a:t>
            </a:r>
            <a:r>
              <a:rPr lang="en-US" sz="2000" dirty="0">
                <a:solidFill>
                  <a:srgbClr val="FF0000"/>
                </a:solidFill>
                <a:highlight>
                  <a:srgbClr val="FFFFFF"/>
                </a:highlight>
                <a:latin typeface="Consolas" panose="020B0609020204030204" pitchFamily="49" charset="0"/>
              </a:rPr>
              <a:t>4 5</a:t>
            </a:r>
            <a:r>
              <a:rPr lang="en-US" sz="2000" dirty="0">
                <a:solidFill>
                  <a:srgbClr val="000000"/>
                </a:solidFill>
                <a:highlight>
                  <a:srgbClr val="FFFFFF"/>
                </a:highlight>
                <a:latin typeface="Consolas" panose="020B0609020204030204" pitchFamily="49" charset="0"/>
              </a:rPr>
              <a:t>; } </a:t>
            </a:r>
            <a:r>
              <a:rPr lang="en-US" sz="2000" dirty="0" smtClean="0">
                <a:solidFill>
                  <a:srgbClr val="000000"/>
                </a:solidFill>
                <a:highlight>
                  <a:srgbClr val="FFFFFF"/>
                </a:highlight>
                <a:latin typeface="Consolas" panose="020B0609020204030204" pitchFamily="49" charset="0"/>
              </a:rPr>
              <a:t>}</a:t>
            </a:r>
            <a:endParaRPr lang="en-US" sz="2000" dirty="0" smtClean="0">
              <a:solidFill>
                <a:schemeClr val="accent6">
                  <a:lumMod val="75000"/>
                </a:schemeClr>
              </a:solidFill>
            </a:endParaRPr>
          </a:p>
          <a:p>
            <a:r>
              <a:rPr lang="ru-RU" dirty="0" smtClean="0"/>
              <a:t>Отсутствующее альтернативное подправило</a:t>
            </a:r>
            <a:endParaRPr lang="en-US" dirty="0" smtClean="0"/>
          </a:p>
          <a:p>
            <a:pPr marL="0" indent="0">
              <a:buNone/>
            </a:pPr>
            <a:r>
              <a:rPr lang="en-US" sz="2000" dirty="0" smtClean="0">
                <a:solidFill>
                  <a:srgbClr val="0000FF"/>
                </a:solidFill>
                <a:highlight>
                  <a:srgbClr val="FFFFFF"/>
                </a:highlight>
                <a:latin typeface="Consolas" panose="020B0609020204030204" pitchFamily="49" charset="0"/>
              </a:rPr>
              <a:t>   class</a:t>
            </a:r>
            <a:r>
              <a:rPr lang="en-US" sz="2000" dirty="0" smtClean="0">
                <a:solidFill>
                  <a:srgbClr val="000000"/>
                </a:solidFill>
                <a:highlight>
                  <a:srgbClr val="FFFFFF"/>
                </a:highlight>
                <a:latin typeface="Consolas" panose="020B0609020204030204" pitchFamily="49" charset="0"/>
              </a:rPr>
              <a:t> </a:t>
            </a:r>
            <a:r>
              <a:rPr lang="en-US" sz="2000" dirty="0">
                <a:solidFill>
                  <a:srgbClr val="2B91AF"/>
                </a:solidFill>
                <a:highlight>
                  <a:srgbClr val="FFFFFF"/>
                </a:highlight>
                <a:latin typeface="Consolas" panose="020B0609020204030204" pitchFamily="49" charset="0"/>
              </a:rPr>
              <a:t>T</a:t>
            </a:r>
            <a:r>
              <a:rPr lang="en-US" sz="2000" dirty="0">
                <a:solidFill>
                  <a:srgbClr val="000000"/>
                </a:solidFill>
                <a:highlight>
                  <a:srgbClr val="FFFFFF"/>
                </a:highlight>
                <a:latin typeface="Consolas" panose="020B0609020204030204" pitchFamily="49" charset="0"/>
              </a:rPr>
              <a:t> { </a:t>
            </a:r>
            <a:r>
              <a:rPr lang="en-US" sz="2000" dirty="0" err="1">
                <a:solidFill>
                  <a:srgbClr val="FF0000"/>
                </a:solidFill>
                <a:highlight>
                  <a:srgbClr val="FFFFFF"/>
                </a:highlight>
                <a:latin typeface="Consolas" panose="020B0609020204030204" pitchFamily="49" charset="0"/>
              </a:rPr>
              <a:t>int</a:t>
            </a:r>
            <a:r>
              <a:rPr lang="en-US" sz="2000" dirty="0">
                <a:solidFill>
                  <a:srgbClr val="FF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a:t>
            </a:r>
            <a:endParaRPr lang="en-US" sz="2000" dirty="0">
              <a:solidFill>
                <a:schemeClr val="accent6">
                  <a:lumMod val="75000"/>
                </a:schemeClr>
              </a:solidFill>
            </a:endParaRPr>
          </a:p>
        </p:txBody>
      </p:sp>
      <p:sp>
        <p:nvSpPr>
          <p:cNvPr id="5" name="Slide Number Placeholder 3"/>
          <p:cNvSpPr>
            <a:spLocks noGrp="1"/>
          </p:cNvSpPr>
          <p:nvPr>
            <p:ph type="sldNum" sz="quarter" idx="12"/>
          </p:nvPr>
        </p:nvSpPr>
        <p:spPr>
          <a:xfrm>
            <a:off x="11751013" y="6264613"/>
            <a:ext cx="440987" cy="369313"/>
          </a:xfrm>
        </p:spPr>
        <p:txBody>
          <a:bodyPr/>
          <a:lstStyle/>
          <a:p>
            <a:r>
              <a:rPr lang="en-US" dirty="0"/>
              <a:t>7</a:t>
            </a:r>
          </a:p>
        </p:txBody>
      </p:sp>
    </p:spTree>
    <p:extLst>
      <p:ext uri="{BB962C8B-B14F-4D97-AF65-F5344CB8AC3E}">
        <p14:creationId xmlns:p14="http://schemas.microsoft.com/office/powerpoint/2010/main" val="15463824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Виды грамматик</a:t>
            </a:r>
            <a:endParaRPr lang="en-US"/>
          </a:p>
        </p:txBody>
      </p:sp>
      <p:sp>
        <p:nvSpPr>
          <p:cNvPr id="3" name="Объект 2"/>
          <p:cNvSpPr>
            <a:spLocks noGrp="1"/>
          </p:cNvSpPr>
          <p:nvPr>
            <p:ph idx="1"/>
          </p:nvPr>
        </p:nvSpPr>
        <p:spPr>
          <a:xfrm>
            <a:off x="736600" y="1292482"/>
            <a:ext cx="11130280" cy="5063868"/>
          </a:xfrm>
        </p:spPr>
        <p:txBody>
          <a:bodyPr/>
          <a:lstStyle/>
          <a:p>
            <a:r>
              <a:rPr lang="ru-RU" dirty="0" smtClean="0"/>
              <a:t>Регулярные</a:t>
            </a:r>
          </a:p>
          <a:p>
            <a:pPr lvl="1"/>
            <a:r>
              <a:rPr lang="ru-RU" dirty="0" smtClean="0"/>
              <a:t>Пример: </a:t>
            </a:r>
            <a:r>
              <a:rPr lang="en-US" dirty="0" smtClean="0"/>
              <a:t>a</a:t>
            </a:r>
            <a:r>
              <a:rPr lang="en-US" baseline="30000" dirty="0" smtClean="0"/>
              <a:t>n</a:t>
            </a:r>
            <a:endParaRPr lang="ru-RU" dirty="0" smtClean="0"/>
          </a:p>
          <a:p>
            <a:r>
              <a:rPr lang="ru-RU" dirty="0" smtClean="0"/>
              <a:t>Контекстно-свободные</a:t>
            </a:r>
          </a:p>
          <a:p>
            <a:pPr lvl="1"/>
            <a:r>
              <a:rPr lang="en-US" dirty="0" smtClean="0"/>
              <a:t>C#, Java</a:t>
            </a:r>
            <a:r>
              <a:rPr lang="ru-RU" dirty="0" smtClean="0"/>
              <a:t> (если проверка семантики после проверки синтаксиса). </a:t>
            </a:r>
          </a:p>
          <a:p>
            <a:pPr lvl="1"/>
            <a:r>
              <a:rPr lang="ru-RU" dirty="0"/>
              <a:t>П</a:t>
            </a:r>
            <a:r>
              <a:rPr lang="ru-RU" dirty="0" smtClean="0"/>
              <a:t>ример: </a:t>
            </a:r>
            <a:r>
              <a:rPr lang="en-US" dirty="0" err="1" smtClean="0"/>
              <a:t>a</a:t>
            </a:r>
            <a:r>
              <a:rPr lang="en-US" baseline="30000" dirty="0" err="1" smtClean="0"/>
              <a:t>n</a:t>
            </a:r>
            <a:r>
              <a:rPr lang="en-US" dirty="0" err="1"/>
              <a:t>b</a:t>
            </a:r>
            <a:r>
              <a:rPr lang="en-US" baseline="30000" dirty="0" err="1" smtClean="0"/>
              <a:t>n</a:t>
            </a:r>
            <a:endParaRPr lang="ru-RU" dirty="0" smtClean="0"/>
          </a:p>
          <a:p>
            <a:r>
              <a:rPr lang="ru-RU" dirty="0" smtClean="0"/>
              <a:t>Контекстно-зависимые</a:t>
            </a:r>
          </a:p>
          <a:p>
            <a:pPr lvl="1"/>
            <a:r>
              <a:rPr lang="en-US" dirty="0" smtClean="0"/>
              <a:t>C#, Java (</a:t>
            </a:r>
            <a:r>
              <a:rPr lang="ru-RU" dirty="0" smtClean="0"/>
              <a:t>если проверка семантики на этапе </a:t>
            </a:r>
            <a:r>
              <a:rPr lang="ru-RU" dirty="0" err="1" smtClean="0"/>
              <a:t>парсинга</a:t>
            </a:r>
            <a:r>
              <a:rPr lang="en-US" dirty="0" smtClean="0"/>
              <a:t>:</a:t>
            </a:r>
            <a:r>
              <a:rPr lang="ru-RU" dirty="0" smtClean="0"/>
              <a:t> </a:t>
            </a:r>
            <a:r>
              <a:rPr lang="en-US" dirty="0" smtClean="0">
                <a:solidFill>
                  <a:srgbClr val="FF0000"/>
                </a:solidFill>
              </a:rPr>
              <a:t>T</a:t>
            </a:r>
            <a:r>
              <a:rPr lang="en-US" dirty="0" smtClean="0">
                <a:solidFill>
                  <a:schemeClr val="accent1">
                    <a:lumMod val="75000"/>
                  </a:schemeClr>
                </a:solidFill>
              </a:rPr>
              <a:t> a = new </a:t>
            </a:r>
            <a:r>
              <a:rPr lang="en-US" dirty="0" smtClean="0">
                <a:solidFill>
                  <a:srgbClr val="FF0000"/>
                </a:solidFill>
              </a:rPr>
              <a:t>T</a:t>
            </a:r>
            <a:r>
              <a:rPr lang="en-US" dirty="0" smtClean="0">
                <a:solidFill>
                  <a:schemeClr val="accent1">
                    <a:lumMod val="75000"/>
                  </a:schemeClr>
                </a:solidFill>
              </a:rPr>
              <a:t>()</a:t>
            </a:r>
            <a:r>
              <a:rPr lang="ru-RU" dirty="0" smtClean="0"/>
              <a:t>)</a:t>
            </a:r>
            <a:endParaRPr lang="en-US" dirty="0" smtClean="0"/>
          </a:p>
          <a:p>
            <a:pPr lvl="1"/>
            <a:r>
              <a:rPr lang="en-US" dirty="0" smtClean="0"/>
              <a:t>PHP </a:t>
            </a:r>
            <a:r>
              <a:rPr lang="ru-RU" dirty="0" smtClean="0"/>
              <a:t>конструкция </a:t>
            </a:r>
            <a:r>
              <a:rPr lang="en-US" dirty="0" err="1" smtClean="0"/>
              <a:t>Heredoc</a:t>
            </a:r>
            <a:r>
              <a:rPr lang="en-US" dirty="0" smtClean="0"/>
              <a:t>: </a:t>
            </a:r>
            <a:r>
              <a:rPr lang="en-US" dirty="0" smtClean="0">
                <a:solidFill>
                  <a:schemeClr val="accent1">
                    <a:lumMod val="75000"/>
                  </a:schemeClr>
                </a:solidFill>
              </a:rPr>
              <a:t>$x = &lt;&lt;&lt;</a:t>
            </a:r>
            <a:r>
              <a:rPr lang="en-US" dirty="0" smtClean="0">
                <a:solidFill>
                  <a:srgbClr val="FF0000"/>
                </a:solidFill>
              </a:rPr>
              <a:t>EOL</a:t>
            </a:r>
            <a:r>
              <a:rPr lang="en-US" dirty="0" smtClean="0">
                <a:solidFill>
                  <a:schemeClr val="accent1">
                    <a:lumMod val="75000"/>
                  </a:schemeClr>
                </a:solidFill>
              </a:rPr>
              <a:t> Hello world </a:t>
            </a:r>
            <a:r>
              <a:rPr lang="en-US" dirty="0" smtClean="0">
                <a:solidFill>
                  <a:srgbClr val="FF0000"/>
                </a:solidFill>
              </a:rPr>
              <a:t>EOL</a:t>
            </a:r>
            <a:r>
              <a:rPr lang="en-US" dirty="0" smtClean="0">
                <a:solidFill>
                  <a:schemeClr val="accent1">
                    <a:lumMod val="75000"/>
                  </a:schemeClr>
                </a:solidFill>
              </a:rPr>
              <a:t>;</a:t>
            </a:r>
            <a:endParaRPr lang="ru-RU" dirty="0" smtClean="0">
              <a:solidFill>
                <a:schemeClr val="accent1">
                  <a:lumMod val="75000"/>
                </a:schemeClr>
              </a:solidFill>
            </a:endParaRPr>
          </a:p>
          <a:p>
            <a:pPr lvl="1"/>
            <a:r>
              <a:rPr lang="ru-RU" dirty="0"/>
              <a:t>Пример: </a:t>
            </a:r>
            <a:r>
              <a:rPr lang="en-US" dirty="0" err="1" smtClean="0"/>
              <a:t>a</a:t>
            </a:r>
            <a:r>
              <a:rPr lang="en-US" baseline="30000" dirty="0" err="1" smtClean="0"/>
              <a:t>n</a:t>
            </a:r>
            <a:r>
              <a:rPr lang="en-US" dirty="0" err="1" smtClean="0"/>
              <a:t>b</a:t>
            </a:r>
            <a:r>
              <a:rPr lang="en-US" baseline="30000" dirty="0" err="1" smtClean="0"/>
              <a:t>n</a:t>
            </a:r>
            <a:r>
              <a:rPr lang="ru-RU" dirty="0" smtClean="0"/>
              <a:t>с</a:t>
            </a:r>
            <a:r>
              <a:rPr lang="en-US" baseline="30000" dirty="0" smtClean="0"/>
              <a:t>n</a:t>
            </a:r>
            <a:endParaRPr lang="en-US" dirty="0"/>
          </a:p>
        </p:txBody>
      </p:sp>
      <p:sp>
        <p:nvSpPr>
          <p:cNvPr id="5" name="Slide Number Placeholder 3"/>
          <p:cNvSpPr>
            <a:spLocks noGrp="1"/>
          </p:cNvSpPr>
          <p:nvPr>
            <p:ph type="sldNum" sz="quarter" idx="12"/>
          </p:nvPr>
        </p:nvSpPr>
        <p:spPr>
          <a:xfrm>
            <a:off x="11751013" y="6264613"/>
            <a:ext cx="440987" cy="369313"/>
          </a:xfrm>
        </p:spPr>
        <p:txBody>
          <a:bodyPr/>
          <a:lstStyle/>
          <a:p>
            <a:r>
              <a:rPr lang="en-US" dirty="0"/>
              <a:t>8</a:t>
            </a:r>
          </a:p>
        </p:txBody>
      </p:sp>
    </p:spTree>
    <p:extLst>
      <p:ext uri="{BB962C8B-B14F-4D97-AF65-F5344CB8AC3E}">
        <p14:creationId xmlns:p14="http://schemas.microsoft.com/office/powerpoint/2010/main" val="26637211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47800" y="648413"/>
            <a:ext cx="8810296" cy="928139"/>
          </a:xfrm>
        </p:spPr>
        <p:txBody>
          <a:bodyPr/>
          <a:lstStyle/>
          <a:p>
            <a:r>
              <a:rPr lang="ru-RU" smtClean="0"/>
              <a:t>Грамматика </a:t>
            </a:r>
            <a:r>
              <a:rPr lang="en-US" smtClean="0"/>
              <a:t>PHP</a:t>
            </a:r>
            <a:r>
              <a:rPr lang="ru-RU" smtClean="0"/>
              <a:t> в </a:t>
            </a:r>
            <a:r>
              <a:rPr lang="en-US" smtClean="0"/>
              <a:t>ANTLR</a:t>
            </a:r>
            <a:endParaRPr lang="en-US"/>
          </a:p>
        </p:txBody>
      </p:sp>
      <p:sp>
        <p:nvSpPr>
          <p:cNvPr id="3" name="Объект 2"/>
          <p:cNvSpPr>
            <a:spLocks noGrp="1"/>
          </p:cNvSpPr>
          <p:nvPr>
            <p:ph idx="1"/>
          </p:nvPr>
        </p:nvSpPr>
        <p:spPr>
          <a:xfrm>
            <a:off x="838200" y="1879874"/>
            <a:ext cx="10515600" cy="4546826"/>
          </a:xfrm>
        </p:spPr>
        <p:txBody>
          <a:bodyPr/>
          <a:lstStyle/>
          <a:p>
            <a:r>
              <a:rPr lang="en-US" dirty="0" err="1" smtClean="0"/>
              <a:t>OpenSource</a:t>
            </a:r>
            <a:r>
              <a:rPr lang="en-US" dirty="0"/>
              <a:t>: </a:t>
            </a:r>
            <a:r>
              <a:rPr lang="en-US" sz="2400" dirty="0">
                <a:hlinkClick r:id="rId2"/>
              </a:rPr>
              <a:t>https://</a:t>
            </a:r>
            <a:r>
              <a:rPr lang="en-US" sz="2400" dirty="0" smtClean="0">
                <a:hlinkClick r:id="rId2"/>
              </a:rPr>
              <a:t>github.com/antlr/grammars-v4/tree/master/php</a:t>
            </a:r>
            <a:endParaRPr lang="ru-RU" dirty="0" smtClean="0"/>
          </a:p>
          <a:p>
            <a:r>
              <a:rPr lang="ru-RU" dirty="0" smtClean="0"/>
              <a:t>Игнорирование «островков» </a:t>
            </a:r>
            <a:r>
              <a:rPr lang="en-US" dirty="0" smtClean="0"/>
              <a:t>HTML, CSS,</a:t>
            </a:r>
            <a:r>
              <a:rPr lang="ru-RU" dirty="0" smtClean="0"/>
              <a:t> </a:t>
            </a:r>
            <a:r>
              <a:rPr lang="en-US" dirty="0" smtClean="0"/>
              <a:t>JavaScript </a:t>
            </a:r>
            <a:r>
              <a:rPr lang="ru-RU" dirty="0" smtClean="0"/>
              <a:t>с помощью переключения </a:t>
            </a:r>
            <a:r>
              <a:rPr lang="en-US" dirty="0" smtClean="0"/>
              <a:t>Mode</a:t>
            </a:r>
            <a:r>
              <a:rPr lang="ru-RU" dirty="0" smtClean="0"/>
              <a:t>.</a:t>
            </a:r>
            <a:endParaRPr lang="ru-RU" dirty="0"/>
          </a:p>
          <a:p>
            <a:r>
              <a:rPr lang="ru-RU" dirty="0" err="1" smtClean="0"/>
              <a:t>Регистро-независмые</a:t>
            </a:r>
            <a:r>
              <a:rPr lang="ru-RU" dirty="0" smtClean="0"/>
              <a:t> ключевые слова.</a:t>
            </a:r>
          </a:p>
          <a:p>
            <a:r>
              <a:rPr lang="ru-RU" dirty="0" err="1" smtClean="0"/>
              <a:t>Парсинг</a:t>
            </a:r>
            <a:r>
              <a:rPr lang="ru-RU" dirty="0" smtClean="0"/>
              <a:t> сложных контекстно-зависимых конструкций:</a:t>
            </a:r>
          </a:p>
          <a:p>
            <a:pPr lvl="1"/>
            <a:r>
              <a:rPr lang="en-US" dirty="0" err="1" smtClean="0"/>
              <a:t>Heredoc</a:t>
            </a:r>
            <a:r>
              <a:rPr lang="ru-RU" dirty="0" smtClean="0"/>
              <a:t> (многострочная строка).</a:t>
            </a:r>
          </a:p>
          <a:p>
            <a:pPr lvl="1"/>
            <a:r>
              <a:rPr lang="en-US" dirty="0" smtClean="0"/>
              <a:t>Alternative Syntax</a:t>
            </a:r>
            <a:r>
              <a:rPr lang="ru-RU" dirty="0" smtClean="0"/>
              <a:t>.</a:t>
            </a:r>
          </a:p>
        </p:txBody>
      </p:sp>
      <p:sp>
        <p:nvSpPr>
          <p:cNvPr id="5" name="Slide Number Placeholder 3"/>
          <p:cNvSpPr>
            <a:spLocks noGrp="1"/>
          </p:cNvSpPr>
          <p:nvPr>
            <p:ph type="sldNum" sz="quarter" idx="12"/>
          </p:nvPr>
        </p:nvSpPr>
        <p:spPr>
          <a:xfrm>
            <a:off x="11751013" y="6264613"/>
            <a:ext cx="440987" cy="369313"/>
          </a:xfrm>
        </p:spPr>
        <p:txBody>
          <a:bodyPr/>
          <a:lstStyle/>
          <a:p>
            <a:r>
              <a:rPr lang="en-US" dirty="0"/>
              <a:t>9</a:t>
            </a:r>
          </a:p>
        </p:txBody>
      </p:sp>
    </p:spTree>
    <p:extLst>
      <p:ext uri="{BB962C8B-B14F-4D97-AF65-F5344CB8AC3E}">
        <p14:creationId xmlns:p14="http://schemas.microsoft.com/office/powerpoint/2010/main" val="1099948654"/>
      </p:ext>
    </p:extLst>
  </p:cSld>
  <p:clrMapOvr>
    <a:masterClrMapping/>
  </p:clrMapOvr>
  <p:timing>
    <p:tnLst>
      <p:par>
        <p:cTn id="1" dur="indefinite" restart="never" nodeType="tmRoot"/>
      </p:par>
    </p:tnLst>
  </p:timing>
</p:sld>
</file>

<file path=ppt/theme/theme1.xml><?xml version="1.0" encoding="utf-8"?>
<a:theme xmlns:a="http://schemas.openxmlformats.org/drawingml/2006/main" name="PT">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oAutofit/>
      </a:bodyPr>
      <a:lstStyle>
        <a:defPPr>
          <a:defRPr sz="2400" b="0" dirty="0" smtClean="0">
            <a:solidFill>
              <a:srgbClr val="999999"/>
            </a:solidFill>
          </a:defRPr>
        </a:defPPr>
      </a:lstStyle>
    </a:txDef>
  </a:objectDefaults>
  <a:extraClrSchemeLst/>
  <a:extLst>
    <a:ext uri="{05A4C25C-085E-4340-85A3-A5531E510DB2}">
      <thm15:themeFamily xmlns:thm15="http://schemas.microsoft.com/office/thememl/2012/main" name="PT" id="{EA61D7C1-6C0C-4F0A-B147-397836EB42D1}" vid="{4263A539-BCBF-471B-B104-891CE144D3DE}"/>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PT</Template>
  <TotalTime>12131</TotalTime>
  <Words>1074</Words>
  <Application>Microsoft Office PowerPoint</Application>
  <PresentationFormat>Широкоэкранный</PresentationFormat>
  <Paragraphs>193</Paragraphs>
  <Slides>24</Slides>
  <Notes>2</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24</vt:i4>
      </vt:variant>
    </vt:vector>
  </HeadingPairs>
  <TitlesOfParts>
    <vt:vector size="30" baseType="lpstr">
      <vt:lpstr>Arial</vt:lpstr>
      <vt:lpstr>Calibri</vt:lpstr>
      <vt:lpstr>Consolas</vt:lpstr>
      <vt:lpstr>PT Sans</vt:lpstr>
      <vt:lpstr>Tahoma</vt:lpstr>
      <vt:lpstr>PT</vt:lpstr>
      <vt:lpstr>Презентация PowerPoint</vt:lpstr>
      <vt:lpstr>Универсальный сигнатурный анализ кода на C#, Java, PHP</vt:lpstr>
      <vt:lpstr>Презентация PowerPoint</vt:lpstr>
      <vt:lpstr>Workflow</vt:lpstr>
      <vt:lpstr>Теория парсинга</vt:lpstr>
      <vt:lpstr>Проблематика парсинга</vt:lpstr>
      <vt:lpstr>Типичные ошибки парсинга</vt:lpstr>
      <vt:lpstr>Виды грамматик</vt:lpstr>
      <vt:lpstr>Грамматика PHP в ANTLR</vt:lpstr>
      <vt:lpstr>Технологии парсинга кода в .NET</vt:lpstr>
      <vt:lpstr>Visitor vs Listener (Walker)</vt:lpstr>
      <vt:lpstr>Преобразование AST</vt:lpstr>
      <vt:lpstr>Структура типов унифицированного AST</vt:lpstr>
      <vt:lpstr>Алгоритм сопоставления в AST</vt:lpstr>
      <vt:lpstr>Язык описания паттернов</vt:lpstr>
      <vt:lpstr>Целесообразность DSL?</vt:lpstr>
      <vt:lpstr>DSL ≠ Regex</vt:lpstr>
      <vt:lpstr>Синтаксические конструкции в DSL</vt:lpstr>
      <vt:lpstr>Синтаксис DSL</vt:lpstr>
      <vt:lpstr>DSL примеры</vt:lpstr>
      <vt:lpstr>DSL примеры</vt:lpstr>
      <vt:lpstr>DSL примеры</vt:lpstr>
      <vt:lpstr>Тестирование</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Универсальный сигнатурный анализ кода на C#, Java, PHP</dc:title>
  <dc:creator>Ivan Kochurkin</dc:creator>
  <cp:lastModifiedBy>Ivan Kochurkin</cp:lastModifiedBy>
  <cp:revision>305</cp:revision>
  <dcterms:created xsi:type="dcterms:W3CDTF">2015-10-27T08:49:56Z</dcterms:created>
  <dcterms:modified xsi:type="dcterms:W3CDTF">2016-03-17T15:47:26Z</dcterms:modified>
</cp:coreProperties>
</file>