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98" r:id="rId2"/>
    <p:sldId id="256" r:id="rId3"/>
    <p:sldId id="257" r:id="rId4"/>
    <p:sldId id="303" r:id="rId5"/>
    <p:sldId id="301" r:id="rId6"/>
    <p:sldId id="261" r:id="rId7"/>
    <p:sldId id="295" r:id="rId8"/>
    <p:sldId id="294" r:id="rId9"/>
    <p:sldId id="290" r:id="rId10"/>
    <p:sldId id="288" r:id="rId11"/>
    <p:sldId id="289" r:id="rId12"/>
    <p:sldId id="291" r:id="rId13"/>
    <p:sldId id="287" r:id="rId14"/>
    <p:sldId id="305" r:id="rId15"/>
    <p:sldId id="307" r:id="rId16"/>
    <p:sldId id="309" r:id="rId17"/>
    <p:sldId id="302" r:id="rId18"/>
    <p:sldId id="308" r:id="rId19"/>
    <p:sldId id="306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8AFE02B-1163-4904-8970-9FDDD820544E}">
          <p14:sldIdLst>
            <p14:sldId id="298"/>
            <p14:sldId id="256"/>
            <p14:sldId id="257"/>
            <p14:sldId id="303"/>
            <p14:sldId id="301"/>
            <p14:sldId id="261"/>
            <p14:sldId id="295"/>
            <p14:sldId id="294"/>
            <p14:sldId id="290"/>
            <p14:sldId id="288"/>
            <p14:sldId id="289"/>
            <p14:sldId id="291"/>
            <p14:sldId id="287"/>
            <p14:sldId id="305"/>
            <p14:sldId id="307"/>
            <p14:sldId id="309"/>
            <p14:sldId id="302"/>
            <p14:sldId id="308"/>
            <p14:sldId id="306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Kochurkin" initials="IK" lastIdx="63" clrIdx="0">
    <p:extLst>
      <p:ext uri="{19B8F6BF-5375-455C-9EA6-DF929625EA0E}">
        <p15:presenceInfo xmlns:p15="http://schemas.microsoft.com/office/powerpoint/2012/main" userId="Ivan Kochurkin" providerId="None"/>
      </p:ext>
    </p:extLst>
  </p:cmAuthor>
  <p:cmAuthor id="2" name="Kvanttt" initials="K" lastIdx="2" clrIdx="1">
    <p:extLst>
      <p:ext uri="{19B8F6BF-5375-455C-9EA6-DF929625EA0E}">
        <p15:presenceInfo xmlns:p15="http://schemas.microsoft.com/office/powerpoint/2012/main" userId="Kvant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2020"/>
    <a:srgbClr val="D11919"/>
    <a:srgbClr val="118F29"/>
    <a:srgbClr val="8F1111"/>
    <a:srgbClr val="1796D8"/>
    <a:srgbClr val="80C7F2"/>
    <a:srgbClr val="376092"/>
    <a:srgbClr val="C92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28" autoAdjust="0"/>
    <p:restoredTop sz="96586" autoAdjust="0"/>
  </p:normalViewPr>
  <p:slideViewPr>
    <p:cSldViewPr snapToGrid="0">
      <p:cViewPr varScale="1">
        <p:scale>
          <a:sx n="99" d="100"/>
          <a:sy n="99" d="100"/>
        </p:scale>
        <p:origin x="72" y="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5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7T20:53:51.124" idx="15">
    <p:pos x="10" y="10"/>
    <p:text>Можно руководствоваться этим: https://wiki.ptsecurity.com/display/AI/DSL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E2C5C-ADB8-483B-AA4F-62FE898CAA1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7FE2-0FB0-4908-A0BA-89810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4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0280A-6CE7-494B-A38B-518821E28D37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78AA5-DA90-4ED1-8858-6B67A53F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2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8AA5-DA90-4ED1-8858-6B67A53FC3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6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8AA5-DA90-4ED1-8858-6B67A53FC3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8AA5-DA90-4ED1-8858-6B67A53FC3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92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8AA5-DA90-4ED1-8858-6B67A53FC3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ервый и послед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311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34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 презент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35395" y="728700"/>
            <a:ext cx="10981220" cy="324036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800" b="0" baseline="0">
                <a:solidFill>
                  <a:srgbClr val="333333"/>
                </a:solidFill>
                <a:latin typeface="PT Sans" pitchFamily="34" charset="-52"/>
              </a:defRPr>
            </a:lvl1pPr>
          </a:lstStyle>
          <a:p>
            <a:r>
              <a:rPr lang="ru-RU" dirty="0" smtClean="0"/>
              <a:t>Название презентации. Пишите для людей! Желательно не более трех строк.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35397" y="4239095"/>
            <a:ext cx="10981216" cy="5850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 b="1">
                <a:solidFill>
                  <a:srgbClr val="666666"/>
                </a:solidFill>
                <a:latin typeface="PT Sans" pitchFamily="34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Константин Константинопольский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635399" y="4734150"/>
            <a:ext cx="10980868" cy="999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200" baseline="0">
                <a:solidFill>
                  <a:srgbClr val="999999"/>
                </a:solidFill>
                <a:latin typeface="PT Sans" pitchFamily="34" charset="-52"/>
              </a:defRPr>
            </a:lvl1pPr>
          </a:lstStyle>
          <a:p>
            <a:pPr lvl="0"/>
            <a:r>
              <a:rPr lang="ru-RU" dirty="0" smtClean="0"/>
              <a:t>должность, со строчной буквы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Компания, с</a:t>
            </a:r>
            <a:r>
              <a:rPr lang="en-US" dirty="0" smtClean="0"/>
              <a:t> </a:t>
            </a:r>
            <a:r>
              <a:rPr lang="ru-RU" dirty="0" smtClean="0"/>
              <a:t>прописной буквы</a:t>
            </a:r>
            <a:endParaRPr lang="ru-RU" dirty="0"/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1" hasCustomPrompt="1"/>
          </p:nvPr>
        </p:nvSpPr>
        <p:spPr>
          <a:xfrm>
            <a:off x="635397" y="6219315"/>
            <a:ext cx="10981216" cy="629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999999"/>
                </a:solidFill>
                <a:latin typeface="PT Sans" pitchFamily="34" charset="-52"/>
              </a:defRPr>
            </a:lvl1pPr>
          </a:lstStyle>
          <a:p>
            <a:pPr lvl="0"/>
            <a:r>
              <a:rPr lang="ru-RU" dirty="0" smtClean="0"/>
              <a:t>Мероприятие, на котором проводится презентация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D3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804375"/>
            <a:ext cx="12192000" cy="72000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37" y="259876"/>
            <a:ext cx="1860207" cy="42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489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овый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475489" y="1628800"/>
            <a:ext cx="9961107" cy="3600400"/>
          </a:xfrm>
          <a:prstGeom prst="rect">
            <a:avLst/>
          </a:prstGeom>
        </p:spPr>
        <p:txBody>
          <a:bodyPr/>
          <a:lstStyle>
            <a:lvl1pPr algn="l">
              <a:defRPr sz="5200">
                <a:latin typeface="PT Sans" pitchFamily="34" charset="-52"/>
              </a:defRPr>
            </a:lvl1pPr>
          </a:lstStyle>
          <a:p>
            <a:r>
              <a:rPr lang="ru-RU" dirty="0" smtClean="0"/>
              <a:t>Заголовок раздела</a:t>
            </a:r>
            <a:endParaRPr lang="ru-RU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682097" y="6304240"/>
            <a:ext cx="558587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333333"/>
                </a:solidFill>
                <a:latin typeface="PT Sans" pitchFamily="34" charset="-52"/>
              </a:defRPr>
            </a:lvl1pPr>
          </a:lstStyle>
          <a:p>
            <a:fld id="{188C5D83-7A59-4B72-8145-66458CEA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5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75390" y="476672"/>
            <a:ext cx="11187033" cy="810090"/>
          </a:xfrm>
          <a:prstGeom prst="rect">
            <a:avLst/>
          </a:prstGeom>
        </p:spPr>
        <p:txBody>
          <a:bodyPr/>
          <a:lstStyle>
            <a:lvl1pPr algn="l">
              <a:defRPr sz="3600" baseline="0">
                <a:latin typeface="PT Sans" pitchFamily="34" charset="-52"/>
              </a:defRPr>
            </a:lvl1pPr>
          </a:lstStyle>
          <a:p>
            <a:r>
              <a:rPr lang="ru-RU" dirty="0" smtClean="0"/>
              <a:t>Заголовок слайда, не пишите много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5387" y="1268760"/>
            <a:ext cx="11187032" cy="5112568"/>
          </a:xfrm>
          <a:prstGeom prst="rect">
            <a:avLst/>
          </a:prstGeom>
        </p:spPr>
        <p:txBody>
          <a:bodyPr/>
          <a:lstStyle>
            <a:lvl1pPr marL="342900" indent="-342900">
              <a:buFont typeface="Calibri" pitchFamily="34" charset="0"/>
              <a:buChar char="―"/>
              <a:defRPr sz="2400">
                <a:latin typeface="PT Sans" pitchFamily="34" charset="-52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latin typeface="PT Sans" pitchFamily="34" charset="-52"/>
              </a:defRPr>
            </a:lvl2pPr>
            <a:lvl3pPr marL="1143000" indent="-228600">
              <a:buFont typeface="PT Sans" panose="020B0503020203020204" pitchFamily="34" charset="-52"/>
              <a:buChar char="—"/>
              <a:defRPr sz="2000">
                <a:latin typeface="PT Sans" pitchFamily="34" charset="-52"/>
              </a:defRPr>
            </a:lvl3pPr>
            <a:lvl4pPr marL="1600200" indent="-228600">
              <a:buFont typeface="PT Sans" panose="020B0503020203020204" pitchFamily="34" charset="-52"/>
              <a:buChar char="—"/>
              <a:defRPr sz="2000">
                <a:latin typeface="PT Sans" pitchFamily="34" charset="-52"/>
              </a:defRPr>
            </a:lvl4pPr>
            <a:lvl5pPr marL="2057400" indent="-228600">
              <a:buFont typeface="PT Sans" panose="020B0503020203020204" pitchFamily="34" charset="-52"/>
              <a:buChar char="—"/>
              <a:defRPr sz="2000">
                <a:latin typeface="PT Sans" pitchFamily="34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633413" y="6304240"/>
            <a:ext cx="558587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333333"/>
                </a:solidFill>
                <a:latin typeface="PT Sans" pitchFamily="34" charset="-52"/>
              </a:defRPr>
            </a:lvl1pPr>
          </a:lstStyle>
          <a:p>
            <a:fld id="{188C5D83-7A59-4B72-8145-66458CEA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8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с таблиц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75390" y="476672"/>
            <a:ext cx="11187033" cy="810090"/>
          </a:xfrm>
          <a:prstGeom prst="rect">
            <a:avLst/>
          </a:prstGeom>
        </p:spPr>
        <p:txBody>
          <a:bodyPr/>
          <a:lstStyle>
            <a:lvl1pPr algn="l">
              <a:defRPr sz="3600" baseline="0">
                <a:latin typeface="PT Sans" pitchFamily="34" charset="-52"/>
              </a:defRPr>
            </a:lvl1pPr>
          </a:lstStyle>
          <a:p>
            <a:r>
              <a:rPr lang="ru-RU" dirty="0" smtClean="0"/>
              <a:t>Заголовок слайда, не пишите много</a:t>
            </a:r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" hasCustomPrompt="1"/>
          </p:nvPr>
        </p:nvSpPr>
        <p:spPr>
          <a:xfrm>
            <a:off x="575387" y="1268760"/>
            <a:ext cx="11187032" cy="5112568"/>
          </a:xfrm>
          <a:prstGeom prst="rect">
            <a:avLst/>
          </a:prstGeom>
        </p:spPr>
        <p:txBody>
          <a:bodyPr/>
          <a:lstStyle>
            <a:lvl1pPr marL="0" indent="0">
              <a:buFont typeface="Calibri" pitchFamily="34" charset="0"/>
              <a:buNone/>
              <a:defRPr sz="2400" baseline="0">
                <a:latin typeface="PT Sans" pitchFamily="34" charset="-52"/>
              </a:defRPr>
            </a:lvl1pPr>
            <a:lvl2pPr>
              <a:defRPr sz="2200">
                <a:latin typeface="PT Sans" pitchFamily="34" charset="-52"/>
              </a:defRPr>
            </a:lvl2pPr>
            <a:lvl3pPr>
              <a:defRPr sz="2000">
                <a:latin typeface="PT Sans" pitchFamily="34" charset="-52"/>
              </a:defRPr>
            </a:lvl3pPr>
            <a:lvl4pPr>
              <a:defRPr sz="2000">
                <a:latin typeface="PT Sans" pitchFamily="34" charset="-52"/>
              </a:defRPr>
            </a:lvl4pPr>
            <a:lvl5pPr>
              <a:defRPr sz="2000">
                <a:latin typeface="PT Sans" pitchFamily="34" charset="-52"/>
              </a:defRPr>
            </a:lvl5pPr>
          </a:lstStyle>
          <a:p>
            <a:pPr lvl="0"/>
            <a:r>
              <a:rPr lang="ru-RU" dirty="0" smtClean="0"/>
              <a:t>Таблицы: Границы яркими (заметными) не делать, лучше обойтись без них, допустима едва заметная чересполосица.</a:t>
            </a:r>
            <a:r>
              <a:rPr lang="en-US" dirty="0" smtClean="0"/>
              <a:t> </a:t>
            </a:r>
            <a:r>
              <a:rPr lang="ru-RU" dirty="0" smtClean="0"/>
              <a:t>Колонки чисел выравниваются по правому краю, каждые три разряда отделяются пробелами.</a:t>
            </a:r>
          </a:p>
          <a:p>
            <a:pPr lvl="0"/>
            <a:endParaRPr lang="ru-RU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682097" y="6304240"/>
            <a:ext cx="558587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333333"/>
                </a:solidFill>
                <a:latin typeface="PT Sans" pitchFamily="34" charset="-52"/>
              </a:defRPr>
            </a:lvl1pPr>
          </a:lstStyle>
          <a:p>
            <a:fld id="{188C5D83-7A59-4B72-8145-66458CEA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19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Фина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35415" y="3068965"/>
            <a:ext cx="11107943" cy="5850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666666"/>
                </a:solidFill>
                <a:latin typeface="PT Sans" pitchFamily="34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Константин Константинопольский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635395" y="4581133"/>
            <a:ext cx="11104696" cy="16201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699CDA"/>
                </a:solidFill>
                <a:latin typeface="PT Sans" pitchFamily="34" charset="-52"/>
              </a:defRPr>
            </a:lvl1pPr>
          </a:lstStyle>
          <a:p>
            <a:pPr lvl="0"/>
            <a:r>
              <a:rPr lang="en-US" dirty="0" smtClean="0"/>
              <a:t>kkonstantinopolsky@ptsecurity.ru</a:t>
            </a:r>
          </a:p>
          <a:p>
            <a:pPr lvl="0"/>
            <a:r>
              <a:rPr lang="en-US" dirty="0" smtClean="0"/>
              <a:t>@</a:t>
            </a:r>
            <a:r>
              <a:rPr lang="en-US" dirty="0" err="1" smtClean="0"/>
              <a:t>super_puper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35413" y="980728"/>
            <a:ext cx="9261355" cy="198022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ru-RU" sz="5200" dirty="0" smtClean="0">
                <a:latin typeface="PT Sans" pitchFamily="34" charset="-52"/>
              </a:rPr>
              <a:t>Конец рассказа</a:t>
            </a:r>
            <a:br>
              <a:rPr lang="ru-RU" sz="5200" dirty="0" smtClean="0">
                <a:latin typeface="PT Sans" pitchFamily="34" charset="-52"/>
              </a:rPr>
            </a:br>
            <a:r>
              <a:rPr lang="ru-RU" sz="5200" dirty="0" smtClean="0">
                <a:latin typeface="PT Sans" pitchFamily="34" charset="-52"/>
              </a:rPr>
              <a:t>Спасибо за внимание</a:t>
            </a:r>
            <a:endParaRPr lang="ru-RU" sz="5200" b="0" dirty="0" smtClean="0">
              <a:solidFill>
                <a:srgbClr val="999999"/>
              </a:solidFill>
              <a:latin typeface="PT Sans" pitchFamily="34" charset="-52"/>
            </a:endParaRP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0" y="3573016"/>
            <a:ext cx="11125200" cy="1008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999999"/>
                </a:solidFill>
                <a:latin typeface="PT Sans" pitchFamily="34" charset="-52"/>
              </a:defRPr>
            </a:lvl1pPr>
          </a:lstStyle>
          <a:p>
            <a:pPr lvl="0"/>
            <a:r>
              <a:rPr lang="ru-RU" dirty="0" smtClean="0"/>
              <a:t>должность, со строчной буквы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Компания, с прописной буквы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15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88CEC3-21B0-4932-9358-4DD8383F08B1}" type="datetime1">
              <a:rPr lang="en-US" smtClean="0"/>
              <a:t>8/10/2016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611992" y="6241003"/>
            <a:ext cx="580008" cy="386686"/>
          </a:xfrm>
          <a:prstGeom prst="rect">
            <a:avLst/>
          </a:prstGeom>
        </p:spPr>
        <p:txBody>
          <a:bodyPr/>
          <a:lstStyle/>
          <a:p>
            <a:fld id="{188C5D83-7A59-4B72-8145-66458CEA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8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B000A4-A2A5-4AC5-A02F-D206AC2886A4}" type="datetime1">
              <a:rPr lang="en-US" smtClean="0"/>
              <a:t>8/10/2016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87578" y="6256862"/>
            <a:ext cx="604422" cy="365125"/>
          </a:xfrm>
          <a:prstGeom prst="rect">
            <a:avLst/>
          </a:prstGeom>
        </p:spPr>
        <p:txBody>
          <a:bodyPr/>
          <a:lstStyle/>
          <a:p>
            <a:fld id="{188C5D83-7A59-4B72-8145-66458CEA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3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216000"/>
          </a:xfrm>
          <a:prstGeom prst="rect">
            <a:avLst/>
          </a:prstGeom>
          <a:solidFill>
            <a:srgbClr val="D3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5" name="Прямоугольник 4"/>
          <p:cNvSpPr/>
          <p:nvPr/>
        </p:nvSpPr>
        <p:spPr>
          <a:xfrm>
            <a:off x="-3703" y="6642000"/>
            <a:ext cx="12192000" cy="216000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90" y="6651807"/>
            <a:ext cx="3043982" cy="1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0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lr/grammars-v4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habrahabr.ru/search/?q=%5bApplication%20Inspector%5d&amp;target_type=posts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hyperlink" Target="http://approof.ptsecurity.r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company/pt/blog/210772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habrahabr.ru/company/pt/blog/21006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2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776"/>
            <a:ext cx="3703320" cy="897210"/>
          </a:xfrm>
        </p:spPr>
        <p:txBody>
          <a:bodyPr/>
          <a:lstStyle/>
          <a:p>
            <a:r>
              <a:rPr lang="ru-RU" dirty="0" smtClean="0"/>
              <a:t>Синтаксис </a:t>
            </a:r>
            <a:r>
              <a:rPr lang="en-US" dirty="0" smtClean="0"/>
              <a:t>DSL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23686"/>
            <a:ext cx="11038046" cy="3333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/>
              <a:t>–</a:t>
            </a:r>
            <a:r>
              <a:rPr lang="en-US" sz="2400" dirty="0" smtClean="0"/>
              <a:t> </a:t>
            </a:r>
            <a:r>
              <a:rPr lang="ru-RU" sz="2400" dirty="0"/>
              <a:t>оператор расширенного выражения 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&lt;[md5|sha1]&gt;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/>
              <a:t>или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&lt;[0..2048]&gt;</a:t>
            </a:r>
            <a:r>
              <a:rPr lang="ru-RU" sz="2400" dirty="0" smtClean="0"/>
              <a:t>)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ru-RU" sz="2400" dirty="0" smtClean="0"/>
              <a:t> или </a:t>
            </a:r>
            <a:r>
              <a:rPr lang="en-US" sz="2400" dirty="0">
                <a:solidFill>
                  <a:srgbClr val="376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&lt;[expr]&gt; </a:t>
            </a:r>
            <a:r>
              <a:rPr lang="ru-RU" sz="2400" dirty="0"/>
              <a:t>– </a:t>
            </a:r>
            <a:r>
              <a:rPr lang="ru-RU" sz="2400" dirty="0" smtClean="0"/>
              <a:t>любое </a:t>
            </a:r>
            <a:r>
              <a:rPr lang="en-US" sz="2400" dirty="0" smtClean="0"/>
              <a:t>Expression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ru-RU" sz="2400" dirty="0" smtClean="0"/>
              <a:t> </a:t>
            </a:r>
            <a:r>
              <a:rPr lang="ru-RU" sz="2400" dirty="0"/>
              <a:t>и</a:t>
            </a:r>
            <a:r>
              <a:rPr lang="ru-RU" sz="2400" dirty="0" smtClean="0"/>
              <a:t>ли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&lt;[</a:t>
            </a:r>
            <a:r>
              <a:rPr lang="en-US" sz="2400" dirty="0" err="1" smtClean="0">
                <a:solidFill>
                  <a:srgbClr val="376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]&gt;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/>
              <a:t>– произвольное количество любых </a:t>
            </a:r>
            <a:r>
              <a:rPr lang="ru-RU" sz="2400" dirty="0" smtClean="0"/>
              <a:t>аргументов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expr.)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 </a:t>
            </a:r>
            <a:r>
              <a:rPr lang="ru-RU" sz="2400" dirty="0" smtClean="0"/>
              <a:t>– эквивалентно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expr.expr</a:t>
            </a:r>
            <a:r>
              <a:rPr lang="ru-RU" sz="2400" dirty="0" smtClean="0"/>
              <a:t> или просто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&lt;[~]&gt;expr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/>
              <a:t>– отрицание условия</a:t>
            </a:r>
            <a:endParaRPr lang="ru-RU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(&lt;[||]&gt;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)* </a:t>
            </a:r>
            <a:r>
              <a:rPr lang="ru-RU" sz="2400" dirty="0"/>
              <a:t>– объединение нескольких условий (ИЛИ</a:t>
            </a:r>
            <a:r>
              <a:rPr lang="ru-RU" sz="2400" dirty="0" smtClean="0"/>
              <a:t>)</a:t>
            </a:r>
            <a:endParaRPr lang="ru-RU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Comment: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/>
              <a:t>– поиск по </a:t>
            </a:r>
            <a:r>
              <a:rPr lang="ru-RU" sz="2400" dirty="0" smtClean="0"/>
              <a:t>комментариям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49211"/>
            <a:ext cx="10515600" cy="865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Примитивные типы в </a:t>
            </a:r>
            <a:r>
              <a:rPr lang="en-US" dirty="0" smtClean="0"/>
              <a:t>DSL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06120" y="1254186"/>
            <a:ext cx="10115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76092"/>
                </a:solidFill>
              </a:rPr>
              <a:t>  </a:t>
            </a:r>
            <a:r>
              <a:rPr lang="en-US" sz="2800" dirty="0" smtClean="0">
                <a:solidFill>
                  <a:srgbClr val="376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ru-RU" sz="2800" dirty="0" smtClean="0">
                <a:solidFill>
                  <a:srgbClr val="376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smtClean="0">
                <a:solidFill>
                  <a:srgbClr val="376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2800" dirty="0" smtClean="0">
                <a:solidFill>
                  <a:srgbClr val="376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 smtClean="0">
                <a:solidFill>
                  <a:srgbClr val="376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2800" dirty="0" smtClean="0">
                <a:solidFill>
                  <a:srgbClr val="376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smtClean="0">
                <a:solidFill>
                  <a:srgbClr val="376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ru-RU" sz="2800" dirty="0" smtClean="0">
                <a:solidFill>
                  <a:srgbClr val="376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smtClean="0">
                <a:solidFill>
                  <a:srgbClr val="376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ru-RU" sz="2800" dirty="0">
              <a:solidFill>
                <a:srgbClr val="37609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4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mtClean="0"/>
              <a:t>Примеры шаблонов на </a:t>
            </a:r>
            <a:r>
              <a:rPr lang="en-US" smtClean="0"/>
              <a:t>DSL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492581"/>
            <a:ext cx="10792146" cy="46887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Hardcoded Password</a:t>
            </a:r>
            <a:r>
              <a:rPr lang="ru-RU" dirty="0" smtClean="0"/>
              <a:t> (</a:t>
            </a:r>
            <a:r>
              <a:rPr lang="en-US" dirty="0" smtClean="0"/>
              <a:t>All</a:t>
            </a:r>
            <a:r>
              <a:rPr lang="ru-RU" dirty="0"/>
              <a:t>:</a:t>
            </a:r>
            <a:r>
              <a:rPr lang="en-US" dirty="0" smtClean="0"/>
              <a:t> C#, Java, PHP, PL/SQL, T-SQL):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(#.)?&lt;[(?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)password(?-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)]&gt; = &lt;["\w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*"]&gt;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Static Random </a:t>
            </a:r>
            <a:r>
              <a:rPr lang="en-US" dirty="0"/>
              <a:t>Number </a:t>
            </a:r>
            <a:r>
              <a:rPr lang="en-US" dirty="0" smtClean="0"/>
              <a:t>Generator (C#, Java):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Random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(&lt;[..]&gt;)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Debug </a:t>
            </a:r>
            <a:r>
              <a:rPr lang="en-US" dirty="0"/>
              <a:t>Information </a:t>
            </a:r>
            <a:r>
              <a:rPr lang="en-US" dirty="0" smtClean="0"/>
              <a:t>Leak (PHP)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Configure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.&lt;[(?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)^write$(?-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)]&gt;("debug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&lt;[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1..9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]&gt;)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Insecure </a:t>
            </a:r>
            <a:r>
              <a:rPr lang="en-US" dirty="0"/>
              <a:t>SSL </a:t>
            </a:r>
            <a:r>
              <a:rPr lang="en-US" dirty="0" smtClean="0"/>
              <a:t>connection (Java)</a:t>
            </a:r>
            <a:r>
              <a:rPr lang="ru-RU" dirty="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AllowAllHostnameVerifier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 &lt;[||]&gt;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SSLSocketFactory.ALLOW_ALL_HOSTNAME_VERIFIER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/>
              <a:t>Примеры шаблонов на </a:t>
            </a:r>
            <a:r>
              <a:rPr lang="en-US"/>
              <a:t>DSL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24827" y="1588168"/>
            <a:ext cx="10336731" cy="466869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endParaRPr lang="ru-RU" sz="2400" b="0" dirty="0" smtClean="0">
              <a:solidFill>
                <a:srgbClr val="9999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827" y="1395663"/>
            <a:ext cx="10662751" cy="447574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3000" dirty="0"/>
              <a:t>Password</a:t>
            </a:r>
            <a:r>
              <a:rPr lang="ru-RU" sz="3000" dirty="0"/>
              <a:t> </a:t>
            </a:r>
            <a:r>
              <a:rPr lang="en-US" sz="3000" dirty="0"/>
              <a:t>In</a:t>
            </a:r>
            <a:r>
              <a:rPr lang="ru-RU" sz="3000" dirty="0"/>
              <a:t> </a:t>
            </a:r>
            <a:r>
              <a:rPr lang="en-US" sz="3000" dirty="0"/>
              <a:t>Comment (</a:t>
            </a:r>
            <a:r>
              <a:rPr lang="en-US" sz="3000" dirty="0" smtClean="0"/>
              <a:t>All</a:t>
            </a:r>
            <a:r>
              <a:rPr lang="ru-RU" sz="3200" dirty="0" smtClean="0"/>
              <a:t>:</a:t>
            </a:r>
            <a:r>
              <a:rPr lang="en-US" sz="3200" dirty="0" smtClean="0"/>
              <a:t> </a:t>
            </a:r>
            <a:r>
              <a:rPr lang="en-US" sz="3200" dirty="0"/>
              <a:t>C#, Java, PHP, PL/SQL, T-SQL</a:t>
            </a:r>
            <a:r>
              <a:rPr lang="en-US" sz="3000" dirty="0" smtClean="0"/>
              <a:t>):</a:t>
            </a:r>
            <a:endParaRPr lang="ru-RU" sz="3000" dirty="0"/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Comment: &lt;[ "(?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)password(?-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)\s*\=" ]&gt;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000" dirty="0"/>
              <a:t>SQL Injection (</a:t>
            </a:r>
            <a:r>
              <a:rPr lang="en-US" sz="3000" dirty="0" smtClean="0"/>
              <a:t>All</a:t>
            </a:r>
            <a:r>
              <a:rPr lang="ru-RU" sz="3200" dirty="0" smtClean="0"/>
              <a:t>:</a:t>
            </a:r>
            <a:r>
              <a:rPr lang="en-US" sz="3200" dirty="0" smtClean="0"/>
              <a:t> </a:t>
            </a:r>
            <a:r>
              <a:rPr lang="en-US" sz="3200" dirty="0"/>
              <a:t>C#, Java, PHP, PL/SQL, T-SQL</a:t>
            </a:r>
            <a:r>
              <a:rPr lang="en-US" sz="3000" dirty="0" smtClean="0"/>
              <a:t>):</a:t>
            </a:r>
            <a:endParaRPr lang="ru-RU" sz="3000" dirty="0"/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&lt;["(?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)select(?-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)\s\w*"]&gt; + &lt;[~"\w*"]&gt;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000" dirty="0"/>
              <a:t>Cookie Without Secure Attribute (PHP):</a:t>
            </a:r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session_set_cookie_params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(#,#,#)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без четвертого аргумента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000" dirty="0"/>
              <a:t>Incorrect Permission </a:t>
            </a:r>
            <a:r>
              <a:rPr lang="en-US" sz="3000" dirty="0" smtClean="0"/>
              <a:t>Assignment For Critical Resource (PHP):</a:t>
            </a:r>
            <a:endParaRPr lang="en-US" sz="3000" dirty="0"/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(#, &lt;[0777 || 02777 || 04777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]&gt;)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400" b="0" dirty="0" smtClean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8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Примеры шаблонов на </a:t>
            </a:r>
            <a:r>
              <a:rPr lang="en-US" dirty="0"/>
              <a:t>DSL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878"/>
            <a:ext cx="10515600" cy="46887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Empty try-catch block (All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en-US" dirty="0"/>
              <a:t>C#, Java, PHP, PL/SQL, T-SQL):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{...} catch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Weak Cryptographic Algorithm (PHP): </a:t>
            </a:r>
            <a:endParaRPr lang="en-US" dirty="0"/>
          </a:p>
          <a:p>
            <a:pPr marL="0" indent="0">
              <a:buNone/>
            </a:pPr>
            <a:r>
              <a:rPr lang="en-US" sz="19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mcrypt_encrypt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(&lt;[MCRYPT_DES || "des"]&gt;, #, #, 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&lt;[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MCRYPT_MODE_ECB || "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ecb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"]&gt;, 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#)</a:t>
            </a:r>
            <a:endParaRPr lang="ru-RU" sz="19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Insecure Cookie (Java)</a:t>
            </a:r>
            <a:r>
              <a:rPr lang="ru-RU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Cookie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&lt;[@cookie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]&gt; = new Cookie(...);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...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&lt;[~]&gt;&lt;[@cookie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]&gt;.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setSecure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(true);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response.addCookie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(&lt;[@cookie]&gt;);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Примеры шаблонов под </a:t>
            </a:r>
            <a:r>
              <a:rPr lang="en-US" dirty="0" smtClean="0"/>
              <a:t>PL/SQL </a:t>
            </a:r>
            <a:r>
              <a:rPr lang="ru-RU" dirty="0" smtClean="0"/>
              <a:t>и </a:t>
            </a:r>
            <a:r>
              <a:rPr lang="en-US" dirty="0" smtClean="0"/>
              <a:t>T-SQL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432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Erroneous Null </a:t>
            </a:r>
            <a:r>
              <a:rPr lang="en-US" dirty="0" smtClean="0"/>
              <a:t>Comparison </a:t>
            </a:r>
            <a:r>
              <a:rPr lang="ru-RU" dirty="0" smtClean="0"/>
              <a:t>(</a:t>
            </a:r>
            <a:r>
              <a:rPr lang="en-US" dirty="0"/>
              <a:t>PL/SQL, T-SQL</a:t>
            </a:r>
            <a:r>
              <a:rPr lang="en-US" dirty="0" smtClean="0"/>
              <a:t>):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== null &lt;[||]&gt; # !=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ru-RU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/>
              <a:t>Overly Broad Grant </a:t>
            </a:r>
            <a:r>
              <a:rPr lang="ru-RU" dirty="0" smtClean="0"/>
              <a:t>(</a:t>
            </a:r>
            <a:r>
              <a:rPr lang="en-US" dirty="0" smtClean="0"/>
              <a:t>PL/SQL, T-SQL):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grant_all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endParaRPr lang="ru-RU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GRANT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ALL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employees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TO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john_doe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800" dirty="0"/>
          </a:p>
          <a:p>
            <a:pPr marL="0" indent="0">
              <a:buNone/>
            </a:pPr>
            <a:endParaRPr lang="ru-RU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5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Незакрыты</a:t>
            </a:r>
            <a:r>
              <a:rPr lang="ru-RU" dirty="0"/>
              <a:t>й</a:t>
            </a:r>
            <a:r>
              <a:rPr lang="ru-RU" dirty="0" smtClean="0"/>
              <a:t> курсор в </a:t>
            </a:r>
            <a:r>
              <a:rPr lang="en-US" dirty="0" smtClean="0"/>
              <a:t>PL/SQL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63" y="1708339"/>
            <a:ext cx="10619874" cy="49136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&lt;[@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cursor]&gt; = DBMS_SQL.OPEN_CURSOR;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&lt;[~]&gt;DBMS_SQL.CLOSE_CURSOR(&lt;[@cursor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]&gt;);</a:t>
            </a:r>
            <a:endParaRPr lang="ru-RU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F1 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:=</a:t>
            </a:r>
            <a:r>
              <a:rPr lang="ru-RU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UTL_FILE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FOPEN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'user_dir'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'u12345.tmp'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'R'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256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UTL_FILE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GET_LINE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F1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V1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32767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--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UTL_FILE.FCLOSE(F1); is missing</a:t>
            </a:r>
            <a:endParaRPr lang="en-US" sz="2400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Незакрытый курсор в </a:t>
            </a:r>
            <a:r>
              <a:rPr lang="en-US" dirty="0" smtClean="0"/>
              <a:t>T-SQL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9247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declare_cursor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(&lt;[@cursor]&gt;, ...);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&lt;[~]&gt;deallocate(&lt;[@cursor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]&gt;);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DECLARE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Employee_Cursor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CURSOR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Title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AdventureWorks2012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HumanResources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Employee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OPEN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Employee_Cursor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FETCH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Employee_Cursor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--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CLOSE </a:t>
            </a:r>
            <a:r>
              <a:rPr lang="en-US" sz="2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Employee_Cursor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; is 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missing</a:t>
            </a:r>
            <a:endParaRPr lang="ru-RU" sz="2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--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DEALLOCATE </a:t>
            </a:r>
            <a:r>
              <a:rPr lang="en-US" sz="2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Employee_Cursor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; is 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missing</a:t>
            </a:r>
            <a:endParaRPr lang="en-US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Taint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294"/>
            <a:ext cx="10515600" cy="46786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Taint &gt; PM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Анализ не только </a:t>
            </a:r>
            <a:r>
              <a:rPr lang="en-US" dirty="0" smtClean="0"/>
              <a:t>AST</a:t>
            </a:r>
            <a:r>
              <a:rPr lang="ru-RU" dirty="0" smtClean="0"/>
              <a:t>, но и </a:t>
            </a:r>
            <a:r>
              <a:rPr lang="en-US" dirty="0" smtClean="0"/>
              <a:t>CFG</a:t>
            </a:r>
            <a:r>
              <a:rPr lang="ru-RU" dirty="0" smtClean="0"/>
              <a:t>,</a:t>
            </a:r>
            <a:r>
              <a:rPr lang="en-US" dirty="0" smtClean="0"/>
              <a:t> DFG</a:t>
            </a:r>
          </a:p>
          <a:p>
            <a:pPr marL="0" indent="0">
              <a:buNone/>
            </a:pPr>
            <a:r>
              <a:rPr lang="ru-RU" dirty="0" smtClean="0"/>
              <a:t>Учет семантики из других анализаторов (</a:t>
            </a:r>
            <a:r>
              <a:rPr lang="en-US" dirty="0" smtClean="0"/>
              <a:t>Roslyn </a:t>
            </a:r>
            <a:r>
              <a:rPr lang="ru-RU" dirty="0" smtClean="0"/>
              <a:t>для </a:t>
            </a:r>
            <a:r>
              <a:rPr lang="en-US" dirty="0" smtClean="0"/>
              <a:t>C#)</a:t>
            </a:r>
          </a:p>
          <a:p>
            <a:pPr marL="0" indent="0">
              <a:buNone/>
            </a:pPr>
            <a:r>
              <a:rPr lang="ru-RU" dirty="0" smtClean="0"/>
              <a:t>Шаблоны </a:t>
            </a:r>
            <a:r>
              <a:rPr lang="en-US" dirty="0" smtClean="0"/>
              <a:t>Pattern Matching </a:t>
            </a:r>
            <a:r>
              <a:rPr lang="ru-RU" dirty="0" smtClean="0"/>
              <a:t>также будут валидны в </a:t>
            </a:r>
            <a:r>
              <a:rPr lang="en-US" dirty="0" smtClean="0"/>
              <a:t>Taint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6791"/>
          </a:xfrm>
        </p:spPr>
        <p:txBody>
          <a:bodyPr/>
          <a:lstStyle/>
          <a:p>
            <a:pPr algn="l"/>
            <a:r>
              <a:rPr lang="ru-RU" dirty="0" smtClean="0"/>
              <a:t>Шаблон С</a:t>
            </a:r>
            <a:r>
              <a:rPr lang="en-US" dirty="0" smtClean="0"/>
              <a:t>ross-Site Scripting (XSS)</a:t>
            </a:r>
            <a:r>
              <a:rPr lang="ru-RU" dirty="0" smtClean="0"/>
              <a:t> в </a:t>
            </a:r>
            <a:r>
              <a:rPr lang="en-US" dirty="0" smtClean="0"/>
              <a:t>Taint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8168"/>
            <a:ext cx="11353800" cy="453531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TDE (Taint Data </a:t>
            </a: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Entry)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&lt;[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Request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.&lt;[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Params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QueryString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]&gt;[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TF (</a:t>
            </a: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Transform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function</a:t>
            </a: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&lt;[~]&gt;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@b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&lt;[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WebUtility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HtmlEncode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]&gt;(&lt;[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@a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]&gt;);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PVF (Potential Vulnerability Function)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Response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(&lt;[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@b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]&gt;);</a:t>
            </a:r>
            <a:endParaRPr lang="en-US" sz="24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521" y="1632402"/>
            <a:ext cx="9829268" cy="43732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Статьи </a:t>
            </a:r>
            <a:r>
              <a:rPr lang="ru-RU" dirty="0"/>
              <a:t>с тегом </a:t>
            </a:r>
            <a:r>
              <a:rPr lang="en-US" dirty="0" smtClean="0">
                <a:hlinkClick r:id="rId2"/>
              </a:rPr>
              <a:t>[Application Inspector]</a:t>
            </a:r>
            <a:r>
              <a:rPr lang="ru-RU" dirty="0" smtClean="0"/>
              <a:t> на </a:t>
            </a:r>
            <a:r>
              <a:rPr lang="en-US" dirty="0" smtClean="0"/>
              <a:t>habrahabr.ru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Грамматики </a:t>
            </a:r>
            <a:r>
              <a:rPr lang="en-US" dirty="0" smtClean="0"/>
              <a:t>PL/SQL, T-SQL, PHP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на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github.com/</a:t>
            </a:r>
            <a:r>
              <a:rPr lang="en-US" dirty="0" err="1" smtClean="0">
                <a:hlinkClick r:id="rId3"/>
              </a:rPr>
              <a:t>antlr</a:t>
            </a:r>
            <a:r>
              <a:rPr lang="en-US" dirty="0" smtClean="0">
                <a:hlinkClick r:id="rId3"/>
              </a:rPr>
              <a:t>/grammars-v4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Pattern Matching </a:t>
            </a:r>
            <a:r>
              <a:rPr lang="ru-RU" dirty="0" smtClean="0"/>
              <a:t>планируется включить в </a:t>
            </a:r>
            <a:r>
              <a:rPr lang="en-US" dirty="0" err="1" smtClean="0">
                <a:hlinkClick r:id="rId4"/>
              </a:rPr>
              <a:t>AppRoof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66394"/>
            <a:ext cx="982460" cy="982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917017"/>
            <a:ext cx="983814" cy="9838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232" y="4368995"/>
            <a:ext cx="982460" cy="986570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Подходы к сигнатурному статическому анализу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ru-RU" smtClean="0"/>
              <a:t>Иван Кочуркин, </a:t>
            </a:r>
            <a:r>
              <a:rPr lang="en-US" smtClean="0"/>
              <a:t>Positive Technologies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8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1174" y="479107"/>
            <a:ext cx="10753146" cy="957525"/>
          </a:xfrm>
        </p:spPr>
        <p:txBody>
          <a:bodyPr/>
          <a:lstStyle/>
          <a:p>
            <a:pPr algn="l"/>
            <a:r>
              <a:rPr lang="ru-RU" dirty="0" smtClean="0"/>
              <a:t>Этапы работы анализатора </a:t>
            </a:r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3</a:t>
            </a:fld>
            <a:endParaRPr lang="en-US"/>
          </a:p>
        </p:txBody>
      </p:sp>
      <p:pic>
        <p:nvPicPr>
          <p:cNvPr id="1030" name="Picture 6" descr="https://documents.lucidchart.com/documents/4de4b00c-4fb3-e843-8334-29cd0a7b1932/pages/0_0?a=1985&amp;x=76&amp;y=383&amp;w=1158&amp;h=589&amp;store=1&amp;accept=image%2F*&amp;auth=LCA%205b493de8395ea69f96ec5f35206d7ffa87eb7ed8-ts%3D14707771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08" y="1273002"/>
            <a:ext cx="9279823" cy="472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2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Обоснование разработки</a:t>
            </a:r>
            <a:r>
              <a:rPr lang="en-US" dirty="0" smtClean="0"/>
              <a:t> </a:t>
            </a:r>
            <a:r>
              <a:rPr lang="ru-RU" dirty="0" smtClean="0"/>
              <a:t>анализатора </a:t>
            </a:r>
            <a:r>
              <a:rPr lang="en-US" dirty="0" smtClean="0"/>
              <a:t>Pattern Matching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141609"/>
              </p:ext>
            </p:extLst>
          </p:nvPr>
        </p:nvGraphicFramePr>
        <p:xfrm>
          <a:off x="838200" y="2167004"/>
          <a:ext cx="10844814" cy="2670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2407"/>
                <a:gridCol w="5422407"/>
              </a:tblGrid>
              <a:tr h="445327">
                <a:tc>
                  <a:txBody>
                    <a:bodyPr/>
                    <a:lstStyle/>
                    <a:p>
                      <a:r>
                        <a:rPr lang="ru-RU" dirty="0" smtClean="0"/>
                        <a:t>Преимущества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Недостатки</a:t>
                      </a:r>
                      <a:endParaRPr lang="ru-RU" sz="2000" dirty="0"/>
                    </a:p>
                  </a:txBody>
                  <a:tcPr/>
                </a:tc>
              </a:tr>
              <a:tr h="215812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2000" dirty="0" smtClean="0"/>
                        <a:t>Простая разработка,</a:t>
                      </a:r>
                      <a:r>
                        <a:rPr lang="ru-RU" sz="2000" baseline="0" dirty="0" smtClean="0"/>
                        <a:t> поддержка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2000" baseline="0" dirty="0" smtClean="0"/>
                        <a:t>и тестирование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20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2000" dirty="0" smtClean="0"/>
                        <a:t>Быстрая</a:t>
                      </a:r>
                      <a:r>
                        <a:rPr lang="ru-RU" sz="2000" baseline="0" dirty="0" smtClean="0"/>
                        <a:t> масштабируемость на другие языки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20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2000" baseline="0" dirty="0" smtClean="0"/>
                        <a:t>Обработка файлов с синтаксическими ошибками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2000" dirty="0" smtClean="0"/>
                        <a:t>Невозможность анализировать семантику кода</a:t>
                      </a:r>
                      <a:endParaRPr lang="ru-RU" sz="20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20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2000" baseline="0" dirty="0" smtClean="0"/>
                        <a:t>Покрытие частных случаев вместо общих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20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2000" dirty="0" smtClean="0"/>
                        <a:t>Невозможность учитывать конфигурацию и правила бизнес-логики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7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349"/>
          </a:xfrm>
        </p:spPr>
        <p:txBody>
          <a:bodyPr/>
          <a:lstStyle/>
          <a:p>
            <a:pPr algn="l"/>
            <a:r>
              <a:rPr lang="ru-RU" dirty="0" smtClean="0"/>
              <a:t>Задачи </a:t>
            </a:r>
            <a:r>
              <a:rPr lang="ru-RU" dirty="0" err="1" smtClean="0"/>
              <a:t>парсинга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475"/>
            <a:ext cx="10515600" cy="353829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Разбор контекстно-зависимых конструкций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Разрешение неоднозначностей</a:t>
            </a:r>
          </a:p>
          <a:p>
            <a:pPr marL="0" indent="0">
              <a:buNone/>
            </a:pPr>
            <a:r>
              <a:rPr lang="ru-RU" dirty="0" smtClean="0"/>
              <a:t>Анализ комментариев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</a:t>
            </a:r>
            <a:r>
              <a:rPr lang="ru-RU" dirty="0" smtClean="0"/>
              <a:t>бработка ошибок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роизводительность и потребление памяти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Использование </a:t>
            </a:r>
            <a:r>
              <a:rPr lang="en-US" dirty="0" smtClean="0"/>
              <a:t>Visitor </a:t>
            </a:r>
            <a:r>
              <a:rPr lang="ru-RU" dirty="0" smtClean="0"/>
              <a:t>или </a:t>
            </a:r>
            <a:r>
              <a:rPr lang="en-US" dirty="0" smtClean="0"/>
              <a:t>Listener</a:t>
            </a:r>
            <a:r>
              <a:rPr lang="ru-RU" dirty="0" smtClean="0"/>
              <a:t> для обхода деревьев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70" y="5115370"/>
            <a:ext cx="1008704" cy="100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22884" y="5115370"/>
            <a:ext cx="8337884" cy="115128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endParaRPr lang="ru-RU" sz="2400" b="0" dirty="0" smtClean="0">
              <a:solidFill>
                <a:srgbClr val="9999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3653" y="5205063"/>
            <a:ext cx="9565105" cy="115128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ru-RU" sz="2400" smtClean="0">
                <a:hlinkClick r:id="rId3"/>
              </a:rPr>
              <a:t>Теория </a:t>
            </a:r>
            <a:r>
              <a:rPr lang="ru-RU" sz="2400" dirty="0">
                <a:hlinkClick r:id="rId3"/>
              </a:rPr>
              <a:t>и практика </a:t>
            </a:r>
            <a:r>
              <a:rPr lang="ru-RU" sz="2400" dirty="0" err="1">
                <a:hlinkClick r:id="rId3"/>
              </a:rPr>
              <a:t>парсинга</a:t>
            </a:r>
            <a:r>
              <a:rPr lang="ru-RU" sz="2400" dirty="0">
                <a:hlinkClick r:id="rId3"/>
              </a:rPr>
              <a:t> исходников с помощью ANTLR </a:t>
            </a:r>
            <a:r>
              <a:rPr lang="ru-RU" sz="2400">
                <a:hlinkClick r:id="rId3"/>
              </a:rPr>
              <a:t>и </a:t>
            </a:r>
            <a:r>
              <a:rPr lang="ru-RU" sz="2400" smtClean="0">
                <a:hlinkClick r:id="rId3"/>
              </a:rPr>
              <a:t>Roslyn</a:t>
            </a:r>
            <a:r>
              <a:rPr lang="ru-RU" sz="2400" smtClean="0"/>
              <a:t> </a:t>
            </a:r>
            <a:r>
              <a:rPr lang="ru-RU" sz="2400" smtClean="0">
                <a:hlinkClick r:id="rId4"/>
              </a:rPr>
              <a:t>Обработка </a:t>
            </a:r>
            <a:r>
              <a:rPr lang="ru-RU" sz="2400" dirty="0">
                <a:hlinkClick r:id="rId4"/>
              </a:rPr>
              <a:t>древовидных структур и </a:t>
            </a:r>
            <a:r>
              <a:rPr lang="ru-RU" sz="2400">
                <a:hlinkClick r:id="rId4"/>
              </a:rPr>
              <a:t>унифицированное </a:t>
            </a:r>
            <a:r>
              <a:rPr lang="ru-RU" sz="2400" smtClean="0">
                <a:hlinkClick r:id="rId4"/>
              </a:rPr>
              <a:t>AST</a:t>
            </a:r>
            <a:endParaRPr lang="ru-RU" sz="240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Способы описания шаблонов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6829"/>
            <a:ext cx="10515600" cy="48226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Жесткое задание в коде</a:t>
            </a:r>
            <a:endParaRPr lang="en-US" dirty="0" smtClean="0"/>
          </a:p>
          <a:p>
            <a:pPr marL="457200" lvl="1" indent="0">
              <a:buNone/>
            </a:pPr>
            <a:r>
              <a:rPr lang="ru-RU" sz="2600" dirty="0" smtClean="0">
                <a:solidFill>
                  <a:srgbClr val="118F29"/>
                </a:solidFill>
              </a:rPr>
              <a:t>+ Отсутствие какого-либо </a:t>
            </a:r>
            <a:r>
              <a:rPr lang="ru-RU" sz="2600" dirty="0" err="1" smtClean="0">
                <a:solidFill>
                  <a:srgbClr val="118F29"/>
                </a:solidFill>
              </a:rPr>
              <a:t>парсинга</a:t>
            </a:r>
            <a:endParaRPr lang="ru-RU" sz="2600" dirty="0" smtClean="0">
              <a:solidFill>
                <a:srgbClr val="118F29"/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B82020"/>
                </a:solidFill>
              </a:rPr>
              <a:t>−</a:t>
            </a:r>
            <a:r>
              <a:rPr lang="ru-RU" sz="2400" dirty="0" smtClean="0">
                <a:solidFill>
                  <a:srgbClr val="B82020"/>
                </a:solidFill>
              </a:rPr>
              <a:t> </a:t>
            </a:r>
            <a:r>
              <a:rPr lang="ru-RU" sz="2600" dirty="0" smtClean="0">
                <a:solidFill>
                  <a:srgbClr val="B82020"/>
                </a:solidFill>
              </a:rPr>
              <a:t>Громоздкий </a:t>
            </a:r>
            <a:r>
              <a:rPr lang="ru-RU" sz="2600" dirty="0">
                <a:solidFill>
                  <a:srgbClr val="B82020"/>
                </a:solidFill>
              </a:rPr>
              <a:t>и нечитаемый </a:t>
            </a:r>
            <a:r>
              <a:rPr lang="ru-RU" sz="2600" dirty="0" smtClean="0">
                <a:solidFill>
                  <a:srgbClr val="B82020"/>
                </a:solidFill>
              </a:rPr>
              <a:t>синтаксис</a:t>
            </a:r>
            <a:endParaRPr lang="ru-RU" sz="2600" dirty="0">
              <a:solidFill>
                <a:srgbClr val="B82020"/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B82020"/>
                </a:solidFill>
              </a:rPr>
              <a:t>−</a:t>
            </a:r>
            <a:r>
              <a:rPr lang="ru-RU" sz="2400" dirty="0">
                <a:solidFill>
                  <a:srgbClr val="B82020"/>
                </a:solidFill>
              </a:rPr>
              <a:t> </a:t>
            </a:r>
            <a:r>
              <a:rPr lang="ru-RU" sz="2600" dirty="0" smtClean="0">
                <a:solidFill>
                  <a:srgbClr val="B82020"/>
                </a:solidFill>
              </a:rPr>
              <a:t>Невозможность добавления своих шаблонов без перекомпиляции</a:t>
            </a:r>
            <a:endParaRPr lang="en-US" sz="2600" dirty="0" smtClean="0">
              <a:solidFill>
                <a:srgbClr val="B82020"/>
              </a:solidFill>
            </a:endParaRPr>
          </a:p>
          <a:p>
            <a:pPr marL="0" indent="0">
              <a:buNone/>
            </a:pPr>
            <a:r>
              <a:rPr lang="ru-RU" dirty="0" smtClean="0"/>
              <a:t>Запись в формате обмена данных (</a:t>
            </a:r>
            <a:r>
              <a:rPr lang="en-US" dirty="0" smtClean="0"/>
              <a:t>JSON, YAML, XML)</a:t>
            </a:r>
          </a:p>
          <a:p>
            <a:pPr marL="457200" lvl="1" indent="0">
              <a:buNone/>
            </a:pPr>
            <a:r>
              <a:rPr lang="ru-RU" sz="2600" dirty="0">
                <a:solidFill>
                  <a:srgbClr val="118F29"/>
                </a:solidFill>
              </a:rPr>
              <a:t>+ </a:t>
            </a:r>
            <a:r>
              <a:rPr lang="ru-RU" sz="2600" dirty="0" smtClean="0">
                <a:solidFill>
                  <a:srgbClr val="118F29"/>
                </a:solidFill>
              </a:rPr>
              <a:t>Простая реализация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B82020"/>
                </a:solidFill>
              </a:rPr>
              <a:t>−</a:t>
            </a:r>
            <a:r>
              <a:rPr lang="ru-RU" sz="2400" dirty="0">
                <a:solidFill>
                  <a:srgbClr val="B82020"/>
                </a:solidFill>
              </a:rPr>
              <a:t> </a:t>
            </a:r>
            <a:r>
              <a:rPr lang="ru-RU" sz="2600" dirty="0" smtClean="0">
                <a:solidFill>
                  <a:srgbClr val="B82020"/>
                </a:solidFill>
              </a:rPr>
              <a:t>Громоздкий </a:t>
            </a:r>
            <a:r>
              <a:rPr lang="ru-RU" sz="2600" dirty="0">
                <a:solidFill>
                  <a:srgbClr val="B82020"/>
                </a:solidFill>
              </a:rPr>
              <a:t>и </a:t>
            </a:r>
            <a:r>
              <a:rPr lang="ru-RU" sz="2600" dirty="0" smtClean="0">
                <a:solidFill>
                  <a:srgbClr val="B82020"/>
                </a:solidFill>
              </a:rPr>
              <a:t>трудночитаемый синтаксис</a:t>
            </a:r>
            <a:endParaRPr lang="en-US" sz="2600" dirty="0">
              <a:solidFill>
                <a:srgbClr val="B82020"/>
              </a:solidFill>
            </a:endParaRPr>
          </a:p>
          <a:p>
            <a:pPr marL="0" indent="0">
              <a:buNone/>
            </a:pPr>
            <a:r>
              <a:rPr lang="ru-RU" dirty="0" smtClean="0"/>
              <a:t>Запись в формате предметно-ориентированного языка</a:t>
            </a:r>
            <a:r>
              <a:rPr lang="en-US" dirty="0" smtClean="0"/>
              <a:t> (DSL)</a:t>
            </a:r>
            <a:endParaRPr lang="ru-RU" dirty="0"/>
          </a:p>
          <a:p>
            <a:pPr marL="457200" lvl="1" indent="0">
              <a:buNone/>
            </a:pPr>
            <a:r>
              <a:rPr lang="ru-RU" sz="2600" dirty="0">
                <a:solidFill>
                  <a:srgbClr val="118F29"/>
                </a:solidFill>
              </a:rPr>
              <a:t>+ Краткий и лаконичный </a:t>
            </a:r>
            <a:r>
              <a:rPr lang="ru-RU" sz="2600" dirty="0" smtClean="0">
                <a:solidFill>
                  <a:srgbClr val="118F29"/>
                </a:solidFill>
              </a:rPr>
              <a:t>синтаксис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B82020"/>
                </a:solidFill>
              </a:rPr>
              <a:t>−</a:t>
            </a:r>
            <a:r>
              <a:rPr lang="ru-RU" sz="2400" dirty="0">
                <a:solidFill>
                  <a:srgbClr val="B82020"/>
                </a:solidFill>
              </a:rPr>
              <a:t> </a:t>
            </a:r>
            <a:r>
              <a:rPr lang="ru-RU" sz="2600" dirty="0" smtClean="0">
                <a:solidFill>
                  <a:srgbClr val="B82020"/>
                </a:solidFill>
              </a:rPr>
              <a:t>Необходимость </a:t>
            </a:r>
            <a:r>
              <a:rPr lang="ru-RU" sz="2600" dirty="0">
                <a:solidFill>
                  <a:srgbClr val="B82020"/>
                </a:solidFill>
              </a:rPr>
              <a:t>разрабатывать грамматику и конвертер для </a:t>
            </a:r>
            <a:r>
              <a:rPr lang="ru-RU" sz="2600" dirty="0" smtClean="0">
                <a:solidFill>
                  <a:srgbClr val="B82020"/>
                </a:solidFill>
              </a:rPr>
              <a:t>нее</a:t>
            </a:r>
            <a:endParaRPr lang="en-US" sz="2600" dirty="0" smtClean="0">
              <a:solidFill>
                <a:srgbClr val="B8202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Целесообразность </a:t>
            </a:r>
            <a:r>
              <a:rPr lang="en-US" dirty="0" smtClean="0"/>
              <a:t>DSL</a:t>
            </a:r>
            <a:r>
              <a:rPr lang="ru-RU" dirty="0" smtClean="0"/>
              <a:t>?</a:t>
            </a:r>
            <a:endParaRPr lang="en-US" dirty="0"/>
          </a:p>
        </p:txBody>
      </p:sp>
      <p:pic>
        <p:nvPicPr>
          <p:cNvPr id="4098" name="Picture 2" descr="Standard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98" y="1281857"/>
            <a:ext cx="7995205" cy="45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5899" y="1579700"/>
            <a:ext cx="10515600" cy="577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DSL – </a:t>
            </a:r>
            <a:r>
              <a:rPr lang="ru-RU" dirty="0" smtClean="0"/>
              <a:t>это синтаксические конструкции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/>
              <a:t>регулярные </a:t>
            </a:r>
            <a:r>
              <a:rPr lang="ru-RU" dirty="0" smtClean="0"/>
              <a:t>выражения</a:t>
            </a:r>
            <a:endParaRPr lang="en-US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908866" y="2789703"/>
            <a:ext cx="9496816" cy="1922554"/>
            <a:chOff x="739739" y="3195998"/>
            <a:chExt cx="9496816" cy="1922554"/>
          </a:xfrm>
        </p:grpSpPr>
        <p:sp>
          <p:nvSpPr>
            <p:cNvPr id="5" name="TextBox 4"/>
            <p:cNvSpPr txBox="1"/>
            <p:nvPr/>
          </p:nvSpPr>
          <p:spPr>
            <a:xfrm>
              <a:off x="739739" y="3401352"/>
              <a:ext cx="949681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?:[a-z0-9!#$%&amp;'*+/=?^_`{|}~-]+(?:\.[a-z0-9!#$%&amp;'*+/=?^_`{|}~-]+)*|"(?:[\x01-\x08\x0b\x0c\x0e-\x1f\x21\x23-\x5b\x5d-\x7f]|\\[\x01-\x09\x0b\x0c\x0e-\x7f])*")@(?:(?:[a-z0-9](?:[a-z0-9-]*[a-z0-9])?\.)+[a-z0-9](?:[a-z0-9-]*[a-z0-9])?|\[(?:(?:25[0-5]|2[0-4][0-9]|[01]?[0-9][0-9]?)\.){3}(?:25[0-5]|2[0-4][0-9]|[01]?[0-9][0-9]?|[a-z0-9-]*[a-z0-9]:(?:[\x01-\x08\x0b\x0c\x0e-\x1f\x21-\x5a\x53-\x7f]|\\[\x01-\x09\x0b\x0c\x0e-\x7f])+)\])</a:t>
              </a:r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V="1">
              <a:off x="857035" y="3195998"/>
              <a:ext cx="9262223" cy="19225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857035" y="3290461"/>
              <a:ext cx="9262223" cy="18280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908866" y="5633126"/>
            <a:ext cx="9358971" cy="40011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"</a:t>
            </a:r>
            <a:r>
              <a:rPr lang="en-US" sz="2000" dirty="0" err="1"/>
              <a:t>private_key_bits</a:t>
            </a:r>
            <a:r>
              <a:rPr lang="en-US" sz="2000" dirty="0"/>
              <a:t>" = &lt;[0..</a:t>
            </a:r>
            <a:r>
              <a:rPr lang="en-US" sz="2000" dirty="0" smtClean="0"/>
              <a:t>204</a:t>
            </a:r>
            <a:r>
              <a:rPr lang="ru-RU" sz="2000" dirty="0" smtClean="0"/>
              <a:t>8</a:t>
            </a:r>
            <a:r>
              <a:rPr lang="en-US" sz="2000" dirty="0" smtClean="0"/>
              <a:t>]&gt;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835899" y="2212345"/>
            <a:ext cx="107168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 smtClean="0"/>
              <a:t>Регулярные выражения:</a:t>
            </a:r>
            <a:endParaRPr lang="en-US" sz="2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5899" y="4972637"/>
            <a:ext cx="104352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DSL</a:t>
            </a:r>
            <a:r>
              <a:rPr lang="ru-RU" sz="2700" dirty="0" smtClean="0"/>
              <a:t> </a:t>
            </a:r>
            <a:r>
              <a:rPr lang="en-US" sz="2700" dirty="0"/>
              <a:t>–</a:t>
            </a:r>
            <a:r>
              <a:rPr lang="ru-RU" sz="2700" dirty="0" smtClean="0"/>
              <a:t> не </a:t>
            </a:r>
            <a:r>
              <a:rPr lang="ru-RU" sz="2700" dirty="0"/>
              <a:t>нужно больше думать о </a:t>
            </a:r>
            <a:r>
              <a:rPr lang="ru-RU" sz="2700" strike="sngStrike" dirty="0" smtClean="0"/>
              <a:t>проблемах</a:t>
            </a:r>
            <a:r>
              <a:rPr lang="ru-RU" sz="2700" dirty="0"/>
              <a:t> </a:t>
            </a:r>
            <a:r>
              <a:rPr lang="ru-RU" sz="2700" dirty="0" smtClean="0"/>
              <a:t>пробелах: </a:t>
            </a:r>
            <a:endParaRPr lang="en-US" sz="2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DSL ≠</a:t>
            </a:r>
            <a:r>
              <a:rPr lang="ru-RU" dirty="0"/>
              <a:t> </a:t>
            </a:r>
            <a:r>
              <a:rPr lang="en-US" dirty="0"/>
              <a:t>Regex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0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Синтаксические конструкции в </a:t>
            </a:r>
            <a:r>
              <a:rPr lang="en-US" dirty="0" smtClean="0"/>
              <a:t>DSL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815"/>
            <a:ext cx="10515600" cy="4739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dirty="0" smtClean="0"/>
              <a:t>– вызов метода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expr.Id</a:t>
            </a:r>
            <a:r>
              <a:rPr lang="ru-RU" dirty="0" smtClean="0"/>
              <a:t> – обращение</a:t>
            </a:r>
            <a:r>
              <a:rPr lang="en-US" dirty="0" smtClean="0"/>
              <a:t> </a:t>
            </a:r>
            <a:r>
              <a:rPr lang="ru-RU" dirty="0" smtClean="0"/>
              <a:t>к члену объекта (поле, метод)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 expr = expr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/>
              <a:t>– инициализация переменной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xpr + expr </a:t>
            </a:r>
            <a:r>
              <a:rPr lang="en-US" dirty="0" smtClean="0"/>
              <a:t>– </a:t>
            </a:r>
            <a:r>
              <a:rPr lang="ru-RU" dirty="0" smtClean="0"/>
              <a:t>конкатенация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Id(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/>
              <a:t>– создание объекта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expr[expr]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обращение по индексу или ключу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3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>
          <a:defRPr sz="2400" b="0" dirty="0" smtClean="0">
            <a:solidFill>
              <a:srgbClr val="99999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T" id="{EA61D7C1-6C0C-4F0A-B147-397836EB42D1}" vid="{4263A539-BCBF-471B-B104-891CE144D3D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PT</Template>
  <TotalTime>14057</TotalTime>
  <Words>891</Words>
  <Application>Microsoft Office PowerPoint</Application>
  <PresentationFormat>Widescreen</PresentationFormat>
  <Paragraphs>165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PT Sans</vt:lpstr>
      <vt:lpstr>Tahoma</vt:lpstr>
      <vt:lpstr>PT</vt:lpstr>
      <vt:lpstr>PowerPoint Presentation</vt:lpstr>
      <vt:lpstr>Подходы к сигнатурному статическому анализу</vt:lpstr>
      <vt:lpstr>Этапы работы анализатора Pattern Matching</vt:lpstr>
      <vt:lpstr>Обоснование разработки анализатора Pattern Matching</vt:lpstr>
      <vt:lpstr>Задачи парсинга</vt:lpstr>
      <vt:lpstr>Способы описания шаблонов</vt:lpstr>
      <vt:lpstr>Целесообразность DSL?</vt:lpstr>
      <vt:lpstr>DSL ≠ Regex</vt:lpstr>
      <vt:lpstr>Синтаксические конструкции в DSL</vt:lpstr>
      <vt:lpstr>Синтаксис DSL</vt:lpstr>
      <vt:lpstr>Примеры шаблонов на DSL</vt:lpstr>
      <vt:lpstr>Примеры шаблонов на DSL</vt:lpstr>
      <vt:lpstr>Примеры шаблонов на DSL</vt:lpstr>
      <vt:lpstr>Примеры шаблонов под PL/SQL и T-SQL</vt:lpstr>
      <vt:lpstr>Незакрытый курсор в PL/SQL</vt:lpstr>
      <vt:lpstr>Незакрытый курсор в T-SQL</vt:lpstr>
      <vt:lpstr>Taint</vt:lpstr>
      <vt:lpstr>Шаблон Сross-Site Scripting (XSS) в Taint</vt:lpstr>
      <vt:lpstr>Заключение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Универсальный сигнатурный анализ кода на C#, Java, PHP</dc:title>
  <dc:creator>Ivan Kochurkin</dc:creator>
  <cp:lastModifiedBy>Kvanttt</cp:lastModifiedBy>
  <cp:revision>440</cp:revision>
  <dcterms:created xsi:type="dcterms:W3CDTF">2015-10-27T08:49:56Z</dcterms:created>
  <dcterms:modified xsi:type="dcterms:W3CDTF">2016-08-10T11:57:02Z</dcterms:modified>
</cp:coreProperties>
</file>