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321" autoAdjust="0"/>
  </p:normalViewPr>
  <p:slideViewPr>
    <p:cSldViewPr snapToGrid="0">
      <p:cViewPr varScale="1">
        <p:scale>
          <a:sx n="38" d="100"/>
          <a:sy n="38" d="100"/>
        </p:scale>
        <p:origin x="18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F010-5342-4187-A52D-EAAB27864AB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D2DF0-5322-45E0-9653-5DFE6CC3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4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유동적인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Microprogrammed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(Hardwired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대비 원하는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디지털 회로를 이용하여 제어 논리를 구현하기 때문에 속도면에서 유리하지만 컴퓨터 구조가 변경되었을 때 여러 부품들 사이의 배선까지 바꾸어 주어야 하는 단점이 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반면에 마이크로 프로그램 방식은 제어 메모리에 저장된 제어 정보를 이용하여 마이크로 연산을 순차적으로 수행하기 때문에 선계가 변경되더라도 제어 메모리의 마이크로 프로그램만 갱신해주면되는 장점이 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명령어를 실행하기 위한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 수행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=&gt;Control Unit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제어장치는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Regiester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정보 전송 및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수행할 동작을 지시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정의된 명령어를 통해 다양한 일을 수행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Generator(Timing counter), Control Unit, ALU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간략화 및 수정용이한 객체 지향적 설계방식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연산코드 부분이 디코드 되는데 여기에서는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2DF0-5322-45E0-9653-5DFE6CC32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3959-A91E-42B1-A215-FAEA2377C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73389-FED2-4628-8FCB-1EE26EBB1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00B1-A46C-4847-AB5C-F5E0F566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98F-53AB-4B69-98CD-A9F6A0E7DB8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A92AE-AF69-44BD-9D33-6C04DF7B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6D49-5C4E-428E-976D-5197551E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AA89-7ABA-4D07-8285-36186D9A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6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9A5C-FD6B-4FF5-91BE-60BCBB79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8561D-8BF6-4F62-BA9D-01D293E49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4520-FC07-4A69-82B4-E24BF079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98F-53AB-4B69-98CD-A9F6A0E7DB8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B77BF-39F9-4921-AE78-4613C7B9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AC1A5-612B-4796-A729-64B562E0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AA89-7ABA-4D07-8285-36186D9A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EBC1D-83A3-417B-B22E-F9345C4AE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9CF0-14A1-4C54-A7B3-0D5748E31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654E-9D19-48E7-BC96-B2EF678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98F-53AB-4B69-98CD-A9F6A0E7DB8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DB21-74F9-4350-9CC0-1D780D47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CCC0-E723-4D32-BD27-32E03A21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AA89-7ABA-4D07-8285-36186D9A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C0F5-D6BF-4ED5-B170-A0E2E298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8F1B-5EF5-4C82-8880-A7D92612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E434-72FD-483E-9BA6-6354D383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98F-53AB-4B69-98CD-A9F6A0E7DB8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0CD46-F99F-4B46-831A-6EE29522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9EDF-C273-486E-A351-5530D6D0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AA89-7ABA-4D07-8285-36186D9A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5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BD01-7A6A-468E-9896-B484F3B1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D5DB-50E6-41C4-8350-192EF8E79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36D3-CE82-4B82-B58C-3D6BFF45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98F-53AB-4B69-98CD-A9F6A0E7DB8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5106-35D0-4DF4-ACAC-DB80A261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1C9D-2F91-4325-8F39-BE4A06E7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AA89-7ABA-4D07-8285-36186D9A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3DCD-0313-44C9-8951-CFD9AF3D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9C6B-1566-4E42-9CF4-21F60C2D0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FD69-8FF0-41C5-8803-2137AAE05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BD9CC-FF35-4377-8273-81982732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98F-53AB-4B69-98CD-A9F6A0E7DB8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C62D7-20BF-427B-96EE-82B30098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12E2-82A7-4BDD-B378-C46E48BB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AA89-7ABA-4D07-8285-36186D9A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4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4ACF-C7BE-4CFA-97DC-CC6290E2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81E14-6AC3-498F-9757-3C49E0C9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89C7E-447B-4074-BAFA-2838903BF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323C5-A9C0-4A67-A20A-04740944A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F42E6-31E7-4D7D-9AF4-60A01FE6B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14125-8902-4FD6-9472-8522E042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98F-53AB-4B69-98CD-A9F6A0E7DB8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C7B27-E194-4E41-88CD-4D9C2373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1CBA8-52E5-4D5B-8AC4-7ADCF92E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AA89-7ABA-4D07-8285-36186D9A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639E-DAE7-49BB-B08D-D9648A52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E4FC2-17FA-4FF7-BB90-778B7C73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98F-53AB-4B69-98CD-A9F6A0E7DB8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B9F1C-F928-4C8B-A4B2-A1DCF42D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71B6C-BCC4-4BA0-B5A4-FE59210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AA89-7ABA-4D07-8285-36186D9A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6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FC5EB-999B-45FB-B2C7-8A51B1E2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98F-53AB-4B69-98CD-A9F6A0E7DB8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4C1A9-7341-4F9E-B99A-260C30C3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953BA-FA91-4990-9FA9-550C3DC3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AA89-7ABA-4D07-8285-36186D9A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1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7768-AC55-4F7F-8158-FDE854C7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8502E-5390-4A11-9F43-48B1C018D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7593E-3956-42D0-8B13-1F02A6BA4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AF577-0139-443C-A891-5462797E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98F-53AB-4B69-98CD-A9F6A0E7DB8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BB4FC-DF8E-4F89-8A29-C953E7C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261B-BE94-4A1C-9BD3-599C3061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AA89-7ABA-4D07-8285-36186D9A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4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9CBE-BAF4-4E06-9090-EE38D669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08C85-7A17-4893-9513-40BEEE623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2015-B6DA-46DF-969E-F1A4B26D6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122CC-4260-4085-82CB-DE2300D6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98F-53AB-4B69-98CD-A9F6A0E7DB8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824E7-FEFA-42F4-A03A-0B3CC08F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104A3-4A1F-4E27-99B6-CCAA3BD4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AA89-7ABA-4D07-8285-36186D9A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3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A62A4-472C-478B-B482-13C1BDE8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D9DCD-93B4-44DB-99EA-4B65322F4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DC30D-E094-4E57-B4E1-16AC86984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198F-53AB-4B69-98CD-A9F6A0E7DB8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80B6-2F15-4FF3-A996-E68752C0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DDCA-90EB-464C-92AC-DC6E145F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AA89-7ABA-4D07-8285-36186D9A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3533-EFE1-41C9-8C89-B27130D9C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16bit computer</a:t>
            </a:r>
            <a:r>
              <a:rPr lang="ko-KR" altLang="en-US" dirty="0"/>
              <a:t>의 </a:t>
            </a:r>
            <a:r>
              <a:rPr lang="en-US" altLang="ko-KR" dirty="0"/>
              <a:t>Control Unit </a:t>
            </a:r>
            <a:r>
              <a:rPr lang="ko-KR" altLang="en-US" dirty="0"/>
              <a:t>설계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3BEE1-1D69-4699-B367-0AD9F4115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201302497 </a:t>
            </a:r>
            <a:r>
              <a:rPr lang="ko-KR" altLang="en-US" dirty="0"/>
              <a:t>한건희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69944152" descr="EMB0000d8d49c86">
            <a:extLst>
              <a:ext uri="{FF2B5EF4-FFF2-40B4-BE49-F238E27FC236}">
                <a16:creationId xmlns:a16="http://schemas.microsoft.com/office/drawing/2014/main" id="{70919EE3-1C07-476D-BFA0-EB917D03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72" y="2423160"/>
            <a:ext cx="9028528" cy="4434840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57836F-FDAB-4297-903A-706889B9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292" y="-117670"/>
            <a:ext cx="10515600" cy="1325563"/>
          </a:xfrm>
        </p:spPr>
        <p:txBody>
          <a:bodyPr/>
          <a:lstStyle/>
          <a:p>
            <a:r>
              <a:rPr lang="ko-KR" altLang="en-US" dirty="0"/>
              <a:t>설계방식 및 요약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6063-4A0D-4452-8569-1381D664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6" y="102376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유동적인 </a:t>
            </a:r>
            <a:r>
              <a:rPr lang="en-US" dirty="0"/>
              <a:t>Microprogrammed</a:t>
            </a:r>
            <a:r>
              <a:rPr lang="ko-KR" altLang="en-US" dirty="0"/>
              <a:t>방식 </a:t>
            </a:r>
            <a:r>
              <a:rPr lang="en-US" altLang="ko-KR" dirty="0"/>
              <a:t>(Hardwired</a:t>
            </a:r>
            <a:r>
              <a:rPr lang="ko-KR" altLang="en-US" dirty="0"/>
              <a:t>대비 원하는 </a:t>
            </a:r>
            <a:r>
              <a:rPr lang="en-US" altLang="ko-KR" dirty="0"/>
              <a:t>instruction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의 개념 </a:t>
            </a:r>
            <a:r>
              <a:rPr lang="en-US" altLang="ko-KR" dirty="0"/>
              <a:t>: </a:t>
            </a:r>
            <a:r>
              <a:rPr lang="ko-KR" altLang="en-US" dirty="0"/>
              <a:t>명령어를 실행하기 위한 </a:t>
            </a:r>
            <a:r>
              <a:rPr lang="en-US" altLang="ko-KR" dirty="0"/>
              <a:t>Micro</a:t>
            </a:r>
            <a:r>
              <a:rPr lang="ko-KR" altLang="en-US" dirty="0"/>
              <a:t>연산을 수행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Sequence Generator(Timing counter), Control Unit, ALU</a:t>
            </a:r>
            <a:endParaRPr lang="ko-KR" alt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간략화 및 수정용이한 객체 지향적 설계방식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타이밍과 제어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Fetch &amp; Decode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FACF45-3721-4804-9FC0-747709C13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FFA85801-31D2-432C-B61A-D5493016E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79100"/>
            <a:ext cx="1457827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_x269944872" descr="EMB0000d8d49c8e">
            <a:extLst>
              <a:ext uri="{FF2B5EF4-FFF2-40B4-BE49-F238E27FC236}">
                <a16:creationId xmlns:a16="http://schemas.microsoft.com/office/drawing/2014/main" id="{A778F976-4DE5-40C0-99EB-78557614D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79" y="23117"/>
            <a:ext cx="6216649" cy="371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2465-8E2E-446A-84B4-504D1481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72" y="6230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초기에 프로그램 카운터는 프로그램의 첫 명령어에 대한 주소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를 가지고 있으며 순차 카운터는 </a:t>
            </a:r>
            <a:r>
              <a:rPr lang="en-US" altLang="ko-KR" sz="1600" dirty="0"/>
              <a:t>0</a:t>
            </a:r>
            <a:r>
              <a:rPr lang="ko-KR" altLang="en-US" sz="1600" dirty="0"/>
              <a:t>으로 타이밍 변수 </a:t>
            </a:r>
            <a:r>
              <a:rPr lang="en-US" altLang="ko-KR" sz="1600" dirty="0"/>
              <a:t>T0</a:t>
            </a:r>
            <a:r>
              <a:rPr lang="ko-KR" altLang="en-US" sz="1600" dirty="0"/>
              <a:t>부터 시작한다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/>
              <a:t>따라서 이 타이밍 변수에 맞춰서  </a:t>
            </a:r>
            <a:r>
              <a:rPr lang="en-US" altLang="ko-KR" sz="1600" dirty="0"/>
              <a:t>IR</a:t>
            </a:r>
            <a:r>
              <a:rPr lang="ko-KR" altLang="en-US" sz="1600" dirty="0"/>
              <a:t>에서 가져온 비트들을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Fetch </a:t>
            </a:r>
            <a:r>
              <a:rPr lang="ko-KR" altLang="en-US" sz="1600" dirty="0"/>
              <a:t>및 </a:t>
            </a:r>
            <a:r>
              <a:rPr lang="en-US" altLang="ko-KR" sz="1600" dirty="0"/>
              <a:t>Decode</a:t>
            </a:r>
            <a:r>
              <a:rPr lang="ko-KR" altLang="en-US" sz="1600" dirty="0"/>
              <a:t>단계에 대한 마이크로 연산을  하게 되는데 이때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나오는 </a:t>
            </a:r>
            <a:r>
              <a:rPr lang="en-US" altLang="ko-KR" sz="1600" dirty="0"/>
              <a:t>F</a:t>
            </a:r>
            <a:r>
              <a:rPr lang="ko-KR" altLang="en-US" sz="1600" dirty="0"/>
              <a:t>가</a:t>
            </a:r>
            <a:r>
              <a:rPr lang="en-US" altLang="ko-KR" sz="1600" dirty="0"/>
              <a:t> IR</a:t>
            </a:r>
            <a:r>
              <a:rPr lang="ko-KR" altLang="en-US" sz="1600" dirty="0"/>
              <a:t>의 </a:t>
            </a:r>
            <a:r>
              <a:rPr lang="en-US" altLang="ko-KR" sz="1600" dirty="0"/>
              <a:t>7~8 </a:t>
            </a:r>
            <a:r>
              <a:rPr lang="ko-KR" altLang="en-US" sz="1600" dirty="0"/>
              <a:t>번째 비트를 </a:t>
            </a:r>
            <a:r>
              <a:rPr lang="en-US" altLang="ko-KR" sz="1600" dirty="0"/>
              <a:t>Fetch</a:t>
            </a:r>
            <a:r>
              <a:rPr lang="ko-KR" altLang="en-US" sz="1600" dirty="0"/>
              <a:t>하고 연산코드 부분이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Decode</a:t>
            </a:r>
            <a:r>
              <a:rPr lang="ko-KR" altLang="en-US" sz="1600" dirty="0"/>
              <a:t>과정을 거쳐 명령어를 실행한다</a:t>
            </a:r>
            <a:r>
              <a:rPr lang="en-US" altLang="ko-KR" sz="1600" dirty="0"/>
              <a:t>.</a:t>
            </a:r>
            <a:r>
              <a:rPr lang="ko-KR" altLang="en-US" sz="1600" dirty="0"/>
              <a:t> 이때 디코드된 </a:t>
            </a:r>
            <a:r>
              <a:rPr lang="en-US" altLang="ko-KR" sz="1600" dirty="0"/>
              <a:t>F</a:t>
            </a:r>
            <a:r>
              <a:rPr lang="ko-KR" altLang="en-US" sz="1600" dirty="0"/>
              <a:t>의 비트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</a:t>
            </a:r>
            <a:r>
              <a:rPr lang="en-US" altLang="ko-KR" sz="1600" dirty="0"/>
              <a:t>2x4 decode</a:t>
            </a:r>
            <a:r>
              <a:rPr lang="ko-KR" altLang="en-US" sz="1600" dirty="0"/>
              <a:t>로 결과는</a:t>
            </a:r>
            <a:r>
              <a:rPr lang="en-US" altLang="ko-KR" sz="1600" dirty="0"/>
              <a:t> 0100</a:t>
            </a:r>
            <a:r>
              <a:rPr lang="ko-KR" altLang="en-US" sz="1600" dirty="0"/>
              <a:t>이며 </a:t>
            </a:r>
            <a:r>
              <a:rPr lang="en-US" altLang="ko-KR" sz="1600" dirty="0"/>
              <a:t>F2</a:t>
            </a:r>
            <a:r>
              <a:rPr lang="ko-KR" altLang="en-US" sz="1600" dirty="0"/>
              <a:t>에 해당되는 </a:t>
            </a:r>
            <a:r>
              <a:rPr lang="en-US" altLang="ko-KR" sz="1600" dirty="0"/>
              <a:t>Add</a:t>
            </a:r>
            <a:r>
              <a:rPr lang="ko-KR" altLang="en-US" sz="1600" dirty="0"/>
              <a:t>명령어</a:t>
            </a:r>
            <a:r>
              <a:rPr lang="en-US" altLang="ko-KR" sz="1600" dirty="0"/>
              <a:t>, </a:t>
            </a:r>
            <a:r>
              <a:rPr lang="ko-KR" altLang="en-US" sz="1600" dirty="0"/>
              <a:t>그림과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같이 실행됨</a:t>
            </a:r>
            <a:endParaRPr lang="en-US" altLang="ko-KR" sz="1600" dirty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C522A8-56ED-4166-8A77-8BF60BA71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663309"/>
              </p:ext>
            </p:extLst>
          </p:nvPr>
        </p:nvGraphicFramePr>
        <p:xfrm>
          <a:off x="446061" y="3716972"/>
          <a:ext cx="5770590" cy="3141027"/>
        </p:xfrm>
        <a:graphic>
          <a:graphicData uri="http://schemas.openxmlformats.org/drawingml/2006/table">
            <a:tbl>
              <a:tblPr/>
              <a:tblGrid>
                <a:gridCol w="1154118">
                  <a:extLst>
                    <a:ext uri="{9D8B030D-6E8A-4147-A177-3AD203B41FA5}">
                      <a16:colId xmlns:a16="http://schemas.microsoft.com/office/drawing/2014/main" val="2603502820"/>
                    </a:ext>
                  </a:extLst>
                </a:gridCol>
                <a:gridCol w="1154118">
                  <a:extLst>
                    <a:ext uri="{9D8B030D-6E8A-4147-A177-3AD203B41FA5}">
                      <a16:colId xmlns:a16="http://schemas.microsoft.com/office/drawing/2014/main" val="3745122451"/>
                    </a:ext>
                  </a:extLst>
                </a:gridCol>
                <a:gridCol w="1154118">
                  <a:extLst>
                    <a:ext uri="{9D8B030D-6E8A-4147-A177-3AD203B41FA5}">
                      <a16:colId xmlns:a16="http://schemas.microsoft.com/office/drawing/2014/main" val="1586094258"/>
                    </a:ext>
                  </a:extLst>
                </a:gridCol>
                <a:gridCol w="1154118">
                  <a:extLst>
                    <a:ext uri="{9D8B030D-6E8A-4147-A177-3AD203B41FA5}">
                      <a16:colId xmlns:a16="http://schemas.microsoft.com/office/drawing/2014/main" val="2853364302"/>
                    </a:ext>
                  </a:extLst>
                </a:gridCol>
                <a:gridCol w="1154118">
                  <a:extLst>
                    <a:ext uri="{9D8B030D-6E8A-4147-A177-3AD203B41FA5}">
                      <a16:colId xmlns:a16="http://schemas.microsoft.com/office/drawing/2014/main" val="529059322"/>
                    </a:ext>
                  </a:extLst>
                </a:gridCol>
              </a:tblGrid>
              <a:tr h="4673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T0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T1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T2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T3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96866"/>
                  </a:ext>
                </a:extLst>
              </a:tr>
              <a:tr h="668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Load Rx,data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Din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Rxin: Done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67810"/>
                  </a:ext>
                </a:extLst>
              </a:tr>
              <a:tr h="668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Move Rx,Ry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Ryout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Rxin: Done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2216"/>
                  </a:ext>
                </a:extLst>
              </a:tr>
              <a:tr h="668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Add Rx,Ry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Rxout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Ain: Ryout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Gin, Gout,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Addsub = 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Rxin, Done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0219"/>
                  </a:ext>
                </a:extLst>
              </a:tr>
              <a:tr h="668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Sub Rx,Ry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Rxout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Ain: Ryout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Gin, Gout,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Addsub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= 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Rxin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Done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09727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367FD316-CD8A-4441-9677-06271407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2798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_x269950872" descr="EMB0000d8d49c8b">
            <a:extLst>
              <a:ext uri="{FF2B5EF4-FFF2-40B4-BE49-F238E27FC236}">
                <a16:creationId xmlns:a16="http://schemas.microsoft.com/office/drawing/2014/main" id="{D8436300-75A6-4D77-8A10-A9CBB74A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"/>
          <a:stretch>
            <a:fillRect/>
          </a:stretch>
        </p:blipFill>
        <p:spPr bwMode="auto">
          <a:xfrm>
            <a:off x="6216650" y="3716972"/>
            <a:ext cx="5975350" cy="31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2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311</Words>
  <Application>Microsoft Office PowerPoint</Application>
  <PresentationFormat>Widescreen</PresentationFormat>
  <Paragraphs>55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맑은 고딕</vt:lpstr>
      <vt:lpstr>함초롬바탕</vt:lpstr>
      <vt:lpstr>Arial</vt:lpstr>
      <vt:lpstr>Calibri</vt:lpstr>
      <vt:lpstr>Calibri Light</vt:lpstr>
      <vt:lpstr>Symbol</vt:lpstr>
      <vt:lpstr>Office Theme</vt:lpstr>
      <vt:lpstr>16bit computer의 Control Unit 설계</vt:lpstr>
      <vt:lpstr>설계방식 및 요약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16bit computer의 Control Unit 설계</dc:title>
  <dc:creator>Keonhee Han</dc:creator>
  <cp:lastModifiedBy>Keonhee Han</cp:lastModifiedBy>
  <cp:revision>6</cp:revision>
  <dcterms:created xsi:type="dcterms:W3CDTF">2017-06-19T19:36:15Z</dcterms:created>
  <dcterms:modified xsi:type="dcterms:W3CDTF">2017-06-19T23:39:41Z</dcterms:modified>
</cp:coreProperties>
</file>