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 id="264" r:id="rId8"/>
    <p:sldId id="257" r:id="rId9"/>
    <p:sldId id="258"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1C9E4-850C-CF43-3C6E-1E611AB1ECF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57A62643-CEC7-3A5F-CA0E-0A9FB3EB5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90A5CA9A-23CE-FAB5-6EA6-5B649883E945}"/>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84324FAE-4B55-F02D-3A11-55AD82952A1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44FA9FA-8D6E-2D23-473D-F9D336A762F5}"/>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353232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99B98-F67F-FDA1-C717-B7B4A36C404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B04410A6-B394-9E33-FDEE-E48082FFD911}"/>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0153A5F-2FF9-F5F3-0257-5D3CE7156617}"/>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94C23681-5711-F5E8-0F48-C2277D45A68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1F94B0-9E89-FF7F-8144-6957BE5BD2B3}"/>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271858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5EFF03E-067D-DA12-5100-E3168CCF2F2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1F9B4DDF-331B-F56F-6135-02EE90B13C89}"/>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E1B2C670-E758-B0DF-D3AA-DC1FBA4142EA}"/>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4087CC2A-041C-F661-941C-8AE43E1A5DC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54F578F-23C5-E538-2BC9-0C40F5E2C879}"/>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256851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78DBA-7655-519F-957C-78EBBA50E006}"/>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F4B50E3-2EFC-DFBE-C18A-BCD8452B80E2}"/>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2F7C2FED-C2E4-FB61-299D-6C40A5ABD17A}"/>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427CEBDA-B5E9-3AE0-C7A4-A11A427BB1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0B3DAC-38ED-74F5-E35D-B32C9F7827CB}"/>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256123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74E76-D077-6B79-0427-05A2D5E8005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FA601E85-0787-F8B8-1006-062B656A4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E1B2809-44C8-0D44-711E-45C091CA0CD9}"/>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4C40475B-1965-A015-BF4D-C03D353C27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F31A368-6BB6-3DF3-2ABC-0EC58F8147A7}"/>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84535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65C17-431B-5108-4AA1-01C73DC1CE37}"/>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116FCB2-600D-FD0C-6D4A-BC420705B51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5D79D2D7-DD6A-902B-DFB7-049DC206C7E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B6ED4670-2786-C5CF-DC95-096BF5CBDBAE}"/>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6" name="Marcador de pie de página 5">
            <a:extLst>
              <a:ext uri="{FF2B5EF4-FFF2-40B4-BE49-F238E27FC236}">
                <a16:creationId xmlns:a16="http://schemas.microsoft.com/office/drawing/2014/main" id="{45B5BE6F-382D-030C-5442-180E3A349D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53AE50C-5AC9-BE9A-98A8-B2232733A56D}"/>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19684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311BE-6AAE-1DB3-C033-1C2A0A1D6C60}"/>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99F3B0EB-0751-1AD9-A4E5-4C229DA09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0367AE77-1C5C-082C-AAF2-DE0961E157C9}"/>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494F07A3-61FC-3FF7-204B-3B59A005B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29E402F-F627-AB7F-E009-78DD61F4B25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CEE57DFC-0B31-F509-F92C-F841D5B7130F}"/>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8" name="Marcador de pie de página 7">
            <a:extLst>
              <a:ext uri="{FF2B5EF4-FFF2-40B4-BE49-F238E27FC236}">
                <a16:creationId xmlns:a16="http://schemas.microsoft.com/office/drawing/2014/main" id="{7C90A385-3584-5F57-841A-54FB0C0F10F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2B81426-A32F-215B-E33C-BE171C62C673}"/>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94892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2ADCA-E2C4-D9B9-02C4-38D6F9D4374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D790D88A-33A3-A009-1AD1-269F60FE4599}"/>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4" name="Marcador de pie de página 3">
            <a:extLst>
              <a:ext uri="{FF2B5EF4-FFF2-40B4-BE49-F238E27FC236}">
                <a16:creationId xmlns:a16="http://schemas.microsoft.com/office/drawing/2014/main" id="{8C7AC1D7-0E84-6C56-2DB9-E23B4F44C0F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793AF59-6D10-A865-E467-DD83082E9B3A}"/>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267162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5989ACB-F793-C509-11DE-FD390E8D31A5}"/>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3" name="Marcador de pie de página 2">
            <a:extLst>
              <a:ext uri="{FF2B5EF4-FFF2-40B4-BE49-F238E27FC236}">
                <a16:creationId xmlns:a16="http://schemas.microsoft.com/office/drawing/2014/main" id="{9AEF3A4E-CB89-EE72-F021-DF8DADA97EA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867FDDB-2AD5-C0F7-50F2-E53802DF1889}"/>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361387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182BD-110A-91DF-EFB0-DC3BD96247F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5CC2CB36-DACD-975B-F5EE-E000904F2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362AA926-1256-84B6-B76D-E3045F620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DC4B379-139E-155B-8A8F-17646C9EFA06}"/>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6" name="Marcador de pie de página 5">
            <a:extLst>
              <a:ext uri="{FF2B5EF4-FFF2-40B4-BE49-F238E27FC236}">
                <a16:creationId xmlns:a16="http://schemas.microsoft.com/office/drawing/2014/main" id="{681B2D5A-888F-AD25-781F-8A9263F1A2B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6555AA3-97AE-CFEC-ACC3-54326F933D3F}"/>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290462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7897A-7791-A06A-F50E-C5F10CC063A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00545BB-3BB7-C7E9-6EBD-76CB7F1D9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881FECC-EF6B-6434-BED8-D90CA6CDD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CA5E8DE-4ED8-ADD9-5329-74D6E98DAC0A}"/>
              </a:ext>
            </a:extLst>
          </p:cNvPr>
          <p:cNvSpPr>
            <a:spLocks noGrp="1"/>
          </p:cNvSpPr>
          <p:nvPr>
            <p:ph type="dt" sz="half" idx="10"/>
          </p:nvPr>
        </p:nvSpPr>
        <p:spPr/>
        <p:txBody>
          <a:bodyPr/>
          <a:lstStyle/>
          <a:p>
            <a:fld id="{F5627DF8-8A96-8344-8444-939FF677ABA3}" type="datetimeFigureOut">
              <a:rPr lang="es-CO" smtClean="0"/>
              <a:t>3/05/23</a:t>
            </a:fld>
            <a:endParaRPr lang="es-CO"/>
          </a:p>
        </p:txBody>
      </p:sp>
      <p:sp>
        <p:nvSpPr>
          <p:cNvPr id="6" name="Marcador de pie de página 5">
            <a:extLst>
              <a:ext uri="{FF2B5EF4-FFF2-40B4-BE49-F238E27FC236}">
                <a16:creationId xmlns:a16="http://schemas.microsoft.com/office/drawing/2014/main" id="{563ADB9C-14FD-76A5-769D-35136FAD3D5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015A160-0A5A-F56E-FE07-69052A027F0C}"/>
              </a:ext>
            </a:extLst>
          </p:cNvPr>
          <p:cNvSpPr>
            <a:spLocks noGrp="1"/>
          </p:cNvSpPr>
          <p:nvPr>
            <p:ph type="sldNum" sz="quarter" idx="12"/>
          </p:nvPr>
        </p:nvSpPr>
        <p:spPr/>
        <p:txBody>
          <a:bodyPr/>
          <a:lstStyle/>
          <a:p>
            <a:fld id="{0968BE4B-512F-2F47-A563-6EA390FAAD7D}" type="slidenum">
              <a:rPr lang="es-CO" smtClean="0"/>
              <a:t>‹Nº›</a:t>
            </a:fld>
            <a:endParaRPr lang="es-CO"/>
          </a:p>
        </p:txBody>
      </p:sp>
    </p:spTree>
    <p:extLst>
      <p:ext uri="{BB962C8B-B14F-4D97-AF65-F5344CB8AC3E}">
        <p14:creationId xmlns:p14="http://schemas.microsoft.com/office/powerpoint/2010/main" val="402879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69A7E1-3302-FD28-F3FF-758A54800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765E2E7B-DA8B-364D-539F-01AC06FFF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ECCA5430-091D-5AD9-4A2E-7DD7E7BD5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27DF8-8A96-8344-8444-939FF677ABA3}" type="datetimeFigureOut">
              <a:rPr lang="es-CO" smtClean="0"/>
              <a:t>3/05/23</a:t>
            </a:fld>
            <a:endParaRPr lang="es-CO"/>
          </a:p>
        </p:txBody>
      </p:sp>
      <p:sp>
        <p:nvSpPr>
          <p:cNvPr id="5" name="Marcador de pie de página 4">
            <a:extLst>
              <a:ext uri="{FF2B5EF4-FFF2-40B4-BE49-F238E27FC236}">
                <a16:creationId xmlns:a16="http://schemas.microsoft.com/office/drawing/2014/main" id="{275242E6-6232-AA45-8310-B0A198498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A0EBE92-EF45-62CA-97BC-4B94FD76E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8BE4B-512F-2F47-A563-6EA390FAAD7D}" type="slidenum">
              <a:rPr lang="es-CO" smtClean="0"/>
              <a:t>‹Nº›</a:t>
            </a:fld>
            <a:endParaRPr lang="es-CO"/>
          </a:p>
        </p:txBody>
      </p:sp>
    </p:spTree>
    <p:extLst>
      <p:ext uri="{BB962C8B-B14F-4D97-AF65-F5344CB8AC3E}">
        <p14:creationId xmlns:p14="http://schemas.microsoft.com/office/powerpoint/2010/main" val="400894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2C57E-5923-4C69-95CE-DB4C7D507F64}"/>
              </a:ext>
            </a:extLst>
          </p:cNvPr>
          <p:cNvSpPr>
            <a:spLocks noGrp="1"/>
          </p:cNvSpPr>
          <p:nvPr>
            <p:ph type="ctrTitle"/>
          </p:nvPr>
        </p:nvSpPr>
        <p:spPr/>
        <p:txBody>
          <a:bodyPr/>
          <a:lstStyle/>
          <a:p>
            <a:r>
              <a:rPr lang="es-CO" dirty="0"/>
              <a:t>EJERCICIOS HTML Y CSS</a:t>
            </a:r>
          </a:p>
        </p:txBody>
      </p:sp>
    </p:spTree>
    <p:extLst>
      <p:ext uri="{BB962C8B-B14F-4D97-AF65-F5344CB8AC3E}">
        <p14:creationId xmlns:p14="http://schemas.microsoft.com/office/powerpoint/2010/main" val="302408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2C57E-5923-4C69-95CE-DB4C7D507F64}"/>
              </a:ext>
            </a:extLst>
          </p:cNvPr>
          <p:cNvSpPr>
            <a:spLocks noGrp="1"/>
          </p:cNvSpPr>
          <p:nvPr>
            <p:ph type="ctrTitle"/>
          </p:nvPr>
        </p:nvSpPr>
        <p:spPr/>
        <p:txBody>
          <a:bodyPr/>
          <a:lstStyle/>
          <a:p>
            <a:r>
              <a:rPr lang="es-CO" dirty="0"/>
              <a:t>UNIDADES DE LONGITUD EN CSS</a:t>
            </a:r>
          </a:p>
        </p:txBody>
      </p:sp>
    </p:spTree>
    <p:extLst>
      <p:ext uri="{BB962C8B-B14F-4D97-AF65-F5344CB8AC3E}">
        <p14:creationId xmlns:p14="http://schemas.microsoft.com/office/powerpoint/2010/main" val="236752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pPr algn="ctr"/>
            <a:r>
              <a:rPr lang="es-CO" b="1" dirty="0">
                <a:solidFill>
                  <a:srgbClr val="0070C0"/>
                </a:solidFill>
                <a:latin typeface="Baloo Paaji 2" panose="03080502040302020200" pitchFamily="66" charset="77"/>
                <a:cs typeface="Baloo Paaji 2" panose="03080502040302020200" pitchFamily="66" charset="77"/>
              </a:rPr>
              <a:t>Unidades de medida absolutas</a:t>
            </a: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normAutofit/>
          </a:bodyPr>
          <a:lstStyle/>
          <a:p>
            <a:pPr marL="0" indent="0">
              <a:lnSpc>
                <a:spcPct val="150000"/>
              </a:lnSpc>
              <a:buNone/>
            </a:pPr>
            <a:r>
              <a:rPr lang="es-CO" sz="2400" dirty="0">
                <a:latin typeface="Baloo Paaji 2" panose="03080502040302020200" pitchFamily="66" charset="77"/>
                <a:cs typeface="Baloo Paaji 2" panose="03080502040302020200" pitchFamily="66" charset="77"/>
              </a:rPr>
              <a:t>Las unidades absolutas son aquellas que no cambian de tamaño en relación con otros elementos en la página web, sino que siempre mantienen el mismo tamaño independientemente del dispositivo en el que se muestre la página.</a:t>
            </a:r>
          </a:p>
          <a:p>
            <a:pPr marL="0" indent="0">
              <a:lnSpc>
                <a:spcPct val="150000"/>
              </a:lnSpc>
              <a:buNone/>
            </a:pPr>
            <a:r>
              <a:rPr lang="es-CO" sz="2400" dirty="0">
                <a:latin typeface="Baloo Paaji 2" panose="03080502040302020200" pitchFamily="66" charset="77"/>
                <a:cs typeface="Baloo Paaji 2" panose="03080502040302020200" pitchFamily="66" charset="77"/>
              </a:rPr>
              <a:t>Las más comunes:</a:t>
            </a:r>
          </a:p>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Pixeles (</a:t>
            </a:r>
            <a:r>
              <a:rPr lang="es-CO" sz="2400" dirty="0" err="1">
                <a:solidFill>
                  <a:srgbClr val="00B050"/>
                </a:solidFill>
                <a:latin typeface="Baloo Paaji 2" panose="03080502040302020200" pitchFamily="66" charset="77"/>
                <a:cs typeface="Baloo Paaji 2" panose="03080502040302020200" pitchFamily="66" charset="77"/>
              </a:rPr>
              <a:t>px</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a:latin typeface="Baloo Paaji 2" panose="03080502040302020200" pitchFamily="66" charset="77"/>
                <a:cs typeface="Baloo Paaji 2" panose="03080502040302020200" pitchFamily="66" charset="77"/>
              </a:rPr>
              <a:t>Un píxel es una unidad de medida que representa un punto en la pantalla del dispositivo. Es una unidad fija y no cambia su tamaño en relación con otros elementos en la página.</a:t>
            </a:r>
          </a:p>
        </p:txBody>
      </p:sp>
    </p:spTree>
    <p:extLst>
      <p:ext uri="{BB962C8B-B14F-4D97-AF65-F5344CB8AC3E}">
        <p14:creationId xmlns:p14="http://schemas.microsoft.com/office/powerpoint/2010/main" val="60810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pPr algn="ctr"/>
            <a:r>
              <a:rPr lang="es-CO" b="1" dirty="0">
                <a:solidFill>
                  <a:srgbClr val="0070C0"/>
                </a:solidFill>
                <a:latin typeface="Baloo Paaji 2" panose="03080502040302020200" pitchFamily="66" charset="77"/>
                <a:cs typeface="Baloo Paaji 2" panose="03080502040302020200" pitchFamily="66" charset="77"/>
              </a:rPr>
              <a:t>Unidades de medida absolutas</a:t>
            </a: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normAutofit/>
          </a:bodyPr>
          <a:lstStyle/>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Punto (pt):  </a:t>
            </a:r>
            <a:r>
              <a:rPr lang="es-CO" sz="2400" dirty="0">
                <a:latin typeface="Baloo Paaji 2" panose="03080502040302020200" pitchFamily="66" charset="77"/>
                <a:cs typeface="Baloo Paaji 2" panose="03080502040302020200" pitchFamily="66" charset="77"/>
              </a:rPr>
              <a:t>El punto es una unidad de medida que se utiliza principalmente para la impresión. Un punto es aproximadamente 1/72 de una pulgada, y su tamaño es constante en todas las resoluciones de pantalla</a:t>
            </a:r>
          </a:p>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Centímetros (cm): </a:t>
            </a:r>
            <a:r>
              <a:rPr lang="es-CO" sz="2400" dirty="0">
                <a:latin typeface="Baloo Paaji 2" panose="03080502040302020200" pitchFamily="66" charset="77"/>
                <a:cs typeface="Baloo Paaji 2" panose="03080502040302020200" pitchFamily="66" charset="77"/>
              </a:rPr>
              <a:t>El centímetro es una unidad de medida métrica que representa la distancia entre dos líneas en una regla. En CSS, 1cm es igual a 96 píxeles.</a:t>
            </a:r>
          </a:p>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Pulgadas (in): </a:t>
            </a:r>
            <a:r>
              <a:rPr lang="es-CO" sz="2400" dirty="0">
                <a:latin typeface="Baloo Paaji 2" panose="03080502040302020200" pitchFamily="66" charset="77"/>
                <a:cs typeface="Baloo Paaji 2" panose="03080502040302020200" pitchFamily="66" charset="77"/>
              </a:rPr>
              <a:t>La pulgada es una unidad de medida imperial que se utiliza principalmente en Estados Unidos y Reino Unido. En CSS, 1 pulgada es igual a 96 píxeles.</a:t>
            </a:r>
          </a:p>
        </p:txBody>
      </p:sp>
    </p:spTree>
    <p:extLst>
      <p:ext uri="{BB962C8B-B14F-4D97-AF65-F5344CB8AC3E}">
        <p14:creationId xmlns:p14="http://schemas.microsoft.com/office/powerpoint/2010/main" val="56654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pPr algn="ctr"/>
            <a:r>
              <a:rPr lang="es-CO" b="1" dirty="0">
                <a:solidFill>
                  <a:srgbClr val="7030A0"/>
                </a:solidFill>
                <a:latin typeface="Baloo Paaji 2" panose="03080502040302020200" pitchFamily="66" charset="77"/>
                <a:cs typeface="Baloo Paaji 2" panose="03080502040302020200" pitchFamily="66" charset="77"/>
              </a:rPr>
              <a:t>Unidades de medida relativas</a:t>
            </a: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normAutofit/>
          </a:bodyPr>
          <a:lstStyle/>
          <a:p>
            <a:pPr marL="0" indent="0">
              <a:lnSpc>
                <a:spcPct val="150000"/>
              </a:lnSpc>
              <a:buNone/>
            </a:pPr>
            <a:r>
              <a:rPr lang="es-CO" sz="2400" dirty="0">
                <a:latin typeface="Baloo Paaji 2" panose="03080502040302020200" pitchFamily="66" charset="77"/>
                <a:cs typeface="Baloo Paaji 2" panose="03080502040302020200" pitchFamily="66" charset="77"/>
              </a:rPr>
              <a:t>Las unidades de medida en CSS de tipo relativo dependen del elemento o factor al que hagan referencia. Aunque pueden ser inicialmente más complejas, algunos prefieren las unidades de medida relativas porque los tamaños de los elementos dependen el uno del otro. Esto hace que las proporciones entre los elementos se mantengan y todo encaje.</a:t>
            </a:r>
          </a:p>
        </p:txBody>
      </p:sp>
    </p:spTree>
    <p:extLst>
      <p:ext uri="{BB962C8B-B14F-4D97-AF65-F5344CB8AC3E}">
        <p14:creationId xmlns:p14="http://schemas.microsoft.com/office/powerpoint/2010/main" val="350249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pPr algn="ctr"/>
            <a:r>
              <a:rPr lang="es-CO" b="1" dirty="0">
                <a:solidFill>
                  <a:srgbClr val="7030A0"/>
                </a:solidFill>
                <a:latin typeface="Baloo Paaji 2" panose="03080502040302020200" pitchFamily="66" charset="77"/>
                <a:cs typeface="Baloo Paaji 2" panose="03080502040302020200" pitchFamily="66" charset="77"/>
              </a:rPr>
              <a:t>Unidades de medida relativas</a:t>
            </a: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normAutofit fontScale="92500" lnSpcReduction="10000"/>
          </a:bodyPr>
          <a:lstStyle/>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em: </a:t>
            </a:r>
            <a:r>
              <a:rPr lang="es-CO" sz="2400" dirty="0">
                <a:latin typeface="Baloo Paaji 2" panose="03080502040302020200" pitchFamily="66" charset="77"/>
                <a:cs typeface="Baloo Paaji 2" panose="03080502040302020200" pitchFamily="66" charset="77"/>
              </a:rPr>
              <a:t>El em es como si fuera un tamaño de letra "mágico". Si estableces el tamaño de letra de un elemento en 1em, será igual al tamaño de letra del elemento padre. Si estableces el tamaño de letra de un elemento en 2em, será el doble del tamaño de letra del elemento padre.</a:t>
            </a:r>
          </a:p>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Porcentaje (%): </a:t>
            </a:r>
            <a:r>
              <a:rPr lang="es-CO" sz="2400" dirty="0">
                <a:latin typeface="Baloo Paaji 2" panose="03080502040302020200" pitchFamily="66" charset="77"/>
                <a:cs typeface="Baloo Paaji 2" panose="03080502040302020200" pitchFamily="66" charset="77"/>
              </a:rPr>
              <a:t>El porcentaje es como si fuera una parte de algo más grande. Si estableces el ancho de un elemento en 100%, será igual al ancho del elemento padre. Si estableces el margen superior de un elemento en 50%, será la mitad de la altura del elemento padre.</a:t>
            </a:r>
          </a:p>
          <a:p>
            <a:pPr>
              <a:lnSpc>
                <a:spcPct val="100000"/>
              </a:lnSpc>
            </a:pPr>
            <a:r>
              <a:rPr lang="es-CO" sz="2400" dirty="0">
                <a:solidFill>
                  <a:srgbClr val="00B050"/>
                </a:solidFill>
                <a:latin typeface="Baloo Paaji 2" panose="03080502040302020200" pitchFamily="66" charset="77"/>
                <a:cs typeface="Baloo Paaji 2" panose="03080502040302020200" pitchFamily="66" charset="77"/>
              </a:rPr>
              <a:t>Rem (rem): </a:t>
            </a:r>
            <a:r>
              <a:rPr lang="es-CO" sz="2400" dirty="0">
                <a:latin typeface="Baloo Paaji 2" panose="03080502040302020200" pitchFamily="66" charset="77"/>
                <a:cs typeface="Baloo Paaji 2" panose="03080502040302020200" pitchFamily="66" charset="77"/>
              </a:rPr>
              <a:t>El rem es como un tamaño de letra "mágico" especial que no cambia. Si estableces el tamaño de letra de un elemento en 1rem, será igual al tamaño de letra de la etiqueta raíz (</a:t>
            </a:r>
            <a:r>
              <a:rPr lang="es-CO" sz="2400" dirty="0" err="1">
                <a:latin typeface="Baloo Paaji 2" panose="03080502040302020200" pitchFamily="66" charset="77"/>
                <a:cs typeface="Baloo Paaji 2" panose="03080502040302020200" pitchFamily="66" charset="77"/>
              </a:rPr>
              <a:t>html</a:t>
            </a:r>
            <a:r>
              <a:rPr lang="es-CO" sz="2400" dirty="0">
                <a:latin typeface="Baloo Paaji 2" panose="03080502040302020200" pitchFamily="66" charset="77"/>
                <a:cs typeface="Baloo Paaji 2" panose="03080502040302020200" pitchFamily="66" charset="77"/>
              </a:rPr>
              <a:t>). Esto significa que el tamaño de letra no se verá afectado por el tamaño de letra de otros elementos en la página web.</a:t>
            </a:r>
          </a:p>
        </p:txBody>
      </p:sp>
    </p:spTree>
    <p:extLst>
      <p:ext uri="{BB962C8B-B14F-4D97-AF65-F5344CB8AC3E}">
        <p14:creationId xmlns:p14="http://schemas.microsoft.com/office/powerpoint/2010/main" val="102353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pPr algn="ctr"/>
            <a:r>
              <a:rPr lang="es-CO" b="1" dirty="0">
                <a:solidFill>
                  <a:schemeClr val="accent2"/>
                </a:solidFill>
                <a:latin typeface="Baloo Paaji 2" panose="03080502040302020200" pitchFamily="66" charset="77"/>
                <a:cs typeface="Baloo Paaji 2" panose="03080502040302020200" pitchFamily="66" charset="77"/>
              </a:rPr>
              <a:t>Unidades de </a:t>
            </a:r>
            <a:r>
              <a:rPr lang="es-CO" b="1" dirty="0" err="1">
                <a:solidFill>
                  <a:schemeClr val="accent2"/>
                </a:solidFill>
                <a:latin typeface="Baloo Paaji 2" panose="03080502040302020200" pitchFamily="66" charset="77"/>
                <a:cs typeface="Baloo Paaji 2" panose="03080502040302020200" pitchFamily="66" charset="77"/>
              </a:rPr>
              <a:t>viewport</a:t>
            </a:r>
            <a:endParaRPr lang="es-CO" b="1" dirty="0">
              <a:solidFill>
                <a:schemeClr val="accent2"/>
              </a:solidFill>
              <a:latin typeface="Baloo Paaji 2" panose="03080502040302020200" pitchFamily="66" charset="77"/>
              <a:cs typeface="Baloo Paaji 2" panose="03080502040302020200" pitchFamily="66" charset="77"/>
            </a:endParaRP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normAutofit/>
          </a:bodyPr>
          <a:lstStyle/>
          <a:p>
            <a:pPr marL="0" indent="0">
              <a:lnSpc>
                <a:spcPct val="150000"/>
              </a:lnSpc>
              <a:buNone/>
            </a:pPr>
            <a:r>
              <a:rPr lang="es-CO" sz="2400" dirty="0">
                <a:latin typeface="Baloo Paaji 2" panose="03080502040302020200" pitchFamily="66" charset="77"/>
                <a:cs typeface="Baloo Paaji 2" panose="03080502040302020200" pitchFamily="66" charset="77"/>
              </a:rPr>
              <a:t>Las siguientes unidades son relativas al </a:t>
            </a:r>
            <a:r>
              <a:rPr lang="es-CO" sz="2400" dirty="0" err="1">
                <a:latin typeface="Baloo Paaji 2" panose="03080502040302020200" pitchFamily="66" charset="77"/>
                <a:cs typeface="Baloo Paaji 2" panose="03080502040302020200" pitchFamily="66" charset="77"/>
              </a:rPr>
              <a:t>viewport</a:t>
            </a:r>
            <a:r>
              <a:rPr lang="es-CO" sz="2400" dirty="0">
                <a:latin typeface="Baloo Paaji 2" panose="03080502040302020200" pitchFamily="66" charset="77"/>
                <a:cs typeface="Baloo Paaji 2" panose="03080502040302020200" pitchFamily="66" charset="77"/>
              </a:rPr>
              <a:t>, que es el espacio o trozo de pantalla donde se renderiza y se muestra la página web. Estas unidades sirven para dimensionar la pantalla y organizar los elementos dentro de esta.</a:t>
            </a:r>
          </a:p>
          <a:p>
            <a:pPr>
              <a:lnSpc>
                <a:spcPct val="100000"/>
              </a:lnSpc>
            </a:pPr>
            <a:r>
              <a:rPr lang="es-CO" sz="2400" dirty="0" err="1">
                <a:solidFill>
                  <a:srgbClr val="00B050"/>
                </a:solidFill>
                <a:latin typeface="Baloo Paaji 2" panose="03080502040302020200" pitchFamily="66" charset="77"/>
                <a:cs typeface="Baloo Paaji 2" panose="03080502040302020200" pitchFamily="66" charset="77"/>
              </a:rPr>
              <a:t>Viewport</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err="1">
                <a:solidFill>
                  <a:srgbClr val="00B050"/>
                </a:solidFill>
                <a:latin typeface="Baloo Paaji 2" panose="03080502040302020200" pitchFamily="66" charset="77"/>
                <a:cs typeface="Baloo Paaji 2" panose="03080502040302020200" pitchFamily="66" charset="77"/>
              </a:rPr>
              <a:t>width</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err="1">
                <a:solidFill>
                  <a:srgbClr val="00B050"/>
                </a:solidFill>
                <a:latin typeface="Baloo Paaji 2" panose="03080502040302020200" pitchFamily="66" charset="77"/>
                <a:cs typeface="Baloo Paaji 2" panose="03080502040302020200" pitchFamily="66" charset="77"/>
              </a:rPr>
              <a:t>vw</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a:latin typeface="Baloo Paaji 2" panose="03080502040302020200" pitchFamily="66" charset="77"/>
                <a:cs typeface="Baloo Paaji 2" panose="03080502040302020200" pitchFamily="66" charset="77"/>
              </a:rPr>
              <a:t>Esta unidad de medida representa el ancho de la ventana gráfica en porcentaje. Por ejemplo, 1vw es igual al 1% del ancho de la ventana gráfica.</a:t>
            </a:r>
          </a:p>
          <a:p>
            <a:pPr>
              <a:lnSpc>
                <a:spcPct val="100000"/>
              </a:lnSpc>
            </a:pPr>
            <a:r>
              <a:rPr lang="es-CO" sz="2400" dirty="0" err="1">
                <a:solidFill>
                  <a:srgbClr val="00B050"/>
                </a:solidFill>
                <a:latin typeface="Baloo Paaji 2" panose="03080502040302020200" pitchFamily="66" charset="77"/>
                <a:cs typeface="Baloo Paaji 2" panose="03080502040302020200" pitchFamily="66" charset="77"/>
              </a:rPr>
              <a:t>Viewport</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err="1">
                <a:solidFill>
                  <a:srgbClr val="00B050"/>
                </a:solidFill>
                <a:latin typeface="Baloo Paaji 2" panose="03080502040302020200" pitchFamily="66" charset="77"/>
                <a:cs typeface="Baloo Paaji 2" panose="03080502040302020200" pitchFamily="66" charset="77"/>
              </a:rPr>
              <a:t>height</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err="1">
                <a:solidFill>
                  <a:srgbClr val="00B050"/>
                </a:solidFill>
                <a:latin typeface="Baloo Paaji 2" panose="03080502040302020200" pitchFamily="66" charset="77"/>
                <a:cs typeface="Baloo Paaji 2" panose="03080502040302020200" pitchFamily="66" charset="77"/>
              </a:rPr>
              <a:t>vh</a:t>
            </a:r>
            <a:r>
              <a:rPr lang="es-CO" sz="2400" dirty="0">
                <a:solidFill>
                  <a:srgbClr val="00B050"/>
                </a:solidFill>
                <a:latin typeface="Baloo Paaji 2" panose="03080502040302020200" pitchFamily="66" charset="77"/>
                <a:cs typeface="Baloo Paaji 2" panose="03080502040302020200" pitchFamily="66" charset="77"/>
              </a:rPr>
              <a:t>): </a:t>
            </a:r>
            <a:r>
              <a:rPr lang="es-CO" sz="2400" dirty="0">
                <a:latin typeface="Baloo Paaji 2" panose="03080502040302020200" pitchFamily="66" charset="77"/>
                <a:cs typeface="Baloo Paaji 2" panose="03080502040302020200" pitchFamily="66" charset="77"/>
              </a:rPr>
              <a:t>Esta unidad de medida representa la altura de la ventana gráfica en porcentaje. Por ejemplo, 1vh es igual al 1% de la altura de la ventana gráfica.</a:t>
            </a:r>
          </a:p>
        </p:txBody>
      </p:sp>
    </p:spTree>
    <p:extLst>
      <p:ext uri="{BB962C8B-B14F-4D97-AF65-F5344CB8AC3E}">
        <p14:creationId xmlns:p14="http://schemas.microsoft.com/office/powerpoint/2010/main" val="292863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CC8C1-928F-A700-1FC7-57BB4FF9AD7E}"/>
              </a:ext>
            </a:extLst>
          </p:cNvPr>
          <p:cNvSpPr>
            <a:spLocks noGrp="1"/>
          </p:cNvSpPr>
          <p:nvPr>
            <p:ph type="title"/>
          </p:nvPr>
        </p:nvSpPr>
        <p:spPr/>
        <p:txBody>
          <a:bodyPr/>
          <a:lstStyle/>
          <a:p>
            <a:r>
              <a:rPr lang="es-CO" dirty="0">
                <a:latin typeface="Baloo Paaji 2" panose="03080502040302020200" pitchFamily="66" charset="77"/>
                <a:cs typeface="Baloo Paaji 2" panose="03080502040302020200" pitchFamily="66" charset="77"/>
              </a:rPr>
              <a:t>Cuenta bancaria</a:t>
            </a:r>
          </a:p>
        </p:txBody>
      </p:sp>
      <p:sp>
        <p:nvSpPr>
          <p:cNvPr id="3" name="Marcador de contenido 2">
            <a:extLst>
              <a:ext uri="{FF2B5EF4-FFF2-40B4-BE49-F238E27FC236}">
                <a16:creationId xmlns:a16="http://schemas.microsoft.com/office/drawing/2014/main" id="{26F4D04A-FC59-B4F0-605A-7E2C6F0C36E7}"/>
              </a:ext>
            </a:extLst>
          </p:cNvPr>
          <p:cNvSpPr>
            <a:spLocks noGrp="1"/>
          </p:cNvSpPr>
          <p:nvPr>
            <p:ph idx="1"/>
          </p:nvPr>
        </p:nvSpPr>
        <p:spPr/>
        <p:txBody>
          <a:bodyPr/>
          <a:lstStyle/>
          <a:p>
            <a:pPr marL="0" indent="0" algn="l">
              <a:buNone/>
            </a:pPr>
            <a:r>
              <a:rPr lang="es-CO" b="0" i="0" dirty="0" err="1">
                <a:effectLst/>
                <a:latin typeface="Courier New" panose="02070309020205020404" pitchFamily="49" charset="0"/>
                <a:cs typeface="Courier New" panose="02070309020205020404" pitchFamily="49" charset="0"/>
              </a:rPr>
              <a:t>index.html</a:t>
            </a:r>
            <a:r>
              <a:rPr lang="es-CO" b="0" i="0" dirty="0">
                <a:effectLst/>
                <a:latin typeface="Courier New" panose="02070309020205020404" pitchFamily="49" charset="0"/>
                <a:cs typeface="Courier New" panose="02070309020205020404" pitchFamily="49" charset="0"/>
              </a:rPr>
              <a:t> </a:t>
            </a:r>
            <a:r>
              <a:rPr lang="es-CO" b="0" i="0" dirty="0">
                <a:effectLst/>
                <a:latin typeface="Baloo Paaji 2" panose="03080502040302020200" pitchFamily="66" charset="77"/>
                <a:cs typeface="Baloo Paaji 2" panose="03080502040302020200" pitchFamily="66" charset="77"/>
              </a:rPr>
              <a:t>debe tener:</a:t>
            </a:r>
          </a:p>
          <a:p>
            <a:pPr algn="l">
              <a:buFont typeface="Arial" panose="020B0604020202020204" pitchFamily="34" charset="0"/>
              <a:buChar char="•"/>
            </a:pPr>
            <a:r>
              <a:rPr lang="es-CO" dirty="0">
                <a:latin typeface="Baloo Paaji 2" panose="03080502040302020200" pitchFamily="66" charset="77"/>
                <a:cs typeface="Baloo Paaji 2" panose="03080502040302020200" pitchFamily="66" charset="77"/>
              </a:rPr>
              <a:t>U</a:t>
            </a:r>
            <a:r>
              <a:rPr lang="es-CO" b="0" i="0" dirty="0">
                <a:effectLst/>
                <a:latin typeface="Baloo Paaji 2" panose="03080502040302020200" pitchFamily="66" charset="77"/>
                <a:cs typeface="Baloo Paaji 2" panose="03080502040302020200" pitchFamily="66" charset="77"/>
              </a:rPr>
              <a:t>n título </a:t>
            </a:r>
            <a:r>
              <a:rPr lang="es-CO" b="1" i="0" dirty="0">
                <a:solidFill>
                  <a:srgbClr val="FF0000"/>
                </a:solidFill>
                <a:effectLst/>
                <a:latin typeface="Baloo Paaji 2" panose="03080502040302020200" pitchFamily="66" charset="77"/>
                <a:cs typeface="Baloo Paaji 2" panose="03080502040302020200" pitchFamily="66" charset="77"/>
              </a:rPr>
              <a:t>h1</a:t>
            </a:r>
            <a:r>
              <a:rPr lang="es-CO" b="0" i="0" dirty="0">
                <a:effectLst/>
                <a:latin typeface="Baloo Paaji 2" panose="03080502040302020200" pitchFamily="66" charset="77"/>
                <a:cs typeface="Baloo Paaji 2" panose="03080502040302020200" pitchFamily="66" charset="77"/>
              </a:rPr>
              <a:t> que diga: </a:t>
            </a:r>
            <a:r>
              <a:rPr lang="es-CO" b="0" i="0" dirty="0">
                <a:solidFill>
                  <a:srgbClr val="00B050"/>
                </a:solidFill>
                <a:effectLst/>
                <a:latin typeface="Baloo Paaji 2" panose="03080502040302020200" pitchFamily="66" charset="77"/>
                <a:cs typeface="Baloo Paaji 2" panose="03080502040302020200" pitchFamily="66" charset="77"/>
              </a:rPr>
              <a:t>Mi cuenta</a:t>
            </a:r>
            <a:r>
              <a:rPr lang="es-CO" b="0" i="0" dirty="0">
                <a:effectLst/>
                <a:latin typeface="Baloo Paaji 2" panose="03080502040302020200" pitchFamily="66" charset="77"/>
                <a:cs typeface="Baloo Paaji 2" panose="03080502040302020200" pitchFamily="66" charset="77"/>
              </a:rPr>
              <a:t>.</a:t>
            </a:r>
          </a:p>
          <a:p>
            <a:pPr algn="l">
              <a:buFont typeface="Arial" panose="020B0604020202020204" pitchFamily="34" charset="0"/>
              <a:buChar char="•"/>
            </a:pPr>
            <a:r>
              <a:rPr lang="es-CO" dirty="0">
                <a:latin typeface="Baloo Paaji 2" panose="03080502040302020200" pitchFamily="66" charset="77"/>
                <a:cs typeface="Baloo Paaji 2" panose="03080502040302020200" pitchFamily="66" charset="77"/>
              </a:rPr>
              <a:t>U</a:t>
            </a:r>
            <a:r>
              <a:rPr lang="es-CO" b="0" i="0" dirty="0">
                <a:effectLst/>
                <a:latin typeface="Baloo Paaji 2" panose="03080502040302020200" pitchFamily="66" charset="77"/>
                <a:cs typeface="Baloo Paaji 2" panose="03080502040302020200" pitchFamily="66" charset="77"/>
              </a:rPr>
              <a:t>n título </a:t>
            </a:r>
            <a:r>
              <a:rPr lang="es-CO" b="1" i="0" dirty="0">
                <a:solidFill>
                  <a:srgbClr val="FF0000"/>
                </a:solidFill>
                <a:effectLst/>
                <a:latin typeface="Baloo Paaji 2" panose="03080502040302020200" pitchFamily="66" charset="77"/>
                <a:cs typeface="Baloo Paaji 2" panose="03080502040302020200" pitchFamily="66" charset="77"/>
              </a:rPr>
              <a:t>h2</a:t>
            </a:r>
            <a:r>
              <a:rPr lang="es-CO" b="0" i="0" dirty="0">
                <a:effectLst/>
                <a:latin typeface="Baloo Paaji 2" panose="03080502040302020200" pitchFamily="66" charset="77"/>
                <a:cs typeface="Baloo Paaji 2" panose="03080502040302020200" pitchFamily="66" charset="77"/>
              </a:rPr>
              <a:t> que diga: </a:t>
            </a:r>
            <a:r>
              <a:rPr lang="es-CO" b="0" i="0" dirty="0">
                <a:solidFill>
                  <a:srgbClr val="00B050"/>
                </a:solidFill>
                <a:effectLst/>
                <a:latin typeface="Baloo Paaji 2" panose="03080502040302020200" pitchFamily="66" charset="77"/>
                <a:cs typeface="Baloo Paaji 2" panose="03080502040302020200" pitchFamily="66" charset="77"/>
              </a:rPr>
              <a:t>Últimos movimientos</a:t>
            </a:r>
            <a:r>
              <a:rPr lang="es-CO" b="0" i="0" dirty="0">
                <a:effectLst/>
                <a:latin typeface="Baloo Paaji 2" panose="03080502040302020200" pitchFamily="66" charset="77"/>
                <a:cs typeface="Baloo Paaji 2" panose="03080502040302020200" pitchFamily="66" charset="77"/>
              </a:rPr>
              <a:t>.</a:t>
            </a:r>
          </a:p>
          <a:p>
            <a:pPr algn="l">
              <a:buFont typeface="Arial" panose="020B0604020202020204" pitchFamily="34" charset="0"/>
              <a:buChar char="•"/>
            </a:pPr>
            <a:r>
              <a:rPr lang="es-CO" dirty="0">
                <a:latin typeface="Baloo Paaji 2" panose="03080502040302020200" pitchFamily="66" charset="77"/>
                <a:cs typeface="Baloo Paaji 2" panose="03080502040302020200" pitchFamily="66" charset="77"/>
              </a:rPr>
              <a:t>A</a:t>
            </a:r>
            <a:r>
              <a:rPr lang="es-CO" b="0" i="0" dirty="0">
                <a:effectLst/>
                <a:latin typeface="Baloo Paaji 2" panose="03080502040302020200" pitchFamily="66" charset="77"/>
                <a:cs typeface="Baloo Paaji 2" panose="03080502040302020200" pitchFamily="66" charset="77"/>
              </a:rPr>
              <a:t>gregar </a:t>
            </a:r>
            <a:r>
              <a:rPr lang="es-CO" b="0" i="0" dirty="0">
                <a:solidFill>
                  <a:srgbClr val="00B050"/>
                </a:solidFill>
                <a:effectLst/>
                <a:latin typeface="Baloo Paaji 2" panose="03080502040302020200" pitchFamily="66" charset="77"/>
                <a:cs typeface="Baloo Paaji 2" panose="03080502040302020200" pitchFamily="66" charset="77"/>
              </a:rPr>
              <a:t>5 movimientos</a:t>
            </a:r>
            <a:r>
              <a:rPr lang="es-CO" b="0" i="0" dirty="0">
                <a:effectLst/>
                <a:latin typeface="Baloo Paaji 2" panose="03080502040302020200" pitchFamily="66" charset="77"/>
                <a:cs typeface="Baloo Paaji 2" panose="03080502040302020200" pitchFamily="66" charset="77"/>
              </a:rPr>
              <a:t>, que deben tener:</a:t>
            </a:r>
          </a:p>
          <a:p>
            <a:pPr lvl="1" algn="l">
              <a:buFont typeface="Wingdings" pitchFamily="2" charset="2"/>
              <a:buChar char="Ø"/>
            </a:pPr>
            <a:r>
              <a:rPr lang="es-CO" b="0" i="0" dirty="0">
                <a:effectLst/>
                <a:latin typeface="Baloo Paaji 2" panose="03080502040302020200" pitchFamily="66" charset="77"/>
                <a:cs typeface="Baloo Paaji 2" panose="03080502040302020200" pitchFamily="66" charset="77"/>
              </a:rPr>
              <a:t>un título </a:t>
            </a:r>
            <a:r>
              <a:rPr lang="es-CO" b="1" i="0" dirty="0">
                <a:solidFill>
                  <a:srgbClr val="FF0000"/>
                </a:solidFill>
                <a:effectLst/>
                <a:latin typeface="Baloo Paaji 2" panose="03080502040302020200" pitchFamily="66" charset="77"/>
                <a:cs typeface="Baloo Paaji 2" panose="03080502040302020200" pitchFamily="66" charset="77"/>
              </a:rPr>
              <a:t>h3</a:t>
            </a:r>
            <a:r>
              <a:rPr lang="es-CO" b="0" i="0" dirty="0">
                <a:effectLst/>
                <a:latin typeface="Baloo Paaji 2" panose="03080502040302020200" pitchFamily="66" charset="77"/>
                <a:cs typeface="Baloo Paaji 2" panose="03080502040302020200" pitchFamily="66" charset="77"/>
              </a:rPr>
              <a:t> con el nombre de la operación (por ejemplo Depósito, Transferencia, Pago a XXX, etc.</a:t>
            </a:r>
          </a:p>
          <a:p>
            <a:pPr lvl="1" algn="l">
              <a:buFont typeface="Wingdings" pitchFamily="2" charset="2"/>
              <a:buChar char="Ø"/>
            </a:pPr>
            <a:r>
              <a:rPr lang="es-CO" b="0" i="0" dirty="0">
                <a:effectLst/>
                <a:latin typeface="Baloo Paaji 2" panose="03080502040302020200" pitchFamily="66" charset="77"/>
                <a:cs typeface="Baloo Paaji 2" panose="03080502040302020200" pitchFamily="66" charset="77"/>
              </a:rPr>
              <a:t>un elemento </a:t>
            </a:r>
            <a:r>
              <a:rPr lang="es-CO" b="1" i="0" dirty="0">
                <a:solidFill>
                  <a:srgbClr val="FF0000"/>
                </a:solidFill>
                <a:effectLst/>
                <a:latin typeface="Baloo Paaji 2" panose="03080502040302020200" pitchFamily="66" charset="77"/>
                <a:cs typeface="Baloo Paaji 2" panose="03080502040302020200" pitchFamily="66" charset="77"/>
              </a:rPr>
              <a:t>p</a:t>
            </a:r>
            <a:r>
              <a:rPr lang="es-CO" b="0" i="0" dirty="0">
                <a:effectLst/>
                <a:latin typeface="Baloo Paaji 2" panose="03080502040302020200" pitchFamily="66" charset="77"/>
                <a:cs typeface="Baloo Paaji 2" panose="03080502040302020200" pitchFamily="66" charset="77"/>
              </a:rPr>
              <a:t> con la fecha de la operación.</a:t>
            </a:r>
          </a:p>
          <a:p>
            <a:pPr lvl="1" algn="l">
              <a:buFont typeface="Wingdings" pitchFamily="2" charset="2"/>
              <a:buChar char="Ø"/>
            </a:pPr>
            <a:r>
              <a:rPr lang="es-CO" b="0" i="0" dirty="0">
                <a:effectLst/>
                <a:latin typeface="Baloo Paaji 2" panose="03080502040302020200" pitchFamily="66" charset="77"/>
                <a:cs typeface="Baloo Paaji 2" panose="03080502040302020200" pitchFamily="66" charset="77"/>
              </a:rPr>
              <a:t>un elemento </a:t>
            </a:r>
            <a:r>
              <a:rPr lang="es-CO" b="1" i="0" dirty="0">
                <a:solidFill>
                  <a:srgbClr val="FF0000"/>
                </a:solidFill>
                <a:effectLst/>
                <a:latin typeface="Baloo Paaji 2" panose="03080502040302020200" pitchFamily="66" charset="77"/>
                <a:cs typeface="Baloo Paaji 2" panose="03080502040302020200" pitchFamily="66" charset="77"/>
              </a:rPr>
              <a:t>p</a:t>
            </a:r>
            <a:r>
              <a:rPr lang="es-CO" b="0" i="0" dirty="0">
                <a:effectLst/>
                <a:latin typeface="Baloo Paaji 2" panose="03080502040302020200" pitchFamily="66" charset="77"/>
                <a:cs typeface="Baloo Paaji 2" panose="03080502040302020200" pitchFamily="66" charset="77"/>
              </a:rPr>
              <a:t> con el monto de la operación, con un signo más (+) adelante si ingresó dinero o un signo menos (-) si salió dinero de la cuenta.</a:t>
            </a:r>
          </a:p>
          <a:p>
            <a:endParaRPr lang="es-CO" dirty="0"/>
          </a:p>
        </p:txBody>
      </p:sp>
    </p:spTree>
    <p:extLst>
      <p:ext uri="{BB962C8B-B14F-4D97-AF65-F5344CB8AC3E}">
        <p14:creationId xmlns:p14="http://schemas.microsoft.com/office/powerpoint/2010/main" val="233528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4244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666</Words>
  <Application>Microsoft Macintosh PowerPoint</Application>
  <PresentationFormat>Panorámica</PresentationFormat>
  <Paragraphs>28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Baloo Paaji 2</vt:lpstr>
      <vt:lpstr>Calibri</vt:lpstr>
      <vt:lpstr>Calibri Light</vt:lpstr>
      <vt:lpstr>Courier New</vt:lpstr>
      <vt:lpstr>Wingdings</vt:lpstr>
      <vt:lpstr>Tema de Office</vt:lpstr>
      <vt:lpstr>EJERCICIOS HTML Y CSS</vt:lpstr>
      <vt:lpstr>UNIDADES DE LONGITUD EN CSS</vt:lpstr>
      <vt:lpstr>Unidades de medida absolutas</vt:lpstr>
      <vt:lpstr>Unidades de medida absolutas</vt:lpstr>
      <vt:lpstr>Unidades de medida relativas</vt:lpstr>
      <vt:lpstr>Unidades de medida relativas</vt:lpstr>
      <vt:lpstr>Unidades de viewport</vt:lpstr>
      <vt:lpstr>Cuenta bancaria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HTML Y CSS</dc:title>
  <dc:creator>Daniela BG</dc:creator>
  <cp:lastModifiedBy>Daniela BG</cp:lastModifiedBy>
  <cp:revision>1</cp:revision>
  <dcterms:created xsi:type="dcterms:W3CDTF">2023-05-04T04:14:27Z</dcterms:created>
  <dcterms:modified xsi:type="dcterms:W3CDTF">2023-05-04T04:56:05Z</dcterms:modified>
</cp:coreProperties>
</file>