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34EECB-8AC3-4DE4-911A-5C8694AD00AF}">
  <a:tblStyle styleId="{9834EECB-8AC3-4DE4-911A-5C8694AD00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829763c8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829763c8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c829763c8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829763c8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829763c8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829763c8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829763c8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829763c8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c829763c8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c829763c8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c829763c8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c829763c8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c829763c8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c829763c8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c829763c8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c829763c8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c829763c8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829763c8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c829763c8_1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c829763c8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829763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829763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c829763c8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c829763c8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c829763c8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c829763c8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c829763c8_1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c829763c8_1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c829763c8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c829763c8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c829763c8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829763c8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c829763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829763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c829763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c829763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c829763c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c829763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c829763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829763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c829763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c829763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829763c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829763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c829763c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c829763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pi.github.com/repos/greatfakeman/Tabch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postgresql.org/download/" TargetMode="External"/><Relationship Id="rId4" Type="http://schemas.openxmlformats.org/officeDocument/2006/relationships/hyperlink" Target="https://pypi.org/project/psycopg2/" TargetMode="External"/><Relationship Id="rId9" Type="http://schemas.openxmlformats.org/officeDocument/2006/relationships/hyperlink" Target="https://datatofish.com/how-to-connect-python-to-sql-server-using-pyodbc/" TargetMode="External"/><Relationship Id="rId5" Type="http://schemas.openxmlformats.org/officeDocument/2006/relationships/hyperlink" Target="https://www.programiz.com/python-programming/writing-csv-files" TargetMode="External"/><Relationship Id="rId6" Type="http://schemas.openxmlformats.org/officeDocument/2006/relationships/hyperlink" Target="https://www.w3resource.com/sql/aggregate-functions/count-with-distinct.php" TargetMode="External"/><Relationship Id="rId7" Type="http://schemas.openxmlformats.org/officeDocument/2006/relationships/hyperlink" Target="https://www.w3schools.com/sql/sql_join.asp" TargetMode="External"/><Relationship Id="rId8" Type="http://schemas.openxmlformats.org/officeDocument/2006/relationships/hyperlink" Target="https://www.w3schools.com/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Data Analytics</a:t>
            </a:r>
            <a:endParaRPr/>
          </a:p>
          <a:p>
            <a:pPr indent="0" lvl="0" marL="0" rtl="0" algn="ctr">
              <a:spcBef>
                <a:spcPts val="0"/>
              </a:spcBef>
              <a:spcAft>
                <a:spcPts val="0"/>
              </a:spcAft>
              <a:buNone/>
            </a:pPr>
            <a:r>
              <a:rPr lang="en"/>
              <a:t>Assignment - 1</a:t>
            </a:r>
            <a:endParaRPr/>
          </a:p>
        </p:txBody>
      </p:sp>
      <p:sp>
        <p:nvSpPr>
          <p:cNvPr id="55" name="Google Shape;55;p13"/>
          <p:cNvSpPr txBox="1"/>
          <p:nvPr>
            <p:ph idx="1" type="subTitle"/>
          </p:nvPr>
        </p:nvSpPr>
        <p:spPr>
          <a:xfrm>
            <a:off x="4033800" y="3888500"/>
            <a:ext cx="488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Abhishek Agarwal - 2016126</a:t>
            </a:r>
            <a:endParaRPr/>
          </a:p>
          <a:p>
            <a:pPr indent="0" lvl="0" marL="0" rtl="0" algn="l">
              <a:spcBef>
                <a:spcPts val="0"/>
              </a:spcBef>
              <a:spcAft>
                <a:spcPts val="0"/>
              </a:spcAft>
              <a:buNone/>
            </a:pPr>
            <a:r>
              <a:rPr lang="en"/>
              <a:t>Kaustav Vats - 2016048</a:t>
            </a:r>
            <a:endParaRPr/>
          </a:p>
        </p:txBody>
      </p:sp>
      <p:sp>
        <p:nvSpPr>
          <p:cNvPr id="56" name="Google Shape;56;p13"/>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graphicFrame>
        <p:nvGraphicFramePr>
          <p:cNvPr id="115" name="Google Shape;115;p22"/>
          <p:cNvGraphicFramePr/>
          <p:nvPr/>
        </p:nvGraphicFramePr>
        <p:xfrm>
          <a:off x="2215200" y="413550"/>
          <a:ext cx="3000000" cy="3000000"/>
        </p:xfrm>
        <a:graphic>
          <a:graphicData uri="http://schemas.openxmlformats.org/drawingml/2006/table">
            <a:tbl>
              <a:tblPr>
                <a:noFill/>
                <a:tableStyleId>{9834EECB-8AC3-4DE4-911A-5C8694AD00AF}</a:tableStyleId>
              </a:tblPr>
              <a:tblGrid>
                <a:gridCol w="2356800"/>
                <a:gridCol w="2356800"/>
              </a:tblGrid>
              <a:tr h="381000">
                <a:tc>
                  <a:txBody>
                    <a:bodyPr/>
                    <a:lstStyle/>
                    <a:p>
                      <a:pPr indent="0" lvl="0" marL="0" rtl="0" algn="ctr">
                        <a:spcBef>
                          <a:spcPts val="0"/>
                        </a:spcBef>
                        <a:spcAft>
                          <a:spcPts val="0"/>
                        </a:spcAft>
                        <a:buNone/>
                      </a:pPr>
                      <a:r>
                        <a:rPr b="1" lang="en" sz="1500"/>
                        <a:t>Downloader ID</a:t>
                      </a:r>
                      <a:endParaRPr b="1" sz="1500"/>
                    </a:p>
                  </a:txBody>
                  <a:tcPr marT="91425" marB="91425" marR="91425" marL="91425"/>
                </a:tc>
                <a:tc>
                  <a:txBody>
                    <a:bodyPr/>
                    <a:lstStyle/>
                    <a:p>
                      <a:pPr indent="0" lvl="0" marL="0" rtl="0" algn="ctr">
                        <a:spcBef>
                          <a:spcPts val="0"/>
                        </a:spcBef>
                        <a:spcAft>
                          <a:spcPts val="0"/>
                        </a:spcAft>
                        <a:buNone/>
                      </a:pPr>
                      <a:r>
                        <a:rPr b="1" lang="en" sz="1500"/>
                        <a:t>HTTP Requests</a:t>
                      </a:r>
                      <a:endParaRPr b="1" sz="1500"/>
                    </a:p>
                  </a:txBody>
                  <a:tcPr marT="91425" marB="91425" marR="91425" marL="91425"/>
                </a:tc>
              </a:tr>
              <a:tr h="381000">
                <a:tc>
                  <a:txBody>
                    <a:bodyPr/>
                    <a:lstStyle/>
                    <a:p>
                      <a:pPr indent="0" lvl="0" marL="0" rtl="0" algn="ctr">
                        <a:spcBef>
                          <a:spcPts val="0"/>
                        </a:spcBef>
                        <a:spcAft>
                          <a:spcPts val="0"/>
                        </a:spcAft>
                        <a:buNone/>
                      </a:pPr>
                      <a:r>
                        <a:rPr lang="en"/>
                        <a:t>13</a:t>
                      </a:r>
                      <a:endParaRPr/>
                    </a:p>
                  </a:txBody>
                  <a:tcPr marT="91425" marB="91425" marR="91425" marL="91425"/>
                </a:tc>
                <a:tc>
                  <a:txBody>
                    <a:bodyPr/>
                    <a:lstStyle/>
                    <a:p>
                      <a:pPr indent="0" lvl="0" marL="0" rtl="0" algn="ctr">
                        <a:spcBef>
                          <a:spcPts val="0"/>
                        </a:spcBef>
                        <a:spcAft>
                          <a:spcPts val="0"/>
                        </a:spcAft>
                        <a:buNone/>
                      </a:pPr>
                      <a:r>
                        <a:rPr lang="en"/>
                        <a:t>85528</a:t>
                      </a:r>
                      <a:endParaRPr/>
                    </a:p>
                  </a:txBody>
                  <a:tcPr marT="91425" marB="91425" marR="91425" marL="91425"/>
                </a:tc>
              </a:tr>
              <a:tr h="381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19046</a:t>
                      </a:r>
                      <a:endParaRPr/>
                    </a:p>
                  </a:txBody>
                  <a:tcPr marT="91425" marB="91425" marR="91425" marL="91425"/>
                </a:tc>
              </a:tr>
              <a:tr h="381000">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18948</a:t>
                      </a:r>
                      <a:endParaRPr/>
                    </a:p>
                  </a:txBody>
                  <a:tcPr marT="91425" marB="91425" marR="91425" marL="91425"/>
                </a:tc>
              </a:tr>
              <a:tr h="381000">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18926</a:t>
                      </a:r>
                      <a:endParaRPr/>
                    </a:p>
                  </a:txBody>
                  <a:tcPr marT="91425" marB="91425" marR="91425" marL="91425"/>
                </a:tc>
              </a:tr>
              <a:tr h="381000">
                <a:tc>
                  <a:txBody>
                    <a:bodyPr/>
                    <a:lstStyle/>
                    <a:p>
                      <a:pPr indent="0" lvl="0" marL="0" rtl="0" algn="ctr">
                        <a:spcBef>
                          <a:spcPts val="0"/>
                        </a:spcBef>
                        <a:spcAft>
                          <a:spcPts val="0"/>
                        </a:spcAft>
                        <a:buNone/>
                      </a:pPr>
                      <a:r>
                        <a:rPr lang="en"/>
                        <a:t>40</a:t>
                      </a:r>
                      <a:endParaRPr/>
                    </a:p>
                  </a:txBody>
                  <a:tcPr marT="91425" marB="91425" marR="91425" marL="91425"/>
                </a:tc>
                <a:tc>
                  <a:txBody>
                    <a:bodyPr/>
                    <a:lstStyle/>
                    <a:p>
                      <a:pPr indent="0" lvl="0" marL="0" rtl="0" algn="ctr">
                        <a:spcBef>
                          <a:spcPts val="0"/>
                        </a:spcBef>
                        <a:spcAft>
                          <a:spcPts val="0"/>
                        </a:spcAft>
                        <a:buNone/>
                      </a:pPr>
                      <a:r>
                        <a:rPr lang="en"/>
                        <a:t>18911</a:t>
                      </a:r>
                      <a:endParaRPr/>
                    </a:p>
                  </a:txBody>
                  <a:tcPr marT="91425" marB="91425" marR="91425" marL="91425"/>
                </a:tc>
              </a:tr>
              <a:tr h="381000">
                <a:tc>
                  <a:txBody>
                    <a:bodyPr/>
                    <a:lstStyle/>
                    <a:p>
                      <a:pPr indent="0" lvl="0" marL="0" rtl="0" algn="ctr">
                        <a:spcBef>
                          <a:spcPts val="0"/>
                        </a:spcBef>
                        <a:spcAft>
                          <a:spcPts val="0"/>
                        </a:spcAft>
                        <a:buNone/>
                      </a:pPr>
                      <a:r>
                        <a:rPr lang="en"/>
                        <a:t>39</a:t>
                      </a:r>
                      <a:endParaRPr/>
                    </a:p>
                  </a:txBody>
                  <a:tcPr marT="91425" marB="91425" marR="91425" marL="91425"/>
                </a:tc>
                <a:tc>
                  <a:txBody>
                    <a:bodyPr/>
                    <a:lstStyle/>
                    <a:p>
                      <a:pPr indent="0" lvl="0" marL="0" rtl="0" algn="ctr">
                        <a:spcBef>
                          <a:spcPts val="0"/>
                        </a:spcBef>
                        <a:spcAft>
                          <a:spcPts val="0"/>
                        </a:spcAft>
                        <a:buNone/>
                      </a:pPr>
                      <a:r>
                        <a:rPr lang="en"/>
                        <a:t>18616</a:t>
                      </a:r>
                      <a:endParaRPr/>
                    </a:p>
                  </a:txBody>
                  <a:tcPr marT="91425" marB="91425" marR="91425" marL="91425"/>
                </a:tc>
              </a:tr>
              <a:tr h="381000">
                <a:tc>
                  <a:txBody>
                    <a:bodyPr/>
                    <a:lstStyle/>
                    <a:p>
                      <a:pPr indent="0" lvl="0" marL="0" rtl="0" algn="ctr">
                        <a:spcBef>
                          <a:spcPts val="0"/>
                        </a:spcBef>
                        <a:spcAft>
                          <a:spcPts val="0"/>
                        </a:spcAft>
                        <a:buNone/>
                      </a:pPr>
                      <a:r>
                        <a:rPr lang="en"/>
                        <a:t>38</a:t>
                      </a:r>
                      <a:endParaRPr/>
                    </a:p>
                  </a:txBody>
                  <a:tcPr marT="91425" marB="91425" marR="91425" marL="91425"/>
                </a:tc>
                <a:tc>
                  <a:txBody>
                    <a:bodyPr/>
                    <a:lstStyle/>
                    <a:p>
                      <a:pPr indent="0" lvl="0" marL="0" rtl="0" algn="ctr">
                        <a:spcBef>
                          <a:spcPts val="0"/>
                        </a:spcBef>
                        <a:spcAft>
                          <a:spcPts val="0"/>
                        </a:spcAft>
                        <a:buNone/>
                      </a:pPr>
                      <a:r>
                        <a:rPr lang="en"/>
                        <a:t>18614</a:t>
                      </a:r>
                      <a:endParaRPr/>
                    </a:p>
                  </a:txBody>
                  <a:tcPr marT="91425" marB="91425" marR="91425" marL="91425"/>
                </a:tc>
              </a:tr>
              <a:tr h="381000">
                <a:tc>
                  <a:txBody>
                    <a:bodyPr/>
                    <a:lstStyle/>
                    <a:p>
                      <a:pPr indent="0" lvl="0" marL="0" rtl="0" algn="ctr">
                        <a:spcBef>
                          <a:spcPts val="0"/>
                        </a:spcBef>
                        <a:spcAft>
                          <a:spcPts val="0"/>
                        </a:spcAft>
                        <a:buNone/>
                      </a:pPr>
                      <a:r>
                        <a:rPr lang="en"/>
                        <a:t>47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18604</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18463</a:t>
                      </a:r>
                      <a:endParaRPr/>
                    </a:p>
                  </a:txBody>
                  <a:tcPr marT="91425" marB="91425" marR="91425" marL="91425"/>
                </a:tc>
              </a:tr>
              <a:tr h="381000">
                <a:tc>
                  <a:txBody>
                    <a:bodyPr/>
                    <a:lstStyle/>
                    <a:p>
                      <a:pPr indent="0" lvl="0" marL="0" rtl="0" algn="ctr">
                        <a:spcBef>
                          <a:spcPts val="0"/>
                        </a:spcBef>
                        <a:spcAft>
                          <a:spcPts val="0"/>
                        </a:spcAft>
                        <a:buNone/>
                      </a:pPr>
                      <a:r>
                        <a:rPr lang="en"/>
                        <a:t>24</a:t>
                      </a:r>
                      <a:endParaRPr/>
                    </a:p>
                  </a:txBody>
                  <a:tcPr marT="91425" marB="91425" marR="91425" marL="91425"/>
                </a:tc>
                <a:tc>
                  <a:txBody>
                    <a:bodyPr/>
                    <a:lstStyle/>
                    <a:p>
                      <a:pPr indent="0" lvl="0" marL="0" rtl="0" algn="ctr">
                        <a:spcBef>
                          <a:spcPts val="0"/>
                        </a:spcBef>
                        <a:spcAft>
                          <a:spcPts val="0"/>
                        </a:spcAft>
                        <a:buNone/>
                      </a:pPr>
                      <a:r>
                        <a:rPr lang="en"/>
                        <a:t>18452</a:t>
                      </a:r>
                      <a:endParaRPr/>
                    </a:p>
                  </a:txBody>
                  <a:tcPr marT="91425" marB="91425" marR="91425" marL="91425"/>
                </a:tc>
              </a:tr>
            </a:tbl>
          </a:graphicData>
        </a:graphic>
      </p:graphicFrame>
      <p:sp>
        <p:nvSpPr>
          <p:cNvPr id="116" name="Google Shape;116;p22"/>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54850" y="259650"/>
            <a:ext cx="98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Q6. Which 10 clients did the highest FAILED HTTP requests?</a:t>
            </a:r>
            <a:endParaRPr sz="2200"/>
          </a:p>
          <a:p>
            <a:pPr indent="0" lvl="0" marL="0" rtl="0" algn="l">
              <a:spcBef>
                <a:spcPts val="0"/>
              </a:spcBef>
              <a:spcAft>
                <a:spcPts val="0"/>
              </a:spcAft>
              <a:buNone/>
            </a:pPr>
            <a:r>
              <a:t/>
            </a:r>
            <a:endParaRPr/>
          </a:p>
        </p:txBody>
      </p:sp>
      <p:sp>
        <p:nvSpPr>
          <p:cNvPr id="122" name="Google Shape;122;p23"/>
          <p:cNvSpPr txBox="1"/>
          <p:nvPr>
            <p:ph idx="1" type="body"/>
          </p:nvPr>
        </p:nvSpPr>
        <p:spPr>
          <a:xfrm>
            <a:off x="254850" y="1075025"/>
            <a:ext cx="827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Query:</a:t>
            </a:r>
            <a:r>
              <a:rPr b="1" lang="en"/>
              <a:t> </a:t>
            </a:r>
            <a:r>
              <a:rPr lang="en" sz="1400"/>
              <a:t>"""SELECT COUNT(RETRIEVAL_STAGE), DOWNLOADER_ID</a:t>
            </a:r>
            <a:endParaRPr sz="1400"/>
          </a:p>
          <a:p>
            <a:pPr indent="0" lvl="0" marL="0" rtl="0" algn="l">
              <a:spcBef>
                <a:spcPts val="1600"/>
              </a:spcBef>
              <a:spcAft>
                <a:spcPts val="0"/>
              </a:spcAft>
              <a:buNone/>
            </a:pPr>
            <a:r>
              <a:rPr lang="en" sz="1400"/>
              <a:t>            FROM GHTORRENT_RECORDS </a:t>
            </a:r>
            <a:endParaRPr sz="1400"/>
          </a:p>
          <a:p>
            <a:pPr indent="0" lvl="0" marL="0" rtl="0" algn="l">
              <a:spcBef>
                <a:spcPts val="1600"/>
              </a:spcBef>
              <a:spcAft>
                <a:spcPts val="0"/>
              </a:spcAft>
              <a:buNone/>
            </a:pPr>
            <a:r>
              <a:rPr lang="en" sz="1400"/>
              <a:t>            WHERE RETRIEVAL_STAGE='api_client' AND REQUEST_STATUS='Failed'</a:t>
            </a:r>
            <a:endParaRPr sz="1400"/>
          </a:p>
          <a:p>
            <a:pPr indent="0" lvl="0" marL="0" rtl="0" algn="l">
              <a:spcBef>
                <a:spcPts val="1600"/>
              </a:spcBef>
              <a:spcAft>
                <a:spcPts val="0"/>
              </a:spcAft>
              <a:buNone/>
            </a:pPr>
            <a:r>
              <a:rPr lang="en" sz="1400"/>
              <a:t>            GROUP BY DOWNLOADER_ID</a:t>
            </a:r>
            <a:endParaRPr sz="1400"/>
          </a:p>
          <a:p>
            <a:pPr indent="0" lvl="0" marL="0" rtl="0" algn="l">
              <a:spcBef>
                <a:spcPts val="1600"/>
              </a:spcBef>
              <a:spcAft>
                <a:spcPts val="0"/>
              </a:spcAft>
              <a:buNone/>
            </a:pPr>
            <a:r>
              <a:rPr lang="en" sz="1400"/>
              <a:t>            ORDER BY COUNT(RETRIEVAL_STAGE) DESC </a:t>
            </a:r>
            <a:endParaRPr sz="1400"/>
          </a:p>
          <a:p>
            <a:pPr indent="0" lvl="0" marL="0" rtl="0" algn="l">
              <a:spcBef>
                <a:spcPts val="1600"/>
              </a:spcBef>
              <a:spcAft>
                <a:spcPts val="0"/>
              </a:spcAft>
              <a:buClr>
                <a:schemeClr val="dk1"/>
              </a:buClr>
              <a:buSzPts val="1100"/>
              <a:buFont typeface="Arial"/>
              <a:buNone/>
            </a:pPr>
            <a:r>
              <a:rPr lang="en" sz="1400"/>
              <a:t>            LIMIT 10"""</a:t>
            </a:r>
            <a:endParaRPr sz="1400"/>
          </a:p>
          <a:p>
            <a:pPr indent="0" lvl="0" marL="0" rtl="0" algn="l">
              <a:spcBef>
                <a:spcPts val="1600"/>
              </a:spcBef>
              <a:spcAft>
                <a:spcPts val="1600"/>
              </a:spcAft>
              <a:buClr>
                <a:schemeClr val="dk1"/>
              </a:buClr>
              <a:buSzPts val="1100"/>
              <a:buFont typeface="Arial"/>
              <a:buNone/>
            </a:pPr>
            <a:r>
              <a:rPr b="1" lang="en" sz="1500"/>
              <a:t>Result:</a:t>
            </a:r>
            <a:r>
              <a:rPr lang="en" sz="1500"/>
              <a:t> </a:t>
            </a:r>
            <a:r>
              <a:rPr lang="en" sz="1400"/>
              <a:t>(Next slide)</a:t>
            </a:r>
            <a:endParaRPr sz="1400"/>
          </a:p>
        </p:txBody>
      </p:sp>
      <p:sp>
        <p:nvSpPr>
          <p:cNvPr id="123" name="Google Shape;123;p23"/>
          <p:cNvSpPr/>
          <p:nvPr/>
        </p:nvSpPr>
        <p:spPr>
          <a:xfrm>
            <a:off x="0"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9" name="Google Shape;129;p24"/>
          <p:cNvGraphicFramePr/>
          <p:nvPr/>
        </p:nvGraphicFramePr>
        <p:xfrm>
          <a:off x="2215200" y="413550"/>
          <a:ext cx="3000000" cy="3000000"/>
        </p:xfrm>
        <a:graphic>
          <a:graphicData uri="http://schemas.openxmlformats.org/drawingml/2006/table">
            <a:tbl>
              <a:tblPr>
                <a:noFill/>
                <a:tableStyleId>{9834EECB-8AC3-4DE4-911A-5C8694AD00AF}</a:tableStyleId>
              </a:tblPr>
              <a:tblGrid>
                <a:gridCol w="2356800"/>
                <a:gridCol w="2356800"/>
              </a:tblGrid>
              <a:tr h="381000">
                <a:tc>
                  <a:txBody>
                    <a:bodyPr/>
                    <a:lstStyle/>
                    <a:p>
                      <a:pPr indent="0" lvl="0" marL="0" rtl="0" algn="ctr">
                        <a:spcBef>
                          <a:spcPts val="0"/>
                        </a:spcBef>
                        <a:spcAft>
                          <a:spcPts val="0"/>
                        </a:spcAft>
                        <a:buNone/>
                      </a:pPr>
                      <a:r>
                        <a:rPr b="1" lang="en" sz="1500"/>
                        <a:t>Downloader ID</a:t>
                      </a:r>
                      <a:endParaRPr b="1" sz="1500"/>
                    </a:p>
                  </a:txBody>
                  <a:tcPr marT="91425" marB="91425" marR="91425" marL="91425"/>
                </a:tc>
                <a:tc>
                  <a:txBody>
                    <a:bodyPr/>
                    <a:lstStyle/>
                    <a:p>
                      <a:pPr indent="0" lvl="0" marL="0" rtl="0" algn="ctr">
                        <a:spcBef>
                          <a:spcPts val="0"/>
                        </a:spcBef>
                        <a:spcAft>
                          <a:spcPts val="0"/>
                        </a:spcAft>
                        <a:buNone/>
                      </a:pPr>
                      <a:r>
                        <a:rPr b="1" lang="en" sz="1500"/>
                        <a:t>HTTP Requests</a:t>
                      </a:r>
                      <a:endParaRPr b="1" sz="1500"/>
                    </a:p>
                  </a:txBody>
                  <a:tcPr marT="91425" marB="91425" marR="91425" marL="91425"/>
                </a:tc>
              </a:tr>
              <a:tr h="381000">
                <a:tc>
                  <a:txBody>
                    <a:bodyPr/>
                    <a:lstStyle/>
                    <a:p>
                      <a:pPr indent="0" lvl="0" marL="0" rtl="0" algn="ctr">
                        <a:spcBef>
                          <a:spcPts val="0"/>
                        </a:spcBef>
                        <a:spcAft>
                          <a:spcPts val="0"/>
                        </a:spcAft>
                        <a:buNone/>
                      </a:pPr>
                      <a:r>
                        <a:rPr lang="en"/>
                        <a:t>13</a:t>
                      </a:r>
                      <a:endParaRPr/>
                    </a:p>
                  </a:txBody>
                  <a:tcPr marT="91425" marB="91425" marR="91425" marL="91425"/>
                </a:tc>
                <a:tc>
                  <a:txBody>
                    <a:bodyPr/>
                    <a:lstStyle/>
                    <a:p>
                      <a:pPr indent="0" lvl="0" marL="0" rtl="0" algn="ctr">
                        <a:spcBef>
                          <a:spcPts val="0"/>
                        </a:spcBef>
                        <a:spcAft>
                          <a:spcPts val="0"/>
                        </a:spcAft>
                        <a:buNone/>
                      </a:pPr>
                      <a:r>
                        <a:rPr lang="en"/>
                        <a:t>79623</a:t>
                      </a:r>
                      <a:endParaRPr/>
                    </a:p>
                  </a:txBody>
                  <a:tcPr marT="91425" marB="91425" marR="91425" marL="91425"/>
                </a:tc>
              </a:tr>
              <a:tr h="381000">
                <a:tc>
                  <a:txBody>
                    <a:bodyPr/>
                    <a:lstStyle/>
                    <a:p>
                      <a:pPr indent="0" lvl="0" marL="0" rtl="0" algn="ctr">
                        <a:spcBef>
                          <a:spcPts val="0"/>
                        </a:spcBef>
                        <a:spcAft>
                          <a:spcPts val="0"/>
                        </a:spcAft>
                        <a:buNone/>
                      </a:pPr>
                      <a:r>
                        <a:rPr lang="en"/>
                        <a:t>21</a:t>
                      </a:r>
                      <a:endParaRPr/>
                    </a:p>
                  </a:txBody>
                  <a:tcPr marT="91425" marB="91425" marR="91425" marL="91425"/>
                </a:tc>
                <a:tc>
                  <a:txBody>
                    <a:bodyPr/>
                    <a:lstStyle/>
                    <a:p>
                      <a:pPr indent="0" lvl="0" marL="0" rtl="0" algn="ctr">
                        <a:spcBef>
                          <a:spcPts val="0"/>
                        </a:spcBef>
                        <a:spcAft>
                          <a:spcPts val="0"/>
                        </a:spcAft>
                        <a:buNone/>
                      </a:pPr>
                      <a:r>
                        <a:rPr lang="en"/>
                        <a:t>1378</a:t>
                      </a:r>
                      <a:endParaRPr/>
                    </a:p>
                  </a:txBody>
                  <a:tcPr marT="91425" marB="91425" marR="91425" marL="91425"/>
                </a:tc>
              </a:tr>
              <a:tr h="381000">
                <a:tc>
                  <a:txBody>
                    <a:bodyPr/>
                    <a:lstStyle/>
                    <a:p>
                      <a:pPr indent="0" lvl="0" marL="0" rtl="0" algn="ctr">
                        <a:spcBef>
                          <a:spcPts val="0"/>
                        </a:spcBef>
                        <a:spcAft>
                          <a:spcPts val="0"/>
                        </a:spcAft>
                        <a:buNone/>
                      </a:pPr>
                      <a:r>
                        <a:rPr lang="en"/>
                        <a:t>40</a:t>
                      </a:r>
                      <a:endParaRPr/>
                    </a:p>
                  </a:txBody>
                  <a:tcPr marT="91425" marB="91425" marR="91425" marL="91425"/>
                </a:tc>
                <a:tc>
                  <a:txBody>
                    <a:bodyPr/>
                    <a:lstStyle/>
                    <a:p>
                      <a:pPr indent="0" lvl="0" marL="0" rtl="0" algn="ctr">
                        <a:spcBef>
                          <a:spcPts val="0"/>
                        </a:spcBef>
                        <a:spcAft>
                          <a:spcPts val="0"/>
                        </a:spcAft>
                        <a:buNone/>
                      </a:pPr>
                      <a:r>
                        <a:rPr lang="en"/>
                        <a:t>1134</a:t>
                      </a:r>
                      <a:endParaRPr/>
                    </a:p>
                  </a:txBody>
                  <a:tcPr marT="91425" marB="91425" marR="91425" marL="91425"/>
                </a:tc>
              </a:tr>
              <a:tr h="381000">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368</a:t>
                      </a:r>
                      <a:endParaRPr/>
                    </a:p>
                  </a:txBody>
                  <a:tcPr marT="91425" marB="91425" marR="91425" marL="91425"/>
                </a:tc>
              </a:tr>
              <a:tr h="381000">
                <a:tc>
                  <a:txBody>
                    <a:bodyPr/>
                    <a:lstStyle/>
                    <a:p>
                      <a:pPr indent="0" lvl="0" marL="0" rtl="0" algn="ctr">
                        <a:spcBef>
                          <a:spcPts val="0"/>
                        </a:spcBef>
                        <a:spcAft>
                          <a:spcPts val="0"/>
                        </a:spcAft>
                        <a:buNone/>
                      </a:pPr>
                      <a:r>
                        <a:rPr lang="en"/>
                        <a:t>42</a:t>
                      </a:r>
                      <a:endParaRPr/>
                    </a:p>
                  </a:txBody>
                  <a:tcPr marT="91425" marB="91425" marR="91425" marL="91425"/>
                </a:tc>
                <a:tc>
                  <a:txBody>
                    <a:bodyPr/>
                    <a:lstStyle/>
                    <a:p>
                      <a:pPr indent="0" lvl="0" marL="0" rtl="0" algn="ctr">
                        <a:spcBef>
                          <a:spcPts val="0"/>
                        </a:spcBef>
                        <a:spcAft>
                          <a:spcPts val="0"/>
                        </a:spcAft>
                        <a:buNone/>
                      </a:pPr>
                      <a:r>
                        <a:rPr lang="en"/>
                        <a:t>357</a:t>
                      </a:r>
                      <a:endParaRPr/>
                    </a:p>
                  </a:txBody>
                  <a:tcPr marT="91425" marB="91425" marR="91425" marL="91425"/>
                </a:tc>
              </a:tr>
              <a:tr h="381000">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356</a:t>
                      </a:r>
                      <a:endParaRPr/>
                    </a:p>
                  </a:txBody>
                  <a:tcPr marT="91425" marB="91425" marR="91425" marL="91425"/>
                </a:tc>
              </a:tr>
              <a:tr h="381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352</a:t>
                      </a:r>
                      <a:endParaRPr/>
                    </a:p>
                  </a:txBody>
                  <a:tcPr marT="91425" marB="91425" marR="91425" marL="91425"/>
                </a:tc>
              </a:tr>
              <a:tr h="381000">
                <a:tc>
                  <a:txBody>
                    <a:bodyPr/>
                    <a:lstStyle/>
                    <a:p>
                      <a:pPr indent="0" lvl="0" marL="0" rtl="0" algn="ctr">
                        <a:spcBef>
                          <a:spcPts val="0"/>
                        </a:spcBef>
                        <a:spcAft>
                          <a:spcPts val="0"/>
                        </a:spcAft>
                        <a:buNone/>
                      </a:pPr>
                      <a:r>
                        <a:rPr lang="en"/>
                        <a:t>25</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342</a:t>
                      </a:r>
                      <a:endParaRPr/>
                    </a:p>
                  </a:txBody>
                  <a:tcPr marT="91425" marB="91425" marR="91425" marL="91425"/>
                </a:tc>
              </a:tr>
              <a:tr h="381000">
                <a:tc>
                  <a:txBody>
                    <a:bodyPr/>
                    <a:lstStyle/>
                    <a:p>
                      <a:pPr indent="0" lvl="0" marL="0" rtl="0" algn="ctr">
                        <a:spcBef>
                          <a:spcPts val="0"/>
                        </a:spcBef>
                        <a:spcAft>
                          <a:spcPts val="0"/>
                        </a:spcAft>
                        <a:buNone/>
                      </a:pPr>
                      <a:r>
                        <a:rPr lang="en"/>
                        <a:t>22</a:t>
                      </a:r>
                      <a:endParaRPr/>
                    </a:p>
                  </a:txBody>
                  <a:tcPr marT="91425" marB="91425" marR="91425" marL="91425"/>
                </a:tc>
                <a:tc>
                  <a:txBody>
                    <a:bodyPr/>
                    <a:lstStyle/>
                    <a:p>
                      <a:pPr indent="0" lvl="0" marL="0" rtl="0" algn="ctr">
                        <a:spcBef>
                          <a:spcPts val="0"/>
                        </a:spcBef>
                        <a:spcAft>
                          <a:spcPts val="0"/>
                        </a:spcAft>
                        <a:buNone/>
                      </a:pPr>
                      <a:r>
                        <a:rPr lang="en"/>
                        <a:t>333</a:t>
                      </a:r>
                      <a:endParaRPr/>
                    </a:p>
                  </a:txBody>
                  <a:tcPr marT="91425" marB="91425" marR="91425" marL="91425"/>
                </a:tc>
              </a:tr>
              <a:tr h="381000">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332</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241650" y="26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Q7. What is the most active hour of day?</a:t>
            </a:r>
            <a:endParaRPr sz="2200"/>
          </a:p>
        </p:txBody>
      </p:sp>
      <p:sp>
        <p:nvSpPr>
          <p:cNvPr id="135" name="Google Shape;135;p25"/>
          <p:cNvSpPr/>
          <p:nvPr/>
        </p:nvSpPr>
        <p:spPr>
          <a:xfrm>
            <a:off x="0"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ph idx="1" type="body"/>
          </p:nvPr>
        </p:nvSpPr>
        <p:spPr>
          <a:xfrm>
            <a:off x="241650" y="91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Query: """</a:t>
            </a:r>
            <a:r>
              <a:rPr lang="en" sz="1400"/>
              <a:t> SELECT</a:t>
            </a:r>
            <a:r>
              <a:rPr lang="en" sz="1400"/>
              <a:t> NEWT.TS</a:t>
            </a:r>
            <a:endParaRPr sz="1400"/>
          </a:p>
          <a:p>
            <a:pPr indent="0" lvl="0" marL="0" rtl="0" algn="l">
              <a:spcBef>
                <a:spcPts val="1600"/>
              </a:spcBef>
              <a:spcAft>
                <a:spcPts val="0"/>
              </a:spcAft>
              <a:buNone/>
            </a:pPr>
            <a:r>
              <a:rPr lang="en" sz="1400"/>
              <a:t>            FROM  (SELECT LOGGING_LEVEL, SUBSTRING(TIMESTAMP, 12, 2) </a:t>
            </a:r>
            <a:r>
              <a:rPr lang="en" sz="1400"/>
              <a:t>AS                                                                                   </a:t>
            </a:r>
            <a:r>
              <a:rPr lang="en" sz="1400"/>
              <a:t>TS, DOWNLOADER_ID, RETRIEVAL_STAGE, REQUEST_STATUS, URL, ACCESS_KEY</a:t>
            </a:r>
            <a:endParaRPr sz="1400"/>
          </a:p>
          <a:p>
            <a:pPr indent="0" lvl="0" marL="0" rtl="0" algn="l">
              <a:spcBef>
                <a:spcPts val="1600"/>
              </a:spcBef>
              <a:spcAft>
                <a:spcPts val="0"/>
              </a:spcAft>
              <a:buClr>
                <a:schemeClr val="dk1"/>
              </a:buClr>
              <a:buSzPts val="1100"/>
              <a:buFont typeface="Arial"/>
              <a:buNone/>
            </a:pPr>
            <a:r>
              <a:rPr lang="en" sz="1400"/>
              <a:t>            </a:t>
            </a:r>
            <a:r>
              <a:rPr lang="en" sz="1400"/>
              <a:t>      FROM GHTORRENT_RECORDS) AS NEWT</a:t>
            </a:r>
            <a:endParaRPr sz="1400"/>
          </a:p>
          <a:p>
            <a:pPr indent="0" lvl="0" marL="0" rtl="0" algn="l">
              <a:spcBef>
                <a:spcPts val="1600"/>
              </a:spcBef>
              <a:spcAft>
                <a:spcPts val="0"/>
              </a:spcAft>
              <a:buClr>
                <a:schemeClr val="dk1"/>
              </a:buClr>
              <a:buSzPts val="1100"/>
              <a:buFont typeface="Arial"/>
              <a:buNone/>
            </a:pPr>
            <a:r>
              <a:rPr lang="en" sz="1400"/>
              <a:t>            GROUP BY NEWT.TS</a:t>
            </a:r>
            <a:endParaRPr sz="1400"/>
          </a:p>
          <a:p>
            <a:pPr indent="0" lvl="0" marL="0" rtl="0" algn="l">
              <a:spcBef>
                <a:spcPts val="1600"/>
              </a:spcBef>
              <a:spcAft>
                <a:spcPts val="0"/>
              </a:spcAft>
              <a:buClr>
                <a:schemeClr val="dk1"/>
              </a:buClr>
              <a:buSzPts val="1100"/>
              <a:buFont typeface="Arial"/>
              <a:buNone/>
            </a:pPr>
            <a:r>
              <a:rPr lang="en" sz="1400"/>
              <a:t>            ORDER BY COUNT(NEWT.TS) DESC</a:t>
            </a:r>
            <a:endParaRPr sz="1400"/>
          </a:p>
          <a:p>
            <a:pPr indent="0" lvl="0" marL="0" rtl="0" algn="l">
              <a:spcBef>
                <a:spcPts val="1600"/>
              </a:spcBef>
              <a:spcAft>
                <a:spcPts val="0"/>
              </a:spcAft>
              <a:buNone/>
            </a:pPr>
            <a:r>
              <a:rPr lang="en" sz="1400"/>
              <a:t>            LIMIT 1; """</a:t>
            </a:r>
            <a:endParaRPr sz="1400"/>
          </a:p>
          <a:p>
            <a:pPr indent="0" lvl="0" marL="0" rtl="0" algn="l">
              <a:spcBef>
                <a:spcPts val="1600"/>
              </a:spcBef>
              <a:spcAft>
                <a:spcPts val="0"/>
              </a:spcAft>
              <a:buNone/>
            </a:pPr>
            <a:r>
              <a:rPr lang="en" sz="1400"/>
              <a:t>Result: 10</a:t>
            </a:r>
            <a:endParaRPr sz="1400"/>
          </a:p>
          <a:p>
            <a:pPr indent="0" lvl="0" marL="0" rtl="0" algn="l">
              <a:spcBef>
                <a:spcPts val="1600"/>
              </a:spcBef>
              <a:spcAft>
                <a:spcPts val="0"/>
              </a:spcAft>
              <a:buNone/>
            </a:pPr>
            <a:r>
              <a:rPr lang="en" sz="1400"/>
              <a:t>Thus, 10 A.M. to 11 A.M is the most active hour of the day</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Q8. </a:t>
            </a:r>
            <a:r>
              <a:rPr lang="en" sz="2200"/>
              <a:t>What is the most active repository?</a:t>
            </a:r>
            <a:endParaRPr sz="2200"/>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Query</a:t>
            </a:r>
            <a:r>
              <a:rPr lang="en" sz="1400"/>
              <a:t>:  ''' SELECT  URL</a:t>
            </a:r>
            <a:endParaRPr sz="1400"/>
          </a:p>
          <a:p>
            <a:pPr indent="0" lvl="0" marL="0" rtl="0" algn="l">
              <a:spcBef>
                <a:spcPts val="1600"/>
              </a:spcBef>
              <a:spcAft>
                <a:spcPts val="0"/>
              </a:spcAft>
              <a:buClr>
                <a:schemeClr val="dk1"/>
              </a:buClr>
              <a:buSzPts val="1100"/>
              <a:buFont typeface="Arial"/>
              <a:buNone/>
            </a:pPr>
            <a:r>
              <a:rPr lang="en" sz="1400"/>
              <a:t>        FROM GHTORRENT_RECORDS</a:t>
            </a:r>
            <a:endParaRPr sz="1400"/>
          </a:p>
          <a:p>
            <a:pPr indent="0" lvl="0" marL="0" rtl="0" algn="l">
              <a:spcBef>
                <a:spcPts val="1600"/>
              </a:spcBef>
              <a:spcAft>
                <a:spcPts val="0"/>
              </a:spcAft>
              <a:buClr>
                <a:schemeClr val="dk1"/>
              </a:buClr>
              <a:buSzPts val="1100"/>
              <a:buFont typeface="Arial"/>
              <a:buNone/>
            </a:pPr>
            <a:r>
              <a:rPr lang="en" sz="1400"/>
              <a:t>        WHERE URL != 'NULL'</a:t>
            </a:r>
            <a:endParaRPr sz="1400"/>
          </a:p>
          <a:p>
            <a:pPr indent="0" lvl="0" marL="0" rtl="0" algn="l">
              <a:spcBef>
                <a:spcPts val="1600"/>
              </a:spcBef>
              <a:spcAft>
                <a:spcPts val="0"/>
              </a:spcAft>
              <a:buClr>
                <a:schemeClr val="dk1"/>
              </a:buClr>
              <a:buSzPts val="1100"/>
              <a:buFont typeface="Arial"/>
              <a:buNone/>
            </a:pPr>
            <a:r>
              <a:rPr lang="en" sz="1400"/>
              <a:t>        GROUP BY URL</a:t>
            </a:r>
            <a:endParaRPr sz="1400"/>
          </a:p>
          <a:p>
            <a:pPr indent="0" lvl="0" marL="0" rtl="0" algn="l">
              <a:spcBef>
                <a:spcPts val="1600"/>
              </a:spcBef>
              <a:spcAft>
                <a:spcPts val="0"/>
              </a:spcAft>
              <a:buClr>
                <a:schemeClr val="dk1"/>
              </a:buClr>
              <a:buSzPts val="1100"/>
              <a:buFont typeface="Arial"/>
              <a:buNone/>
            </a:pPr>
            <a:r>
              <a:rPr lang="en" sz="1400"/>
              <a:t>        ORDER BY COUNT(URL) DESC</a:t>
            </a:r>
            <a:endParaRPr sz="1400"/>
          </a:p>
          <a:p>
            <a:pPr indent="0" lvl="0" marL="0" rtl="0" algn="l">
              <a:spcBef>
                <a:spcPts val="1600"/>
              </a:spcBef>
              <a:spcAft>
                <a:spcPts val="0"/>
              </a:spcAft>
              <a:buNone/>
            </a:pPr>
            <a:r>
              <a:rPr lang="en" sz="1400"/>
              <a:t>        LIMIT 1;'''</a:t>
            </a:r>
            <a:endParaRPr sz="1400"/>
          </a:p>
          <a:p>
            <a:pPr indent="0" lvl="0" marL="0" rtl="0" algn="l">
              <a:spcBef>
                <a:spcPts val="1600"/>
              </a:spcBef>
              <a:spcAft>
                <a:spcPts val="0"/>
              </a:spcAft>
              <a:buNone/>
            </a:pPr>
            <a:r>
              <a:rPr b="1" lang="en" sz="1500"/>
              <a:t>Result</a:t>
            </a:r>
            <a:r>
              <a:rPr lang="en" sz="1400"/>
              <a:t>: '</a:t>
            </a:r>
            <a:r>
              <a:rPr lang="en" sz="1400" u="sng">
                <a:solidFill>
                  <a:schemeClr val="hlink"/>
                </a:solidFill>
                <a:hlinkClick r:id="rId3"/>
              </a:rPr>
              <a:t>https://api.github.com/repos/greatfakeman/Tabchi</a:t>
            </a:r>
            <a:r>
              <a:rPr lang="en" sz="1400"/>
              <a:t>'</a:t>
            </a:r>
            <a:endParaRPr sz="1400"/>
          </a:p>
          <a:p>
            <a:pPr indent="0" lvl="0" marL="0" rtl="0" algn="l">
              <a:spcBef>
                <a:spcPts val="1600"/>
              </a:spcBef>
              <a:spcAft>
                <a:spcPts val="1600"/>
              </a:spcAft>
              <a:buNone/>
            </a:pPr>
            <a:r>
              <a:rPr lang="en" sz="1400"/>
              <a:t>This gives us the repo link that is contained maximum number of times in the log file.</a:t>
            </a:r>
            <a:endParaRPr sz="1400"/>
          </a:p>
        </p:txBody>
      </p:sp>
      <p:sp>
        <p:nvSpPr>
          <p:cNvPr id="143" name="Google Shape;143;p26"/>
          <p:cNvSpPr/>
          <p:nvPr/>
        </p:nvSpPr>
        <p:spPr>
          <a:xfrm>
            <a:off x="0"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Q9. </a:t>
            </a:r>
            <a:r>
              <a:rPr lang="en" sz="2200"/>
              <a:t>Which access keys are failing most often?</a:t>
            </a:r>
            <a:endParaRPr sz="2200"/>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Query:</a:t>
            </a:r>
            <a:r>
              <a:rPr lang="en" sz="1400"/>
              <a:t> '''</a:t>
            </a:r>
            <a:r>
              <a:rPr lang="en" sz="1400"/>
              <a:t>SELECT</a:t>
            </a:r>
            <a:r>
              <a:rPr lang="en" sz="1400"/>
              <a:t>  ACCESS_KEY, COUNT(ACCESS_KEY) AS key_count</a:t>
            </a:r>
            <a:endParaRPr sz="1400"/>
          </a:p>
          <a:p>
            <a:pPr indent="0" lvl="0" marL="0" rtl="0" algn="l">
              <a:spcBef>
                <a:spcPts val="1600"/>
              </a:spcBef>
              <a:spcAft>
                <a:spcPts val="0"/>
              </a:spcAft>
              <a:buClr>
                <a:schemeClr val="dk1"/>
              </a:buClr>
              <a:buSzPts val="1100"/>
              <a:buFont typeface="Arial"/>
              <a:buNone/>
            </a:pPr>
            <a:r>
              <a:rPr lang="en" sz="1400"/>
              <a:t>        FROM GHTORRENT_RECORDS</a:t>
            </a:r>
            <a:endParaRPr sz="1400"/>
          </a:p>
          <a:p>
            <a:pPr indent="0" lvl="0" marL="0" rtl="0" algn="l">
              <a:spcBef>
                <a:spcPts val="1600"/>
              </a:spcBef>
              <a:spcAft>
                <a:spcPts val="0"/>
              </a:spcAft>
              <a:buClr>
                <a:schemeClr val="dk1"/>
              </a:buClr>
              <a:buSzPts val="1100"/>
              <a:buFont typeface="Arial"/>
              <a:buNone/>
            </a:pPr>
            <a:r>
              <a:rPr lang="en" sz="1400"/>
              <a:t>        WHERE ACCESS_KEY != 'NULL'</a:t>
            </a:r>
            <a:endParaRPr sz="1400"/>
          </a:p>
          <a:p>
            <a:pPr indent="0" lvl="0" marL="0" rtl="0" algn="l">
              <a:spcBef>
                <a:spcPts val="1600"/>
              </a:spcBef>
              <a:spcAft>
                <a:spcPts val="0"/>
              </a:spcAft>
              <a:buClr>
                <a:schemeClr val="dk1"/>
              </a:buClr>
              <a:buSzPts val="1100"/>
              <a:buFont typeface="Arial"/>
              <a:buNone/>
            </a:pPr>
            <a:r>
              <a:rPr lang="en" sz="1400"/>
              <a:t>        GROUP BY ACCESS_KEY</a:t>
            </a:r>
            <a:endParaRPr sz="1400"/>
          </a:p>
          <a:p>
            <a:pPr indent="0" lvl="0" marL="0" rtl="0" algn="l">
              <a:spcBef>
                <a:spcPts val="1600"/>
              </a:spcBef>
              <a:spcAft>
                <a:spcPts val="0"/>
              </a:spcAft>
              <a:buClr>
                <a:schemeClr val="dk1"/>
              </a:buClr>
              <a:buSzPts val="1100"/>
              <a:buFont typeface="Arial"/>
              <a:buNone/>
            </a:pPr>
            <a:r>
              <a:rPr lang="en" sz="1400"/>
              <a:t>        ORDER BY key_count DESC</a:t>
            </a:r>
            <a:endParaRPr sz="1400"/>
          </a:p>
          <a:p>
            <a:pPr indent="0" lvl="0" marL="0" rtl="0" algn="l">
              <a:spcBef>
                <a:spcPts val="1600"/>
              </a:spcBef>
              <a:spcAft>
                <a:spcPts val="0"/>
              </a:spcAft>
              <a:buNone/>
            </a:pPr>
            <a:r>
              <a:rPr lang="en" sz="1400"/>
              <a:t>        LIMIT 5;</a:t>
            </a:r>
            <a:r>
              <a:rPr lang="en"/>
              <a:t>'''</a:t>
            </a:r>
            <a:endParaRPr/>
          </a:p>
          <a:p>
            <a:pPr indent="0" lvl="0" marL="0" rtl="0" algn="l">
              <a:spcBef>
                <a:spcPts val="1600"/>
              </a:spcBef>
              <a:spcAft>
                <a:spcPts val="1600"/>
              </a:spcAft>
              <a:buNone/>
            </a:pPr>
            <a:r>
              <a:rPr b="1" lang="en" sz="1500"/>
              <a:t>Result: </a:t>
            </a:r>
            <a:r>
              <a:rPr lang="en" sz="1400"/>
              <a:t>(Next slide)</a:t>
            </a:r>
            <a:endParaRPr sz="1400"/>
          </a:p>
        </p:txBody>
      </p:sp>
      <p:sp>
        <p:nvSpPr>
          <p:cNvPr id="150" name="Google Shape;150;p27"/>
          <p:cNvSpPr/>
          <p:nvPr/>
        </p:nvSpPr>
        <p:spPr>
          <a:xfrm>
            <a:off x="0"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graphicFrame>
        <p:nvGraphicFramePr>
          <p:cNvPr id="155" name="Google Shape;155;p28"/>
          <p:cNvGraphicFramePr/>
          <p:nvPr/>
        </p:nvGraphicFramePr>
        <p:xfrm>
          <a:off x="1950325" y="797425"/>
          <a:ext cx="3000000" cy="3000000"/>
        </p:xfrm>
        <a:graphic>
          <a:graphicData uri="http://schemas.openxmlformats.org/drawingml/2006/table">
            <a:tbl>
              <a:tblPr>
                <a:noFill/>
                <a:tableStyleId>{9834EECB-8AC3-4DE4-911A-5C8694AD00AF}</a:tableStyleId>
              </a:tblPr>
              <a:tblGrid>
                <a:gridCol w="2339425"/>
                <a:gridCol w="2339425"/>
              </a:tblGrid>
              <a:tr h="462950">
                <a:tc>
                  <a:txBody>
                    <a:bodyPr/>
                    <a:lstStyle/>
                    <a:p>
                      <a:pPr indent="0" lvl="0" marL="0" rtl="0" algn="ctr">
                        <a:spcBef>
                          <a:spcPts val="0"/>
                        </a:spcBef>
                        <a:spcAft>
                          <a:spcPts val="0"/>
                        </a:spcAft>
                        <a:buNone/>
                      </a:pPr>
                      <a:r>
                        <a:rPr b="1" lang="en"/>
                        <a:t>Access Key</a:t>
                      </a:r>
                      <a:endParaRPr b="1"/>
                    </a:p>
                  </a:txBody>
                  <a:tcPr marT="91425" marB="91425" marR="91425" marL="91425"/>
                </a:tc>
                <a:tc>
                  <a:txBody>
                    <a:bodyPr/>
                    <a:lstStyle/>
                    <a:p>
                      <a:pPr indent="0" lvl="0" marL="0" rtl="0" algn="ctr">
                        <a:spcBef>
                          <a:spcPts val="0"/>
                        </a:spcBef>
                        <a:spcAft>
                          <a:spcPts val="0"/>
                        </a:spcAft>
                        <a:buNone/>
                      </a:pPr>
                      <a:r>
                        <a:rPr b="1" lang="en"/>
                        <a:t>No. of failures</a:t>
                      </a:r>
                      <a:endParaRPr b="1"/>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ac6168f8776</a:t>
                      </a:r>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1"/>
                          </a:solidFill>
                          <a:highlight>
                            <a:srgbClr val="FFFFFF"/>
                          </a:highlight>
                        </a:rPr>
                        <a:t>79623</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46f11b5791b</a:t>
                      </a:r>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1"/>
                          </a:solidFill>
                          <a:highlight>
                            <a:srgbClr val="FFFFFF"/>
                          </a:highlight>
                        </a:rPr>
                        <a:t>1340</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9115020fb01</a:t>
                      </a:r>
                      <a:endParaRPr/>
                    </a:p>
                  </a:txBody>
                  <a:tcPr marT="91425" marB="91425" marR="91425" marL="91425"/>
                </a:tc>
                <a:tc>
                  <a:txBody>
                    <a:bodyPr/>
                    <a:lstStyle/>
                    <a:p>
                      <a:pPr indent="0" lvl="0" marL="0" rtl="0" algn="ctr">
                        <a:spcBef>
                          <a:spcPts val="0"/>
                        </a:spcBef>
                        <a:spcAft>
                          <a:spcPts val="0"/>
                        </a:spcAft>
                        <a:buNone/>
                      </a:pPr>
                      <a:r>
                        <a:rPr lang="en"/>
                        <a:t>1134</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c1240f63b5b</a:t>
                      </a:r>
                      <a:endParaRPr/>
                    </a:p>
                  </a:txBody>
                  <a:tcPr marT="91425" marB="91425" marR="91425" marL="91425"/>
                </a:tc>
                <a:tc>
                  <a:txBody>
                    <a:bodyPr/>
                    <a:lstStyle/>
                    <a:p>
                      <a:pPr indent="0" lvl="0" marL="0" rtl="0" algn="ctr">
                        <a:spcBef>
                          <a:spcPts val="0"/>
                        </a:spcBef>
                        <a:spcAft>
                          <a:spcPts val="0"/>
                        </a:spcAft>
                        <a:buNone/>
                      </a:pPr>
                      <a:r>
                        <a:rPr lang="en"/>
                        <a:t>371</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2776f3ba0a5</a:t>
                      </a:r>
                      <a:endParaRPr/>
                    </a:p>
                  </a:txBody>
                  <a:tcPr marT="91425" marB="91425" marR="91425" marL="91425"/>
                </a:tc>
                <a:tc>
                  <a:txBody>
                    <a:bodyPr/>
                    <a:lstStyle/>
                    <a:p>
                      <a:pPr indent="0" lvl="0" marL="0" rtl="0" algn="ctr">
                        <a:spcBef>
                          <a:spcPts val="0"/>
                        </a:spcBef>
                        <a:spcAft>
                          <a:spcPts val="0"/>
                        </a:spcAft>
                        <a:buNone/>
                      </a:pPr>
                      <a:r>
                        <a:rPr lang="en"/>
                        <a:t>368</a:t>
                      </a:r>
                      <a:endParaRPr/>
                    </a:p>
                  </a:txBody>
                  <a:tcPr marT="91425" marB="91425" marR="91425" marL="91425"/>
                </a:tc>
              </a:tr>
            </a:tbl>
          </a:graphicData>
        </a:graphic>
      </p:graphicFrame>
      <p:sp>
        <p:nvSpPr>
          <p:cNvPr id="156" name="Google Shape;156;p28"/>
          <p:cNvSpPr txBox="1"/>
          <p:nvPr/>
        </p:nvSpPr>
        <p:spPr>
          <a:xfrm>
            <a:off x="351050" y="3799875"/>
            <a:ext cx="7877400" cy="12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The top 5 most failing access keys have been shown in the table above.</a:t>
            </a:r>
            <a:endParaRPr/>
          </a:p>
        </p:txBody>
      </p:sp>
      <p:sp>
        <p:nvSpPr>
          <p:cNvPr id="157" name="Google Shape;157;p28"/>
          <p:cNvSpPr/>
          <p:nvPr/>
        </p:nvSpPr>
        <p:spPr>
          <a:xfrm>
            <a:off x="0"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253775" y="19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Q10. Compute the number of different repositories accessed by the client ghtorrent-22 . Note the time taken by your query.</a:t>
            </a:r>
            <a:endParaRPr sz="2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3" name="Google Shape;163;p29"/>
          <p:cNvSpPr txBox="1"/>
          <p:nvPr>
            <p:ph idx="1" type="body"/>
          </p:nvPr>
        </p:nvSpPr>
        <p:spPr>
          <a:xfrm>
            <a:off x="183725" y="1046550"/>
            <a:ext cx="8520600" cy="3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a:t>
            </a:r>
            <a:r>
              <a:rPr lang="en"/>
              <a:t> </a:t>
            </a:r>
            <a:endParaRPr/>
          </a:p>
          <a:p>
            <a:pPr indent="-311150" lvl="0" marL="457200" rtl="0" algn="l">
              <a:spcBef>
                <a:spcPts val="1600"/>
              </a:spcBef>
              <a:spcAft>
                <a:spcPts val="0"/>
              </a:spcAft>
              <a:buSzPts val="1300"/>
              <a:buChar char="●"/>
            </a:pPr>
            <a:r>
              <a:rPr lang="en" sz="1500"/>
              <a:t>To create indexing</a:t>
            </a:r>
            <a:r>
              <a:rPr lang="en" sz="1300"/>
              <a:t>: “CREATE INDEX downloader_index ON GHTORRENT_RECORDS(DOWNLOADER_ID);</a:t>
            </a:r>
            <a:endParaRPr sz="1300"/>
          </a:p>
          <a:p>
            <a:pPr indent="-234950" lvl="0" marL="457200" rtl="0" algn="l">
              <a:spcBef>
                <a:spcPts val="0"/>
              </a:spcBef>
              <a:spcAft>
                <a:spcPts val="0"/>
              </a:spcAft>
              <a:buSzPts val="100"/>
              <a:buChar char="●"/>
            </a:pPr>
            <a:r>
              <a:t/>
            </a:r>
            <a:endParaRPr sz="100"/>
          </a:p>
          <a:p>
            <a:pPr indent="-311150" lvl="0" marL="457200" rtl="0" algn="l">
              <a:spcBef>
                <a:spcPts val="0"/>
              </a:spcBef>
              <a:spcAft>
                <a:spcPts val="0"/>
              </a:spcAft>
              <a:buSzPts val="1300"/>
              <a:buChar char="●"/>
            </a:pPr>
            <a:r>
              <a:rPr lang="en" sz="1500"/>
              <a:t>To find no. of repos:</a:t>
            </a:r>
            <a:r>
              <a:rPr lang="en" sz="1300"/>
              <a:t> '''SELECT COUNT(DISTINCT URL )</a:t>
            </a:r>
            <a:endParaRPr sz="1300"/>
          </a:p>
          <a:p>
            <a:pPr indent="0" lvl="0" marL="457200" rtl="0" algn="l">
              <a:spcBef>
                <a:spcPts val="1600"/>
              </a:spcBef>
              <a:spcAft>
                <a:spcPts val="0"/>
              </a:spcAft>
              <a:buNone/>
            </a:pPr>
            <a:r>
              <a:rPr lang="en" sz="1300"/>
              <a:t>FROM GHTORRENT_RECORDS </a:t>
            </a:r>
            <a:endParaRPr sz="1300"/>
          </a:p>
          <a:p>
            <a:pPr indent="0" lvl="0" marL="457200" rtl="0" algn="l">
              <a:spcBef>
                <a:spcPts val="1600"/>
              </a:spcBef>
              <a:spcAft>
                <a:spcPts val="0"/>
              </a:spcAft>
              <a:buNone/>
            </a:pPr>
            <a:r>
              <a:rPr lang="en" sz="1300"/>
              <a:t>WHERE DOWNLOADER_ID = '22' AND URL != 'NULL';</a:t>
            </a:r>
            <a:r>
              <a:rPr lang="en"/>
              <a:t>'''</a:t>
            </a:r>
            <a:endParaRPr/>
          </a:p>
          <a:p>
            <a:pPr indent="0" lvl="0" marL="0" rtl="0" algn="l">
              <a:spcBef>
                <a:spcPts val="1600"/>
              </a:spcBef>
              <a:spcAft>
                <a:spcPts val="0"/>
              </a:spcAft>
              <a:buNone/>
            </a:pPr>
            <a:r>
              <a:rPr lang="en" sz="1400"/>
              <a:t>Result: Time taken: 1.7686 ms</a:t>
            </a:r>
            <a:endParaRPr sz="1400"/>
          </a:p>
          <a:p>
            <a:pPr indent="0" lvl="0" marL="0" rtl="0" algn="l">
              <a:spcBef>
                <a:spcPts val="1600"/>
              </a:spcBef>
              <a:spcAft>
                <a:spcPts val="0"/>
              </a:spcAft>
              <a:buNone/>
            </a:pPr>
            <a:r>
              <a:rPr lang="en" sz="1400"/>
              <a:t>Number of different repos: 4390</a:t>
            </a:r>
            <a:endParaRPr sz="1400"/>
          </a:p>
          <a:p>
            <a:pPr indent="0" lvl="0" marL="0" rtl="0" algn="l">
              <a:spcBef>
                <a:spcPts val="1600"/>
              </a:spcBef>
              <a:spcAft>
                <a:spcPts val="1600"/>
              </a:spcAft>
              <a:buNone/>
            </a:pPr>
            <a:r>
              <a:t/>
            </a:r>
            <a:endParaRPr/>
          </a:p>
        </p:txBody>
      </p:sp>
      <p:sp>
        <p:nvSpPr>
          <p:cNvPr id="164" name="Google Shape;164;p29"/>
          <p:cNvSpPr/>
          <p:nvPr/>
        </p:nvSpPr>
        <p:spPr>
          <a:xfrm>
            <a:off x="1827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253775" y="1055750"/>
            <a:ext cx="8520600" cy="3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a:t>
            </a:r>
            <a:endParaRPr/>
          </a:p>
          <a:p>
            <a:pPr indent="-311150" lvl="0" marL="457200" rtl="0" algn="l">
              <a:spcBef>
                <a:spcPts val="1600"/>
              </a:spcBef>
              <a:spcAft>
                <a:spcPts val="0"/>
              </a:spcAft>
              <a:buSzPts val="1300"/>
              <a:buChar char="●"/>
            </a:pPr>
            <a:r>
              <a:rPr lang="en" sz="1500"/>
              <a:t>To drop indexing</a:t>
            </a:r>
            <a:r>
              <a:rPr lang="en" sz="1300"/>
              <a:t>: '''</a:t>
            </a:r>
            <a:r>
              <a:rPr lang="en" sz="1300"/>
              <a:t>DROP INDEX downloader_index;'''</a:t>
            </a:r>
            <a:endParaRPr sz="1300"/>
          </a:p>
          <a:p>
            <a:pPr indent="-311150" lvl="0" marL="457200" rtl="0" algn="l">
              <a:spcBef>
                <a:spcPts val="0"/>
              </a:spcBef>
              <a:spcAft>
                <a:spcPts val="0"/>
              </a:spcAft>
              <a:buSzPts val="1300"/>
              <a:buChar char="●"/>
            </a:pPr>
            <a:r>
              <a:rPr lang="en" sz="1500"/>
              <a:t>To find no. of repos:</a:t>
            </a:r>
            <a:r>
              <a:rPr lang="en" sz="1300"/>
              <a:t> '''SELECT COUNT(DISTINCT URL )</a:t>
            </a:r>
            <a:endParaRPr sz="1300"/>
          </a:p>
          <a:p>
            <a:pPr indent="0" lvl="0" marL="457200" rtl="0" algn="l">
              <a:spcBef>
                <a:spcPts val="1600"/>
              </a:spcBef>
              <a:spcAft>
                <a:spcPts val="0"/>
              </a:spcAft>
              <a:buNone/>
            </a:pPr>
            <a:r>
              <a:rPr lang="en" sz="1300"/>
              <a:t>FROM GHTORRENT_RECORDS </a:t>
            </a:r>
            <a:endParaRPr sz="1300"/>
          </a:p>
          <a:p>
            <a:pPr indent="0" lvl="0" marL="457200" rtl="0" algn="l">
              <a:spcBef>
                <a:spcPts val="1600"/>
              </a:spcBef>
              <a:spcAft>
                <a:spcPts val="0"/>
              </a:spcAft>
              <a:buNone/>
            </a:pPr>
            <a:r>
              <a:rPr lang="en" sz="1300"/>
              <a:t>WHERE DOWNLOADER_ID = '22' AND URL != 'NULL';</a:t>
            </a:r>
            <a:r>
              <a:rPr lang="en"/>
              <a:t>'''</a:t>
            </a:r>
            <a:endParaRPr/>
          </a:p>
          <a:p>
            <a:pPr indent="0" lvl="0" marL="0" rtl="0" algn="l">
              <a:spcBef>
                <a:spcPts val="1600"/>
              </a:spcBef>
              <a:spcAft>
                <a:spcPts val="0"/>
              </a:spcAft>
              <a:buNone/>
            </a:pPr>
            <a:r>
              <a:rPr lang="en" sz="1400"/>
              <a:t>Result: Time taken: 2.536 ms</a:t>
            </a:r>
            <a:endParaRPr sz="1400"/>
          </a:p>
          <a:p>
            <a:pPr indent="0" lvl="0" marL="0" rtl="0" algn="l">
              <a:spcBef>
                <a:spcPts val="1600"/>
              </a:spcBef>
              <a:spcAft>
                <a:spcPts val="0"/>
              </a:spcAft>
              <a:buNone/>
            </a:pPr>
            <a:r>
              <a:rPr lang="en" sz="1400"/>
              <a:t>Number of different repos: 4390</a:t>
            </a:r>
            <a:endParaRPr sz="1400"/>
          </a:p>
          <a:p>
            <a:pPr indent="0" lvl="0" marL="0" rtl="0" algn="l">
              <a:spcBef>
                <a:spcPts val="1600"/>
              </a:spcBef>
              <a:spcAft>
                <a:spcPts val="1600"/>
              </a:spcAft>
              <a:buNone/>
            </a:pPr>
            <a:r>
              <a:t/>
            </a:r>
            <a:endParaRPr/>
          </a:p>
        </p:txBody>
      </p:sp>
      <p:sp>
        <p:nvSpPr>
          <p:cNvPr id="170" name="Google Shape;170;p30"/>
          <p:cNvSpPr txBox="1"/>
          <p:nvPr>
            <p:ph type="title"/>
          </p:nvPr>
        </p:nvSpPr>
        <p:spPr>
          <a:xfrm>
            <a:off x="253775" y="19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Q11. </a:t>
            </a:r>
            <a:r>
              <a:rPr lang="en" sz="2200"/>
              <a:t>Now drop your index and compute the number of different repositories accessed by the client ghtorrent-22.</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30"/>
          <p:cNvSpPr/>
          <p:nvPr/>
        </p:nvSpPr>
        <p:spPr>
          <a:xfrm>
            <a:off x="-579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Joining</a:t>
            </a:r>
            <a:endParaRPr sz="2200"/>
          </a:p>
        </p:txBody>
      </p:sp>
      <p:sp>
        <p:nvSpPr>
          <p:cNvPr id="177" name="Google Shape;177;p31"/>
          <p:cNvSpPr txBox="1"/>
          <p:nvPr>
            <p:ph idx="1" type="body"/>
          </p:nvPr>
        </p:nvSpPr>
        <p:spPr>
          <a:xfrm>
            <a:off x="231650" y="10177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500"/>
              <a:t>Table name:</a:t>
            </a:r>
            <a:r>
              <a:rPr lang="en" sz="1400"/>
              <a:t> IMPORTANT_REPOS</a:t>
            </a:r>
            <a:endParaRPr sz="1400"/>
          </a:p>
          <a:p>
            <a:pPr indent="-323850" lvl="0" marL="457200" rtl="0" algn="l">
              <a:spcBef>
                <a:spcPts val="0"/>
              </a:spcBef>
              <a:spcAft>
                <a:spcPts val="0"/>
              </a:spcAft>
              <a:buSzPts val="1500"/>
              <a:buChar char="●"/>
            </a:pPr>
            <a:r>
              <a:rPr b="1" lang="en" sz="1500"/>
              <a:t>Table columns:</a:t>
            </a:r>
            <a:endParaRPr b="1" sz="1500"/>
          </a:p>
          <a:p>
            <a:pPr indent="-317500" lvl="1" marL="914400" rtl="0" algn="l">
              <a:spcBef>
                <a:spcPts val="0"/>
              </a:spcBef>
              <a:spcAft>
                <a:spcPts val="0"/>
              </a:spcAft>
              <a:buSzPts val="1400"/>
              <a:buChar char="○"/>
            </a:pPr>
            <a:r>
              <a:rPr lang="en"/>
              <a:t>ID</a:t>
            </a:r>
            <a:endParaRPr/>
          </a:p>
          <a:p>
            <a:pPr indent="-317500" lvl="1" marL="914400" rtl="0" algn="l">
              <a:spcBef>
                <a:spcPts val="0"/>
              </a:spcBef>
              <a:spcAft>
                <a:spcPts val="0"/>
              </a:spcAft>
              <a:buSzPts val="1400"/>
              <a:buChar char="○"/>
            </a:pPr>
            <a:r>
              <a:rPr lang="en"/>
              <a:t>URL</a:t>
            </a:r>
            <a:endParaRPr/>
          </a:p>
          <a:p>
            <a:pPr indent="-317500" lvl="1" marL="914400" rtl="0" algn="l">
              <a:spcBef>
                <a:spcPts val="0"/>
              </a:spcBef>
              <a:spcAft>
                <a:spcPts val="0"/>
              </a:spcAft>
              <a:buSzPts val="1400"/>
              <a:buChar char="○"/>
            </a:pPr>
            <a:r>
              <a:rPr lang="en"/>
              <a:t>OWNER_ID</a:t>
            </a:r>
            <a:endParaRPr/>
          </a:p>
          <a:p>
            <a:pPr indent="-317500" lvl="1" marL="914400" rtl="0" algn="l">
              <a:spcBef>
                <a:spcPts val="0"/>
              </a:spcBef>
              <a:spcAft>
                <a:spcPts val="0"/>
              </a:spcAft>
              <a:buSzPts val="1400"/>
              <a:buChar char="○"/>
            </a:pPr>
            <a:r>
              <a:rPr lang="en"/>
              <a:t>NAME</a:t>
            </a:r>
            <a:endParaRPr/>
          </a:p>
          <a:p>
            <a:pPr indent="-317500" lvl="1" marL="914400" rtl="0" algn="l">
              <a:spcBef>
                <a:spcPts val="0"/>
              </a:spcBef>
              <a:spcAft>
                <a:spcPts val="0"/>
              </a:spcAft>
              <a:buSzPts val="1400"/>
              <a:buChar char="○"/>
            </a:pPr>
            <a:r>
              <a:rPr lang="en"/>
              <a:t>LANGUAGE</a:t>
            </a:r>
            <a:endParaRPr/>
          </a:p>
          <a:p>
            <a:pPr indent="-317500" lvl="1" marL="914400" rtl="0" algn="l">
              <a:spcBef>
                <a:spcPts val="0"/>
              </a:spcBef>
              <a:spcAft>
                <a:spcPts val="0"/>
              </a:spcAft>
              <a:buSzPts val="1400"/>
              <a:buChar char="○"/>
            </a:pPr>
            <a:r>
              <a:rPr lang="en"/>
              <a:t>CREATED_AT</a:t>
            </a:r>
            <a:endParaRPr/>
          </a:p>
          <a:p>
            <a:pPr indent="-317500" lvl="1" marL="914400" rtl="0" algn="l">
              <a:spcBef>
                <a:spcPts val="0"/>
              </a:spcBef>
              <a:spcAft>
                <a:spcPts val="0"/>
              </a:spcAft>
              <a:buSzPts val="1400"/>
              <a:buChar char="○"/>
            </a:pPr>
            <a:r>
              <a:rPr lang="en"/>
              <a:t>FORKED_FROM</a:t>
            </a:r>
            <a:endParaRPr/>
          </a:p>
          <a:p>
            <a:pPr indent="-317500" lvl="1" marL="914400" rtl="0" algn="l">
              <a:spcBef>
                <a:spcPts val="0"/>
              </a:spcBef>
              <a:spcAft>
                <a:spcPts val="0"/>
              </a:spcAft>
              <a:buSzPts val="1400"/>
              <a:buChar char="○"/>
            </a:pPr>
            <a:r>
              <a:rPr lang="en"/>
              <a:t>DELETED</a:t>
            </a:r>
            <a:endParaRPr/>
          </a:p>
          <a:p>
            <a:pPr indent="-317500" lvl="1" marL="914400" rtl="0" algn="l">
              <a:spcBef>
                <a:spcPts val="0"/>
              </a:spcBef>
              <a:spcAft>
                <a:spcPts val="0"/>
              </a:spcAft>
              <a:buSzPts val="1400"/>
              <a:buChar char="○"/>
            </a:pPr>
            <a:r>
              <a:rPr lang="en"/>
              <a:t>UPDATED_AT</a:t>
            </a:r>
            <a:endParaRPr/>
          </a:p>
          <a:p>
            <a:pPr indent="-323850" lvl="0" marL="457200" rtl="0" algn="l">
              <a:spcBef>
                <a:spcPts val="0"/>
              </a:spcBef>
              <a:spcAft>
                <a:spcPts val="0"/>
              </a:spcAft>
              <a:buSzPts val="1500"/>
              <a:buChar char="●"/>
            </a:pPr>
            <a:r>
              <a:rPr lang="en" sz="1500"/>
              <a:t>This table is joined with GHTORRENT_RECORDS on the basis of Github repo link column. Inner join has been used to capture the records contained in both the tables.</a:t>
            </a:r>
            <a:endParaRPr sz="1500"/>
          </a:p>
        </p:txBody>
      </p:sp>
      <p:sp>
        <p:nvSpPr>
          <p:cNvPr id="178" name="Google Shape;178;p31"/>
          <p:cNvSpPr/>
          <p:nvPr/>
        </p:nvSpPr>
        <p:spPr>
          <a:xfrm>
            <a:off x="1827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description</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GHTorrent Database: Used for monitoring Github public event time line</a:t>
            </a:r>
            <a:endParaRPr/>
          </a:p>
          <a:p>
            <a:pPr indent="-342900" lvl="0" marL="457200" rtl="0" algn="l">
              <a:spcBef>
                <a:spcPts val="1600"/>
              </a:spcBef>
              <a:spcAft>
                <a:spcPts val="0"/>
              </a:spcAft>
              <a:buSzPts val="1800"/>
              <a:buChar char="●"/>
            </a:pPr>
            <a:r>
              <a:rPr lang="en"/>
              <a:t>Data size: 1.13 GB</a:t>
            </a:r>
            <a:endParaRPr/>
          </a:p>
          <a:p>
            <a:pPr indent="-342900" lvl="0" marL="457200" rtl="0" algn="l">
              <a:spcBef>
                <a:spcPts val="0"/>
              </a:spcBef>
              <a:spcAft>
                <a:spcPts val="0"/>
              </a:spcAft>
              <a:buSzPts val="1800"/>
              <a:buChar char="●"/>
            </a:pPr>
            <a:r>
              <a:rPr lang="en"/>
              <a:t>No. of log lines: 9669788</a:t>
            </a:r>
            <a:endParaRPr/>
          </a:p>
          <a:p>
            <a:pPr indent="-342900" lvl="0" marL="457200" rtl="0" algn="l">
              <a:spcBef>
                <a:spcPts val="0"/>
              </a:spcBef>
              <a:spcAft>
                <a:spcPts val="0"/>
              </a:spcAft>
              <a:buSzPts val="1800"/>
              <a:buChar char="●"/>
            </a:pPr>
            <a:r>
              <a:rPr lang="en"/>
              <a:t>Local Database Name: “Assignment-1”</a:t>
            </a:r>
            <a:endParaRPr/>
          </a:p>
          <a:p>
            <a:pPr indent="-342900" lvl="0" marL="457200" rtl="0" algn="l">
              <a:spcBef>
                <a:spcPts val="0"/>
              </a:spcBef>
              <a:spcAft>
                <a:spcPts val="0"/>
              </a:spcAft>
              <a:buSzPts val="1800"/>
              <a:buChar char="●"/>
            </a:pPr>
            <a:r>
              <a:rPr lang="en"/>
              <a:t>Table name: “GHTORRENT_RECORDS”</a:t>
            </a:r>
            <a:endParaRPr/>
          </a:p>
        </p:txBody>
      </p:sp>
      <p:sp>
        <p:nvSpPr>
          <p:cNvPr id="63" name="Google Shape;63;p14"/>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04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Q12. </a:t>
            </a:r>
            <a:r>
              <a:rPr lang="en" sz="2200"/>
              <a:t>Read</a:t>
            </a:r>
            <a:r>
              <a:rPr lang="en" sz="2200"/>
              <a:t> in the CSV file into another table call it interesting. How many records are there?</a:t>
            </a:r>
            <a:endParaRPr sz="2200"/>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QUERY: </a:t>
            </a:r>
            <a:r>
              <a:rPr lang="en" sz="1400"/>
              <a:t>"SELECT COUNT(*) FROM IMPORTANT_REPOS"</a:t>
            </a:r>
            <a:endParaRPr sz="1400"/>
          </a:p>
          <a:p>
            <a:pPr indent="0" lvl="0" marL="0" rtl="0" algn="l">
              <a:spcBef>
                <a:spcPts val="1600"/>
              </a:spcBef>
              <a:spcAft>
                <a:spcPts val="0"/>
              </a:spcAft>
              <a:buNone/>
            </a:pPr>
            <a:r>
              <a:rPr lang="en" sz="1400"/>
              <a:t>RESULT: 1435</a:t>
            </a:r>
            <a:endParaRPr sz="1400"/>
          </a:p>
          <a:p>
            <a:pPr indent="0" lvl="0" marL="0" rtl="0" algn="l">
              <a:spcBef>
                <a:spcPts val="1600"/>
              </a:spcBef>
              <a:spcAft>
                <a:spcPts val="0"/>
              </a:spcAft>
              <a:buNone/>
            </a:pPr>
            <a:r>
              <a:rPr lang="en" sz="1400"/>
              <a:t>The csv file contains 1435 records.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185" name="Google Shape;185;p32"/>
          <p:cNvSpPr/>
          <p:nvPr/>
        </p:nvSpPr>
        <p:spPr>
          <a:xfrm>
            <a:off x="1827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204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Q13. </a:t>
            </a:r>
            <a:r>
              <a:rPr lang="en" sz="2200"/>
              <a:t>How many records in the log file refer to entries in the interesting file?</a:t>
            </a:r>
            <a:endParaRPr sz="2200"/>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QUERY: </a:t>
            </a:r>
            <a:r>
              <a:rPr lang="en" sz="1400"/>
              <a:t>'''SELECT gt.REQUEST_STATUS, ir.URL</a:t>
            </a:r>
            <a:endParaRPr sz="1400"/>
          </a:p>
          <a:p>
            <a:pPr indent="0" lvl="0" marL="0" rtl="0" algn="l">
              <a:spcBef>
                <a:spcPts val="1600"/>
              </a:spcBef>
              <a:spcAft>
                <a:spcPts val="0"/>
              </a:spcAft>
              <a:buClr>
                <a:schemeClr val="dk1"/>
              </a:buClr>
              <a:buSzPts val="1100"/>
              <a:buFont typeface="Arial"/>
              <a:buNone/>
            </a:pPr>
            <a:r>
              <a:rPr lang="en" sz="1400"/>
              <a:t>            FROM GHTORRENT_RECORDS gt</a:t>
            </a:r>
            <a:endParaRPr sz="1400"/>
          </a:p>
          <a:p>
            <a:pPr indent="0" lvl="0" marL="0" rtl="0" algn="l">
              <a:spcBef>
                <a:spcPts val="1600"/>
              </a:spcBef>
              <a:spcAft>
                <a:spcPts val="0"/>
              </a:spcAft>
              <a:buClr>
                <a:schemeClr val="dk1"/>
              </a:buClr>
              <a:buSzPts val="1100"/>
              <a:buFont typeface="Arial"/>
              <a:buNone/>
            </a:pPr>
            <a:r>
              <a:rPr lang="en" sz="1400"/>
              <a:t>            INNER JOIN IMPORTANT_REPOS ir</a:t>
            </a:r>
            <a:endParaRPr sz="1400"/>
          </a:p>
          <a:p>
            <a:pPr indent="0" lvl="0" marL="0" rtl="0" algn="l">
              <a:spcBef>
                <a:spcPts val="1600"/>
              </a:spcBef>
              <a:spcAft>
                <a:spcPts val="0"/>
              </a:spcAft>
              <a:buNone/>
            </a:pPr>
            <a:r>
              <a:rPr lang="en" sz="1400"/>
              <a:t>                ON gt.URL != 'NULL' AND gt.URL=ir.URL;'''</a:t>
            </a:r>
            <a:endParaRPr sz="1400"/>
          </a:p>
          <a:p>
            <a:pPr indent="0" lvl="0" marL="0" rtl="0" algn="l">
              <a:spcBef>
                <a:spcPts val="1600"/>
              </a:spcBef>
              <a:spcAft>
                <a:spcPts val="0"/>
              </a:spcAft>
              <a:buNone/>
            </a:pPr>
            <a:r>
              <a:rPr lang="en" sz="1400"/>
              <a:t>RESULT: </a:t>
            </a:r>
            <a:r>
              <a:rPr lang="en" sz="1400"/>
              <a:t>158348</a:t>
            </a:r>
            <a:endParaRPr sz="1400"/>
          </a:p>
          <a:p>
            <a:pPr indent="0" lvl="0" marL="0" rtl="0" algn="l">
              <a:spcBef>
                <a:spcPts val="1600"/>
              </a:spcBef>
              <a:spcAft>
                <a:spcPts val="0"/>
              </a:spcAft>
              <a:buNone/>
            </a:pPr>
            <a:r>
              <a:rPr lang="en" sz="1400"/>
              <a:t>There are 158348 such records that exist in both the tables. Such records have common github url.</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192" name="Google Shape;192;p33"/>
          <p:cNvSpPr/>
          <p:nvPr/>
        </p:nvSpPr>
        <p:spPr>
          <a:xfrm>
            <a:off x="1827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161300" y="23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Q14. </a:t>
            </a:r>
            <a:r>
              <a:rPr lang="en" sz="2200"/>
              <a:t>Which of the interesting repositories has the most failed API calls?</a:t>
            </a:r>
            <a:endParaRPr sz="2200"/>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Query:</a:t>
            </a:r>
            <a:r>
              <a:rPr lang="en" sz="1500"/>
              <a:t> </a:t>
            </a:r>
            <a:r>
              <a:rPr lang="en" sz="1400"/>
              <a:t>'''''' SELECT ir.URL, COUNT(ir.URL)</a:t>
            </a:r>
            <a:endParaRPr sz="1400"/>
          </a:p>
          <a:p>
            <a:pPr indent="0" lvl="0" marL="0" rtl="0" algn="l">
              <a:spcBef>
                <a:spcPts val="1600"/>
              </a:spcBef>
              <a:spcAft>
                <a:spcPts val="0"/>
              </a:spcAft>
              <a:buClr>
                <a:schemeClr val="dk1"/>
              </a:buClr>
              <a:buSzPts val="1100"/>
              <a:buFont typeface="Arial"/>
              <a:buNone/>
            </a:pPr>
            <a:r>
              <a:rPr lang="en" sz="1400"/>
              <a:t>            FROM GHTORRENT_RECORDS gt</a:t>
            </a:r>
            <a:endParaRPr sz="1400"/>
          </a:p>
          <a:p>
            <a:pPr indent="0" lvl="0" marL="0" rtl="0" algn="l">
              <a:spcBef>
                <a:spcPts val="1600"/>
              </a:spcBef>
              <a:spcAft>
                <a:spcPts val="0"/>
              </a:spcAft>
              <a:buClr>
                <a:schemeClr val="dk1"/>
              </a:buClr>
              <a:buSzPts val="1100"/>
              <a:buFont typeface="Arial"/>
              <a:buNone/>
            </a:pPr>
            <a:r>
              <a:rPr lang="en" sz="1400"/>
              <a:t>            INNER JOIN IMPORTANT_REPOS ir</a:t>
            </a:r>
            <a:endParaRPr sz="1400"/>
          </a:p>
          <a:p>
            <a:pPr indent="0" lvl="0" marL="0" rtl="0" algn="l">
              <a:spcBef>
                <a:spcPts val="1600"/>
              </a:spcBef>
              <a:spcAft>
                <a:spcPts val="0"/>
              </a:spcAft>
              <a:buClr>
                <a:schemeClr val="dk1"/>
              </a:buClr>
              <a:buSzPts val="1100"/>
              <a:buFont typeface="Arial"/>
              <a:buNone/>
            </a:pPr>
            <a:r>
              <a:rPr lang="en" sz="1400"/>
              <a:t>            ON gt.URL != 'NULL' AND gt.URL=ir.URL AND gt.REQUEST_STATUS = 'Failed' </a:t>
            </a:r>
            <a:endParaRPr sz="1400"/>
          </a:p>
          <a:p>
            <a:pPr indent="0" lvl="0" marL="0" rtl="0" algn="l">
              <a:spcBef>
                <a:spcPts val="1600"/>
              </a:spcBef>
              <a:spcAft>
                <a:spcPts val="0"/>
              </a:spcAft>
              <a:buClr>
                <a:schemeClr val="dk1"/>
              </a:buClr>
              <a:buSzPts val="1100"/>
              <a:buFont typeface="Arial"/>
              <a:buNone/>
            </a:pPr>
            <a:r>
              <a:rPr lang="en" sz="1400"/>
              <a:t>            GROUP BY ir.URL</a:t>
            </a:r>
            <a:endParaRPr sz="1400"/>
          </a:p>
          <a:p>
            <a:pPr indent="0" lvl="0" marL="0" rtl="0" algn="l">
              <a:spcBef>
                <a:spcPts val="1600"/>
              </a:spcBef>
              <a:spcAft>
                <a:spcPts val="0"/>
              </a:spcAft>
              <a:buClr>
                <a:schemeClr val="dk1"/>
              </a:buClr>
              <a:buSzPts val="1100"/>
              <a:buFont typeface="Arial"/>
              <a:buNone/>
            </a:pPr>
            <a:r>
              <a:rPr lang="en" sz="1400"/>
              <a:t>            ORDER BY COUNT(ir.URL) DESC</a:t>
            </a:r>
            <a:endParaRPr sz="1400"/>
          </a:p>
          <a:p>
            <a:pPr indent="0" lvl="0" marL="0" rtl="0" algn="l">
              <a:spcBef>
                <a:spcPts val="1600"/>
              </a:spcBef>
              <a:spcAft>
                <a:spcPts val="0"/>
              </a:spcAft>
              <a:buNone/>
            </a:pPr>
            <a:r>
              <a:rPr lang="en" sz="1400"/>
              <a:t>            LIMIT 5;”””</a:t>
            </a:r>
            <a:endParaRPr sz="1400"/>
          </a:p>
          <a:p>
            <a:pPr indent="0" lvl="0" marL="0" rtl="0" algn="l">
              <a:spcBef>
                <a:spcPts val="1600"/>
              </a:spcBef>
              <a:spcAft>
                <a:spcPts val="0"/>
              </a:spcAft>
              <a:buClr>
                <a:schemeClr val="dk1"/>
              </a:buClr>
              <a:buSzPts val="1100"/>
              <a:buFont typeface="Arial"/>
              <a:buNone/>
            </a:pPr>
            <a:r>
              <a:rPr b="1" lang="en" sz="1500"/>
              <a:t>Result:</a:t>
            </a:r>
            <a:r>
              <a:rPr lang="en" sz="1400"/>
              <a:t> (Next Slide)</a:t>
            </a:r>
            <a:endParaRPr sz="1400"/>
          </a:p>
          <a:p>
            <a:pPr indent="0" lvl="0" marL="0" rtl="0" algn="l">
              <a:spcBef>
                <a:spcPts val="1600"/>
              </a:spcBef>
              <a:spcAft>
                <a:spcPts val="1600"/>
              </a:spcAft>
              <a:buNone/>
            </a:pPr>
            <a:r>
              <a:t/>
            </a:r>
            <a:endParaRPr sz="1400"/>
          </a:p>
        </p:txBody>
      </p:sp>
      <p:sp>
        <p:nvSpPr>
          <p:cNvPr id="199" name="Google Shape;199;p34"/>
          <p:cNvSpPr/>
          <p:nvPr/>
        </p:nvSpPr>
        <p:spPr>
          <a:xfrm>
            <a:off x="1827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aphicFrame>
        <p:nvGraphicFramePr>
          <p:cNvPr id="204" name="Google Shape;204;p35"/>
          <p:cNvGraphicFramePr/>
          <p:nvPr/>
        </p:nvGraphicFramePr>
        <p:xfrm>
          <a:off x="1936288" y="587275"/>
          <a:ext cx="3000000" cy="3000000"/>
        </p:xfrm>
        <a:graphic>
          <a:graphicData uri="http://schemas.openxmlformats.org/drawingml/2006/table">
            <a:tbl>
              <a:tblPr>
                <a:noFill/>
                <a:tableStyleId>{9834EECB-8AC3-4DE4-911A-5C8694AD00AF}</a:tableStyleId>
              </a:tblPr>
              <a:tblGrid>
                <a:gridCol w="5271425"/>
              </a:tblGrid>
              <a:tr h="462950">
                <a:tc>
                  <a:txBody>
                    <a:bodyPr/>
                    <a:lstStyle/>
                    <a:p>
                      <a:pPr indent="0" lvl="0" marL="0" rtl="0" algn="ctr">
                        <a:spcBef>
                          <a:spcPts val="0"/>
                        </a:spcBef>
                        <a:spcAft>
                          <a:spcPts val="0"/>
                        </a:spcAft>
                        <a:buNone/>
                      </a:pPr>
                      <a:r>
                        <a:rPr b="1" lang="en" sz="1500"/>
                        <a:t>Repo Link</a:t>
                      </a:r>
                      <a:endParaRPr b="1" sz="1500"/>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https://api.github.com/repos/</a:t>
                      </a:r>
                      <a:r>
                        <a:rPr lang="en">
                          <a:solidFill>
                            <a:schemeClr val="dk1"/>
                          </a:solidFill>
                          <a:highlight>
                            <a:srgbClr val="FFFFFF"/>
                          </a:highlight>
                        </a:rPr>
                        <a:t>asmagin/sitecore-foundation-codegeneration-composition</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https://api.github.com/repos/lorch1010/PanelProject</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https://api.github.com/repos/wireapp/wire-ios</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https://api.github.com/repos/biggerlion/LockTest</a:t>
                      </a:r>
                      <a:endParaRPr/>
                    </a:p>
                  </a:txBody>
                  <a:tcPr marT="91425" marB="91425" marR="91425" marL="91425"/>
                </a:tc>
              </a:tr>
              <a:tr h="507900">
                <a:tc>
                  <a:txBody>
                    <a:bodyPr/>
                    <a:lstStyle/>
                    <a:p>
                      <a:pPr indent="0" lvl="0" marL="0" rtl="0" algn="ctr">
                        <a:lnSpc>
                          <a:spcPct val="115000"/>
                        </a:lnSpc>
                        <a:spcBef>
                          <a:spcPts val="0"/>
                        </a:spcBef>
                        <a:spcAft>
                          <a:spcPts val="0"/>
                        </a:spcAft>
                        <a:buNone/>
                      </a:pPr>
                      <a:r>
                        <a:rPr lang="en">
                          <a:solidFill>
                            <a:schemeClr val="dk1"/>
                          </a:solidFill>
                          <a:highlight>
                            <a:srgbClr val="FFFFFF"/>
                          </a:highlight>
                        </a:rPr>
                        <a:t>https://api.github.com/repos/consoleerp/ctechnology_erpnext</a:t>
                      </a:r>
                      <a:endParaRPr/>
                    </a:p>
                  </a:txBody>
                  <a:tcPr marT="91425" marB="91425" marR="91425" marL="91425"/>
                </a:tc>
              </a:tr>
            </a:tbl>
          </a:graphicData>
        </a:graphic>
      </p:graphicFrame>
      <p:sp>
        <p:nvSpPr>
          <p:cNvPr id="205" name="Google Shape;205;p35"/>
          <p:cNvSpPr txBox="1"/>
          <p:nvPr/>
        </p:nvSpPr>
        <p:spPr>
          <a:xfrm>
            <a:off x="262325" y="3851725"/>
            <a:ext cx="8655900" cy="101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above table contains the top 5 repo links from the interesting repos that have most failed API class.</a:t>
            </a:r>
            <a:endParaRPr/>
          </a:p>
        </p:txBody>
      </p:sp>
      <p:sp>
        <p:nvSpPr>
          <p:cNvPr id="206" name="Google Shape;206;p35"/>
          <p:cNvSpPr/>
          <p:nvPr/>
        </p:nvSpPr>
        <p:spPr>
          <a:xfrm>
            <a:off x="1827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https://www.postgresql.org/download/</a:t>
            </a:r>
            <a:endParaRPr/>
          </a:p>
          <a:p>
            <a:pPr indent="-342900" lvl="0" marL="457200" rtl="0" algn="l">
              <a:spcBef>
                <a:spcPts val="0"/>
              </a:spcBef>
              <a:spcAft>
                <a:spcPts val="0"/>
              </a:spcAft>
              <a:buSzPts val="1800"/>
              <a:buChar char="●"/>
            </a:pPr>
            <a:r>
              <a:rPr lang="en" u="sng">
                <a:solidFill>
                  <a:schemeClr val="hlink"/>
                </a:solidFill>
                <a:hlinkClick r:id="rId4"/>
              </a:rPr>
              <a:t>https://pypi.org/project/psycopg2/</a:t>
            </a:r>
            <a:endParaRPr/>
          </a:p>
          <a:p>
            <a:pPr indent="-342900" lvl="0" marL="457200" rtl="0" algn="l">
              <a:spcBef>
                <a:spcPts val="0"/>
              </a:spcBef>
              <a:spcAft>
                <a:spcPts val="0"/>
              </a:spcAft>
              <a:buSzPts val="1800"/>
              <a:buChar char="●"/>
            </a:pPr>
            <a:r>
              <a:rPr lang="en" u="sng">
                <a:solidFill>
                  <a:schemeClr val="hlink"/>
                </a:solidFill>
                <a:hlinkClick r:id="rId5"/>
              </a:rPr>
              <a:t>https://www.programiz.com/python-programming/writing-csv-files</a:t>
            </a:r>
            <a:endParaRPr/>
          </a:p>
          <a:p>
            <a:pPr indent="-342900" lvl="0" marL="457200" rtl="0" algn="l">
              <a:spcBef>
                <a:spcPts val="0"/>
              </a:spcBef>
              <a:spcAft>
                <a:spcPts val="0"/>
              </a:spcAft>
              <a:buSzPts val="1800"/>
              <a:buChar char="●"/>
            </a:pPr>
            <a:r>
              <a:rPr lang="en" u="sng">
                <a:solidFill>
                  <a:schemeClr val="hlink"/>
                </a:solidFill>
                <a:hlinkClick r:id="rId6"/>
              </a:rPr>
              <a:t>https://www.w3resource.com/sql/aggregate-functions/count-with-distinct.php</a:t>
            </a:r>
            <a:endParaRPr/>
          </a:p>
          <a:p>
            <a:pPr indent="-342900" lvl="0" marL="457200" rtl="0" algn="l">
              <a:spcBef>
                <a:spcPts val="0"/>
              </a:spcBef>
              <a:spcAft>
                <a:spcPts val="0"/>
              </a:spcAft>
              <a:buSzPts val="1800"/>
              <a:buChar char="●"/>
            </a:pPr>
            <a:r>
              <a:rPr lang="en" u="sng">
                <a:solidFill>
                  <a:schemeClr val="hlink"/>
                </a:solidFill>
                <a:hlinkClick r:id="rId7"/>
              </a:rPr>
              <a:t>https://www.w3schools.com/sql/sql_join.asp</a:t>
            </a:r>
            <a:endParaRPr/>
          </a:p>
          <a:p>
            <a:pPr indent="-342900" lvl="0" marL="457200" rtl="0" algn="l">
              <a:spcBef>
                <a:spcPts val="0"/>
              </a:spcBef>
              <a:spcAft>
                <a:spcPts val="0"/>
              </a:spcAft>
              <a:buSzPts val="1800"/>
              <a:buChar char="●"/>
            </a:pPr>
            <a:r>
              <a:rPr lang="en" u="sng">
                <a:solidFill>
                  <a:schemeClr val="hlink"/>
                </a:solidFill>
                <a:hlinkClick r:id="rId8"/>
              </a:rPr>
              <a:t>https://www.w3schools.com/sql/</a:t>
            </a:r>
            <a:endParaRPr/>
          </a:p>
          <a:p>
            <a:pPr indent="-342900" lvl="0" marL="457200" rtl="0" algn="l">
              <a:spcBef>
                <a:spcPts val="0"/>
              </a:spcBef>
              <a:spcAft>
                <a:spcPts val="0"/>
              </a:spcAft>
              <a:buSzPts val="1800"/>
              <a:buChar char="●"/>
            </a:pPr>
            <a:r>
              <a:rPr lang="en" u="sng">
                <a:solidFill>
                  <a:schemeClr val="hlink"/>
                </a:solidFill>
                <a:hlinkClick r:id="rId9"/>
              </a:rPr>
              <a:t>https://datatofish.com/how-to-connect-python-to-sql-server-using-pyodbc/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a:t>
            </a:r>
            <a:endParaRPr/>
          </a:p>
        </p:txBody>
      </p:sp>
      <p:sp>
        <p:nvSpPr>
          <p:cNvPr id="69" name="Google Shape;69;p15"/>
          <p:cNvSpPr txBox="1"/>
          <p:nvPr>
            <p:ph idx="1" type="body"/>
          </p:nvPr>
        </p:nvSpPr>
        <p:spPr>
          <a:xfrm>
            <a:off x="159300" y="8737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database is stored in the following 7 fields:</a:t>
            </a:r>
            <a:endParaRPr/>
          </a:p>
          <a:p>
            <a:pPr indent="-317500" lvl="1" marL="914400" rtl="0" algn="l">
              <a:spcBef>
                <a:spcPts val="0"/>
              </a:spcBef>
              <a:spcAft>
                <a:spcPts val="0"/>
              </a:spcAft>
              <a:buSzPts val="1400"/>
              <a:buChar char="○"/>
            </a:pPr>
            <a:r>
              <a:rPr lang="en"/>
              <a:t>LOGGING_LEVEL</a:t>
            </a:r>
            <a:r>
              <a:rPr lang="en"/>
              <a:t> </a:t>
            </a:r>
            <a:endParaRPr/>
          </a:p>
          <a:p>
            <a:pPr indent="-317500" lvl="2" marL="1371600" rtl="0" algn="l">
              <a:spcBef>
                <a:spcPts val="0"/>
              </a:spcBef>
              <a:spcAft>
                <a:spcPts val="0"/>
              </a:spcAft>
              <a:buSzPts val="1400"/>
              <a:buChar char="■"/>
            </a:pPr>
            <a:r>
              <a:rPr lang="en"/>
              <a:t>Describes the type of log contained. Can take one of “DEBUG”/“INFO”/“WARN”/ “ERROR” </a:t>
            </a:r>
            <a:endParaRPr/>
          </a:p>
          <a:p>
            <a:pPr indent="-317500" lvl="1" marL="914400" rtl="0" algn="l">
              <a:spcBef>
                <a:spcPts val="0"/>
              </a:spcBef>
              <a:spcAft>
                <a:spcPts val="0"/>
              </a:spcAft>
              <a:buSzPts val="1400"/>
              <a:buChar char="○"/>
            </a:pPr>
            <a:r>
              <a:rPr lang="en"/>
              <a:t>TIMESTAMP</a:t>
            </a:r>
            <a:r>
              <a:rPr lang="en"/>
              <a:t> </a:t>
            </a:r>
            <a:endParaRPr/>
          </a:p>
          <a:p>
            <a:pPr indent="-317500" lvl="2" marL="1371600" rtl="0" algn="l">
              <a:spcBef>
                <a:spcPts val="0"/>
              </a:spcBef>
              <a:spcAft>
                <a:spcPts val="0"/>
              </a:spcAft>
              <a:buSzPts val="1400"/>
              <a:buChar char="■"/>
            </a:pPr>
            <a:r>
              <a:rPr lang="en"/>
              <a:t>Contains the timestamp of log. </a:t>
            </a:r>
            <a:endParaRPr/>
          </a:p>
          <a:p>
            <a:pPr indent="-317500" lvl="1" marL="914400" rtl="0" algn="l">
              <a:spcBef>
                <a:spcPts val="0"/>
              </a:spcBef>
              <a:spcAft>
                <a:spcPts val="0"/>
              </a:spcAft>
              <a:buSzPts val="1400"/>
              <a:buChar char="○"/>
            </a:pPr>
            <a:r>
              <a:rPr lang="en"/>
              <a:t>DOWNLOADER_ID</a:t>
            </a:r>
            <a:endParaRPr/>
          </a:p>
          <a:p>
            <a:pPr indent="-317500" lvl="2" marL="1371600" rtl="0" algn="l">
              <a:spcBef>
                <a:spcPts val="0"/>
              </a:spcBef>
              <a:spcAft>
                <a:spcPts val="0"/>
              </a:spcAft>
              <a:buSzPts val="1400"/>
              <a:buChar char="■"/>
            </a:pPr>
            <a:r>
              <a:rPr lang="en"/>
              <a:t>The id of the user performing the download.</a:t>
            </a:r>
            <a:endParaRPr/>
          </a:p>
          <a:p>
            <a:pPr indent="-317500" lvl="1" marL="914400" rtl="0" algn="l">
              <a:spcBef>
                <a:spcPts val="0"/>
              </a:spcBef>
              <a:spcAft>
                <a:spcPts val="0"/>
              </a:spcAft>
              <a:buSzPts val="1400"/>
              <a:buChar char="○"/>
            </a:pPr>
            <a:r>
              <a:rPr lang="en"/>
              <a:t>RETRIEVAL_STAGE</a:t>
            </a:r>
            <a:endParaRPr/>
          </a:p>
          <a:p>
            <a:pPr indent="-317500" lvl="2" marL="1371600" rtl="0" algn="l">
              <a:spcBef>
                <a:spcPts val="0"/>
              </a:spcBef>
              <a:spcAft>
                <a:spcPts val="0"/>
              </a:spcAft>
              <a:buSzPts val="1400"/>
              <a:buChar char="■"/>
            </a:pPr>
            <a:r>
              <a:rPr lang="en"/>
              <a:t>Takes one of the following values depending on the type of query:</a:t>
            </a:r>
            <a:endParaRPr/>
          </a:p>
          <a:p>
            <a:pPr indent="-317500" lvl="3" marL="1828800" rtl="0" algn="l">
              <a:spcBef>
                <a:spcPts val="0"/>
              </a:spcBef>
              <a:spcAft>
                <a:spcPts val="0"/>
              </a:spcAft>
              <a:buSzPts val="1400"/>
              <a:buChar char="●"/>
            </a:pPr>
            <a:r>
              <a:rPr lang="en"/>
              <a:t>event_processing</a:t>
            </a:r>
            <a:endParaRPr/>
          </a:p>
          <a:p>
            <a:pPr indent="-317500" lvl="3" marL="1828800" rtl="0" algn="l">
              <a:spcBef>
                <a:spcPts val="0"/>
              </a:spcBef>
              <a:spcAft>
                <a:spcPts val="0"/>
              </a:spcAft>
              <a:buSzPts val="1400"/>
              <a:buChar char="●"/>
            </a:pPr>
            <a:r>
              <a:rPr lang="en"/>
              <a:t>ght_data_retrieval</a:t>
            </a:r>
            <a:endParaRPr/>
          </a:p>
          <a:p>
            <a:pPr indent="-317500" lvl="3" marL="1828800" rtl="0" algn="l">
              <a:spcBef>
                <a:spcPts val="0"/>
              </a:spcBef>
              <a:spcAft>
                <a:spcPts val="0"/>
              </a:spcAft>
              <a:buSzPts val="1400"/>
              <a:buChar char="●"/>
            </a:pPr>
            <a:r>
              <a:rPr lang="en"/>
              <a:t>api_client</a:t>
            </a:r>
            <a:endParaRPr/>
          </a:p>
          <a:p>
            <a:pPr indent="-317500" lvl="3" marL="1828800" rtl="0" algn="l">
              <a:spcBef>
                <a:spcPts val="0"/>
              </a:spcBef>
              <a:spcAft>
                <a:spcPts val="0"/>
              </a:spcAft>
              <a:buSzPts val="1400"/>
              <a:buChar char="●"/>
            </a:pPr>
            <a:r>
              <a:rPr lang="en"/>
              <a:t>retriever</a:t>
            </a:r>
            <a:endParaRPr/>
          </a:p>
          <a:p>
            <a:pPr indent="-317500" lvl="3" marL="1828800" rtl="0" algn="l">
              <a:spcBef>
                <a:spcPts val="0"/>
              </a:spcBef>
              <a:spcAft>
                <a:spcPts val="0"/>
              </a:spcAft>
              <a:buSzPts val="1400"/>
              <a:buChar char="●"/>
            </a:pPr>
            <a:r>
              <a:rPr lang="en"/>
              <a:t>ghtorrent</a:t>
            </a:r>
            <a:endParaRPr/>
          </a:p>
          <a:p>
            <a:pPr indent="0" lvl="0" marL="0" rtl="0" algn="l">
              <a:spcBef>
                <a:spcPts val="1600"/>
              </a:spcBef>
              <a:spcAft>
                <a:spcPts val="1600"/>
              </a:spcAft>
              <a:buNone/>
            </a:pPr>
            <a:r>
              <a:t/>
            </a:r>
            <a:endParaRPr/>
          </a:p>
        </p:txBody>
      </p:sp>
      <p:sp>
        <p:nvSpPr>
          <p:cNvPr id="70" name="Google Shape;70;p15"/>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07475" y="651175"/>
            <a:ext cx="85206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a:t>REQUEST_STATUS</a:t>
            </a:r>
            <a:endParaRPr/>
          </a:p>
          <a:p>
            <a:pPr indent="-317500" lvl="2" marL="1371600" rtl="0" algn="l">
              <a:spcBef>
                <a:spcPts val="0"/>
              </a:spcBef>
              <a:spcAft>
                <a:spcPts val="0"/>
              </a:spcAft>
              <a:buSzPts val="1400"/>
              <a:buChar char="■"/>
            </a:pPr>
            <a:r>
              <a:rPr lang="en"/>
              <a:t>Describes the status of the log request. Can take following values:</a:t>
            </a:r>
            <a:endParaRPr/>
          </a:p>
          <a:p>
            <a:pPr indent="-317500" lvl="3" marL="1828800" rtl="0" algn="l">
              <a:spcBef>
                <a:spcPts val="0"/>
              </a:spcBef>
              <a:spcAft>
                <a:spcPts val="0"/>
              </a:spcAft>
              <a:buSzPts val="1400"/>
              <a:buChar char="●"/>
            </a:pPr>
            <a:r>
              <a:rPr lang="en"/>
              <a:t>Successful</a:t>
            </a:r>
            <a:endParaRPr/>
          </a:p>
          <a:p>
            <a:pPr indent="-317500" lvl="3" marL="1828800" rtl="0" algn="l">
              <a:spcBef>
                <a:spcPts val="0"/>
              </a:spcBef>
              <a:spcAft>
                <a:spcPts val="0"/>
              </a:spcAft>
              <a:buSzPts val="1400"/>
              <a:buChar char="●"/>
            </a:pPr>
            <a:r>
              <a:rPr lang="en"/>
              <a:t>Sleeping</a:t>
            </a:r>
            <a:endParaRPr/>
          </a:p>
          <a:p>
            <a:pPr indent="-317500" lvl="3" marL="1828800" rtl="0" algn="l">
              <a:spcBef>
                <a:spcPts val="0"/>
              </a:spcBef>
              <a:spcAft>
                <a:spcPts val="0"/>
              </a:spcAft>
              <a:buSzPts val="1400"/>
              <a:buChar char="●"/>
            </a:pPr>
            <a:r>
              <a:rPr lang="en"/>
              <a:t>Request</a:t>
            </a:r>
            <a:endParaRPr/>
          </a:p>
          <a:p>
            <a:pPr indent="-317500" lvl="3" marL="1828800" rtl="0" algn="l">
              <a:spcBef>
                <a:spcPts val="0"/>
              </a:spcBef>
              <a:spcAft>
                <a:spcPts val="0"/>
              </a:spcAft>
              <a:buSzPts val="1400"/>
              <a:buChar char="●"/>
            </a:pPr>
            <a:r>
              <a:rPr lang="en"/>
              <a:t>Unauthorised</a:t>
            </a:r>
            <a:endParaRPr/>
          </a:p>
          <a:p>
            <a:pPr indent="-317500" lvl="3" marL="1828800" rtl="0" algn="l">
              <a:spcBef>
                <a:spcPts val="0"/>
              </a:spcBef>
              <a:spcAft>
                <a:spcPts val="0"/>
              </a:spcAft>
              <a:buSzPts val="1400"/>
              <a:buChar char="●"/>
            </a:pPr>
            <a:r>
              <a:rPr lang="en"/>
              <a:t>NULL</a:t>
            </a:r>
            <a:endParaRPr/>
          </a:p>
          <a:p>
            <a:pPr indent="-317500" lvl="1" marL="914400" rtl="0" algn="l">
              <a:spcBef>
                <a:spcPts val="0"/>
              </a:spcBef>
              <a:spcAft>
                <a:spcPts val="0"/>
              </a:spcAft>
              <a:buSzPts val="1400"/>
              <a:buChar char="○"/>
            </a:pPr>
            <a:r>
              <a:rPr lang="en"/>
              <a:t>URL</a:t>
            </a:r>
            <a:endParaRPr/>
          </a:p>
          <a:p>
            <a:pPr indent="-317500" lvl="2" marL="1371600" rtl="0" algn="l">
              <a:spcBef>
                <a:spcPts val="0"/>
              </a:spcBef>
              <a:spcAft>
                <a:spcPts val="0"/>
              </a:spcAft>
              <a:buSzPts val="1400"/>
              <a:buChar char="■"/>
            </a:pPr>
            <a:r>
              <a:rPr lang="en"/>
              <a:t>Contains the url of the repository mentioned in the log. </a:t>
            </a:r>
            <a:endParaRPr/>
          </a:p>
          <a:p>
            <a:pPr indent="-317500" lvl="1" marL="914400" rtl="0" algn="l">
              <a:spcBef>
                <a:spcPts val="0"/>
              </a:spcBef>
              <a:spcAft>
                <a:spcPts val="0"/>
              </a:spcAft>
              <a:buSzPts val="1400"/>
              <a:buChar char="○"/>
            </a:pPr>
            <a:r>
              <a:rPr lang="en"/>
              <a:t>ACCESS_KEY</a:t>
            </a:r>
            <a:endParaRPr/>
          </a:p>
          <a:p>
            <a:pPr indent="-317500" lvl="2" marL="1371600" rtl="0" algn="l">
              <a:spcBef>
                <a:spcPts val="0"/>
              </a:spcBef>
              <a:spcAft>
                <a:spcPts val="0"/>
              </a:spcAft>
              <a:buSzPts val="1400"/>
              <a:buChar char="■"/>
            </a:pPr>
            <a:r>
              <a:rPr lang="en"/>
              <a:t>Contains the access key of the log record</a:t>
            </a:r>
            <a:endParaRPr/>
          </a:p>
        </p:txBody>
      </p:sp>
      <p:sp>
        <p:nvSpPr>
          <p:cNvPr id="76" name="Google Shape;76;p16"/>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448175"/>
            <a:ext cx="8520600" cy="154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RESULTS</a:t>
            </a:r>
            <a:endParaRPr sz="4400"/>
          </a:p>
        </p:txBody>
      </p:sp>
      <p:sp>
        <p:nvSpPr>
          <p:cNvPr id="82" name="Google Shape;82;p17"/>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Query:</a:t>
            </a:r>
            <a:r>
              <a:rPr lang="en"/>
              <a:t> "</a:t>
            </a:r>
            <a:r>
              <a:rPr lang="en" sz="1400"/>
              <a:t>SELECT COUNT(*) FROM GHTORRENT_RECORDS</a:t>
            </a:r>
            <a:r>
              <a:rPr lang="en"/>
              <a:t>"</a:t>
            </a:r>
            <a:endParaRPr/>
          </a:p>
          <a:p>
            <a:pPr indent="0" lvl="0" marL="0" rtl="0" algn="l">
              <a:spcBef>
                <a:spcPts val="1600"/>
              </a:spcBef>
              <a:spcAft>
                <a:spcPts val="0"/>
              </a:spcAft>
              <a:buNone/>
            </a:pPr>
            <a:r>
              <a:rPr b="1" lang="en" sz="1500"/>
              <a:t>Result: </a:t>
            </a:r>
            <a:r>
              <a:rPr lang="en" sz="1400"/>
              <a:t>9669634</a:t>
            </a:r>
            <a:endParaRPr sz="1400"/>
          </a:p>
          <a:p>
            <a:pPr indent="0" lvl="0" marL="0" rtl="0" algn="l">
              <a:spcBef>
                <a:spcPts val="1600"/>
              </a:spcBef>
              <a:spcAft>
                <a:spcPts val="0"/>
              </a:spcAft>
              <a:buNone/>
            </a:pPr>
            <a:r>
              <a:rPr lang="en" sz="1400"/>
              <a:t>Out of the 9669788 lines in the given database, 9669634 have been stored in the database. Some records not following the given format such as the ones starting with “E” have been ignored. Only the valid records are inserted.</a:t>
            </a:r>
            <a:endParaRPr sz="1400"/>
          </a:p>
          <a:p>
            <a:pPr indent="0" lvl="0" marL="0" rtl="0" algn="l">
              <a:spcBef>
                <a:spcPts val="1600"/>
              </a:spcBef>
              <a:spcAft>
                <a:spcPts val="1600"/>
              </a:spcAft>
              <a:buNone/>
            </a:pPr>
            <a:r>
              <a:rPr lang="en" sz="1400"/>
              <a:t>Thus, in total 154 records are invalid.</a:t>
            </a:r>
            <a:endParaRPr sz="1400"/>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Q2. </a:t>
            </a:r>
            <a:r>
              <a:rPr lang="en" sz="2200"/>
              <a:t>How many records does the table contain?</a:t>
            </a:r>
            <a:endParaRPr sz="2200"/>
          </a:p>
        </p:txBody>
      </p:sp>
      <p:sp>
        <p:nvSpPr>
          <p:cNvPr id="89" name="Google Shape;89;p18"/>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Q3. Count the number of WARNing messages.</a:t>
            </a:r>
            <a:endParaRPr sz="2200"/>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Query</a:t>
            </a:r>
            <a:r>
              <a:rPr b="1" lang="en" sz="1400"/>
              <a:t>:</a:t>
            </a:r>
            <a:r>
              <a:rPr lang="en" sz="1400"/>
              <a:t> ""SELECT COUNT(*) FROM GHTORRENT_RECORDS </a:t>
            </a:r>
            <a:endParaRPr sz="1400"/>
          </a:p>
          <a:p>
            <a:pPr indent="457200" lvl="0" marL="457200" rtl="0" algn="l">
              <a:spcBef>
                <a:spcPts val="1600"/>
              </a:spcBef>
              <a:spcAft>
                <a:spcPts val="0"/>
              </a:spcAft>
              <a:buClr>
                <a:schemeClr val="dk1"/>
              </a:buClr>
              <a:buSzPts val="1100"/>
              <a:buFont typeface="Arial"/>
              <a:buNone/>
            </a:pPr>
            <a:r>
              <a:rPr lang="en" sz="1400"/>
              <a:t>WHERE LOGGING_LEVEL = 'WARN';""</a:t>
            </a:r>
            <a:endParaRPr sz="1400"/>
          </a:p>
          <a:p>
            <a:pPr indent="0" lvl="0" marL="0" rtl="0" algn="l">
              <a:spcBef>
                <a:spcPts val="1600"/>
              </a:spcBef>
              <a:spcAft>
                <a:spcPts val="0"/>
              </a:spcAft>
              <a:buNone/>
            </a:pPr>
            <a:r>
              <a:rPr b="1" lang="en" sz="1500"/>
              <a:t>Result</a:t>
            </a:r>
            <a:r>
              <a:rPr b="1" lang="en" sz="1400"/>
              <a:t>: </a:t>
            </a:r>
            <a:r>
              <a:rPr lang="en" sz="1400"/>
              <a:t>132158</a:t>
            </a:r>
            <a:endParaRPr sz="1400"/>
          </a:p>
          <a:p>
            <a:pPr indent="0" lvl="0" marL="0" rtl="0" algn="l">
              <a:spcBef>
                <a:spcPts val="1600"/>
              </a:spcBef>
              <a:spcAft>
                <a:spcPts val="0"/>
              </a:spcAft>
              <a:buNone/>
            </a:pPr>
            <a:r>
              <a:rPr lang="en" sz="1400"/>
              <a:t>The database contains 132158 logs with logging level “WARN”</a:t>
            </a:r>
            <a:endParaRPr sz="1400"/>
          </a:p>
          <a:p>
            <a:pPr indent="0" lvl="0" marL="0" rtl="0" algn="l">
              <a:spcBef>
                <a:spcPts val="1600"/>
              </a:spcBef>
              <a:spcAft>
                <a:spcPts val="1600"/>
              </a:spcAft>
              <a:buNone/>
            </a:pPr>
            <a:r>
              <a:rPr b="1" lang="en"/>
              <a:t> </a:t>
            </a:r>
            <a:endParaRPr/>
          </a:p>
        </p:txBody>
      </p:sp>
      <p:sp>
        <p:nvSpPr>
          <p:cNvPr id="96" name="Google Shape;96;p19"/>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Q4. How many repositories were processed in total?</a:t>
            </a:r>
            <a:endParaRPr sz="22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Query</a:t>
            </a:r>
            <a:r>
              <a:rPr b="1" lang="en" sz="1400"/>
              <a:t>:</a:t>
            </a:r>
            <a:r>
              <a:rPr lang="en" sz="1400"/>
              <a:t> </a:t>
            </a:r>
            <a:r>
              <a:rPr lang="en" sz="1400"/>
              <a:t>'''SELECT COUNT(DISTINCT URL) </a:t>
            </a:r>
            <a:endParaRPr sz="1400"/>
          </a:p>
          <a:p>
            <a:pPr indent="0" lvl="0" marL="0" rtl="0" algn="l">
              <a:spcBef>
                <a:spcPts val="1600"/>
              </a:spcBef>
              <a:spcAft>
                <a:spcPts val="0"/>
              </a:spcAft>
              <a:buClr>
                <a:schemeClr val="dk1"/>
              </a:buClr>
              <a:buSzPts val="1100"/>
              <a:buFont typeface="Arial"/>
              <a:buNone/>
            </a:pPr>
            <a:r>
              <a:rPr lang="en" sz="1400"/>
              <a:t>               FROM GHTORRENT_RECORDS </a:t>
            </a:r>
            <a:endParaRPr sz="1400"/>
          </a:p>
          <a:p>
            <a:pPr indent="0" lvl="0" marL="0" rtl="0" algn="l">
              <a:spcBef>
                <a:spcPts val="1600"/>
              </a:spcBef>
              <a:spcAft>
                <a:spcPts val="0"/>
              </a:spcAft>
              <a:buClr>
                <a:schemeClr val="dk1"/>
              </a:buClr>
              <a:buSzPts val="1100"/>
              <a:buFont typeface="Arial"/>
              <a:buNone/>
            </a:pPr>
            <a:r>
              <a:rPr lang="en" sz="1400"/>
              <a:t>               WHERE RETRIEVAL_STAGE = 'api_client' AND URL != 'NULL';'''</a:t>
            </a:r>
            <a:endParaRPr sz="1400"/>
          </a:p>
          <a:p>
            <a:pPr indent="0" lvl="0" marL="0" rtl="0" algn="l">
              <a:spcBef>
                <a:spcPts val="1600"/>
              </a:spcBef>
              <a:spcAft>
                <a:spcPts val="0"/>
              </a:spcAft>
              <a:buNone/>
            </a:pPr>
            <a:r>
              <a:rPr b="1" lang="en" sz="1500"/>
              <a:t>Result</a:t>
            </a:r>
            <a:r>
              <a:rPr b="1" lang="en" sz="1400"/>
              <a:t>: </a:t>
            </a:r>
            <a:r>
              <a:rPr lang="en" sz="1400"/>
              <a:t>78369</a:t>
            </a:r>
            <a:r>
              <a:rPr b="1" lang="en" sz="1400"/>
              <a:t> </a:t>
            </a:r>
            <a:endParaRPr b="1" sz="1400"/>
          </a:p>
          <a:p>
            <a:pPr indent="0" lvl="0" marL="0" rtl="0" algn="l">
              <a:spcBef>
                <a:spcPts val="1600"/>
              </a:spcBef>
              <a:spcAft>
                <a:spcPts val="1600"/>
              </a:spcAft>
              <a:buNone/>
            </a:pPr>
            <a:r>
              <a:rPr lang="en" sz="1400"/>
              <a:t>There are 78369 distinct repo links mentioned in the logs. These have been taken only from logs where the retrieval stage is ‘api_client’.</a:t>
            </a:r>
            <a:endParaRPr sz="1400"/>
          </a:p>
        </p:txBody>
      </p:sp>
      <p:sp>
        <p:nvSpPr>
          <p:cNvPr id="103" name="Google Shape;103;p20"/>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74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Q5. Which 10 clients did the highest HTTP requests?</a:t>
            </a:r>
            <a:endParaRPr sz="2200"/>
          </a:p>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Query</a:t>
            </a:r>
            <a:r>
              <a:rPr b="1" lang="en" sz="1400"/>
              <a:t>: </a:t>
            </a:r>
            <a:r>
              <a:rPr lang="en" sz="1400"/>
              <a:t>"""SELECT COUNT(RETRIEVAL_STAGE), DOWNLOADER_ID</a:t>
            </a:r>
            <a:endParaRPr sz="1400"/>
          </a:p>
          <a:p>
            <a:pPr indent="457200" lvl="0" marL="457200" rtl="0" algn="l">
              <a:spcBef>
                <a:spcPts val="1600"/>
              </a:spcBef>
              <a:spcAft>
                <a:spcPts val="0"/>
              </a:spcAft>
              <a:buNone/>
            </a:pPr>
            <a:r>
              <a:rPr lang="en" sz="1400"/>
              <a:t>FROM GHTORRENT_RECORDS </a:t>
            </a:r>
            <a:endParaRPr sz="1400"/>
          </a:p>
          <a:p>
            <a:pPr indent="0" lvl="0" marL="0" rtl="0" algn="l">
              <a:spcBef>
                <a:spcPts val="1600"/>
              </a:spcBef>
              <a:spcAft>
                <a:spcPts val="0"/>
              </a:spcAft>
              <a:buClr>
                <a:schemeClr val="dk1"/>
              </a:buClr>
              <a:buSzPts val="1100"/>
              <a:buFont typeface="Arial"/>
              <a:buNone/>
            </a:pPr>
            <a:r>
              <a:rPr lang="en" sz="1400"/>
              <a:t>            WHERE RETRIEVAL_STAGE='api_client' AND URL != 'NULL'</a:t>
            </a:r>
            <a:endParaRPr sz="1400"/>
          </a:p>
          <a:p>
            <a:pPr indent="0" lvl="0" marL="0" rtl="0" algn="l">
              <a:spcBef>
                <a:spcPts val="1600"/>
              </a:spcBef>
              <a:spcAft>
                <a:spcPts val="0"/>
              </a:spcAft>
              <a:buClr>
                <a:schemeClr val="dk1"/>
              </a:buClr>
              <a:buSzPts val="1100"/>
              <a:buFont typeface="Arial"/>
              <a:buNone/>
            </a:pPr>
            <a:r>
              <a:rPr lang="en" sz="1400"/>
              <a:t>            GROUP BY DOWNLOADER_ID</a:t>
            </a:r>
            <a:endParaRPr sz="1400"/>
          </a:p>
          <a:p>
            <a:pPr indent="0" lvl="0" marL="0" rtl="0" algn="l">
              <a:spcBef>
                <a:spcPts val="1600"/>
              </a:spcBef>
              <a:spcAft>
                <a:spcPts val="0"/>
              </a:spcAft>
              <a:buClr>
                <a:schemeClr val="dk1"/>
              </a:buClr>
              <a:buSzPts val="1100"/>
              <a:buFont typeface="Arial"/>
              <a:buNone/>
            </a:pPr>
            <a:r>
              <a:rPr lang="en" sz="1400"/>
              <a:t>            ORDER BY COUNT(RETRIEVAL_STAGE) DESC </a:t>
            </a:r>
            <a:endParaRPr sz="1400"/>
          </a:p>
          <a:p>
            <a:pPr indent="0" lvl="0" marL="0" rtl="0" algn="l">
              <a:spcBef>
                <a:spcPts val="1600"/>
              </a:spcBef>
              <a:spcAft>
                <a:spcPts val="0"/>
              </a:spcAft>
              <a:buClr>
                <a:schemeClr val="dk1"/>
              </a:buClr>
              <a:buSzPts val="1100"/>
              <a:buFont typeface="Arial"/>
              <a:buNone/>
            </a:pPr>
            <a:r>
              <a:rPr lang="en" sz="1400"/>
              <a:t>            LIMIT 10"""</a:t>
            </a:r>
            <a:endParaRPr sz="1400"/>
          </a:p>
          <a:p>
            <a:pPr indent="0" lvl="0" marL="0" rtl="0" algn="l">
              <a:spcBef>
                <a:spcPts val="1600"/>
              </a:spcBef>
              <a:spcAft>
                <a:spcPts val="1600"/>
              </a:spcAft>
              <a:buClr>
                <a:schemeClr val="dk1"/>
              </a:buClr>
              <a:buSzPts val="1100"/>
              <a:buFont typeface="Arial"/>
              <a:buNone/>
            </a:pPr>
            <a:r>
              <a:rPr b="1" lang="en" sz="1500"/>
              <a:t>Result</a:t>
            </a:r>
            <a:r>
              <a:rPr lang="en" sz="1400"/>
              <a:t>: (Next slide)</a:t>
            </a:r>
            <a:endParaRPr sz="1400"/>
          </a:p>
        </p:txBody>
      </p:sp>
      <p:sp>
        <p:nvSpPr>
          <p:cNvPr id="110" name="Google Shape;110;p21"/>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