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829763c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829763c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41296a6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41296a6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41296a6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41296a6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d6d8cb8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6d8cb8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1296a66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1296a6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eab00c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eab00c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eab00c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eab00c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829763c8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829763c8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ackoverflow.com/questions/36114068/implementing-the-alon-matias-szegedy-algorithm-for-the-second-moment-stream-appr" TargetMode="External"/><Relationship Id="rId4" Type="http://schemas.openxmlformats.org/officeDocument/2006/relationships/hyperlink" Target="https://towardsdatascience.com/how-to-scrape-tweets-from-twitter-59287e20f0f1" TargetMode="External"/><Relationship Id="rId5" Type="http://schemas.openxmlformats.org/officeDocument/2006/relationships/hyperlink" Target="https://dzone.com/articles/using-twitter-with-python-and-twee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Data Analytics</a:t>
            </a:r>
            <a:endParaRPr/>
          </a:p>
          <a:p>
            <a:pPr indent="0" lvl="0" marL="0" rtl="0" algn="ctr">
              <a:spcBef>
                <a:spcPts val="0"/>
              </a:spcBef>
              <a:spcAft>
                <a:spcPts val="0"/>
              </a:spcAft>
              <a:buNone/>
            </a:pPr>
            <a:r>
              <a:rPr lang="en"/>
              <a:t>Assignment - 3</a:t>
            </a:r>
            <a:endParaRPr/>
          </a:p>
        </p:txBody>
      </p:sp>
      <p:sp>
        <p:nvSpPr>
          <p:cNvPr id="55" name="Google Shape;55;p13"/>
          <p:cNvSpPr txBox="1"/>
          <p:nvPr>
            <p:ph idx="1" type="subTitle"/>
          </p:nvPr>
        </p:nvSpPr>
        <p:spPr>
          <a:xfrm>
            <a:off x="4033800" y="3888500"/>
            <a:ext cx="488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 Agarwal - 2016126</a:t>
            </a:r>
            <a:endParaRPr/>
          </a:p>
          <a:p>
            <a:pPr indent="0" lvl="0" marL="0" rtl="0" algn="l">
              <a:spcBef>
                <a:spcPts val="0"/>
              </a:spcBef>
              <a:spcAft>
                <a:spcPts val="0"/>
              </a:spcAft>
              <a:buNone/>
            </a:pPr>
            <a:r>
              <a:rPr lang="en"/>
              <a:t>Kaustav Vats - 2016048</a:t>
            </a:r>
            <a:endParaRPr/>
          </a:p>
        </p:txBody>
      </p:sp>
      <p:sp>
        <p:nvSpPr>
          <p:cNvPr id="56" name="Google Shape;56;p13"/>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95650" y="368825"/>
            <a:ext cx="843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Learnings</a:t>
            </a:r>
            <a:endParaRPr b="1" sz="2200"/>
          </a:p>
        </p:txBody>
      </p:sp>
      <p:sp>
        <p:nvSpPr>
          <p:cNvPr id="62" name="Google Shape;62;p14"/>
          <p:cNvSpPr txBox="1"/>
          <p:nvPr>
            <p:ph idx="1" type="body"/>
          </p:nvPr>
        </p:nvSpPr>
        <p:spPr>
          <a:xfrm>
            <a:off x="311700" y="1076275"/>
            <a:ext cx="8520600" cy="398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In our assignment, we have used tweepy and Apache Kafka to extract tweets from a stream. Tweepy is a python library, it provides various API calls which can be used to </a:t>
            </a:r>
            <a:r>
              <a:rPr b="1" lang="en" sz="1400">
                <a:solidFill>
                  <a:srgbClr val="000000"/>
                </a:solidFill>
                <a:latin typeface="Roboto"/>
                <a:ea typeface="Roboto"/>
                <a:cs typeface="Roboto"/>
                <a:sym typeface="Roboto"/>
              </a:rPr>
              <a:t>do anything on twitter data programmatically</a:t>
            </a:r>
            <a:r>
              <a:rPr lang="en" sz="1400">
                <a:solidFill>
                  <a:srgbClr val="000000"/>
                </a:solidFill>
                <a:latin typeface="Roboto"/>
                <a:ea typeface="Roboto"/>
                <a:cs typeface="Roboto"/>
                <a:sym typeface="Roboto"/>
              </a:rPr>
              <a:t>. It can be used to </a:t>
            </a:r>
            <a:r>
              <a:rPr b="1" lang="en" sz="1400">
                <a:solidFill>
                  <a:srgbClr val="000000"/>
                </a:solidFill>
                <a:latin typeface="Roboto"/>
                <a:ea typeface="Roboto"/>
                <a:cs typeface="Roboto"/>
                <a:sym typeface="Roboto"/>
              </a:rPr>
              <a:t>send and receive tweets, access any twitter user data, follow/unfollow, post, and lot more. </a:t>
            </a:r>
            <a:r>
              <a:rPr lang="en" sz="1400">
                <a:solidFill>
                  <a:srgbClr val="000000"/>
                </a:solidFill>
                <a:latin typeface="Roboto"/>
                <a:ea typeface="Roboto"/>
                <a:cs typeface="Roboto"/>
                <a:sym typeface="Roboto"/>
              </a:rPr>
              <a:t>For our assignment, we mainly focused on extracting tweets </a:t>
            </a:r>
            <a:r>
              <a:rPr lang="en" sz="1400">
                <a:solidFill>
                  <a:srgbClr val="000000"/>
                </a:solidFill>
                <a:latin typeface="Roboto"/>
                <a:ea typeface="Roboto"/>
                <a:cs typeface="Roboto"/>
                <a:sym typeface="Roboto"/>
              </a:rPr>
              <a:t>in real-time</a:t>
            </a:r>
            <a:r>
              <a:rPr lang="en" sz="1400">
                <a:solidFill>
                  <a:srgbClr val="000000"/>
                </a:solidFill>
                <a:latin typeface="Roboto"/>
                <a:ea typeface="Roboto"/>
                <a:cs typeface="Roboto"/>
                <a:sym typeface="Roboto"/>
              </a:rPr>
              <a:t> with keywords/hashtags related to COVID-19.</a:t>
            </a:r>
            <a:endParaRPr sz="1400">
              <a:solidFill>
                <a:srgbClr val="000000"/>
              </a:solidFill>
              <a:latin typeface="Roboto"/>
              <a:ea typeface="Roboto"/>
              <a:cs typeface="Roboto"/>
              <a:sym typeface="Roboto"/>
            </a:endParaRPr>
          </a:p>
          <a:p>
            <a:pPr indent="-317500" lvl="0" marL="457200" rtl="0" algn="l">
              <a:spcBef>
                <a:spcPts val="10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Kafka is a fast messaging system that </a:t>
            </a:r>
            <a:r>
              <a:rPr b="1" lang="en" sz="1400">
                <a:solidFill>
                  <a:srgbClr val="000000"/>
                </a:solidFill>
                <a:latin typeface="Roboto"/>
                <a:ea typeface="Roboto"/>
                <a:cs typeface="Roboto"/>
                <a:sym typeface="Roboto"/>
              </a:rPr>
              <a:t>enables the communication between producer and consumer using message-based topics.</a:t>
            </a:r>
            <a:r>
              <a:rPr lang="en" sz="1400">
                <a:solidFill>
                  <a:srgbClr val="000000"/>
                </a:solidFill>
                <a:latin typeface="Roboto"/>
                <a:ea typeface="Roboto"/>
                <a:cs typeface="Roboto"/>
                <a:sym typeface="Roboto"/>
              </a:rPr>
              <a:t> this messaging system is </a:t>
            </a:r>
            <a:r>
              <a:rPr b="1" lang="en" sz="1400">
                <a:solidFill>
                  <a:srgbClr val="000000"/>
                </a:solidFill>
                <a:latin typeface="Roboto"/>
                <a:ea typeface="Roboto"/>
                <a:cs typeface="Roboto"/>
                <a:sym typeface="Roboto"/>
              </a:rPr>
              <a:t>highly available and resilient to node failure with automatic recovery.</a:t>
            </a:r>
            <a:r>
              <a:rPr lang="en" sz="1400">
                <a:solidFill>
                  <a:srgbClr val="000000"/>
                </a:solidFill>
                <a:latin typeface="Roboto"/>
                <a:ea typeface="Roboto"/>
                <a:cs typeface="Roboto"/>
                <a:sym typeface="Roboto"/>
              </a:rPr>
              <a:t> This allows for making a </a:t>
            </a:r>
            <a:r>
              <a:rPr b="1" lang="en" sz="1400">
                <a:solidFill>
                  <a:srgbClr val="000000"/>
                </a:solidFill>
                <a:latin typeface="Roboto"/>
                <a:ea typeface="Roboto"/>
                <a:cs typeface="Roboto"/>
                <a:sym typeface="Roboto"/>
              </a:rPr>
              <a:t>real-time streaming application</a:t>
            </a:r>
            <a:r>
              <a:rPr lang="en" sz="1400">
                <a:solidFill>
                  <a:srgbClr val="000000"/>
                </a:solidFill>
                <a:latin typeface="Roboto"/>
                <a:ea typeface="Roboto"/>
                <a:cs typeface="Roboto"/>
                <a:sym typeface="Roboto"/>
              </a:rPr>
              <a:t>. It's an ideal system for large scale data systems. We also learned about its architecture and also about each of its components.</a:t>
            </a:r>
            <a:endParaRPr sz="1400">
              <a:solidFill>
                <a:srgbClr val="000000"/>
              </a:solidFill>
              <a:latin typeface="Roboto"/>
              <a:ea typeface="Roboto"/>
              <a:cs typeface="Roboto"/>
              <a:sym typeface="Roboto"/>
            </a:endParaRPr>
          </a:p>
          <a:p>
            <a:pPr indent="-317500" lvl="0" marL="457200" rtl="0" algn="l">
              <a:spcBef>
                <a:spcPts val="1000"/>
              </a:spcBef>
              <a:spcAft>
                <a:spcPts val="1000"/>
              </a:spcAft>
              <a:buClr>
                <a:srgbClr val="000000"/>
              </a:buClr>
              <a:buSzPts val="1400"/>
              <a:buFont typeface="Roboto"/>
              <a:buChar char="●"/>
            </a:pPr>
            <a:r>
              <a:rPr lang="en" sz="1400">
                <a:solidFill>
                  <a:srgbClr val="000000"/>
                </a:solidFill>
                <a:latin typeface="Roboto"/>
                <a:ea typeface="Roboto"/>
                <a:cs typeface="Roboto"/>
                <a:sym typeface="Roboto"/>
              </a:rPr>
              <a:t>We learned about the reservoir sampling algorithm, which provides a way of randomly choosing some samples from the item list with a huge size.</a:t>
            </a:r>
            <a:endParaRPr sz="1400">
              <a:solidFill>
                <a:srgbClr val="000000"/>
              </a:solidFill>
              <a:latin typeface="Roboto"/>
              <a:ea typeface="Roboto"/>
              <a:cs typeface="Roboto"/>
              <a:sym typeface="Roboto"/>
            </a:endParaRPr>
          </a:p>
        </p:txBody>
      </p:sp>
      <p:sp>
        <p:nvSpPr>
          <p:cNvPr id="63" name="Google Shape;63;p14"/>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9450" y="292625"/>
            <a:ext cx="843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Timing for various steps in the Assignment</a:t>
            </a:r>
            <a:endParaRPr b="1" sz="2200"/>
          </a:p>
        </p:txBody>
      </p:sp>
      <p:sp>
        <p:nvSpPr>
          <p:cNvPr id="69" name="Google Shape;69;p15"/>
          <p:cNvSpPr txBox="1"/>
          <p:nvPr>
            <p:ph idx="1" type="body"/>
          </p:nvPr>
        </p:nvSpPr>
        <p:spPr>
          <a:xfrm>
            <a:off x="311700" y="847675"/>
            <a:ext cx="8520600" cy="3945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 time intervals were: 10 minutes, 20 minutes, 30 minutes, 40 minutes.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Number of times the experiment had to be done: 15</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Total experiment time: 10 hours (600 minutes)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Total time spent in understanding, coding and obtaining the expected results was about 25 hours</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Hashtags used - </a:t>
            </a:r>
            <a:r>
              <a:rPr b="1" lang="en" sz="1400">
                <a:solidFill>
                  <a:schemeClr val="dk1"/>
                </a:solidFill>
                <a:latin typeface="Roboto"/>
                <a:ea typeface="Roboto"/>
                <a:cs typeface="Roboto"/>
                <a:sym typeface="Roboto"/>
              </a:rPr>
              <a:t>#Covid-19, #Coronavirus and #</a:t>
            </a:r>
            <a:r>
              <a:rPr b="1" lang="en" sz="1400">
                <a:solidFill>
                  <a:schemeClr val="dk1"/>
                </a:solidFill>
                <a:latin typeface="Roboto"/>
                <a:ea typeface="Roboto"/>
                <a:cs typeface="Roboto"/>
                <a:sym typeface="Roboto"/>
              </a:rPr>
              <a:t>Covid19</a:t>
            </a:r>
            <a:endParaRPr b="1"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File Structure- </a:t>
            </a:r>
            <a:endParaRPr sz="1400">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KafkaProducer.py</a:t>
            </a:r>
            <a:r>
              <a:rPr lang="en">
                <a:solidFill>
                  <a:schemeClr val="dk1"/>
                </a:solidFill>
                <a:latin typeface="Roboto"/>
                <a:ea typeface="Roboto"/>
                <a:cs typeface="Roboto"/>
                <a:sym typeface="Roboto"/>
              </a:rPr>
              <a:t>: Extracts tweets using tweepy library and adds them to a stream using kafkaProducer api.</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KafkaConsumer.py</a:t>
            </a:r>
            <a:r>
              <a:rPr lang="en">
                <a:solidFill>
                  <a:schemeClr val="dk1"/>
                </a:solidFill>
                <a:latin typeface="Roboto"/>
                <a:ea typeface="Roboto"/>
                <a:cs typeface="Roboto"/>
                <a:sym typeface="Roboto"/>
              </a:rPr>
              <a:t>: Reads tweets from the stream and applies reservoir sampling algorithm and dumps data in a pickle file.</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AMS.py</a:t>
            </a:r>
            <a:r>
              <a:rPr lang="en">
                <a:solidFill>
                  <a:schemeClr val="dk1"/>
                </a:solidFill>
                <a:latin typeface="Roboto"/>
                <a:ea typeface="Roboto"/>
                <a:cs typeface="Roboto"/>
                <a:sym typeface="Roboto"/>
              </a:rPr>
              <a:t>: This programs reads the dumped data and applies ams algorithm to compute second moment.</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A3.py</a:t>
            </a:r>
            <a:r>
              <a:rPr lang="en" sz="1400">
                <a:solidFill>
                  <a:schemeClr val="dk1"/>
                </a:solidFill>
                <a:latin typeface="Roboto"/>
                <a:ea typeface="Roboto"/>
                <a:cs typeface="Roboto"/>
                <a:sym typeface="Roboto"/>
              </a:rPr>
              <a:t>: Contains tweets extraction code using tweepy library</a:t>
            </a:r>
            <a:r>
              <a:rPr lang="en">
                <a:solidFill>
                  <a:schemeClr val="dk1"/>
                </a:solidFill>
                <a:latin typeface="Roboto"/>
                <a:ea typeface="Roboto"/>
                <a:cs typeface="Roboto"/>
                <a:sym typeface="Roboto"/>
              </a:rPr>
              <a:t> and dumps the data in a pickle file.</a:t>
            </a:r>
            <a:endParaRPr>
              <a:solidFill>
                <a:schemeClr val="dk1"/>
              </a:solidFill>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Data Folder &amp; Graphs Folders</a:t>
            </a:r>
            <a:r>
              <a:rPr lang="en">
                <a:solidFill>
                  <a:schemeClr val="dk1"/>
                </a:solidFill>
                <a:latin typeface="Roboto"/>
                <a:ea typeface="Roboto"/>
                <a:cs typeface="Roboto"/>
                <a:sym typeface="Roboto"/>
              </a:rPr>
              <a:t>: Contains all dumped data and graphs for all time intervals.</a:t>
            </a:r>
            <a:endParaRPr>
              <a:solidFill>
                <a:schemeClr val="dk1"/>
              </a:solidFill>
              <a:latin typeface="Roboto"/>
              <a:ea typeface="Roboto"/>
              <a:cs typeface="Roboto"/>
              <a:sym typeface="Roboto"/>
            </a:endParaRPr>
          </a:p>
        </p:txBody>
      </p:sp>
      <p:sp>
        <p:nvSpPr>
          <p:cNvPr id="70" name="Google Shape;70;p15"/>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95650" y="445025"/>
            <a:ext cx="843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Challenges</a:t>
            </a:r>
            <a:endParaRPr b="1" sz="2200"/>
          </a:p>
        </p:txBody>
      </p:sp>
      <p:sp>
        <p:nvSpPr>
          <p:cNvPr id="76" name="Google Shape;76;p1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Kafka installation on windows. Not much a big challenge, but was difficult to find a simple installation blog for windows.</a:t>
            </a:r>
            <a:endParaRPr sz="1400">
              <a:solidFill>
                <a:schemeClr val="dk1"/>
              </a:solidFill>
              <a:latin typeface="Roboto"/>
              <a:ea typeface="Roboto"/>
              <a:cs typeface="Roboto"/>
              <a:sym typeface="Roboto"/>
            </a:endParaRPr>
          </a:p>
          <a:p>
            <a:pPr indent="-317500" lvl="0" marL="457200" rtl="0" algn="l">
              <a:spcBef>
                <a:spcPts val="1000"/>
              </a:spcBef>
              <a:spcAft>
                <a:spcPts val="0"/>
              </a:spcAft>
              <a:buClr>
                <a:schemeClr val="dk1"/>
              </a:buClr>
              <a:buSzPts val="1400"/>
              <a:buFont typeface="Roboto"/>
              <a:buChar char="●"/>
            </a:pPr>
            <a:r>
              <a:rPr lang="en" sz="1400">
                <a:solidFill>
                  <a:schemeClr val="dk1"/>
                </a:solidFill>
                <a:latin typeface="Roboto"/>
                <a:ea typeface="Roboto"/>
                <a:cs typeface="Roboto"/>
                <a:sym typeface="Roboto"/>
              </a:rPr>
              <a:t>Understanding the usage of Kafka for this assignment. Took some time to set right parameters for the real-time stream. We also noted that, if parameters are not mentioned properly then it’s possible that you’re getting previously store data from the stream instead of real-time data.</a:t>
            </a:r>
            <a:endParaRPr sz="1400">
              <a:solidFill>
                <a:schemeClr val="dk1"/>
              </a:solidFill>
              <a:latin typeface="Roboto"/>
              <a:ea typeface="Roboto"/>
              <a:cs typeface="Roboto"/>
              <a:sym typeface="Roboto"/>
            </a:endParaRPr>
          </a:p>
          <a:p>
            <a:pPr indent="-317500" lvl="0" marL="457200" rtl="0" algn="l">
              <a:spcBef>
                <a:spcPts val="1000"/>
              </a:spcBef>
              <a:spcAft>
                <a:spcPts val="1000"/>
              </a:spcAft>
              <a:buClr>
                <a:schemeClr val="dk1"/>
              </a:buClr>
              <a:buSzPts val="1400"/>
              <a:buFont typeface="Roboto"/>
              <a:buChar char="●"/>
            </a:pPr>
            <a:r>
              <a:rPr lang="en" sz="1400">
                <a:solidFill>
                  <a:schemeClr val="dk1"/>
                </a:solidFill>
                <a:latin typeface="Roboto"/>
                <a:ea typeface="Roboto"/>
                <a:cs typeface="Roboto"/>
                <a:sym typeface="Roboto"/>
              </a:rPr>
              <a:t>Collection of tweets was a big task, as it requires good network connectivity for long duration. To </a:t>
            </a:r>
            <a:r>
              <a:rPr lang="en" sz="1400">
                <a:solidFill>
                  <a:schemeClr val="dk1"/>
                </a:solidFill>
                <a:latin typeface="Roboto"/>
                <a:ea typeface="Roboto"/>
                <a:cs typeface="Roboto"/>
                <a:sym typeface="Roboto"/>
              </a:rPr>
              <a:t>achieve</a:t>
            </a:r>
            <a:r>
              <a:rPr lang="en" sz="1400">
                <a:solidFill>
                  <a:schemeClr val="dk1"/>
                </a:solidFill>
                <a:latin typeface="Roboto"/>
                <a:ea typeface="Roboto"/>
                <a:cs typeface="Roboto"/>
                <a:sym typeface="Roboto"/>
              </a:rPr>
              <a:t> that we avoided using internet for any other purpose as, it might affect data transmission rate.</a:t>
            </a:r>
            <a:endParaRPr sz="1400">
              <a:solidFill>
                <a:schemeClr val="dk1"/>
              </a:solidFill>
              <a:latin typeface="Roboto"/>
              <a:ea typeface="Roboto"/>
              <a:cs typeface="Roboto"/>
              <a:sym typeface="Roboto"/>
            </a:endParaRPr>
          </a:p>
        </p:txBody>
      </p:sp>
      <p:sp>
        <p:nvSpPr>
          <p:cNvPr id="77" name="Google Shape;77;p16"/>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06950" y="353600"/>
            <a:ext cx="833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Working</a:t>
            </a:r>
            <a:endParaRPr b="1" sz="2200"/>
          </a:p>
        </p:txBody>
      </p:sp>
      <p:sp>
        <p:nvSpPr>
          <p:cNvPr id="83" name="Google Shape;83;p17"/>
          <p:cNvSpPr txBox="1"/>
          <p:nvPr>
            <p:ph idx="1" type="body"/>
          </p:nvPr>
        </p:nvSpPr>
        <p:spPr>
          <a:xfrm>
            <a:off x="235500" y="941525"/>
            <a:ext cx="8520600" cy="37434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We have used a Tweepy and Kafka in python to stream the data </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There is one producer instance and one consumer instance</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Both the codes are run </a:t>
            </a:r>
            <a:r>
              <a:rPr lang="en" sz="1400">
                <a:solidFill>
                  <a:schemeClr val="dk1"/>
                </a:solidFill>
                <a:latin typeface="Roboto"/>
                <a:ea typeface="Roboto"/>
                <a:cs typeface="Roboto"/>
                <a:sym typeface="Roboto"/>
              </a:rPr>
              <a:t>parallely and consumer keeps collecting the stream of tweets generated by the producer</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For each tweet, we extract the user id from the tweet</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There is a time counter which keeps a track of time lapsed</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 dictionary maintains the count of the number of tweets done per user. The size of this dictionary does not exceed 10,000 at any point.</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Once the dictionary size is 10,000, then for a new tweet that comes, we generate a random number between 1 and 10,000. The uid present at that index in the ordered dictionary is popped and updated with this new user id and the corresponding value is 1.</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Once the time interval is over, the respective dictionary containing the user id and number of tweets is pickled and stored.</a:t>
            </a:r>
            <a:endParaRPr sz="1400">
              <a:solidFill>
                <a:schemeClr val="dk1"/>
              </a:solidFill>
              <a:latin typeface="Roboto"/>
              <a:ea typeface="Roboto"/>
              <a:cs typeface="Roboto"/>
              <a:sym typeface="Roboto"/>
            </a:endParaRPr>
          </a:p>
          <a:p>
            <a:pPr indent="-317500" lvl="0" marL="457200" rtl="0" algn="l">
              <a:lnSpc>
                <a:spcPct val="12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We also store the total number of tweets received in that particular interval (Window size).</a:t>
            </a:r>
            <a:endParaRPr sz="1400">
              <a:solidFill>
                <a:schemeClr val="dk1"/>
              </a:solidFill>
              <a:latin typeface="Roboto"/>
              <a:ea typeface="Roboto"/>
              <a:cs typeface="Roboto"/>
              <a:sym typeface="Roboto"/>
            </a:endParaRPr>
          </a:p>
          <a:p>
            <a:pPr indent="0" lvl="0" marL="457200" rtl="0" algn="l">
              <a:lnSpc>
                <a:spcPct val="125000"/>
              </a:lnSpc>
              <a:spcBef>
                <a:spcPts val="0"/>
              </a:spcBef>
              <a:spcAft>
                <a:spcPts val="0"/>
              </a:spcAft>
              <a:buNone/>
            </a:pPr>
            <a:r>
              <a:t/>
            </a:r>
            <a:endParaRPr sz="1400">
              <a:solidFill>
                <a:schemeClr val="dk1"/>
              </a:solidFill>
              <a:latin typeface="Roboto"/>
              <a:ea typeface="Roboto"/>
              <a:cs typeface="Roboto"/>
              <a:sym typeface="Roboto"/>
            </a:endParaRPr>
          </a:p>
        </p:txBody>
      </p:sp>
      <p:sp>
        <p:nvSpPr>
          <p:cNvPr id="84" name="Google Shape;84;p17"/>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406950" y="353600"/>
            <a:ext cx="833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Computing the Surprise Number</a:t>
            </a:r>
            <a:endParaRPr b="1" sz="2200"/>
          </a:p>
          <a:p>
            <a:pPr indent="0" lvl="0" marL="0" rtl="0" algn="l">
              <a:spcBef>
                <a:spcPts val="0"/>
              </a:spcBef>
              <a:spcAft>
                <a:spcPts val="0"/>
              </a:spcAft>
              <a:buNone/>
            </a:pPr>
            <a:r>
              <a:t/>
            </a:r>
            <a:endParaRPr b="1" sz="2200"/>
          </a:p>
        </p:txBody>
      </p:sp>
      <p:sp>
        <p:nvSpPr>
          <p:cNvPr id="90" name="Google Shape;90;p18"/>
          <p:cNvSpPr txBox="1"/>
          <p:nvPr>
            <p:ph idx="1" type="body"/>
          </p:nvPr>
        </p:nvSpPr>
        <p:spPr>
          <a:xfrm>
            <a:off x="235500" y="941525"/>
            <a:ext cx="8520600" cy="37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Applying the AMS algorithm to compute the expected surprise number:</a:t>
            </a:r>
            <a:endParaRPr sz="1400">
              <a:solidFill>
                <a:schemeClr val="dk1"/>
              </a:solidFill>
              <a:latin typeface="Roboto"/>
              <a:ea typeface="Roboto"/>
              <a:cs typeface="Roboto"/>
              <a:sym typeface="Roboto"/>
            </a:endParaRPr>
          </a:p>
          <a:p>
            <a:pPr indent="-317500" lvl="0" marL="457200" rtl="0" algn="l">
              <a:spcBef>
                <a:spcPts val="1000"/>
              </a:spcBef>
              <a:spcAft>
                <a:spcPts val="0"/>
              </a:spcAft>
              <a:buClr>
                <a:schemeClr val="dk1"/>
              </a:buClr>
              <a:buSzPts val="1400"/>
              <a:buFont typeface="Roboto"/>
              <a:buChar char="●"/>
            </a:pPr>
            <a:r>
              <a:rPr lang="en" sz="1400">
                <a:solidFill>
                  <a:schemeClr val="dk1"/>
                </a:solidFill>
                <a:latin typeface="Roboto"/>
                <a:ea typeface="Roboto"/>
                <a:cs typeface="Roboto"/>
                <a:sym typeface="Roboto"/>
              </a:rPr>
              <a:t>Surprise number is given by: E(n * (2 * X.value - 1)</a:t>
            </a:r>
            <a:endParaRPr sz="1400">
              <a:solidFill>
                <a:schemeClr val="dk1"/>
              </a:solidFill>
              <a:latin typeface="Roboto"/>
              <a:ea typeface="Roboto"/>
              <a:cs typeface="Roboto"/>
              <a:sym typeface="Roboto"/>
            </a:endParaRPr>
          </a:p>
          <a:p>
            <a:pPr indent="-317500" lvl="0" marL="457200" rtl="0" algn="l">
              <a:spcBef>
                <a:spcPts val="100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Thus in our case this is calculated by:</a:t>
            </a:r>
            <a:endParaRPr sz="1400">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  * ∑(2 * values - 1))/(number of distinct users)</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where n = number of tweets streamed in that interval</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summation over values is done by taking the values from the stored dictionary</a:t>
            </a:r>
            <a:endParaRPr>
              <a:solidFill>
                <a:schemeClr val="dk1"/>
              </a:solidFill>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Number of distinct users is computed by taking the length of dictionary</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457200" rtl="0" algn="l">
              <a:lnSpc>
                <a:spcPct val="125000"/>
              </a:lnSpc>
              <a:spcBef>
                <a:spcPts val="1600"/>
              </a:spcBef>
              <a:spcAft>
                <a:spcPts val="0"/>
              </a:spcAft>
              <a:buNone/>
            </a:pPr>
            <a:r>
              <a:t/>
            </a:r>
            <a:endParaRPr sz="1400">
              <a:solidFill>
                <a:schemeClr val="dk1"/>
              </a:solidFill>
              <a:latin typeface="Roboto"/>
              <a:ea typeface="Roboto"/>
              <a:cs typeface="Roboto"/>
              <a:sym typeface="Roboto"/>
            </a:endParaRPr>
          </a:p>
        </p:txBody>
      </p:sp>
      <p:sp>
        <p:nvSpPr>
          <p:cNvPr id="91" name="Google Shape;91;p18"/>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2617300" y="334200"/>
            <a:ext cx="6204800" cy="4460125"/>
          </a:xfrm>
          <a:prstGeom prst="rect">
            <a:avLst/>
          </a:prstGeom>
          <a:noFill/>
          <a:ln>
            <a:noFill/>
          </a:ln>
        </p:spPr>
      </p:pic>
      <p:sp>
        <p:nvSpPr>
          <p:cNvPr id="98" name="Google Shape;98;p19"/>
          <p:cNvSpPr txBox="1"/>
          <p:nvPr/>
        </p:nvSpPr>
        <p:spPr>
          <a:xfrm>
            <a:off x="471750" y="509775"/>
            <a:ext cx="43827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Results</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 magnitude of surprise number keeps increasing as we increase the streaming interval.</a:t>
            </a:r>
            <a:endParaRPr sz="1600">
              <a:solidFill>
                <a:srgbClr val="000000"/>
              </a:solidFill>
              <a:latin typeface="Roboto"/>
              <a:ea typeface="Roboto"/>
              <a:cs typeface="Roboto"/>
              <a:sym typeface="Roboto"/>
            </a:endParaRPr>
          </a:p>
          <a:p>
            <a:pPr indent="-330200" lvl="0" marL="457200" rtl="0" algn="l">
              <a:spcBef>
                <a:spcPts val="1000"/>
              </a:spcBef>
              <a:spcAft>
                <a:spcPts val="1000"/>
              </a:spcAft>
              <a:buClr>
                <a:srgbClr val="000000"/>
              </a:buClr>
              <a:buSzPts val="1600"/>
              <a:buFont typeface="Roboto"/>
              <a:buChar char="●"/>
            </a:pPr>
            <a:r>
              <a:rPr lang="en" sz="1600">
                <a:solidFill>
                  <a:srgbClr val="000000"/>
                </a:solidFill>
                <a:latin typeface="Roboto"/>
                <a:ea typeface="Roboto"/>
                <a:cs typeface="Roboto"/>
                <a:sym typeface="Roboto"/>
              </a:rPr>
              <a:t>This progressive increase can be attributed to the fast increment of Numerator i.e. the total number of tweets streamed in that interval. However, the denominator remains almost the same i.e. 10k.</a:t>
            </a:r>
            <a:endParaRPr sz="1600">
              <a:solidFill>
                <a:srgbClr val="000000"/>
              </a:solidFill>
              <a:latin typeface="Roboto"/>
              <a:ea typeface="Roboto"/>
              <a:cs typeface="Roboto"/>
              <a:sym typeface="Roboto"/>
            </a:endParaRPr>
          </a:p>
        </p:txBody>
      </p:sp>
      <p:sp>
        <p:nvSpPr>
          <p:cNvPr id="104" name="Google Shape;104;p20"/>
          <p:cNvSpPr/>
          <p:nvPr/>
        </p:nvSpPr>
        <p:spPr>
          <a:xfrm>
            <a:off x="-4225" y="0"/>
            <a:ext cx="9144000" cy="5143500"/>
          </a:xfrm>
          <a:prstGeom prst="frame">
            <a:avLst>
              <a:gd fmla="val 4729" name="adj1"/>
            </a:avLst>
          </a:prstGeom>
          <a:solidFill>
            <a:srgbClr val="76A5AF"/>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Inferences</a:t>
            </a: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11" name="Google Shape;111;p2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3"/>
              </a:rPr>
              <a:t>https://stackoverflow.com/questions/36114068/implementing-the-alon-matias-szegedy-algorithm-for-the-second-moment-stream-appr</a:t>
            </a:r>
            <a:endParaRPr sz="1400">
              <a:latin typeface="Roboto"/>
              <a:ea typeface="Roboto"/>
              <a:cs typeface="Roboto"/>
              <a:sym typeface="Roboto"/>
            </a:endParaRPr>
          </a:p>
          <a:p>
            <a:pPr indent="-317500" lvl="0" marL="457200" rtl="0" algn="l">
              <a:spcBef>
                <a:spcPts val="1000"/>
              </a:spcBef>
              <a:spcAft>
                <a:spcPts val="0"/>
              </a:spcAft>
              <a:buSzPts val="1400"/>
              <a:buFont typeface="Roboto"/>
              <a:buChar char="●"/>
            </a:pPr>
            <a:r>
              <a:rPr lang="en" sz="1400" u="sng">
                <a:solidFill>
                  <a:schemeClr val="hlink"/>
                </a:solidFill>
                <a:latin typeface="Roboto"/>
                <a:ea typeface="Roboto"/>
                <a:cs typeface="Roboto"/>
                <a:sym typeface="Roboto"/>
                <a:hlinkClick r:id="rId4"/>
              </a:rPr>
              <a:t>https://towardsdatascience.com/how-to-scrape-tweets-from-twitter-59287e20f0f1</a:t>
            </a:r>
            <a:endParaRPr sz="1400">
              <a:latin typeface="Roboto"/>
              <a:ea typeface="Roboto"/>
              <a:cs typeface="Roboto"/>
              <a:sym typeface="Roboto"/>
            </a:endParaRPr>
          </a:p>
          <a:p>
            <a:pPr indent="-317500" lvl="0" marL="457200" rtl="0" algn="l">
              <a:spcBef>
                <a:spcPts val="1000"/>
              </a:spcBef>
              <a:spcAft>
                <a:spcPts val="0"/>
              </a:spcAft>
              <a:buSzPts val="1400"/>
              <a:buFont typeface="Roboto"/>
              <a:buChar char="●"/>
            </a:pPr>
            <a:r>
              <a:rPr lang="en" sz="1400">
                <a:latin typeface="Roboto"/>
                <a:ea typeface="Roboto"/>
                <a:cs typeface="Roboto"/>
                <a:sym typeface="Roboto"/>
              </a:rPr>
              <a:t>Tweepy API examples - </a:t>
            </a:r>
            <a:r>
              <a:rPr lang="en" sz="1400" u="sng">
                <a:solidFill>
                  <a:schemeClr val="hlink"/>
                </a:solidFill>
                <a:latin typeface="Roboto"/>
                <a:ea typeface="Roboto"/>
                <a:cs typeface="Roboto"/>
                <a:sym typeface="Roboto"/>
                <a:hlinkClick r:id="rId5"/>
              </a:rPr>
              <a:t>https://dzone.com/articles/using-twitter-with-python-and-tweepy</a:t>
            </a:r>
            <a:endParaRPr sz="1400">
              <a:latin typeface="Roboto"/>
              <a:ea typeface="Roboto"/>
              <a:cs typeface="Roboto"/>
              <a:sym typeface="Roboto"/>
            </a:endParaRPr>
          </a:p>
          <a:p>
            <a:pPr indent="-317500" lvl="0" marL="457200" rtl="0" algn="l">
              <a:spcBef>
                <a:spcPts val="1000"/>
              </a:spcBef>
              <a:spcAft>
                <a:spcPts val="0"/>
              </a:spcAft>
              <a:buSzPts val="1400"/>
              <a:buFont typeface="Roboto"/>
              <a:buChar char="●"/>
            </a:pPr>
            <a:r>
              <a:t/>
            </a:r>
            <a:endParaRPr sz="1400">
              <a:latin typeface="Roboto"/>
              <a:ea typeface="Roboto"/>
              <a:cs typeface="Roboto"/>
              <a:sym typeface="Roboto"/>
            </a:endParaRPr>
          </a:p>
          <a:p>
            <a:pPr indent="0" lvl="0" marL="457200" rtl="0" algn="l">
              <a:spcBef>
                <a:spcPts val="1000"/>
              </a:spcBef>
              <a:spcAft>
                <a:spcPts val="1600"/>
              </a:spcAft>
              <a:buNone/>
            </a:pPr>
            <a:r>
              <a:t/>
            </a:r>
            <a:endParaRPr sz="1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