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5" r:id="rId3"/>
    <p:sldId id="261" r:id="rId4"/>
    <p:sldId id="267" r:id="rId5"/>
    <p:sldId id="268" r:id="rId6"/>
    <p:sldId id="257" r:id="rId7"/>
    <p:sldId id="260" r:id="rId8"/>
    <p:sldId id="258" r:id="rId9"/>
    <p:sldId id="262" r:id="rId10"/>
    <p:sldId id="259" r:id="rId11"/>
    <p:sldId id="266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D3EE"/>
    <a:srgbClr val="172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4668-0714-4447-8ECF-13E42F541B09}" type="datetimeFigureOut">
              <a:rPr lang="ru-RU" smtClean="0"/>
              <a:t>08.06.2025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F4882-22BE-45A8-BF6D-6EFA11BC3B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117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4668-0714-4447-8ECF-13E42F541B09}" type="datetimeFigureOut">
              <a:rPr lang="ru-RU" smtClean="0"/>
              <a:t>08.06.2025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F4882-22BE-45A8-BF6D-6EFA11BC3B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7904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4668-0714-4447-8ECF-13E42F541B09}" type="datetimeFigureOut">
              <a:rPr lang="ru-RU" smtClean="0"/>
              <a:t>08.06.2025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F4882-22BE-45A8-BF6D-6EFA11BC3B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262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4668-0714-4447-8ECF-13E42F541B09}" type="datetimeFigureOut">
              <a:rPr lang="ru-RU" smtClean="0"/>
              <a:t>08.06.2025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F4882-22BE-45A8-BF6D-6EFA11BC3B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189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4668-0714-4447-8ECF-13E42F541B09}" type="datetimeFigureOut">
              <a:rPr lang="ru-RU" smtClean="0"/>
              <a:t>08.06.2025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F4882-22BE-45A8-BF6D-6EFA11BC3B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008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4668-0714-4447-8ECF-13E42F541B09}" type="datetimeFigureOut">
              <a:rPr lang="ru-RU" smtClean="0"/>
              <a:t>08.06.2025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F4882-22BE-45A8-BF6D-6EFA11BC3B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3670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4668-0714-4447-8ECF-13E42F541B09}" type="datetimeFigureOut">
              <a:rPr lang="ru-RU" smtClean="0"/>
              <a:t>08.06.2025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F4882-22BE-45A8-BF6D-6EFA11BC3B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791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4668-0714-4447-8ECF-13E42F541B09}" type="datetimeFigureOut">
              <a:rPr lang="ru-RU" smtClean="0"/>
              <a:t>08.06.2025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F4882-22BE-45A8-BF6D-6EFA11BC3B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663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4668-0714-4447-8ECF-13E42F541B09}" type="datetimeFigureOut">
              <a:rPr lang="ru-RU" smtClean="0"/>
              <a:t>08.06.2025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F4882-22BE-45A8-BF6D-6EFA11BC3B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6454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4668-0714-4447-8ECF-13E42F541B09}" type="datetimeFigureOut">
              <a:rPr lang="ru-RU" smtClean="0"/>
              <a:t>08.06.2025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F4882-22BE-45A8-BF6D-6EFA11BC3B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7369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4668-0714-4447-8ECF-13E42F541B09}" type="datetimeFigureOut">
              <a:rPr lang="ru-RU" smtClean="0"/>
              <a:t>08.06.2025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F4882-22BE-45A8-BF6D-6EFA11BC3B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89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04668-0714-4447-8ECF-13E42F541B09}" type="datetimeFigureOut">
              <a:rPr lang="ru-RU" smtClean="0"/>
              <a:t>08.06.2025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F4882-22BE-45A8-BF6D-6EFA11BC3B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484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D3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E07A73-693E-4AC2-9EB7-B583176A8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887" y="731746"/>
            <a:ext cx="10724225" cy="238760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172741"/>
                </a:solidFill>
                <a:latin typeface="Franklin Gothic Demi Cond" panose="020B0706030402020204" pitchFamily="34" charset="0"/>
              </a:rPr>
              <a:t>Разработка чат-бота консультанта для выбора или конфигурации персональных компьютеров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E66CD4-3862-49DD-8A8D-30BCE49DA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38586" y="5097107"/>
            <a:ext cx="3266983" cy="1206701"/>
          </a:xfrm>
        </p:spPr>
        <p:txBody>
          <a:bodyPr>
            <a:normAutofit/>
          </a:bodyPr>
          <a:lstStyle/>
          <a:p>
            <a:pPr algn="r"/>
            <a:r>
              <a:rPr lang="ru-RU" sz="1800" dirty="0">
                <a:solidFill>
                  <a:srgbClr val="172741"/>
                </a:solidFill>
                <a:latin typeface="Franklin Gothic Demi Cond" panose="020B0706030402020204" pitchFamily="34" charset="0"/>
              </a:rPr>
              <a:t>Презентацию подготовил</a:t>
            </a:r>
          </a:p>
          <a:p>
            <a:pPr algn="r"/>
            <a:r>
              <a:rPr lang="ru-RU" sz="1800" dirty="0">
                <a:solidFill>
                  <a:srgbClr val="172741"/>
                </a:solidFill>
                <a:latin typeface="Franklin Gothic Demi Cond" panose="020B0706030402020204" pitchFamily="34" charset="0"/>
              </a:rPr>
              <a:t>Студент 4 курса </a:t>
            </a:r>
            <a:r>
              <a:rPr lang="ru-RU" sz="1800" dirty="0" err="1">
                <a:solidFill>
                  <a:srgbClr val="172741"/>
                </a:solidFill>
                <a:latin typeface="Franklin Gothic Demi Cond" panose="020B0706030402020204" pitchFamily="34" charset="0"/>
              </a:rPr>
              <a:t>ИСиТ</a:t>
            </a:r>
            <a:endParaRPr lang="ru-RU" sz="1800" dirty="0">
              <a:solidFill>
                <a:srgbClr val="172741"/>
              </a:solidFill>
              <a:latin typeface="Franklin Gothic Demi Cond" panose="020B0706030402020204" pitchFamily="34" charset="0"/>
            </a:endParaRPr>
          </a:p>
          <a:p>
            <a:pPr algn="r"/>
            <a:r>
              <a:rPr lang="ru-RU" sz="1800" dirty="0">
                <a:solidFill>
                  <a:srgbClr val="172741"/>
                </a:solidFill>
                <a:latin typeface="Franklin Gothic Demi Cond" panose="020B0706030402020204" pitchFamily="34" charset="0"/>
              </a:rPr>
              <a:t>Миронов Р.С.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FDD2451-A36C-4D1A-88D8-404D9B143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0200" y="4506657"/>
            <a:ext cx="23876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963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D3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C246FB-156B-41A6-A240-F4693AE5B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7118" y="297891"/>
            <a:ext cx="5784079" cy="537936"/>
          </a:xfrm>
        </p:spPr>
        <p:txBody>
          <a:bodyPr>
            <a:noAutofit/>
          </a:bodyPr>
          <a:lstStyle/>
          <a:p>
            <a:pPr algn="ctr"/>
            <a:r>
              <a:rPr lang="ru-RU" sz="4400" b="1" dirty="0">
                <a:solidFill>
                  <a:srgbClr val="172741"/>
                </a:solidFill>
                <a:latin typeface="Franklin Gothic Demi Cond" panose="020B0706030402020204" pitchFamily="34" charset="0"/>
              </a:rPr>
              <a:t>Подбор комплектующих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C3997F6-D539-4AE7-8683-2538C2138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63" y="1233997"/>
            <a:ext cx="5274176" cy="264054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7B22D4F-69CC-4EA4-ACFB-A27D18F95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63" y="4894969"/>
            <a:ext cx="5329137" cy="729034"/>
          </a:xfrm>
          <a:prstGeom prst="rect">
            <a:avLst/>
          </a:prstGeom>
        </p:spPr>
      </p:pic>
      <p:sp>
        <p:nvSpPr>
          <p:cNvPr id="9" name="Текст 8">
            <a:extLst>
              <a:ext uri="{FF2B5EF4-FFF2-40B4-BE49-F238E27FC236}">
                <a16:creationId xmlns:a16="http://schemas.microsoft.com/office/drawing/2014/main" id="{AA5D1086-CBFD-44BB-80D9-72ABC1D0A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11012" y="1358162"/>
            <a:ext cx="4314123" cy="2003852"/>
          </a:xfrm>
        </p:spPr>
        <p:txBody>
          <a:bodyPr>
            <a:normAutofit fontScale="92500"/>
          </a:bodyPr>
          <a:lstStyle/>
          <a:p>
            <a:pPr>
              <a:spcBef>
                <a:spcPts val="0"/>
              </a:spcBef>
            </a:pPr>
            <a:r>
              <a:rPr lang="ru-RU" sz="2800" dirty="0">
                <a:solidFill>
                  <a:srgbClr val="172741"/>
                </a:solidFill>
                <a:latin typeface="Franklin Gothic Medium" panose="020B0603020102020204" pitchFamily="34" charset="0"/>
              </a:rPr>
              <a:t>Для реализации алгоритма подбора комплектующих используется распределение бюджета по компонентам.</a:t>
            </a:r>
          </a:p>
          <a:p>
            <a:pPr>
              <a:spcBef>
                <a:spcPts val="0"/>
              </a:spcBef>
            </a:pP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50823E-3EE1-49DA-8E60-F51CD6E7C0A4}"/>
              </a:ext>
            </a:extLst>
          </p:cNvPr>
          <p:cNvSpPr txBox="1"/>
          <p:nvPr/>
        </p:nvSpPr>
        <p:spPr>
          <a:xfrm>
            <a:off x="7111011" y="3649810"/>
            <a:ext cx="4314123" cy="26130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2600" dirty="0">
                <a:solidFill>
                  <a:srgbClr val="172741"/>
                </a:solidFill>
                <a:latin typeface="Franklin Gothic Medium" panose="020B0603020102020204" pitchFamily="34" charset="0"/>
              </a:rPr>
              <a:t>Помимо бюджета при подборе также учитываются как физические (габариты), так и технические (тип ОЗУ, версия </a:t>
            </a:r>
            <a:r>
              <a:rPr lang="en-US" sz="2600" dirty="0">
                <a:solidFill>
                  <a:srgbClr val="172741"/>
                </a:solidFill>
                <a:latin typeface="Franklin Gothic Medium" panose="020B0603020102020204" pitchFamily="34" charset="0"/>
              </a:rPr>
              <a:t>PCIe) </a:t>
            </a:r>
            <a:r>
              <a:rPr lang="ru-RU" sz="2600" dirty="0">
                <a:solidFill>
                  <a:srgbClr val="172741"/>
                </a:solidFill>
                <a:latin typeface="Franklin Gothic Medium" panose="020B0603020102020204" pitchFamily="34" charset="0"/>
              </a:rPr>
              <a:t>параметры компонентов. </a:t>
            </a:r>
          </a:p>
        </p:txBody>
      </p:sp>
    </p:spTree>
    <p:extLst>
      <p:ext uri="{BB962C8B-B14F-4D97-AF65-F5344CB8AC3E}">
        <p14:creationId xmlns:p14="http://schemas.microsoft.com/office/powerpoint/2010/main" val="4191978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D3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86C279-EE10-42B8-A80C-FDB20CABA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214" y="105074"/>
            <a:ext cx="9787572" cy="727075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>
                <a:solidFill>
                  <a:srgbClr val="172741"/>
                </a:solidFill>
                <a:latin typeface="Franklin Gothic Demi Cond" panose="020B0706030402020204" pitchFamily="34" charset="0"/>
              </a:rPr>
              <a:t>Алгоритм подбора комплектующих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D01ED18-4ACE-4BCE-9EE2-DF0FE39D8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6348" y="988218"/>
            <a:ext cx="4423092" cy="5493862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rgbClr val="172741"/>
                </a:solidFill>
                <a:latin typeface="Franklin Gothic Medium Cond" panose="020B0606030402020204" pitchFamily="34" charset="0"/>
              </a:rPr>
              <a:t>Подбор комплектующих происходит поэтапно: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172741"/>
                </a:solidFill>
                <a:latin typeface="Franklin Gothic Medium Cond" panose="020B0606030402020204" pitchFamily="34" charset="0"/>
              </a:rPr>
              <a:t>Процессор;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172741"/>
                </a:solidFill>
                <a:latin typeface="Franklin Gothic Medium Cond" panose="020B0606030402020204" pitchFamily="34" charset="0"/>
              </a:rPr>
              <a:t>Материнская плата;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172741"/>
                </a:solidFill>
                <a:latin typeface="Franklin Gothic Medium Cond" panose="020B0606030402020204" pitchFamily="34" charset="0"/>
              </a:rPr>
              <a:t>ОЗУ;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172741"/>
                </a:solidFill>
                <a:latin typeface="Franklin Gothic Medium Cond" panose="020B0606030402020204" pitchFamily="34" charset="0"/>
              </a:rPr>
              <a:t>Система охлаждения ЦП;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172741"/>
                </a:solidFill>
                <a:latin typeface="Franklin Gothic Medium Cond" panose="020B0606030402020204" pitchFamily="34" charset="0"/>
              </a:rPr>
              <a:t>Видеокарта;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172741"/>
                </a:solidFill>
                <a:latin typeface="Franklin Gothic Medium Cond" panose="020B0606030402020204" pitchFamily="34" charset="0"/>
              </a:rPr>
              <a:t>Накопители;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172741"/>
                </a:solidFill>
                <a:latin typeface="Franklin Gothic Medium Cond" panose="020B0606030402020204" pitchFamily="34" charset="0"/>
              </a:rPr>
              <a:t>Блок питания;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172741"/>
                </a:solidFill>
                <a:latin typeface="Franklin Gothic Medium Cond" panose="020B0606030402020204" pitchFamily="34" charset="0"/>
              </a:rPr>
              <a:t>Корпус.</a:t>
            </a:r>
            <a:br>
              <a:rPr lang="ru-RU" sz="2400" dirty="0">
                <a:solidFill>
                  <a:srgbClr val="172741"/>
                </a:solidFill>
                <a:latin typeface="Franklin Gothic Medium Cond" panose="020B0606030402020204" pitchFamily="34" charset="0"/>
              </a:rPr>
            </a:br>
            <a:endParaRPr lang="ru-RU" sz="2400" dirty="0">
              <a:solidFill>
                <a:srgbClr val="172741"/>
              </a:solidFill>
              <a:latin typeface="Franklin Gothic Medium Cond" panose="020B0606030402020204" pitchFamily="34" charset="0"/>
            </a:endParaRP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6ADC2D71-1E94-4B2A-9B6F-41F5140371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2562" y="988218"/>
            <a:ext cx="4894810" cy="5401170"/>
          </a:xfrm>
        </p:spPr>
      </p:pic>
    </p:spTree>
    <p:extLst>
      <p:ext uri="{BB962C8B-B14F-4D97-AF65-F5344CB8AC3E}">
        <p14:creationId xmlns:p14="http://schemas.microsoft.com/office/powerpoint/2010/main" val="325876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D3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6E1C5B-EBBA-4F73-A7B8-DE0D896A9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0901" y="98983"/>
            <a:ext cx="5620705" cy="877561"/>
          </a:xfrm>
        </p:spPr>
        <p:txBody>
          <a:bodyPr anchor="ctr">
            <a:normAutofit/>
          </a:bodyPr>
          <a:lstStyle/>
          <a:p>
            <a:pPr algn="ctr"/>
            <a:r>
              <a:rPr lang="ru-RU" sz="4400" b="1" dirty="0">
                <a:solidFill>
                  <a:srgbClr val="172741"/>
                </a:solidFill>
                <a:latin typeface="Franklin Gothic Demi Cond" panose="020B0706030402020204" pitchFamily="34" charset="0"/>
              </a:rPr>
              <a:t>Пример конфигурации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63208A-CA82-42D5-B360-667948C0E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491" y="3429000"/>
            <a:ext cx="3636222" cy="3150493"/>
          </a:xfrm>
          <a:prstGeom prst="rect">
            <a:avLst/>
          </a:prstGeom>
        </p:spPr>
      </p:pic>
      <p:pic>
        <p:nvPicPr>
          <p:cNvPr id="6" name="Объект 14">
            <a:extLst>
              <a:ext uri="{FF2B5EF4-FFF2-40B4-BE49-F238E27FC236}">
                <a16:creationId xmlns:a16="http://schemas.microsoft.com/office/drawing/2014/main" id="{CF2071B6-28B6-4BA5-ACB6-32C2564A8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281" y="1215897"/>
            <a:ext cx="3652509" cy="536359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779AFFC-E9EC-43F3-ACF3-24C81082A6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039" y="1215897"/>
            <a:ext cx="3696766" cy="357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574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D3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058A2-6AB3-4610-976E-212437E0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389" y="364092"/>
            <a:ext cx="5159222" cy="610340"/>
          </a:xfrm>
        </p:spPr>
        <p:txBody>
          <a:bodyPr>
            <a:noAutofit/>
          </a:bodyPr>
          <a:lstStyle/>
          <a:p>
            <a:pPr algn="ctr"/>
            <a:r>
              <a:rPr lang="ru-RU" sz="4400" b="1" dirty="0">
                <a:solidFill>
                  <a:srgbClr val="172741"/>
                </a:solidFill>
                <a:latin typeface="Franklin Gothic Demi Cond" panose="020B0706030402020204" pitchFamily="34" charset="0"/>
              </a:rPr>
              <a:t>Заключение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6E9C9AA-9E98-4AAF-9A59-68C99EA46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5727" y="1529177"/>
            <a:ext cx="10953919" cy="3799643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rgbClr val="172741"/>
                </a:solidFill>
                <a:latin typeface="Franklin Gothic Medium Cond" panose="020B0606030402020204" pitchFamily="34" charset="0"/>
              </a:rPr>
              <a:t>По итогам проделанной работы были изучены технические характеристики компонентов ПК, разработана база данных комплектующих и готовых сборок, созданы и реализованы структуры алгоритмов подбора и сценариев диалога, реализована автоматизированная система подбора готовых персональных компьютеров и комплектующих для последующей конфигурации на базе чат-бота для мессенджера </a:t>
            </a:r>
            <a:r>
              <a:rPr lang="en-US" sz="2800" dirty="0">
                <a:solidFill>
                  <a:srgbClr val="172741"/>
                </a:solidFill>
                <a:latin typeface="Franklin Gothic Medium Cond" panose="020B0606030402020204" pitchFamily="34" charset="0"/>
              </a:rPr>
              <a:t>Telegram.</a:t>
            </a:r>
            <a:endParaRPr lang="ru-RU" sz="2800" dirty="0">
              <a:solidFill>
                <a:srgbClr val="172741"/>
              </a:solidFill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988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D3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4F20F-A2A7-4E29-8613-491D6C95F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877"/>
            <a:ext cx="10515600" cy="1036319"/>
          </a:xfrm>
        </p:spPr>
        <p:txBody>
          <a:bodyPr/>
          <a:lstStyle/>
          <a:p>
            <a:pPr algn="ctr"/>
            <a:r>
              <a:rPr lang="ru-RU" b="1" dirty="0">
                <a:solidFill>
                  <a:srgbClr val="172741"/>
                </a:solidFill>
                <a:latin typeface="Franklin Gothic Demi Cond" panose="020B0706030402020204" pitchFamily="34" charset="0"/>
              </a:rPr>
              <a:t>Цель и 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BF11E6-4DDF-4D8E-BF7D-B8A3C0948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dirty="0">
                <a:solidFill>
                  <a:srgbClr val="172741"/>
                </a:solidFill>
                <a:latin typeface="Franklin Gothic Medium Cond" panose="020B0606030402020204" pitchFamily="34" charset="0"/>
              </a:rPr>
              <a:t>Цель</a:t>
            </a:r>
            <a:r>
              <a:rPr lang="ru-RU" sz="3200" dirty="0">
                <a:solidFill>
                  <a:srgbClr val="172741"/>
                </a:solidFill>
                <a:latin typeface="Franklin Gothic Medium Cond" panose="020B0606030402020204" pitchFamily="34" charset="0"/>
              </a:rPr>
              <a:t> </a:t>
            </a:r>
            <a:r>
              <a:rPr lang="ru-RU" sz="3200" dirty="0">
                <a:solidFill>
                  <a:srgbClr val="172741"/>
                </a:solidFill>
                <a:latin typeface="Franklin Gothic Medium Cond" panose="020B0606030402020204" pitchFamily="34" charset="0"/>
                <a:sym typeface="Symbol" panose="05050102010706020507" pitchFamily="18" charset="2"/>
              </a:rPr>
              <a:t> разработка чат-бота, способного конфигурировать ПК и подбирать готовые сборки.</a:t>
            </a:r>
          </a:p>
          <a:p>
            <a:pPr marL="0" indent="0">
              <a:buNone/>
            </a:pPr>
            <a:endParaRPr lang="ru-RU" sz="3200" dirty="0">
              <a:solidFill>
                <a:srgbClr val="172741"/>
              </a:solidFill>
              <a:latin typeface="Franklin Gothic Medium Cond" panose="020B0606030402020204" pitchFamily="34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ru-RU" sz="3200" b="1" dirty="0">
                <a:solidFill>
                  <a:srgbClr val="172741"/>
                </a:solidFill>
                <a:latin typeface="Franklin Gothic Medium Cond" panose="020B0606030402020204" pitchFamily="34" charset="0"/>
              </a:rPr>
              <a:t>Актуальность:</a:t>
            </a:r>
          </a:p>
          <a:p>
            <a:r>
              <a:rPr lang="ru-RU" sz="3200" dirty="0">
                <a:solidFill>
                  <a:srgbClr val="172741"/>
                </a:solidFill>
                <a:latin typeface="Franklin Gothic Medium Cond" panose="020B0606030402020204" pitchFamily="34" charset="0"/>
              </a:rPr>
              <a:t>Рынок комплектующих стремительно развивается;</a:t>
            </a:r>
          </a:p>
          <a:p>
            <a:r>
              <a:rPr lang="ru-RU" sz="3200" dirty="0">
                <a:solidFill>
                  <a:srgbClr val="172741"/>
                </a:solidFill>
                <a:latin typeface="Franklin Gothic Medium Cond" panose="020B0606030402020204" pitchFamily="34" charset="0"/>
              </a:rPr>
              <a:t>Сложность выбора устройств;</a:t>
            </a:r>
          </a:p>
          <a:p>
            <a:r>
              <a:rPr lang="ru-RU" sz="3200" dirty="0">
                <a:solidFill>
                  <a:srgbClr val="172741"/>
                </a:solidFill>
                <a:latin typeface="Franklin Gothic Medium Cond" panose="020B0606030402020204" pitchFamily="34" charset="0"/>
              </a:rPr>
              <a:t>Популярность мессенджера </a:t>
            </a:r>
            <a:r>
              <a:rPr lang="en-US" sz="3200" dirty="0">
                <a:solidFill>
                  <a:srgbClr val="172741"/>
                </a:solidFill>
                <a:latin typeface="Franklin Gothic Medium Cond" panose="020B0606030402020204" pitchFamily="34" charset="0"/>
              </a:rPr>
              <a:t>Telegram</a:t>
            </a:r>
            <a:r>
              <a:rPr lang="ru-RU" sz="3200" dirty="0">
                <a:solidFill>
                  <a:srgbClr val="172741"/>
                </a:solidFill>
                <a:latin typeface="Franklin Gothic Medium Cond" panose="020B0606030402020204" pitchFamily="34" charset="0"/>
              </a:rPr>
              <a:t>.</a:t>
            </a:r>
          </a:p>
          <a:p>
            <a:endParaRPr lang="ru-RU" sz="3200" b="1" dirty="0">
              <a:solidFill>
                <a:srgbClr val="172741"/>
              </a:solidFill>
              <a:latin typeface="Franklin Gothic Medium Cond" panose="020B0606030402020204" pitchFamily="34" charset="0"/>
            </a:endParaRPr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AF2C066-CD03-45AC-9569-B572AE890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7389">
            <a:off x="9428082" y="4373101"/>
            <a:ext cx="1659386" cy="165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133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D3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64274E-B8AF-4F85-9765-834EF79EC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300" y="2539014"/>
            <a:ext cx="3932237" cy="1229557"/>
          </a:xfrm>
        </p:spPr>
        <p:txBody>
          <a:bodyPr anchor="t">
            <a:noAutofit/>
          </a:bodyPr>
          <a:lstStyle/>
          <a:p>
            <a:r>
              <a:rPr lang="ru-RU" sz="4400" b="1" dirty="0">
                <a:solidFill>
                  <a:srgbClr val="172741"/>
                </a:solidFill>
                <a:latin typeface="Franklin Gothic Demi Cond" panose="020B0706030402020204" pitchFamily="34" charset="0"/>
              </a:rPr>
              <a:t>Сценарии диалога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B7A297A-2EC7-4EA6-AB26-369A23C1A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514" y="127485"/>
            <a:ext cx="8676443" cy="660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770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D3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B4D395-F089-43AF-A873-F4644EB51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388" y="445769"/>
            <a:ext cx="3932237" cy="1330325"/>
          </a:xfrm>
        </p:spPr>
        <p:txBody>
          <a:bodyPr>
            <a:normAutofit/>
          </a:bodyPr>
          <a:lstStyle/>
          <a:p>
            <a:r>
              <a:rPr lang="ru-RU" sz="4400" b="1" dirty="0">
                <a:solidFill>
                  <a:srgbClr val="172741"/>
                </a:solidFill>
                <a:latin typeface="Franklin Gothic Demi Cond" panose="020B0706030402020204" pitchFamily="34" charset="0"/>
              </a:rPr>
              <a:t>Инструменты разработки</a:t>
            </a:r>
            <a:endParaRPr lang="ru-RU" sz="440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37339FD-C7BB-406C-9688-7083B4A8B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1388" y="2075814"/>
            <a:ext cx="6089332" cy="4214814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rgbClr val="172741"/>
                </a:solidFill>
                <a:latin typeface="Franklin Gothic Medium Cond" panose="020B0606030402020204" pitchFamily="34" charset="0"/>
              </a:rPr>
              <a:t>Язык программирования: </a:t>
            </a:r>
            <a:r>
              <a:rPr lang="en-US" sz="3200" dirty="0">
                <a:solidFill>
                  <a:srgbClr val="172741"/>
                </a:solidFill>
                <a:latin typeface="Franklin Gothic Medium Cond" panose="020B0606030402020204" pitchFamily="34" charset="0"/>
              </a:rPr>
              <a:t>Python 3.11</a:t>
            </a:r>
          </a:p>
          <a:p>
            <a:r>
              <a:rPr lang="ru-RU" sz="3200" dirty="0">
                <a:solidFill>
                  <a:srgbClr val="172741"/>
                </a:solidFill>
                <a:latin typeface="Franklin Gothic Medium Cond" panose="020B0606030402020204" pitchFamily="34" charset="0"/>
              </a:rPr>
              <a:t>Среда разработки: </a:t>
            </a:r>
            <a:r>
              <a:rPr lang="en-US" sz="3200" dirty="0">
                <a:solidFill>
                  <a:srgbClr val="172741"/>
                </a:solidFill>
                <a:latin typeface="Franklin Gothic Medium Cond" panose="020B0606030402020204" pitchFamily="34" charset="0"/>
              </a:rPr>
              <a:t>PyCharm</a:t>
            </a:r>
            <a:endParaRPr lang="ru-RU" sz="3200" dirty="0">
              <a:solidFill>
                <a:srgbClr val="172741"/>
              </a:solidFill>
              <a:latin typeface="Franklin Gothic Medium Cond" panose="020B0606030402020204" pitchFamily="34" charset="0"/>
            </a:endParaRPr>
          </a:p>
          <a:p>
            <a:r>
              <a:rPr lang="ru-RU" sz="3200" dirty="0">
                <a:solidFill>
                  <a:srgbClr val="172741"/>
                </a:solidFill>
                <a:latin typeface="Franklin Gothic Medium Cond" panose="020B0606030402020204" pitchFamily="34" charset="0"/>
              </a:rPr>
              <a:t>СУБД: </a:t>
            </a:r>
            <a:r>
              <a:rPr lang="en-US" sz="3200" dirty="0">
                <a:solidFill>
                  <a:srgbClr val="172741"/>
                </a:solidFill>
                <a:latin typeface="Franklin Gothic Medium Cond" panose="020B0606030402020204" pitchFamily="34" charset="0"/>
              </a:rPr>
              <a:t>SQLite</a:t>
            </a:r>
          </a:p>
          <a:p>
            <a:r>
              <a:rPr lang="ru-RU" sz="3200" dirty="0">
                <a:solidFill>
                  <a:srgbClr val="172741"/>
                </a:solidFill>
                <a:latin typeface="Franklin Gothic Medium Cond" panose="020B0606030402020204" pitchFamily="34" charset="0"/>
              </a:rPr>
              <a:t>Библиотеки: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172741"/>
                </a:solidFill>
                <a:latin typeface="Franklin Gothic Medium Cond" panose="020B0606030402020204" pitchFamily="34" charset="0"/>
              </a:rPr>
              <a:t>aiogram</a:t>
            </a:r>
            <a:r>
              <a:rPr lang="ru-RU" sz="3200" dirty="0">
                <a:solidFill>
                  <a:srgbClr val="172741"/>
                </a:solidFill>
                <a:latin typeface="Franklin Gothic Medium Cond" panose="020B0606030402020204" pitchFamily="34" charset="0"/>
              </a:rPr>
              <a:t>;</a:t>
            </a:r>
            <a:endParaRPr lang="en-US" sz="3200" dirty="0">
              <a:solidFill>
                <a:srgbClr val="172741"/>
              </a:solidFill>
              <a:latin typeface="Franklin Gothic Medium Cond" panose="020B06060304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172741"/>
                </a:solidFill>
                <a:latin typeface="Franklin Gothic Medium Cond" panose="020B0606030402020204" pitchFamily="34" charset="0"/>
              </a:rPr>
              <a:t>asyncio;</a:t>
            </a:r>
            <a:endParaRPr lang="ru-RU" sz="3200" dirty="0">
              <a:solidFill>
                <a:srgbClr val="172741"/>
              </a:solidFill>
              <a:latin typeface="Franklin Gothic Medium Cond" panose="020B06060304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172741"/>
                </a:solidFill>
                <a:latin typeface="Franklin Gothic Medium Cond" panose="020B0606030402020204" pitchFamily="34" charset="0"/>
              </a:rPr>
              <a:t>Sqlite3</a:t>
            </a:r>
            <a:r>
              <a:rPr lang="ru-RU" sz="3200" dirty="0">
                <a:solidFill>
                  <a:srgbClr val="172741"/>
                </a:solidFill>
                <a:latin typeface="Franklin Gothic Medium Cond" panose="020B0606030402020204" pitchFamily="34" charset="0"/>
              </a:rPr>
              <a:t>.</a:t>
            </a:r>
            <a:endParaRPr lang="en-US" sz="3200" dirty="0">
              <a:solidFill>
                <a:srgbClr val="172741"/>
              </a:solidFill>
              <a:latin typeface="Franklin Gothic Medium Cond" panose="020B0606030402020204" pitchFamily="34" charset="0"/>
            </a:endParaRPr>
          </a:p>
        </p:txBody>
      </p:sp>
      <p:pic>
        <p:nvPicPr>
          <p:cNvPr id="1026" name="Picture 2" descr="Python PNG Transparent Images Free Download | Vector Files | Pngtree">
            <a:extLst>
              <a:ext uri="{FF2B5EF4-FFF2-40B4-BE49-F238E27FC236}">
                <a16:creationId xmlns:a16="http://schemas.microsoft.com/office/drawing/2014/main" id="{BBF4C293-1850-4638-8D1E-4F07FACC6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797" y="2057400"/>
            <a:ext cx="4483735" cy="4483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54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D3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49F0CB-062B-43B1-9293-86AB7CAB9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0" y="281305"/>
            <a:ext cx="4270692" cy="706120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>
                <a:solidFill>
                  <a:srgbClr val="172741"/>
                </a:solidFill>
                <a:latin typeface="Franklin Gothic Demi Cond" panose="020B0706030402020204" pitchFamily="34" charset="0"/>
              </a:rPr>
              <a:t>Структура диалога</a:t>
            </a:r>
            <a:endParaRPr lang="ru-RU" sz="4400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3A0962C2-A666-461F-B9F6-0405D22265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2199" y="460654"/>
            <a:ext cx="3829584" cy="1724266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AD990E4E-BDA1-49EC-8633-917C79730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6720" y="1320799"/>
            <a:ext cx="4345305" cy="5087183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ru-RU" sz="2600" dirty="0">
                <a:solidFill>
                  <a:srgbClr val="172741"/>
                </a:solidFill>
                <a:latin typeface="Franklin Gothic Medium" panose="020B0603020102020204" pitchFamily="34" charset="0"/>
              </a:rPr>
              <a:t>Взаимодействие с чат-ботом происходит посредством обмена сообщениями.</a:t>
            </a:r>
          </a:p>
          <a:p>
            <a:pPr>
              <a:lnSpc>
                <a:spcPct val="100000"/>
              </a:lnSpc>
            </a:pPr>
            <a:endParaRPr lang="ru-RU" sz="2600" dirty="0">
              <a:solidFill>
                <a:srgbClr val="172741"/>
              </a:solidFill>
              <a:latin typeface="Franklin Gothic Medium" panose="020B06030201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rgbClr val="172741"/>
                </a:solidFill>
                <a:latin typeface="Franklin Gothic Medium" panose="020B0603020102020204" pitchFamily="34" charset="0"/>
              </a:rPr>
              <a:t>Inline-</a:t>
            </a:r>
            <a:r>
              <a:rPr lang="ru-RU" sz="2600" dirty="0">
                <a:solidFill>
                  <a:srgbClr val="172741"/>
                </a:solidFill>
                <a:latin typeface="Franklin Gothic Medium" panose="020B0603020102020204" pitchFamily="34" charset="0"/>
              </a:rPr>
              <a:t>клавиатуры используются для перехода по ссылкам в интернет-магазин.</a:t>
            </a:r>
          </a:p>
          <a:p>
            <a:pPr>
              <a:lnSpc>
                <a:spcPct val="100000"/>
              </a:lnSpc>
            </a:pPr>
            <a:endParaRPr lang="ru-RU" sz="2600" dirty="0">
              <a:solidFill>
                <a:srgbClr val="172741"/>
              </a:solidFill>
              <a:latin typeface="Franklin Gothic Medium" panose="020B060302010202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z="2600" dirty="0">
                <a:solidFill>
                  <a:srgbClr val="172741"/>
                </a:solidFill>
                <a:latin typeface="Franklin Gothic Medium" panose="020B0603020102020204" pitchFamily="34" charset="0"/>
              </a:rPr>
              <a:t>Управление производится с помощью </a:t>
            </a:r>
            <a:r>
              <a:rPr lang="en-US" sz="2600" dirty="0">
                <a:solidFill>
                  <a:srgbClr val="172741"/>
                </a:solidFill>
                <a:latin typeface="Franklin Gothic Medium" panose="020B0603020102020204" pitchFamily="34" charset="0"/>
              </a:rPr>
              <a:t>Reply</a:t>
            </a:r>
            <a:r>
              <a:rPr lang="ru-RU" sz="2600" dirty="0">
                <a:solidFill>
                  <a:srgbClr val="172741"/>
                </a:solidFill>
                <a:latin typeface="Franklin Gothic Medium" panose="020B0603020102020204" pitchFamily="34" charset="0"/>
              </a:rPr>
              <a:t>-клавиатур.</a:t>
            </a:r>
          </a:p>
          <a:p>
            <a:pPr>
              <a:lnSpc>
                <a:spcPct val="100000"/>
              </a:lnSpc>
            </a:pPr>
            <a:endParaRPr lang="ru-RU" sz="28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66B4570-2A17-4E45-A8A4-BF813E7BD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363" y="5329993"/>
            <a:ext cx="6697257" cy="107799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3246A82-4115-45A1-8092-298F03293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8258" y="2286000"/>
            <a:ext cx="4517466" cy="294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736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D3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3D502C-0E5F-4A44-9894-E3E970CF7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516" y="193096"/>
            <a:ext cx="4853786" cy="671096"/>
          </a:xfrm>
        </p:spPr>
        <p:txBody>
          <a:bodyPr>
            <a:noAutofit/>
          </a:bodyPr>
          <a:lstStyle/>
          <a:p>
            <a:pPr algn="ctr"/>
            <a:r>
              <a:rPr lang="ru-RU" sz="4400" b="1" dirty="0">
                <a:solidFill>
                  <a:srgbClr val="172741"/>
                </a:solidFill>
                <a:latin typeface="Franklin Gothic Demi Cond" panose="020B0706030402020204" pitchFamily="34" charset="0"/>
              </a:rPr>
              <a:t>Структура диалога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4D901922-20D1-4796-9DF6-A8FBC9B1A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1516" y="1068087"/>
            <a:ext cx="4060687" cy="512961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ru-RU" sz="2600" dirty="0">
                <a:solidFill>
                  <a:srgbClr val="172741"/>
                </a:solidFill>
                <a:latin typeface="Franklin Gothic Medium" panose="020B0603020102020204" pitchFamily="34" charset="0"/>
              </a:rPr>
              <a:t>Диалоговая система чат-бота реализована с использованием конечных автоматов (</a:t>
            </a:r>
            <a:r>
              <a:rPr lang="en-US" sz="2600" dirty="0">
                <a:solidFill>
                  <a:srgbClr val="172741"/>
                </a:solidFill>
                <a:latin typeface="Franklin Gothic Medium" panose="020B0603020102020204" pitchFamily="34" charset="0"/>
              </a:rPr>
              <a:t>FSM, Finite State Machine) </a:t>
            </a:r>
            <a:r>
              <a:rPr lang="ru-RU" sz="2600" dirty="0">
                <a:solidFill>
                  <a:srgbClr val="172741"/>
                </a:solidFill>
                <a:latin typeface="Franklin Gothic Medium" panose="020B0603020102020204" pitchFamily="34" charset="0"/>
              </a:rPr>
              <a:t>из библиотеки </a:t>
            </a:r>
            <a:r>
              <a:rPr lang="en-US" sz="2600" dirty="0">
                <a:solidFill>
                  <a:srgbClr val="172741"/>
                </a:solidFill>
                <a:latin typeface="Franklin Gothic Medium" panose="020B0603020102020204" pitchFamily="34" charset="0"/>
              </a:rPr>
              <a:t>aiogram</a:t>
            </a:r>
            <a:r>
              <a:rPr lang="ru-RU" sz="2600" dirty="0">
                <a:solidFill>
                  <a:srgbClr val="172741"/>
                </a:solidFill>
                <a:latin typeface="Franklin Gothic Medium" panose="020B0603020102020204" pitchFamily="34" charset="0"/>
              </a:rPr>
              <a:t>.</a:t>
            </a:r>
          </a:p>
          <a:p>
            <a:pPr>
              <a:spcBef>
                <a:spcPts val="0"/>
              </a:spcBef>
            </a:pPr>
            <a:endParaRPr lang="ru-RU" sz="2600" dirty="0">
              <a:solidFill>
                <a:srgbClr val="172741"/>
              </a:solidFill>
              <a:latin typeface="Franklin Gothic Medium" panose="020B0603020102020204" pitchFamily="34" charset="0"/>
            </a:endParaRPr>
          </a:p>
          <a:p>
            <a:pPr>
              <a:spcBef>
                <a:spcPts val="0"/>
              </a:spcBef>
            </a:pPr>
            <a:r>
              <a:rPr lang="ru-RU" sz="2600" dirty="0">
                <a:solidFill>
                  <a:srgbClr val="172741"/>
                </a:solidFill>
                <a:latin typeface="Franklin Gothic Medium" panose="020B0603020102020204" pitchFamily="34" charset="0"/>
              </a:rPr>
              <a:t>На каждом этапе устанавливается определенное состояние, необходимые для реализации алгоритма диалога.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38ED240-B8B7-4200-A631-BA6790874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203" y="1068086"/>
            <a:ext cx="7599284" cy="492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06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D3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F75D95-FA84-4DA7-8B8D-E774EAEF8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097" y="536548"/>
            <a:ext cx="4419600" cy="638052"/>
          </a:xfrm>
        </p:spPr>
        <p:txBody>
          <a:bodyPr>
            <a:noAutofit/>
          </a:bodyPr>
          <a:lstStyle/>
          <a:p>
            <a:pPr algn="ctr"/>
            <a:r>
              <a:rPr lang="ru-RU" b="1" dirty="0">
                <a:solidFill>
                  <a:srgbClr val="172741"/>
                </a:solidFill>
                <a:latin typeface="Franklin Gothic Demi Cond" panose="020B0706030402020204" pitchFamily="34" charset="0"/>
              </a:rPr>
              <a:t>База данных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D15235-66C4-4860-9A30-427D89273A6C}"/>
              </a:ext>
            </a:extLst>
          </p:cNvPr>
          <p:cNvSpPr txBox="1"/>
          <p:nvPr/>
        </p:nvSpPr>
        <p:spPr>
          <a:xfrm>
            <a:off x="525262" y="1713081"/>
            <a:ext cx="44196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600" dirty="0">
                <a:solidFill>
                  <a:srgbClr val="172741"/>
                </a:solidFill>
                <a:effectLst/>
                <a:latin typeface="Franklin Gothic Medium" panose="020B06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хранения данных о комплектующих, готовых конфигураций и минимальных системных требованиях была использована </a:t>
            </a:r>
            <a:r>
              <a:rPr lang="en-US" sz="2600" dirty="0">
                <a:solidFill>
                  <a:srgbClr val="172741"/>
                </a:solidFill>
                <a:effectLst/>
                <a:latin typeface="Franklin Gothic Medium" panose="020B06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SQLite </a:t>
            </a:r>
            <a:r>
              <a:rPr lang="ru-RU" sz="2600" dirty="0">
                <a:solidFill>
                  <a:srgbClr val="172741"/>
                </a:solidFill>
                <a:effectLst/>
                <a:latin typeface="Franklin Gothic Medium" panose="020B060302010202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ru-RU" sz="2600" dirty="0">
                <a:solidFill>
                  <a:srgbClr val="172741"/>
                </a:solidFill>
                <a:effectLst/>
                <a:latin typeface="Franklin Gothic Medium" panose="020B06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компактная встраиваемая СУБД, подходящая для небольших проектов.</a:t>
            </a:r>
          </a:p>
          <a:p>
            <a:endParaRPr lang="ru-RU" dirty="0">
              <a:solidFill>
                <a:srgbClr val="172741"/>
              </a:solidFill>
              <a:latin typeface="Franklin Gothic Medium" panose="020B06030201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D9DD34C-5CA0-470C-8585-99AE21264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477" y="1174600"/>
            <a:ext cx="6392167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35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D3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B6F9C-5309-47CE-87D4-B4D56F016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497" y="567865"/>
            <a:ext cx="4573674" cy="488766"/>
          </a:xfrm>
        </p:spPr>
        <p:txBody>
          <a:bodyPr>
            <a:noAutofit/>
          </a:bodyPr>
          <a:lstStyle/>
          <a:p>
            <a:pPr algn="ctr"/>
            <a:r>
              <a:rPr lang="ru-RU" sz="4400" b="1" dirty="0">
                <a:solidFill>
                  <a:srgbClr val="172741"/>
                </a:solidFill>
                <a:latin typeface="Franklin Gothic Demi Cond" panose="020B0706030402020204" pitchFamily="34" charset="0"/>
              </a:rPr>
              <a:t>Подбор готовых ПК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13643EA-E8E7-4B3C-B4C8-B43C11E45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4497" y="1279493"/>
            <a:ext cx="5281608" cy="5010641"/>
          </a:xfrm>
        </p:spPr>
        <p:txBody>
          <a:bodyPr>
            <a:noAutofit/>
          </a:bodyPr>
          <a:lstStyle/>
          <a:p>
            <a:r>
              <a:rPr lang="ru-RU" sz="2400" dirty="0">
                <a:solidFill>
                  <a:srgbClr val="172741"/>
                </a:solidFill>
                <a:latin typeface="Franklin Gothic Medium" panose="020B0603020102020204" pitchFamily="34" charset="0"/>
              </a:rPr>
              <a:t>Алгоритм подбора готовых конфигураций следующий: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172741"/>
                </a:solidFill>
                <a:latin typeface="Franklin Gothic Medium" panose="020B0603020102020204" pitchFamily="34" charset="0"/>
              </a:rPr>
              <a:t>Получение данные от пользователя (тип ПК, бюджет);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172741"/>
                </a:solidFill>
                <a:latin typeface="Franklin Gothic Medium" panose="020B0603020102020204" pitchFamily="34" charset="0"/>
              </a:rPr>
              <a:t>Подключение к базе данных, поиск минимальных системные требования для выбранного типа;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172741"/>
                </a:solidFill>
                <a:latin typeface="Franklin Gothic Medium" panose="020B0603020102020204" pitchFamily="34" charset="0"/>
              </a:rPr>
              <a:t>Переход к таблице с готовыми конфигурациями, фильтрация по минимальным системным требованиям, сортировка по цене и рейтингу;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172741"/>
                </a:solidFill>
                <a:latin typeface="Franklin Gothic Medium" panose="020B0603020102020204" pitchFamily="34" charset="0"/>
              </a:rPr>
              <a:t>Вывод результата</a:t>
            </a:r>
          </a:p>
          <a:p>
            <a:endParaRPr lang="ru-RU" sz="2000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4F73370-F317-4332-9A6E-5C6772C2C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896" y="381759"/>
            <a:ext cx="5365894" cy="609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57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D3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>
            <a:extLst>
              <a:ext uri="{FF2B5EF4-FFF2-40B4-BE49-F238E27FC236}">
                <a16:creationId xmlns:a16="http://schemas.microsoft.com/office/drawing/2014/main" id="{ED40F750-DDD5-495C-84E6-CFA936A92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9787" y="346229"/>
            <a:ext cx="7052426" cy="570630"/>
          </a:xfrm>
        </p:spPr>
        <p:txBody>
          <a:bodyPr>
            <a:noAutofit/>
          </a:bodyPr>
          <a:lstStyle/>
          <a:p>
            <a:pPr algn="ctr"/>
            <a:r>
              <a:rPr lang="ru-RU" sz="4400" b="1" dirty="0">
                <a:solidFill>
                  <a:srgbClr val="172741"/>
                </a:solidFill>
                <a:latin typeface="Franklin Gothic Demi Cond" panose="020B0706030402020204" pitchFamily="34" charset="0"/>
              </a:rPr>
              <a:t>Примеры подбора готовых ПК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07885A5-F507-43CD-A9E1-8B2F71B1D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422" y="1016945"/>
            <a:ext cx="3875373" cy="549482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4C15149-95D2-4782-BF4D-53DF4FC74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579" y="1016945"/>
            <a:ext cx="3652210" cy="549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118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917</TotalTime>
  <Words>337</Words>
  <Application>Microsoft Office PowerPoint</Application>
  <PresentationFormat>Широкоэкранный</PresentationFormat>
  <Paragraphs>55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Franklin Gothic Demi Cond</vt:lpstr>
      <vt:lpstr>Franklin Gothic Medium</vt:lpstr>
      <vt:lpstr>Franklin Gothic Medium Cond</vt:lpstr>
      <vt:lpstr>Office Theme</vt:lpstr>
      <vt:lpstr>Разработка чат-бота консультанта для выбора или конфигурации персональных компьютеров</vt:lpstr>
      <vt:lpstr>Цель и актуальность</vt:lpstr>
      <vt:lpstr>Сценарии диалога</vt:lpstr>
      <vt:lpstr>Инструменты разработки</vt:lpstr>
      <vt:lpstr>Структура диалога</vt:lpstr>
      <vt:lpstr>Структура диалога</vt:lpstr>
      <vt:lpstr>База данных</vt:lpstr>
      <vt:lpstr>Подбор готовых ПК</vt:lpstr>
      <vt:lpstr>Примеры подбора готовых ПК</vt:lpstr>
      <vt:lpstr>Подбор комплектующих</vt:lpstr>
      <vt:lpstr>Алгоритм подбора комплектующих</vt:lpstr>
      <vt:lpstr>Пример конфигурации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чат-бота для выбора или конфигурации персональных компьютеров</dc:title>
  <dc:creator>Rom4ik Rom4ikow</dc:creator>
  <cp:lastModifiedBy>Rom4ik Rom4ikow</cp:lastModifiedBy>
  <cp:revision>47</cp:revision>
  <dcterms:created xsi:type="dcterms:W3CDTF">2025-05-18T18:09:57Z</dcterms:created>
  <dcterms:modified xsi:type="dcterms:W3CDTF">2025-06-08T10:54:14Z</dcterms:modified>
</cp:coreProperties>
</file>