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63" r:id="rId4"/>
    <p:sldId id="264" r:id="rId5"/>
    <p:sldId id="260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8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92" r:id="rId32"/>
    <p:sldId id="298" r:id="rId33"/>
    <p:sldId id="299" r:id="rId34"/>
    <p:sldId id="300" r:id="rId35"/>
    <p:sldId id="29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52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26FB9-F2AB-4A93-9299-77F56ADA419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D72C9-9B0E-41F8-B481-A7514359E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48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4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7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2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8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1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0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12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38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0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9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6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07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1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9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44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72C9-9B0E-41F8-B481-A7514359E79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8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4496-EC26-4D3B-AB22-E17E7550AC48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F37C-55DB-4028-A7B9-33B352C2E631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8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B6A-4EAA-4D79-BD2A-1511831989FE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76FA-894A-4754-B31F-ED2BE90627A1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6552-2C8A-4488-95BF-17B8230EEEDF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D19-464D-476D-A31C-11237705DFF5}" type="datetime1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6B8F-8207-4753-B080-ED5DFFD946EE}" type="datetime1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59F-118A-406C-B7A2-8CE38E73BFB2}" type="datetime1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B6BE-06B9-4DE4-B98F-F9C5433E8024}" type="datetime1">
              <a:rPr lang="ru-RU" smtClean="0"/>
              <a:t>20.10.2021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485B-62D0-4DC1-807E-3255FF31E794}" type="datetime1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870-F772-46D1-920A-28BA26BCAAA2}" type="datetime1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0B86-6674-4A31-A99B-D15085C2FB73}" type="datetime1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6803-0CBC-4FA8-9589-0B31CC52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</a:t>
            </a:r>
            <a:r>
              <a:rPr lang="ru-RU" dirty="0" smtClean="0"/>
              <a:t>нализ и сегментация </a:t>
            </a:r>
            <a:r>
              <a:rPr lang="ru-RU" dirty="0"/>
              <a:t>клиентов банка «</a:t>
            </a:r>
            <a:r>
              <a:rPr lang="ru-RU" dirty="0" err="1" smtClean="0"/>
              <a:t>Метанпромбанк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0664" y="5020056"/>
            <a:ext cx="2971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Казачкова Валентина</a:t>
            </a:r>
          </a:p>
          <a:p>
            <a:r>
              <a:rPr lang="en-US" sz="2400" dirty="0" smtClean="0"/>
              <a:t>DA 24</a:t>
            </a:r>
          </a:p>
          <a:p>
            <a:r>
              <a:rPr lang="en-US" sz="2400" dirty="0" err="1" smtClean="0"/>
              <a:t>kvazzart</a:t>
            </a:r>
            <a:r>
              <a:rPr lang="en-US" sz="2400" dirty="0" smtClean="0"/>
              <a:t>@</a:t>
            </a:r>
            <a:endParaRPr lang="ru-R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19" y="4662957"/>
            <a:ext cx="1895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10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822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числа объектов и продуктов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684486" y="1646467"/>
            <a:ext cx="3214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Loyalty </a:t>
            </a:r>
            <a:r>
              <a:rPr lang="en-US" b="1" dirty="0"/>
              <a:t>— </a:t>
            </a:r>
            <a:r>
              <a:rPr lang="ru-RU" dirty="0"/>
              <a:t>активный </a:t>
            </a:r>
            <a:r>
              <a:rPr lang="ru-RU" dirty="0" smtClean="0"/>
              <a:t>ли клиент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5070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 smtClean="0"/>
              <a:t>Objects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dirty="0"/>
              <a:t>количество объектов в собственности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8005" y="5633641"/>
            <a:ext cx="43724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Количество </a:t>
            </a:r>
            <a:r>
              <a:rPr lang="ru-RU" dirty="0"/>
              <a:t>объектов в собственности распределено равномерно, меньше всего клиентов c 0 и 10 </a:t>
            </a:r>
            <a:r>
              <a:rPr lang="ru-RU" dirty="0" smtClean="0"/>
              <a:t>объектами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2057" y="5633641"/>
            <a:ext cx="4403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Подавляющее большинство клиентов (96%) пользуются </a:t>
            </a:r>
            <a:r>
              <a:rPr lang="ru-RU" dirty="0"/>
              <a:t>не более, чем 2 продуктами</a:t>
            </a:r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94" y="2015799"/>
            <a:ext cx="4681913" cy="361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757" y="2067527"/>
            <a:ext cx="4600924" cy="35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11</a:t>
            </a:fld>
            <a:endParaRPr lang="ru-R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1701"/>
            <a:ext cx="8041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Распределения </a:t>
            </a:r>
            <a:r>
              <a:rPr lang="ru-RU" sz="2400" b="1" dirty="0"/>
              <a:t>и зависимости признаков в разрезе оттока</a:t>
            </a:r>
          </a:p>
        </p:txBody>
      </p:sp>
      <p:sp>
        <p:nvSpPr>
          <p:cNvPr id="3" name="Rectangle 2"/>
          <p:cNvSpPr/>
          <p:nvPr/>
        </p:nvSpPr>
        <p:spPr>
          <a:xfrm>
            <a:off x="991402" y="1786685"/>
            <a:ext cx="3761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</a:t>
            </a:r>
            <a:r>
              <a:rPr lang="ru-RU" b="1" dirty="0" err="1" smtClean="0"/>
              <a:t>core</a:t>
            </a:r>
            <a:r>
              <a:rPr lang="ru-RU" dirty="0" smtClean="0"/>
              <a:t> </a:t>
            </a:r>
            <a:r>
              <a:rPr lang="ru-RU" dirty="0"/>
              <a:t>— баллы кредитного </a:t>
            </a:r>
            <a:r>
              <a:rPr lang="ru-RU" dirty="0" err="1"/>
              <a:t>скоринга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827226" y="1786685"/>
            <a:ext cx="16104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Age </a:t>
            </a:r>
            <a:r>
              <a:rPr lang="ru-RU" dirty="0" smtClean="0"/>
              <a:t>— возраст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91402" y="5465170"/>
            <a:ext cx="50532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Распределение по баллам кредитного </a:t>
            </a:r>
            <a:r>
              <a:rPr lang="ru-RU" dirty="0" err="1"/>
              <a:t>скоринга</a:t>
            </a:r>
            <a:r>
              <a:rPr lang="ru-RU" dirty="0"/>
              <a:t> примерно равное как для тех кто ушел, так и для тех, кто </a:t>
            </a:r>
            <a:r>
              <a:rPr lang="ru-RU" dirty="0" smtClean="0"/>
              <a:t>остался: </a:t>
            </a:r>
            <a:r>
              <a:rPr lang="ru-RU" dirty="0"/>
              <a:t>645-650 баллов в среднем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7226" y="5471540"/>
            <a:ext cx="48385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Средний возраст клиентов, попавших в отток, выше (45 лет), </a:t>
            </a:r>
            <a:r>
              <a:rPr lang="ru-RU" dirty="0" smtClean="0"/>
              <a:t>чем </a:t>
            </a:r>
            <a:r>
              <a:rPr lang="ru-RU" dirty="0"/>
              <a:t>возраст тех, кто остался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37 лет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2" y="2160991"/>
            <a:ext cx="5638800" cy="3209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12" y="2160991"/>
            <a:ext cx="5419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12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60442"/>
            <a:ext cx="8041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Распределения </a:t>
            </a:r>
            <a:r>
              <a:rPr lang="ru-RU" sz="2400" b="1" dirty="0"/>
              <a:t>и зависимости признаков в разрезе оттока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0223" y="1722150"/>
            <a:ext cx="4711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stimated_salary</a:t>
            </a:r>
            <a:r>
              <a:rPr lang="en-US" dirty="0" smtClean="0"/>
              <a:t> — </a:t>
            </a:r>
            <a:r>
              <a:rPr lang="ru-RU" dirty="0"/>
              <a:t>заработная плата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746822"/>
            <a:ext cx="2816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Balance </a:t>
            </a:r>
            <a:r>
              <a:rPr lang="en-US" b="1" dirty="0"/>
              <a:t>— </a:t>
            </a:r>
            <a:r>
              <a:rPr lang="ru-RU" dirty="0"/>
              <a:t>баланс на счёте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38" y="5356417"/>
            <a:ext cx="50963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Медианный </a:t>
            </a:r>
            <a:r>
              <a:rPr lang="ru-RU" dirty="0"/>
              <a:t>баланс на счёте у тех, кто не попал в </a:t>
            </a:r>
            <a:r>
              <a:rPr lang="ru-RU" dirty="0" smtClean="0"/>
              <a:t>отток:  92 000 рублей</a:t>
            </a:r>
          </a:p>
          <a:p>
            <a:r>
              <a:rPr lang="ru-RU" dirty="0" smtClean="0"/>
              <a:t>Медианный </a:t>
            </a:r>
            <a:r>
              <a:rPr lang="ru-RU" dirty="0"/>
              <a:t>баланс на счёте у тех, кто попал в </a:t>
            </a:r>
            <a:r>
              <a:rPr lang="ru-RU" dirty="0" smtClean="0"/>
              <a:t>отток: 109 000 рублей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3104" y="5356417"/>
            <a:ext cx="49635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Средняя заработная плата ушедших клиентов (</a:t>
            </a:r>
            <a:r>
              <a:rPr lang="ru-RU" dirty="0" smtClean="0"/>
              <a:t>102 000) незначительно выше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чем </a:t>
            </a:r>
            <a:r>
              <a:rPr lang="ru-RU" dirty="0"/>
              <a:t>средняя </a:t>
            </a:r>
            <a:r>
              <a:rPr lang="ru-RU" dirty="0" smtClean="0"/>
              <a:t>зарплата </a:t>
            </a:r>
            <a:r>
              <a:rPr lang="ru-RU" dirty="0"/>
              <a:t>тех, кто остались клиентами банка </a:t>
            </a:r>
            <a:r>
              <a:rPr lang="ru-RU" dirty="0" smtClean="0"/>
              <a:t>(100 000)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7" y="2091482"/>
            <a:ext cx="5534025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978" y="2116154"/>
            <a:ext cx="5581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13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8123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факта оттока, города и пола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750223" y="1722150"/>
            <a:ext cx="15605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Gender</a:t>
            </a:r>
            <a:r>
              <a:rPr lang="ru-RU" b="1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пол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746822"/>
            <a:ext cx="14308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City</a:t>
            </a:r>
            <a:r>
              <a:rPr lang="ru-RU" b="1" dirty="0" smtClean="0"/>
              <a:t> </a:t>
            </a:r>
            <a:r>
              <a:rPr lang="en-US" b="1" dirty="0" smtClean="0"/>
              <a:t>— </a:t>
            </a:r>
            <a:r>
              <a:rPr lang="ru-RU" dirty="0" smtClean="0"/>
              <a:t>город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91402" y="5379782"/>
            <a:ext cx="52072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Большинство оставшихся - </a:t>
            </a:r>
            <a:r>
              <a:rPr lang="ru-RU" dirty="0" smtClean="0"/>
              <a:t>клиенты </a:t>
            </a:r>
            <a:r>
              <a:rPr lang="ru-RU" dirty="0"/>
              <a:t>из Ярославля (53%), далее </a:t>
            </a:r>
            <a:r>
              <a:rPr lang="ru-RU" dirty="0" smtClean="0"/>
              <a:t>Рыбинск </a:t>
            </a:r>
            <a:r>
              <a:rPr lang="ru-RU" dirty="0"/>
              <a:t>(26%) и Ростов (21</a:t>
            </a:r>
            <a:r>
              <a:rPr lang="ru-RU" dirty="0" smtClean="0"/>
              <a:t>%).</a:t>
            </a:r>
            <a:endParaRPr lang="en-US" dirty="0" smtClean="0"/>
          </a:p>
          <a:p>
            <a:r>
              <a:rPr lang="ru-RU" dirty="0" smtClean="0"/>
              <a:t>Из тех, </a:t>
            </a:r>
            <a:r>
              <a:rPr lang="ru-RU" dirty="0"/>
              <a:t>кто ушел, </a:t>
            </a:r>
            <a:r>
              <a:rPr lang="ru-RU" dirty="0" smtClean="0"/>
              <a:t>40</a:t>
            </a:r>
            <a:r>
              <a:rPr lang="ru-RU" dirty="0"/>
              <a:t>% из </a:t>
            </a:r>
            <a:r>
              <a:rPr lang="ru-RU" dirty="0" smtClean="0"/>
              <a:t>Ростова, </a:t>
            </a:r>
            <a:r>
              <a:rPr lang="en-US" dirty="0" smtClean="0"/>
              <a:t>40% </a:t>
            </a:r>
            <a:r>
              <a:rPr lang="ru-RU" dirty="0" smtClean="0"/>
              <a:t>из Ярославля </a:t>
            </a:r>
            <a:r>
              <a:rPr lang="ru-RU" dirty="0"/>
              <a:t>и 20% из </a:t>
            </a:r>
            <a:r>
              <a:rPr lang="ru-RU" dirty="0" smtClean="0"/>
              <a:t>Рыбинска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25602" y="5379782"/>
            <a:ext cx="51795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Среди тех, кто ушел, </a:t>
            </a:r>
            <a:r>
              <a:rPr lang="ru-RU" dirty="0" smtClean="0"/>
              <a:t>чуть больше женщин </a:t>
            </a:r>
            <a:r>
              <a:rPr lang="ru-RU" dirty="0"/>
              <a:t>(55</a:t>
            </a:r>
            <a:r>
              <a:rPr lang="ru-RU" dirty="0" smtClean="0"/>
              <a:t>%)</a:t>
            </a:r>
          </a:p>
          <a:p>
            <a:r>
              <a:rPr lang="ru-RU" dirty="0"/>
              <a:t>С</a:t>
            </a:r>
            <a:r>
              <a:rPr lang="ru-RU" dirty="0" smtClean="0"/>
              <a:t>реди </a:t>
            </a:r>
            <a:r>
              <a:rPr lang="ru-RU" dirty="0"/>
              <a:t>тех, кто </a:t>
            </a:r>
            <a:r>
              <a:rPr lang="ru-RU" dirty="0" smtClean="0"/>
              <a:t>остался, чуть больше мужчин </a:t>
            </a:r>
            <a:r>
              <a:rPr lang="ru-RU" dirty="0"/>
              <a:t>(57</a:t>
            </a:r>
            <a:r>
              <a:rPr lang="ru-RU" dirty="0" smtClean="0"/>
              <a:t>%)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04" y="2091482"/>
            <a:ext cx="4390422" cy="328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370" y="2181249"/>
            <a:ext cx="4177064" cy="31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14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0592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</a:t>
            </a:r>
            <a:r>
              <a:rPr lang="ru-RU" sz="2400" b="1" dirty="0"/>
              <a:t>факта оттока, </a:t>
            </a:r>
            <a:r>
              <a:rPr lang="ru-RU" sz="2400" b="1" dirty="0" smtClean="0"/>
              <a:t>наличия кредитки и активности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684486" y="1646467"/>
            <a:ext cx="3214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Loyalty </a:t>
            </a:r>
            <a:r>
              <a:rPr lang="en-US" b="1" dirty="0"/>
              <a:t>— </a:t>
            </a:r>
            <a:r>
              <a:rPr lang="ru-RU" dirty="0"/>
              <a:t>активный </a:t>
            </a:r>
            <a:r>
              <a:rPr lang="ru-RU" dirty="0" smtClean="0"/>
              <a:t>ли клиент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4079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 smtClean="0"/>
              <a:t>CreditCard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dirty="0" smtClean="0"/>
              <a:t>наличие кредитной карты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42005" y="5645033"/>
            <a:ext cx="43918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Из числа тех, что попал и не попал в отток, около 70% - владельцы кредитных карт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287723" y="5629836"/>
            <a:ext cx="48623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Среди тех, кто попал в отток, только 36% были активными </a:t>
            </a:r>
            <a:r>
              <a:rPr lang="ru-RU" dirty="0" smtClean="0"/>
              <a:t>клиентами</a:t>
            </a:r>
          </a:p>
          <a:p>
            <a:r>
              <a:rPr lang="ru-RU" dirty="0"/>
              <a:t>С</a:t>
            </a:r>
            <a:r>
              <a:rPr lang="ru-RU" dirty="0" smtClean="0"/>
              <a:t>реди </a:t>
            </a:r>
            <a:r>
              <a:rPr lang="ru-RU" dirty="0"/>
              <a:t>тех, кто остался, 55%  </a:t>
            </a:r>
            <a:r>
              <a:rPr lang="ru-RU" dirty="0" smtClean="0"/>
              <a:t>активных клиентов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8" y="2141305"/>
            <a:ext cx="4608248" cy="344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23" y="2015799"/>
            <a:ext cx="4617700" cy="35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15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0100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</a:t>
            </a:r>
            <a:r>
              <a:rPr lang="ru-RU" sz="2400" b="1" dirty="0"/>
              <a:t>факта оттока, </a:t>
            </a:r>
            <a:r>
              <a:rPr lang="ru-RU" sz="2400" b="1" dirty="0" smtClean="0"/>
              <a:t>числа объектов и продуктов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577868" y="1643820"/>
            <a:ext cx="4513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 smtClean="0"/>
              <a:t>Products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dirty="0"/>
              <a:t>количество </a:t>
            </a:r>
            <a:r>
              <a:rPr lang="ru-RU" dirty="0" smtClean="0"/>
              <a:t>продуктов у клиента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4946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/>
              <a:t>Objects</a:t>
            </a:r>
            <a:r>
              <a:rPr lang="ru-RU" b="1" dirty="0"/>
              <a:t> — </a:t>
            </a:r>
            <a:r>
              <a:rPr lang="ru-RU" dirty="0"/>
              <a:t>количество объектов в собственности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1117" y="5630994"/>
            <a:ext cx="40592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Среднее количество объектов в собственности у обоих групп - 5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055318" y="5630994"/>
            <a:ext cx="40364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отток больше уходят клиенты с 1 продуктом, чем те, у кого 2 продукта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05" y="2115483"/>
            <a:ext cx="4556202" cy="3361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68" y="2015799"/>
            <a:ext cx="4568771" cy="35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16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6333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Изучение признаков в разрезе оттока. </a:t>
            </a:r>
            <a:r>
              <a:rPr lang="ru-RU" sz="2400" b="1" dirty="0"/>
              <a:t>Вывод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1402" y="1557343"/>
            <a:ext cx="108861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Параметры</a:t>
            </a:r>
            <a:r>
              <a:rPr lang="ru-RU" sz="2000" dirty="0"/>
              <a:t>, которые </a:t>
            </a:r>
            <a:r>
              <a:rPr lang="ru-RU" sz="2000" dirty="0" smtClean="0"/>
              <a:t>говорят о </a:t>
            </a:r>
            <a:r>
              <a:rPr lang="ru-RU" sz="2000" dirty="0"/>
              <a:t>возможном уходе клиента в </a:t>
            </a:r>
            <a:r>
              <a:rPr lang="ru-RU" sz="2000" dirty="0" smtClean="0"/>
              <a:t>отток: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баланс </a:t>
            </a:r>
            <a:r>
              <a:rPr lang="ru-RU" sz="2000" dirty="0"/>
              <a:t>на счете ниже </a:t>
            </a:r>
            <a:r>
              <a:rPr lang="ru-RU" sz="2000" dirty="0" smtClean="0"/>
              <a:t>среднего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низкая активность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возраст </a:t>
            </a:r>
            <a:r>
              <a:rPr lang="ru-RU" sz="2000" dirty="0"/>
              <a:t>выше </a:t>
            </a:r>
            <a:r>
              <a:rPr lang="ru-RU" sz="2000" dirty="0" smtClean="0"/>
              <a:t>среднего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женщины </a:t>
            </a:r>
            <a:r>
              <a:rPr lang="ru-RU" sz="2000" dirty="0"/>
              <a:t>более склонны к </a:t>
            </a:r>
            <a:r>
              <a:rPr lang="ru-RU" sz="2000" dirty="0" smtClean="0"/>
              <a:t>оттоку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dirty="0"/>
              <a:t>отток больше уходят клиенты с 1 продуктом, чем те, у кого 2 </a:t>
            </a:r>
            <a:r>
              <a:rPr lang="ru-RU" sz="2000" dirty="0" smtClean="0"/>
              <a:t>продукта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b="1" dirty="0" smtClean="0"/>
              <a:t>Портрет </a:t>
            </a:r>
            <a:r>
              <a:rPr lang="ru-RU" sz="2000" b="1" dirty="0"/>
              <a:t>типичного ушедшего </a:t>
            </a:r>
            <a:r>
              <a:rPr lang="ru-RU" sz="2000" b="1" dirty="0" smtClean="0"/>
              <a:t>клиента</a:t>
            </a:r>
            <a:endParaRPr lang="ru-RU" sz="2000" b="1" dirty="0"/>
          </a:p>
          <a:p>
            <a:endParaRPr lang="ru-RU" sz="2000" dirty="0"/>
          </a:p>
          <a:p>
            <a:r>
              <a:rPr lang="ru-RU" sz="2000" dirty="0"/>
              <a:t>44-летняя женщина из Ростова Великого с низкой активностью и балансом на счете выше </a:t>
            </a:r>
            <a:r>
              <a:rPr lang="ru-RU" sz="2000" dirty="0" smtClean="0"/>
              <a:t>среднего</a:t>
            </a:r>
            <a:endParaRPr lang="ru-RU" sz="2000" dirty="0"/>
          </a:p>
          <a:p>
            <a:endParaRPr lang="ru-RU" sz="2000" dirty="0"/>
          </a:p>
          <a:p>
            <a:r>
              <a:rPr lang="ru-RU" sz="2000" b="1" dirty="0"/>
              <a:t>Портрет типичного оставшегося </a:t>
            </a:r>
            <a:r>
              <a:rPr lang="ru-RU" sz="2000" b="1" dirty="0" smtClean="0"/>
              <a:t>клиента</a:t>
            </a:r>
            <a:endParaRPr lang="ru-RU" sz="2000" b="1" dirty="0"/>
          </a:p>
          <a:p>
            <a:endParaRPr lang="ru-RU" sz="2000" dirty="0"/>
          </a:p>
          <a:p>
            <a:r>
              <a:rPr lang="ru-RU" sz="2000" dirty="0"/>
              <a:t>37-летний мужчина из Ярославля с высокой активностью и балансом на счете ниже </a:t>
            </a:r>
            <a:r>
              <a:rPr lang="ru-RU" sz="2000" dirty="0" smtClean="0"/>
              <a:t>среднего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95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17</a:t>
            </a:fld>
            <a:endParaRPr lang="ru-R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1701"/>
            <a:ext cx="732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Изучение признаков в разрезе количества продуктов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991402" y="1786685"/>
            <a:ext cx="3761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</a:t>
            </a:r>
            <a:r>
              <a:rPr lang="ru-RU" b="1" dirty="0" err="1" smtClean="0"/>
              <a:t>core</a:t>
            </a:r>
            <a:r>
              <a:rPr lang="ru-RU" dirty="0" smtClean="0"/>
              <a:t> </a:t>
            </a:r>
            <a:r>
              <a:rPr lang="ru-RU" dirty="0"/>
              <a:t>— баллы кредитного </a:t>
            </a:r>
            <a:r>
              <a:rPr lang="ru-RU" dirty="0" err="1"/>
              <a:t>скоринга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827226" y="1786685"/>
            <a:ext cx="16104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Age </a:t>
            </a:r>
            <a:r>
              <a:rPr lang="ru-RU" dirty="0" smtClean="0"/>
              <a:t>— возраст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91402" y="5465170"/>
            <a:ext cx="50532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Баллы </a:t>
            </a:r>
            <a:r>
              <a:rPr lang="ru-RU" dirty="0" err="1"/>
              <a:t>скоринга</a:t>
            </a:r>
            <a:r>
              <a:rPr lang="ru-RU" dirty="0"/>
              <a:t> для всех групп примерно на одном уровне (648-654)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7226" y="5471540"/>
            <a:ext cx="48385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Клиенты с 3-4 продуктами старше (</a:t>
            </a:r>
            <a:r>
              <a:rPr lang="ru-RU" dirty="0" smtClean="0"/>
              <a:t>43-45 лет), </a:t>
            </a:r>
            <a:r>
              <a:rPr lang="ru-RU" dirty="0"/>
              <a:t>чем клиенты с 1-2 продуктами (</a:t>
            </a:r>
            <a:r>
              <a:rPr lang="ru-RU" dirty="0" smtClean="0"/>
              <a:t>38-40 лет)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8" y="2203853"/>
            <a:ext cx="559117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45" y="2232154"/>
            <a:ext cx="5572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18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60442"/>
            <a:ext cx="732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Изучение признаков в разрезе количества продуктов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0223" y="1722150"/>
            <a:ext cx="4711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stimated_salary</a:t>
            </a:r>
            <a:r>
              <a:rPr lang="en-US" dirty="0" smtClean="0"/>
              <a:t> — </a:t>
            </a:r>
            <a:r>
              <a:rPr lang="ru-RU" dirty="0"/>
              <a:t>заработная плата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746822"/>
            <a:ext cx="2816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Balance </a:t>
            </a:r>
            <a:r>
              <a:rPr lang="en-US" b="1" dirty="0"/>
              <a:t>— </a:t>
            </a:r>
            <a:r>
              <a:rPr lang="ru-RU" dirty="0"/>
              <a:t>баланс на счёте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38" y="5356417"/>
            <a:ext cx="50963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Много незаполненных данных о балансе у клиентов с 2-3 продуктами (вероятно, для этих продуктов не нужно наличие дебетового счета)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933104" y="5356417"/>
            <a:ext cx="49635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Клиенты с 1-2 продуктами </a:t>
            </a:r>
            <a:r>
              <a:rPr lang="ru-RU" dirty="0" smtClean="0"/>
              <a:t>в среднем зарабатывают </a:t>
            </a:r>
            <a:r>
              <a:rPr lang="ru-RU" dirty="0"/>
              <a:t>меньше (</a:t>
            </a:r>
            <a:r>
              <a:rPr lang="ru-RU" dirty="0" smtClean="0"/>
              <a:t>99 - 100 000), </a:t>
            </a:r>
          </a:p>
          <a:p>
            <a:r>
              <a:rPr lang="ru-RU" dirty="0" smtClean="0"/>
              <a:t>чем </a:t>
            </a:r>
            <a:r>
              <a:rPr lang="ru-RU" dirty="0"/>
              <a:t>клиенты с 3-4 </a:t>
            </a:r>
            <a:r>
              <a:rPr lang="ru-RU" dirty="0" smtClean="0"/>
              <a:t>продуктами (104 - 105 000)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4" y="2116154"/>
            <a:ext cx="5420867" cy="3085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03" y="2116154"/>
            <a:ext cx="5724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19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732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Изучение признаков в разрезе количества продуктов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5602" y="1976067"/>
            <a:ext cx="15605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Gender</a:t>
            </a:r>
            <a:r>
              <a:rPr lang="ru-RU" b="1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пол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995925"/>
            <a:ext cx="14308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City</a:t>
            </a:r>
            <a:r>
              <a:rPr lang="ru-RU" b="1" dirty="0" smtClean="0"/>
              <a:t> </a:t>
            </a:r>
            <a:r>
              <a:rPr lang="en-US" b="1" dirty="0" smtClean="0"/>
              <a:t>— </a:t>
            </a:r>
            <a:r>
              <a:rPr lang="ru-RU" dirty="0" smtClean="0"/>
              <a:t>город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91403" y="5628885"/>
            <a:ext cx="48432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Большинство </a:t>
            </a:r>
            <a:r>
              <a:rPr lang="ru-RU" dirty="0" smtClean="0"/>
              <a:t>клиентов - </a:t>
            </a:r>
            <a:r>
              <a:rPr lang="ru-RU" dirty="0"/>
              <a:t>из Ярославля (в нем клиентов с 1 продуктов незначительно больше, чем клиентов с 2 продуктами</a:t>
            </a:r>
            <a:r>
              <a:rPr lang="ru-RU" dirty="0" smtClean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25602" y="5628885"/>
            <a:ext cx="51795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Среди женщин и мужчин больше </a:t>
            </a:r>
            <a:r>
              <a:rPr lang="ru-RU" dirty="0" smtClean="0"/>
              <a:t>клиентов с  </a:t>
            </a:r>
            <a:r>
              <a:rPr lang="ru-RU" dirty="0"/>
              <a:t>1 </a:t>
            </a:r>
            <a:r>
              <a:rPr lang="ru-RU" dirty="0" smtClean="0"/>
              <a:t>продуктом </a:t>
            </a:r>
            <a:r>
              <a:rPr lang="ru-RU" dirty="0"/>
              <a:t>(но также незначительно, на 5-10</a:t>
            </a:r>
            <a:r>
              <a:rPr lang="ru-RU" dirty="0" smtClean="0"/>
              <a:t>%), у 40-43% женщин и мужчин - 2 продукта.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74" y="2269700"/>
            <a:ext cx="4440807" cy="3359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01" y="2365257"/>
            <a:ext cx="4277398" cy="32636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1402" y="1549384"/>
            <a:ext cx="475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Клиентов </a:t>
            </a:r>
            <a:r>
              <a:rPr lang="ru-RU" dirty="0"/>
              <a:t>с 3-4 продуктами </a:t>
            </a:r>
            <a:r>
              <a:rPr lang="ru-RU" dirty="0" smtClean="0"/>
              <a:t>очень мало (3-4%)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1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2" action="ppaction://hlinksldjump"/>
              </a:rPr>
              <a:t>Задачи исследования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3" action="ppaction://hlinksldjump"/>
              </a:rPr>
              <a:t>Базовая информация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4" action="ppaction://hlinksldjump"/>
              </a:rPr>
              <a:t>Источники данных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hlinkClick r:id="rId4" action="ppaction://hlinksldjump"/>
              </a:rPr>
              <a:t>Исследовательский </a:t>
            </a:r>
            <a:r>
              <a:rPr lang="ru-RU" sz="2400" dirty="0" smtClean="0">
                <a:hlinkClick r:id="rId4" action="ppaction://hlinksldjump"/>
              </a:rPr>
              <a:t>анализ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5" action="ppaction://hlinksldjump"/>
              </a:rPr>
              <a:t>Кластеризация клиентов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hlinkClick r:id="rId6" action="ppaction://hlinksldjump"/>
              </a:rPr>
              <a:t>Проверка </a:t>
            </a:r>
            <a:r>
              <a:rPr lang="ru-RU" sz="2400" dirty="0" smtClean="0">
                <a:hlinkClick r:id="rId6" action="ppaction://hlinksldjump"/>
              </a:rPr>
              <a:t>гипотез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7" action="ppaction://hlinksldjump"/>
              </a:rPr>
              <a:t>Выводы и рекомендации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20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732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Изучение признаков в разрезе количества продуктов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4486" y="1646467"/>
            <a:ext cx="3214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Loyalty </a:t>
            </a:r>
            <a:r>
              <a:rPr lang="en-US" b="1" dirty="0"/>
              <a:t>— </a:t>
            </a:r>
            <a:r>
              <a:rPr lang="ru-RU" dirty="0"/>
              <a:t>активный </a:t>
            </a:r>
            <a:r>
              <a:rPr lang="ru-RU" dirty="0" smtClean="0"/>
              <a:t>ли клиент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4079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 smtClean="0"/>
              <a:t>CreditCard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dirty="0" smtClean="0"/>
              <a:t>наличие кредитной карты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60817" y="5408073"/>
            <a:ext cx="49419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Среди тех, у кого есть кредитная карта – большинство использует 1 продукт (55%)</a:t>
            </a:r>
          </a:p>
          <a:p>
            <a:r>
              <a:rPr lang="ru-RU" dirty="0"/>
              <a:t>С</a:t>
            </a:r>
            <a:r>
              <a:rPr lang="ru-RU" dirty="0" smtClean="0"/>
              <a:t>реди тех, у кого нет кредитной карты -  большинство также использует 1 продукт (53%)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91458" y="5433020"/>
            <a:ext cx="48623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Среди </a:t>
            </a:r>
            <a:r>
              <a:rPr lang="ru-RU" dirty="0"/>
              <a:t>активных клиентов примерно равное число тех, у кого 1 и 2 </a:t>
            </a:r>
            <a:r>
              <a:rPr lang="ru-RU" dirty="0" smtClean="0"/>
              <a:t>продукта (50-55% с 1 продуктом, и 45-50% с 2 продуктами).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4" y="2015799"/>
            <a:ext cx="4283242" cy="33673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23" y="2104922"/>
            <a:ext cx="4428773" cy="32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21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732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Изучение признаков в разрезе количества продуктов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1508" y="1622944"/>
            <a:ext cx="15990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Churn </a:t>
            </a:r>
            <a:r>
              <a:rPr lang="ru-RU" b="1" dirty="0" smtClean="0"/>
              <a:t>— </a:t>
            </a:r>
            <a:r>
              <a:rPr lang="ru-RU" dirty="0" smtClean="0"/>
              <a:t>отток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4946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/>
              <a:t>Objects</a:t>
            </a:r>
            <a:r>
              <a:rPr lang="ru-RU" b="1" dirty="0"/>
              <a:t> — </a:t>
            </a:r>
            <a:r>
              <a:rPr lang="ru-RU" dirty="0"/>
              <a:t>количество объектов в собственности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0469" y="5414728"/>
            <a:ext cx="4422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1 объект </a:t>
            </a:r>
            <a:r>
              <a:rPr lang="ru-RU" dirty="0" smtClean="0"/>
              <a:t>недвижимости </a:t>
            </a:r>
            <a:r>
              <a:rPr lang="ru-RU" dirty="0"/>
              <a:t>чаще замечен у пользователей 1 </a:t>
            </a:r>
            <a:r>
              <a:rPr lang="ru-RU" dirty="0" smtClean="0"/>
              <a:t>продукта</a:t>
            </a:r>
          </a:p>
          <a:p>
            <a:r>
              <a:rPr lang="ru-RU" dirty="0"/>
              <a:t>В</a:t>
            </a:r>
            <a:r>
              <a:rPr lang="ru-RU" dirty="0" smtClean="0"/>
              <a:t>ладельцами </a:t>
            </a:r>
            <a:r>
              <a:rPr lang="ru-RU" dirty="0"/>
              <a:t>2 объектов </a:t>
            </a:r>
            <a:r>
              <a:rPr lang="ru-RU" dirty="0" smtClean="0"/>
              <a:t>являются </a:t>
            </a:r>
            <a:r>
              <a:rPr lang="ru-RU" dirty="0"/>
              <a:t>в большей мере те, у кого 2 </a:t>
            </a:r>
            <a:r>
              <a:rPr lang="ru-RU" dirty="0" smtClean="0"/>
              <a:t>продукта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1756" y="5432296"/>
            <a:ext cx="47741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Отток </a:t>
            </a:r>
            <a:r>
              <a:rPr lang="ru-RU" dirty="0"/>
              <a:t>выше у тех, кто пользуется 1 </a:t>
            </a:r>
            <a:r>
              <a:rPr lang="ru-RU" dirty="0" smtClean="0"/>
              <a:t>продуктом (80%), и меньше </a:t>
            </a:r>
            <a:r>
              <a:rPr lang="ru-RU" dirty="0"/>
              <a:t>у </a:t>
            </a:r>
            <a:r>
              <a:rPr lang="ru-RU" dirty="0" smtClean="0"/>
              <a:t>тех, </a:t>
            </a:r>
            <a:r>
              <a:rPr lang="ru-RU" dirty="0"/>
              <a:t>кто пользуется </a:t>
            </a:r>
            <a:r>
              <a:rPr lang="ru-RU" dirty="0" smtClean="0"/>
              <a:t>2 (4%) и 3 продуктами банка </a:t>
            </a:r>
            <a:r>
              <a:rPr lang="ru-RU" dirty="0"/>
              <a:t>(3%) </a:t>
            </a:r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55" y="1953783"/>
            <a:ext cx="4404839" cy="3460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68" y="2092177"/>
            <a:ext cx="4454277" cy="33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22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Кластеризация клиентов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1402" y="1163217"/>
            <a:ext cx="419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Выделение числа кластеров </a:t>
            </a:r>
            <a:endParaRPr lang="ru-RU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78" y="1764892"/>
            <a:ext cx="7344727" cy="4591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77359"/>
            <a:ext cx="1507557" cy="15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23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577544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Кластеризация клиентов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46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Кластер 0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1402" y="1557343"/>
            <a:ext cx="108861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Описание клиентов</a:t>
            </a:r>
            <a:endParaRPr lang="ru-RU" sz="2000" b="1" dirty="0"/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Город - Ростов Великий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Распределение по полу - 53</a:t>
            </a:r>
            <a:r>
              <a:rPr lang="ru-RU" sz="2000" dirty="0"/>
              <a:t>% мужчин и 48% </a:t>
            </a:r>
            <a:r>
              <a:rPr lang="ru-RU" sz="2000" dirty="0" smtClean="0"/>
              <a:t>женщин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Средний </a:t>
            </a:r>
            <a:r>
              <a:rPr lang="ru-RU" sz="2000" dirty="0"/>
              <a:t>баланс на счете - 120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Процент </a:t>
            </a:r>
            <a:r>
              <a:rPr lang="ru-RU" sz="2000" dirty="0"/>
              <a:t>оттока </a:t>
            </a:r>
            <a:r>
              <a:rPr lang="ru-RU" sz="2000" dirty="0" smtClean="0"/>
              <a:t>- </a:t>
            </a:r>
            <a:r>
              <a:rPr lang="ru-RU" sz="2000" dirty="0"/>
              <a:t>32</a:t>
            </a:r>
            <a:r>
              <a:rPr lang="ru-RU" sz="2000" dirty="0" smtClean="0"/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Предполагаемая </a:t>
            </a:r>
            <a:r>
              <a:rPr lang="ru-RU" sz="2000" dirty="0"/>
              <a:t>средняя </a:t>
            </a:r>
            <a:r>
              <a:rPr lang="ru-RU" sz="2000" dirty="0" smtClean="0"/>
              <a:t>зарплата - </a:t>
            </a:r>
            <a:r>
              <a:rPr lang="ru-RU" sz="2000" dirty="0"/>
              <a:t>101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49</a:t>
            </a:r>
            <a:r>
              <a:rPr lang="ru-RU" sz="2000" dirty="0"/>
              <a:t>% таких клиентов - лояльные </a:t>
            </a:r>
            <a:r>
              <a:rPr lang="ru-RU" sz="2000" dirty="0" smtClean="0"/>
              <a:t>пользователи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продуктов банка - 1-2 продукта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Во владении в среднем 5 объектов. Довольно </a:t>
            </a:r>
            <a:r>
              <a:rPr lang="ru-RU" sz="2000" dirty="0"/>
              <a:t>большое число клиентов владеет 10 объектами, но при этом у какой-то части вообще нет объектов в собственности, поэтому среднее установилось в районе </a:t>
            </a:r>
            <a:r>
              <a:rPr lang="ru-RU" sz="2000" dirty="0" smtClean="0"/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Среднее </a:t>
            </a:r>
            <a:r>
              <a:rPr lang="ru-RU" sz="2000" dirty="0"/>
              <a:t>число баллов </a:t>
            </a:r>
            <a:r>
              <a:rPr lang="ru-RU" sz="2000" dirty="0" err="1"/>
              <a:t>скоринга</a:t>
            </a:r>
            <a:r>
              <a:rPr lang="ru-RU" sz="2000" dirty="0"/>
              <a:t> - 651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t="14203" r="15631" b="8902"/>
          <a:stretch/>
        </p:blipFill>
        <p:spPr>
          <a:xfrm>
            <a:off x="9137499" y="365760"/>
            <a:ext cx="2216301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24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577544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Кластеризация клиентов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46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Кластер 1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1402" y="1557343"/>
            <a:ext cx="108861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Описание клиентов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Город – Рыбинск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Распределение по </a:t>
            </a:r>
            <a:r>
              <a:rPr lang="ru-RU" sz="2000" dirty="0"/>
              <a:t>полу </a:t>
            </a:r>
            <a:r>
              <a:rPr lang="ru-RU" sz="2000" dirty="0" smtClean="0"/>
              <a:t>- 56</a:t>
            </a:r>
            <a:r>
              <a:rPr lang="ru-RU" sz="2000" dirty="0"/>
              <a:t>% мужчин и 44% </a:t>
            </a:r>
            <a:r>
              <a:rPr lang="ru-RU" sz="2000" dirty="0" smtClean="0"/>
              <a:t>женщин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Средний </a:t>
            </a:r>
            <a:r>
              <a:rPr lang="ru-RU" sz="2000" dirty="0"/>
              <a:t>баланс на счете в 2 раза меньше, чем в </a:t>
            </a:r>
            <a:r>
              <a:rPr lang="ru-RU" sz="2000" dirty="0" smtClean="0"/>
              <a:t>других кластерах - </a:t>
            </a:r>
            <a:r>
              <a:rPr lang="ru-RU" sz="2000" dirty="0"/>
              <a:t>62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У </a:t>
            </a:r>
            <a:r>
              <a:rPr lang="ru-RU" sz="2000" dirty="0"/>
              <a:t>половины </a:t>
            </a:r>
            <a:r>
              <a:rPr lang="ru-RU" sz="2000" dirty="0" smtClean="0"/>
              <a:t>клиентов баланс </a:t>
            </a:r>
            <a:r>
              <a:rPr lang="ru-RU" sz="2000" dirty="0"/>
              <a:t>не указан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Процент </a:t>
            </a:r>
            <a:r>
              <a:rPr lang="ru-RU" sz="2000" dirty="0"/>
              <a:t>оттока </a:t>
            </a:r>
            <a:r>
              <a:rPr lang="ru-RU" sz="2000" dirty="0" smtClean="0"/>
              <a:t>небольшой </a:t>
            </a:r>
            <a:r>
              <a:rPr lang="ru-RU" sz="2000" dirty="0"/>
              <a:t>- </a:t>
            </a:r>
            <a:r>
              <a:rPr lang="ru-RU" sz="2000" dirty="0" smtClean="0"/>
              <a:t>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Предполагаемая </a:t>
            </a:r>
            <a:r>
              <a:rPr lang="ru-RU" sz="2000" dirty="0"/>
              <a:t>средняя зарплата </a:t>
            </a:r>
            <a:r>
              <a:rPr lang="ru-RU" sz="2000" dirty="0" smtClean="0"/>
              <a:t>- </a:t>
            </a:r>
            <a:r>
              <a:rPr lang="ru-RU" sz="2000" dirty="0"/>
              <a:t>99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53</a:t>
            </a:r>
            <a:r>
              <a:rPr lang="ru-RU" sz="2000" dirty="0"/>
              <a:t>% таких клиентов - лояльные </a:t>
            </a:r>
            <a:r>
              <a:rPr lang="ru-RU" sz="2000" dirty="0" smtClean="0"/>
              <a:t>пользователи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продуктов в </a:t>
            </a:r>
            <a:r>
              <a:rPr lang="ru-RU" sz="2000" dirty="0"/>
              <a:t>среднем </a:t>
            </a:r>
            <a:r>
              <a:rPr lang="ru-RU" sz="2000" dirty="0" smtClean="0"/>
              <a:t>- 1-2 </a:t>
            </a:r>
            <a:r>
              <a:rPr lang="ru-RU" sz="2000" dirty="0"/>
              <a:t>продукта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объектов во владении - 5 </a:t>
            </a:r>
            <a:r>
              <a:rPr lang="ru-RU" sz="2000" dirty="0"/>
              <a:t>объектов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Среднее </a:t>
            </a:r>
            <a:r>
              <a:rPr lang="ru-RU" sz="2000" dirty="0"/>
              <a:t>число баллов </a:t>
            </a:r>
            <a:r>
              <a:rPr lang="ru-RU" sz="2000" dirty="0" err="1"/>
              <a:t>скоринга</a:t>
            </a:r>
            <a:r>
              <a:rPr lang="ru-RU" sz="2000" dirty="0"/>
              <a:t> - </a:t>
            </a:r>
            <a:r>
              <a:rPr lang="ru-RU" sz="2000" dirty="0" smtClean="0"/>
              <a:t>651</a:t>
            </a:r>
            <a:endParaRPr lang="ru-R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t="14203" r="15631" b="8902"/>
          <a:stretch/>
        </p:blipFill>
        <p:spPr>
          <a:xfrm>
            <a:off x="9137499" y="365760"/>
            <a:ext cx="2216301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25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577544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Кластеризация клиентов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46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Кластер 2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1402" y="1557343"/>
            <a:ext cx="108861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Описание клиентов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Город – Ярославль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99</a:t>
            </a:r>
            <a:r>
              <a:rPr lang="ru-RU" sz="2000" dirty="0"/>
              <a:t>% случаев не заполнено поле с балансом. Предполагается, что это клиенты, которые используют продукт банка, не предполагающий заведение дебетового счета, например, ипотечный </a:t>
            </a:r>
            <a:r>
              <a:rPr lang="ru-RU" sz="2000" dirty="0" smtClean="0"/>
              <a:t>или кредитный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Распределение по полу - 55</a:t>
            </a:r>
            <a:r>
              <a:rPr lang="ru-RU" sz="2000" dirty="0"/>
              <a:t>% мужчин и 45% </a:t>
            </a:r>
            <a:r>
              <a:rPr lang="ru-RU" sz="2000" dirty="0" smtClean="0"/>
              <a:t>женщин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Процент </a:t>
            </a:r>
            <a:r>
              <a:rPr lang="ru-RU" sz="2000" dirty="0"/>
              <a:t>оттока </a:t>
            </a:r>
            <a:r>
              <a:rPr lang="ru-RU" sz="2000" dirty="0" smtClean="0"/>
              <a:t>самый </a:t>
            </a:r>
            <a:r>
              <a:rPr lang="ru-RU" sz="2000" dirty="0"/>
              <a:t>маленький - </a:t>
            </a:r>
            <a:r>
              <a:rPr lang="ru-RU" sz="2000" dirty="0" smtClean="0"/>
              <a:t>14%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Предполагаемая </a:t>
            </a:r>
            <a:r>
              <a:rPr lang="ru-RU" sz="2000" dirty="0"/>
              <a:t>средняя </a:t>
            </a:r>
            <a:r>
              <a:rPr lang="ru-RU" sz="2000" dirty="0" smtClean="0"/>
              <a:t>- </a:t>
            </a:r>
            <a:r>
              <a:rPr lang="ru-RU" sz="2000" dirty="0"/>
              <a:t>99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52% таких клиентов - лояльные </a:t>
            </a:r>
            <a:r>
              <a:rPr lang="ru-RU" sz="2000" dirty="0" smtClean="0"/>
              <a:t>пользователи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Число продуктов в </a:t>
            </a:r>
            <a:r>
              <a:rPr lang="ru-RU" sz="2000" dirty="0"/>
              <a:t>среднем </a:t>
            </a:r>
            <a:r>
              <a:rPr lang="ru-RU" sz="2000" dirty="0" smtClean="0"/>
              <a:t>- 2 </a:t>
            </a:r>
            <a:r>
              <a:rPr lang="ru-RU" sz="2000" dirty="0"/>
              <a:t>продукта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Число объектов во владении в среднем –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Среднее </a:t>
            </a:r>
            <a:r>
              <a:rPr lang="ru-RU" sz="2000" dirty="0"/>
              <a:t>число баллов </a:t>
            </a:r>
            <a:r>
              <a:rPr lang="ru-RU" sz="2000" dirty="0" err="1"/>
              <a:t>скоринга</a:t>
            </a:r>
            <a:r>
              <a:rPr lang="ru-RU" sz="2000" dirty="0"/>
              <a:t> - </a:t>
            </a:r>
            <a:r>
              <a:rPr lang="ru-RU" sz="2000" dirty="0" smtClean="0"/>
              <a:t>648</a:t>
            </a:r>
            <a:endParaRPr lang="ru-R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t="14203" r="15631" b="8902"/>
          <a:stretch/>
        </p:blipFill>
        <p:spPr>
          <a:xfrm>
            <a:off x="9137499" y="92527"/>
            <a:ext cx="2216301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26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577544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Кластеризация клиентов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146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Кластер 3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1402" y="1557343"/>
            <a:ext cx="108861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Описание клиентов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Город – Ярославль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Распределение по полу - 55</a:t>
            </a:r>
            <a:r>
              <a:rPr lang="ru-RU" sz="2000" dirty="0"/>
              <a:t>% мужчин и 45% </a:t>
            </a:r>
            <a:r>
              <a:rPr lang="ru-RU" sz="2000" dirty="0" smtClean="0"/>
              <a:t>женщин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Средний </a:t>
            </a:r>
            <a:r>
              <a:rPr lang="ru-RU" sz="2000" dirty="0"/>
              <a:t>баланс на счете - 120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Практически </a:t>
            </a:r>
            <a:r>
              <a:rPr lang="ru-RU" sz="2000" dirty="0"/>
              <a:t>у всех </a:t>
            </a:r>
            <a:r>
              <a:rPr lang="ru-RU" sz="2000" dirty="0" smtClean="0"/>
              <a:t>поле с балансом заполнено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Процент </a:t>
            </a:r>
            <a:r>
              <a:rPr lang="ru-RU" sz="2000" dirty="0"/>
              <a:t>оттока </a:t>
            </a:r>
            <a:r>
              <a:rPr lang="ru-RU" sz="2000" dirty="0" smtClean="0"/>
              <a:t>небольшой </a:t>
            </a:r>
            <a:r>
              <a:rPr lang="ru-RU" sz="2000" dirty="0"/>
              <a:t>- </a:t>
            </a:r>
            <a:r>
              <a:rPr lang="ru-RU" sz="2000" dirty="0" smtClean="0"/>
              <a:t>18%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Предполагаемая </a:t>
            </a:r>
            <a:r>
              <a:rPr lang="ru-RU" sz="2000" dirty="0"/>
              <a:t>средняя зарплата </a:t>
            </a:r>
            <a:r>
              <a:rPr lang="ru-RU" sz="2000" dirty="0" smtClean="0"/>
              <a:t>- </a:t>
            </a:r>
            <a:r>
              <a:rPr lang="ru-RU" sz="2000" dirty="0"/>
              <a:t>100 </a:t>
            </a:r>
            <a:r>
              <a:rPr lang="ru-RU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51</a:t>
            </a:r>
            <a:r>
              <a:rPr lang="ru-RU" sz="2000" dirty="0"/>
              <a:t>% таких клиентов - лояльные </a:t>
            </a:r>
            <a:r>
              <a:rPr lang="ru-RU" sz="2000" dirty="0" smtClean="0"/>
              <a:t>пользователи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продуктов в </a:t>
            </a:r>
            <a:r>
              <a:rPr lang="ru-RU" sz="2000" dirty="0"/>
              <a:t>среднем </a:t>
            </a:r>
            <a:r>
              <a:rPr lang="ru-RU" sz="2000" dirty="0" smtClean="0"/>
              <a:t>- 1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объектов во владении в среднем - </a:t>
            </a:r>
            <a:r>
              <a:rPr lang="ru-RU" sz="2000" dirty="0"/>
              <a:t>5 </a:t>
            </a:r>
            <a:r>
              <a:rPr lang="ru-RU" sz="2000" dirty="0" smtClean="0"/>
              <a:t>объектов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Среднее </a:t>
            </a:r>
            <a:r>
              <a:rPr lang="ru-RU" sz="2000" dirty="0"/>
              <a:t>число баллов </a:t>
            </a:r>
            <a:r>
              <a:rPr lang="ru-RU" sz="2000" dirty="0" err="1"/>
              <a:t>скоринга</a:t>
            </a:r>
            <a:r>
              <a:rPr lang="ru-RU" sz="2000" dirty="0"/>
              <a:t> - </a:t>
            </a:r>
            <a:r>
              <a:rPr lang="ru-RU" sz="2000" dirty="0" smtClean="0"/>
              <a:t>651</a:t>
            </a:r>
            <a:endParaRPr lang="ru-R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t="14203" r="15631" b="8902"/>
          <a:stretch/>
        </p:blipFill>
        <p:spPr>
          <a:xfrm>
            <a:off x="9137499" y="365760"/>
            <a:ext cx="2216301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27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Проверка гипотез</a:t>
            </a: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202973"/>
            <a:ext cx="1054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Гипотеза различия дохода между теми клиентами, которые пользуются двумя продуктами банка, и теми, которые пользуются </a:t>
            </a:r>
            <a:r>
              <a:rPr lang="ru-RU" sz="2400" b="1" dirty="0" smtClean="0"/>
              <a:t>одним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75341" y="5857603"/>
            <a:ext cx="542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Распределение доходов клиентов с 1 и 2 продуктами</a:t>
            </a:r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8" y="2466624"/>
            <a:ext cx="10524792" cy="30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28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Проверка гипотез</a:t>
            </a: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202973"/>
            <a:ext cx="1054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Гипотеза различия дохода между теми клиентами, которые пользуются двумя продуктами банка, и теми, которые пользуются </a:t>
            </a:r>
            <a:r>
              <a:rPr lang="ru-RU" sz="2400" b="1" dirty="0" smtClean="0"/>
              <a:t>одним</a:t>
            </a:r>
            <a:endParaRPr lang="ru-RU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143802" y="2118082"/>
            <a:ext cx="93751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Нулевая гипотеза </a:t>
            </a:r>
            <a:endParaRPr lang="ru-RU" u="sng" dirty="0"/>
          </a:p>
          <a:p>
            <a:endParaRPr lang="ru-RU" dirty="0" smtClean="0"/>
          </a:p>
          <a:p>
            <a:r>
              <a:rPr lang="ru-RU" i="1" dirty="0" smtClean="0"/>
              <a:t>Доходы </a:t>
            </a:r>
            <a:r>
              <a:rPr lang="ru-RU" i="1" dirty="0"/>
              <a:t>клиентов, которые пользуются двумя продуктами банка, и теми, которые пользуются одним, равны</a:t>
            </a:r>
          </a:p>
          <a:p>
            <a:endParaRPr lang="ru-RU" dirty="0"/>
          </a:p>
          <a:p>
            <a:r>
              <a:rPr lang="ru-RU" u="sng" dirty="0" smtClean="0"/>
              <a:t>Альтернативная гипотеза</a:t>
            </a:r>
          </a:p>
          <a:p>
            <a:endParaRPr lang="ru-RU" u="sng" dirty="0"/>
          </a:p>
          <a:p>
            <a:r>
              <a:rPr lang="ru-RU" i="1" dirty="0" smtClean="0"/>
              <a:t>Доходы </a:t>
            </a:r>
            <a:r>
              <a:rPr lang="ru-RU" i="1" dirty="0"/>
              <a:t>клиентов, которые пользуются двумя продуктами банка, и теми, которые пользуются одним, различаются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802" y="4787517"/>
            <a:ext cx="10547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160367" y="5479600"/>
            <a:ext cx="102099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Доходы </a:t>
            </a:r>
            <a:r>
              <a:rPr lang="ru-RU" dirty="0"/>
              <a:t>клиентов, которые пользуются двумя продуктами банка, и теми, которые пользуются одним, не </a:t>
            </a:r>
            <a:r>
              <a:rPr lang="ru-RU" dirty="0" smtClean="0"/>
              <a:t>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29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Проверка гипотез</a:t>
            </a: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202973"/>
            <a:ext cx="1054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Гипотеза различия оттока между теми клиентами, которые пользуются двумя и более продуктами банка, и теми, которые пользуются одним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5341" y="5857603"/>
            <a:ext cx="536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оттока клиентов </a:t>
            </a:r>
            <a:r>
              <a:rPr lang="ru-RU" dirty="0" smtClean="0"/>
              <a:t>с 1 и 2+ продуктами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2" y="2322543"/>
            <a:ext cx="8601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 исследования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7704"/>
            <a:ext cx="11482939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200" dirty="0" smtClean="0"/>
              <a:t>Исследовательский </a:t>
            </a:r>
            <a:r>
              <a:rPr lang="ru-RU" sz="2200" dirty="0"/>
              <a:t>анализ </a:t>
            </a:r>
            <a:r>
              <a:rPr lang="ru-RU" sz="2200" dirty="0" smtClean="0"/>
              <a:t>данных о клиентах регионального банка</a:t>
            </a:r>
            <a:endParaRPr lang="ru-RU" sz="2200" dirty="0"/>
          </a:p>
          <a:p>
            <a:pPr>
              <a:lnSpc>
                <a:spcPct val="160000"/>
              </a:lnSpc>
            </a:pPr>
            <a:r>
              <a:rPr lang="ru-RU" sz="2200" dirty="0" smtClean="0"/>
              <a:t>Сегментация </a:t>
            </a:r>
            <a:r>
              <a:rPr lang="ru-RU" sz="2200" dirty="0"/>
              <a:t>пользователей на основе данных о количестве потребляемых продуктов</a:t>
            </a:r>
          </a:p>
          <a:p>
            <a:pPr>
              <a:lnSpc>
                <a:spcPct val="160000"/>
              </a:lnSpc>
            </a:pPr>
            <a:r>
              <a:rPr lang="ru-RU" sz="2200" dirty="0" smtClean="0"/>
              <a:t>Проверка статистических гипотез: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гипотеза различия дохода между теми клиентами, которые пользуются двумя продуктами банка, и теми, которые пользуются одним.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гипотеза различия оттока между клиентами, которые пользуются двумя и более продуктами банка, и теми, которые пользуются одним</a:t>
            </a:r>
          </a:p>
          <a:p>
            <a:pPr>
              <a:lnSpc>
                <a:spcPct val="160000"/>
              </a:lnSpc>
            </a:pPr>
            <a:r>
              <a:rPr lang="ru-RU" sz="2200" dirty="0" smtClean="0"/>
              <a:t>Формулировка выводов и рекомендаций по взаимодействию с сегментами клиентов</a:t>
            </a:r>
            <a:endParaRPr lang="ru-R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30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Проверка гипотез</a:t>
            </a: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202973"/>
            <a:ext cx="1054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Гипотеза различия оттока между теми клиентами, которые пользуются двумя и более продуктами банка, и теми, которые пользуются одним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802" y="2118082"/>
            <a:ext cx="93751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Нулевая гипотеза </a:t>
            </a:r>
            <a:endParaRPr lang="ru-RU" u="sng" dirty="0"/>
          </a:p>
          <a:p>
            <a:endParaRPr lang="ru-RU" dirty="0" smtClean="0"/>
          </a:p>
          <a:p>
            <a:r>
              <a:rPr lang="ru-RU" i="1" dirty="0"/>
              <a:t>Отток клиентов, которые пользуются двумя и более продуктами банка, и отток тех, которые пользуются одним, </a:t>
            </a:r>
            <a:r>
              <a:rPr lang="ru-RU" i="1" dirty="0" smtClean="0"/>
              <a:t>равны</a:t>
            </a:r>
            <a:endParaRPr lang="en-US" i="1" dirty="0" smtClean="0"/>
          </a:p>
          <a:p>
            <a:endParaRPr lang="ru-RU" dirty="0" smtClean="0"/>
          </a:p>
          <a:p>
            <a:r>
              <a:rPr lang="ru-RU" u="sng" dirty="0" smtClean="0"/>
              <a:t>Альтернативная гипотеза</a:t>
            </a:r>
          </a:p>
          <a:p>
            <a:endParaRPr lang="ru-RU" u="sng" dirty="0"/>
          </a:p>
          <a:p>
            <a:r>
              <a:rPr lang="ru-RU" i="1" dirty="0"/>
              <a:t>Отток клиентов, которые пользуются двумя и более продуктами банка, и отток тех, которые пользуются одним, различаются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802" y="4787517"/>
            <a:ext cx="10547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067602" y="5402598"/>
            <a:ext cx="10395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Отток </a:t>
            </a:r>
            <a:r>
              <a:rPr lang="ru-RU" dirty="0"/>
              <a:t>клиентов, которые пользуются двумя и более продуктами банка, и отток тех, которые пользуются </a:t>
            </a:r>
            <a:r>
              <a:rPr lang="ru-RU" dirty="0" smtClean="0"/>
              <a:t>одним, 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31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Выводы и базовые </a:t>
            </a:r>
            <a:r>
              <a:rPr lang="ru-RU" sz="3200" dirty="0" smtClean="0"/>
              <a:t>рекомендации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991402" y="1502983"/>
            <a:ext cx="102316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Ростов Великий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Ростове </a:t>
            </a:r>
            <a:r>
              <a:rPr lang="ru-RU" sz="2400" dirty="0" smtClean="0"/>
              <a:t>довольно </a:t>
            </a:r>
            <a:r>
              <a:rPr lang="ru-RU" sz="2400" dirty="0"/>
              <a:t>большой отток </a:t>
            </a:r>
            <a:r>
              <a:rPr lang="ru-RU" sz="2400" dirty="0" smtClean="0"/>
              <a:t>клиентов (32%), </a:t>
            </a:r>
            <a:r>
              <a:rPr lang="ru-RU" sz="2400" dirty="0"/>
              <a:t>стоит направить внимание на </a:t>
            </a:r>
            <a:r>
              <a:rPr lang="ru-RU" sz="2400" dirty="0" smtClean="0"/>
              <a:t>удержание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Ростове довольно </a:t>
            </a:r>
            <a:r>
              <a:rPr lang="ru-RU" sz="2400" dirty="0"/>
              <a:t>большое число клиентов владеет 10 объектами, но при этом у какой-то части вообще нет объектов в собственности, поэтому отток следует поисследовать как для клиентов с 10 объектами (возможно, предложить им какие-либо премиальные индивидуальные условия), так и для клиентов, у которых нет объектов недвижимости </a:t>
            </a:r>
            <a:r>
              <a:rPr lang="ru-RU" sz="2400" dirty="0" smtClean="0"/>
              <a:t>(например, </a:t>
            </a:r>
            <a:r>
              <a:rPr lang="ru-RU" sz="2400" dirty="0"/>
              <a:t>заинтересовать их воспользоваться ипотечными программами банка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51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32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Выводы и базовые </a:t>
            </a:r>
            <a:r>
              <a:rPr lang="ru-RU" sz="3200" dirty="0" smtClean="0"/>
              <a:t>рекомендации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991402" y="1358604"/>
            <a:ext cx="102316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Рыбинск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Клиентам из Рыбинска также можно порекомендовать продукты, предполагающие наличие дебетового счета. Удержание старого клиента значительно дешевле (по трудозатратам и стоимости), чем поиск и привлечение нового клиента, тем </a:t>
            </a:r>
            <a:r>
              <a:rPr lang="ru-RU" sz="2400" dirty="0" smtClean="0"/>
              <a:t>более, </a:t>
            </a:r>
            <a:r>
              <a:rPr lang="ru-RU" sz="2400" dirty="0"/>
              <a:t>нужного этому банку</a:t>
            </a:r>
            <a:r>
              <a:rPr lang="ru-RU" sz="2400" dirty="0" smtClean="0"/>
              <a:t>.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r>
              <a:rPr lang="ru-RU" sz="2400" b="1" dirty="0" smtClean="0"/>
              <a:t>Возраст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Клиентами </a:t>
            </a:r>
            <a:r>
              <a:rPr lang="ru-RU" sz="2400" dirty="0"/>
              <a:t>банка являются люди возраста 37-45 лет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r>
              <a:rPr lang="ru-RU" sz="2400" dirty="0" smtClean="0"/>
              <a:t>Стоит </a:t>
            </a:r>
            <a:r>
              <a:rPr lang="ru-RU" sz="2400" dirty="0"/>
              <a:t>направить внимание на привлечение клиентов других возрастных сегментов, например, молодых людей (возраст 25-35) со стабильным доходом.</a:t>
            </a:r>
          </a:p>
          <a:p>
            <a:endParaRPr lang="ru-RU" sz="2400" dirty="0" smtClean="0"/>
          </a:p>
          <a:p>
            <a:pPr marL="342900" indent="-3429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17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33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Выводы и базовые </a:t>
            </a:r>
            <a:r>
              <a:rPr lang="ru-RU" sz="3200" dirty="0" smtClean="0"/>
              <a:t>рекомендации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991402" y="1280884"/>
            <a:ext cx="102316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Отток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у клиента не указан баланс, и он является потребителем услуги, не предполагающей наличие дебетового счета, то он </a:t>
            </a:r>
            <a:r>
              <a:rPr lang="ru-RU" sz="2000" u="sng" dirty="0"/>
              <a:t>менее склонен к оттоку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Если у клиента долгосрочный банковский продукт, такие клиенты остаются с банком на довольно продолжительный срок, поэтому у банка есть отличная возможность заслужить их лояльность, а также предложить им продукты, предполагающие наличие дебетового счета (вклады, дебетовые карты, зарплатные проекты и т.д</a:t>
            </a:r>
            <a:r>
              <a:rPr lang="ru-RU" sz="2000" dirty="0" smtClean="0"/>
              <a:t>.).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Отток </a:t>
            </a:r>
            <a:r>
              <a:rPr lang="ru-RU" sz="2000" dirty="0"/>
              <a:t>с клиентами, у которых 3-4 продукта (они в </a:t>
            </a:r>
            <a:r>
              <a:rPr lang="ru-RU" sz="2000" dirty="0" smtClean="0"/>
              <a:t>основном </a:t>
            </a:r>
            <a:r>
              <a:rPr lang="ru-RU" sz="2000" dirty="0"/>
              <a:t>из Ярославля и Ростова), довольно большой (80-100%), но так как их немного в </a:t>
            </a:r>
            <a:r>
              <a:rPr lang="ru-RU" sz="2000" dirty="0" smtClean="0"/>
              <a:t>выборке (</a:t>
            </a:r>
            <a:r>
              <a:rPr lang="ru-RU" sz="2000" dirty="0"/>
              <a:t>порядка </a:t>
            </a:r>
            <a:r>
              <a:rPr lang="ru-RU" sz="2000" dirty="0" smtClean="0"/>
              <a:t>3%), </a:t>
            </a:r>
            <a:r>
              <a:rPr lang="ru-RU" sz="2000" dirty="0"/>
              <a:t>то на общий отток он оказывает не такое сильное влияние. В любом случае на таких клиентов стоит обратить внимание при разработке программы по удержанию.</a:t>
            </a:r>
            <a:endParaRPr lang="ru-RU" sz="2000" i="1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47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34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Выводы и базовые </a:t>
            </a:r>
            <a:r>
              <a:rPr lang="ru-RU" sz="3200" dirty="0" smtClean="0"/>
              <a:t>рекомендации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991402" y="1329728"/>
            <a:ext cx="102316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Число продуктов</a:t>
            </a:r>
          </a:p>
          <a:p>
            <a:endParaRPr lang="ru-RU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Подавляющее </a:t>
            </a:r>
            <a:r>
              <a:rPr lang="ru-RU" sz="2400" dirty="0"/>
              <a:t>большинство клиентов - это владельцы 1-2 продуктов (в Ярославле много клиентов, у кого 2 продукта, в Рыбинске и Ростове большинство с 1 продуктом</a:t>
            </a:r>
            <a:r>
              <a:rPr lang="ru-RU" sz="2400" dirty="0" smtClean="0"/>
              <a:t>)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r>
              <a:rPr lang="ru-RU" sz="2400" dirty="0" smtClean="0"/>
              <a:t>Следует направить </a:t>
            </a:r>
            <a:r>
              <a:rPr lang="ru-RU" sz="2400" dirty="0"/>
              <a:t>внимание на увеличение числа продуктов для уже имеющихся клиентов, так как они по большей части лояльны к банку и более охотно воспользуются дополнительными продуктами, чем те, кто еще не является клиентом банка.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Наибольший </a:t>
            </a:r>
            <a:r>
              <a:rPr lang="ru-RU" sz="2400" dirty="0"/>
              <a:t>доход банку приносят именно такие клиенты, поскольку они пользуются большим количеством продуктов.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044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35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627099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/>
              <a:t>Выводы и базовые </a:t>
            </a:r>
            <a:r>
              <a:rPr lang="ru-RU" sz="3200" dirty="0" smtClean="0"/>
              <a:t>рекомендации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991402" y="1185704"/>
            <a:ext cx="1044341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Примеры принципов взаимодействия </a:t>
            </a:r>
            <a:r>
              <a:rPr lang="ru-RU" sz="2200" b="1" dirty="0"/>
              <a:t>с клиентами и их </a:t>
            </a:r>
            <a:r>
              <a:rPr lang="ru-RU" sz="2200" b="1" dirty="0" smtClean="0"/>
              <a:t>удержания</a:t>
            </a:r>
          </a:p>
          <a:p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Взаимодействие </a:t>
            </a:r>
            <a:r>
              <a:rPr lang="ru-RU" sz="2200" dirty="0"/>
              <a:t>в приложении банка и социальных медиа: регулярная разработка и обновление приложения, рекомендательный и полезный контент для клиентов. Выстраивание "личной" связи с </a:t>
            </a:r>
            <a:r>
              <a:rPr lang="ru-RU" sz="2200" dirty="0" smtClean="0"/>
              <a:t>брендом</a:t>
            </a:r>
          </a:p>
          <a:p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Персонализация </a:t>
            </a:r>
            <a:r>
              <a:rPr lang="ru-RU" sz="2200" dirty="0"/>
              <a:t>контента (предлагать продукты только тем, кому они действительно интересны). Умеренное и подходящее </a:t>
            </a:r>
            <a:r>
              <a:rPr lang="ru-RU" sz="2200" dirty="0" smtClean="0"/>
              <a:t>СМС-информирование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Грамотная </a:t>
            </a:r>
            <a:r>
              <a:rPr lang="ru-RU" sz="2200" dirty="0"/>
              <a:t>поддержка клиентов (быстрая обработка запросов) и регулярное отслеживание удовлетворенности (</a:t>
            </a:r>
            <a:r>
              <a:rPr lang="ru-RU" sz="2200" dirty="0" err="1"/>
              <a:t>eNPS</a:t>
            </a:r>
            <a:r>
              <a:rPr lang="ru-RU" sz="2200" dirty="0"/>
              <a:t>, CES, </a:t>
            </a:r>
            <a:r>
              <a:rPr lang="ru-RU" sz="2200" dirty="0" smtClean="0"/>
              <a:t>HEART)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 smtClean="0"/>
              <a:t>Омниканальная</a:t>
            </a:r>
            <a:r>
              <a:rPr lang="ru-RU" sz="2200" dirty="0" smtClean="0"/>
              <a:t> </a:t>
            </a:r>
            <a:r>
              <a:rPr lang="ru-RU" sz="2200" dirty="0"/>
              <a:t>модель для взаимодействия с клиентами (получение одного и того же уровня сервиса и набора услуг вне зависимости от выбранного канала связи с банком).</a:t>
            </a:r>
          </a:p>
        </p:txBody>
      </p:sp>
    </p:spTree>
    <p:extLst>
      <p:ext uri="{BB962C8B-B14F-4D97-AF65-F5344CB8AC3E}">
        <p14:creationId xmlns:p14="http://schemas.microsoft.com/office/powerpoint/2010/main" val="3391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Источник данных - сырые данные о</a:t>
            </a:r>
            <a:r>
              <a:rPr lang="en-US" dirty="0" smtClean="0"/>
              <a:t> </a:t>
            </a:r>
            <a:r>
              <a:rPr lang="ru-RU" dirty="0" smtClean="0"/>
              <a:t>клиентах банка (таблица </a:t>
            </a:r>
            <a:r>
              <a:rPr lang="en-US" dirty="0" err="1"/>
              <a:t>bank_dataset</a:t>
            </a:r>
            <a:r>
              <a:rPr lang="ru-RU" dirty="0" smtClean="0"/>
              <a:t>.</a:t>
            </a:r>
            <a:r>
              <a:rPr lang="ru-RU" dirty="0" err="1" smtClean="0"/>
              <a:t>csv</a:t>
            </a:r>
            <a:r>
              <a:rPr lang="ru-RU" dirty="0" smtClean="0"/>
              <a:t>)</a:t>
            </a:r>
          </a:p>
          <a:p>
            <a:r>
              <a:rPr lang="ru-RU" dirty="0" smtClean="0"/>
              <a:t>Заказчик </a:t>
            </a:r>
            <a:r>
              <a:rPr lang="ru-RU" dirty="0"/>
              <a:t>- менеджер продукта, который разрабатывает меры по удержанию клиентов и мероприятия для работы с целевой </a:t>
            </a:r>
            <a:r>
              <a:rPr lang="ru-RU" dirty="0" smtClean="0"/>
              <a:t>аудиторией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результата по </a:t>
            </a:r>
            <a:r>
              <a:rPr lang="ru-RU" dirty="0" smtClean="0"/>
              <a:t>проекту -  </a:t>
            </a:r>
            <a:r>
              <a:rPr lang="ru-RU" dirty="0"/>
              <a:t>менеджер </a:t>
            </a:r>
            <a:r>
              <a:rPr lang="ru-RU" dirty="0" smtClean="0"/>
              <a:t>продукта</a:t>
            </a:r>
          </a:p>
          <a:p>
            <a:r>
              <a:rPr lang="ru-RU" dirty="0" smtClean="0"/>
              <a:t>Цель </a:t>
            </a:r>
            <a:r>
              <a:rPr lang="ru-RU" dirty="0"/>
              <a:t>- определить, на какие основные сегменты делятся клиенты банка и выявить характеристики каждого </a:t>
            </a:r>
            <a:r>
              <a:rPr lang="ru-RU" dirty="0" smtClean="0"/>
              <a:t>сегмента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5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405718"/>
            <a:ext cx="10022797" cy="1307579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402" y="1817388"/>
            <a:ext cx="10934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Всего </a:t>
            </a:r>
            <a:r>
              <a:rPr lang="ru-RU" sz="2400" dirty="0" smtClean="0"/>
              <a:t>10000 </a:t>
            </a:r>
            <a:r>
              <a:rPr lang="ru-RU" sz="2400" dirty="0"/>
              <a:t>уникальных </a:t>
            </a:r>
            <a:r>
              <a:rPr lang="ru-RU" sz="2400" dirty="0" smtClean="0"/>
              <a:t>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Данные по трем городам </a:t>
            </a:r>
            <a:r>
              <a:rPr lang="ru-RU" sz="2400" dirty="0"/>
              <a:t>- Ярославль (50% клиентов), Ростов Великий (25% клиентов) и Рыбинск (25</a:t>
            </a:r>
            <a:r>
              <a:rPr lang="ru-RU" sz="2400" dirty="0" smtClean="0"/>
              <a:t>% клиентов)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Пол: 55</a:t>
            </a:r>
            <a:r>
              <a:rPr lang="ru-RU" sz="2400" dirty="0"/>
              <a:t>% мужчин и 45% </a:t>
            </a:r>
            <a:r>
              <a:rPr lang="ru-RU" sz="2400" dirty="0" smtClean="0"/>
              <a:t>женщин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Максимальное число объектов у клиентов в собственности - 10,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минимальное </a:t>
            </a:r>
            <a:r>
              <a:rPr lang="ru-RU" sz="2400" dirty="0"/>
              <a:t>- 0. Среднее и медиана - 5 </a:t>
            </a:r>
            <a:r>
              <a:rPr lang="ru-RU" sz="2400" dirty="0" smtClean="0"/>
              <a:t>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 70% клиентов есть кредитная карта </a:t>
            </a:r>
            <a:r>
              <a:rPr lang="ru-RU" sz="2400" dirty="0" smtClean="0"/>
              <a:t>банка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50% клиентов </a:t>
            </a:r>
            <a:r>
              <a:rPr lang="ru-RU" sz="2400" dirty="0" smtClean="0"/>
              <a:t>являются </a:t>
            </a:r>
            <a:r>
              <a:rPr lang="ru-RU" sz="2400" dirty="0"/>
              <a:t>активными клиентами </a:t>
            </a:r>
            <a:r>
              <a:rPr lang="ru-RU" sz="2400" dirty="0" smtClean="0"/>
              <a:t>банка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20% </a:t>
            </a:r>
            <a:r>
              <a:rPr lang="ru-RU" sz="2400" dirty="0"/>
              <a:t>клиентов - это те, кто </a:t>
            </a:r>
            <a:r>
              <a:rPr lang="ru-RU" sz="2400" dirty="0" smtClean="0"/>
              <a:t>ушли (отток)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 </a:t>
            </a:r>
            <a:r>
              <a:rPr lang="ru-RU" sz="2400" dirty="0"/>
              <a:t>клиентов с отсутствующей информацией о балансе (36%) в среднем больше продуктов и меньший процент </a:t>
            </a:r>
            <a:r>
              <a:rPr lang="ru-RU" sz="2400" dirty="0" smtClean="0"/>
              <a:t>оттока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251632"/>
            <a:ext cx="238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Общие вводные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504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6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112912"/>
            <a:ext cx="5758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Распределения и зависимости признаков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91402" y="1786685"/>
            <a:ext cx="3761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</a:t>
            </a:r>
            <a:r>
              <a:rPr lang="ru-RU" b="1" dirty="0" err="1" smtClean="0"/>
              <a:t>core</a:t>
            </a:r>
            <a:r>
              <a:rPr lang="ru-RU" dirty="0" smtClean="0"/>
              <a:t> </a:t>
            </a:r>
            <a:r>
              <a:rPr lang="ru-RU" dirty="0"/>
              <a:t>— баллы кредитного </a:t>
            </a:r>
            <a:r>
              <a:rPr lang="ru-RU" dirty="0" err="1"/>
              <a:t>скоринга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4" y="2223536"/>
            <a:ext cx="5717431" cy="3147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27226" y="1786685"/>
            <a:ext cx="16104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Age </a:t>
            </a:r>
            <a:r>
              <a:rPr lang="ru-RU" dirty="0" smtClean="0"/>
              <a:t>— возраст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98" y="2223536"/>
            <a:ext cx="5775607" cy="3204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02" y="5427503"/>
            <a:ext cx="50532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Медиана </a:t>
            </a:r>
            <a:r>
              <a:rPr lang="ru-RU" dirty="0"/>
              <a:t>и </a:t>
            </a:r>
            <a:r>
              <a:rPr lang="ru-RU" dirty="0" smtClean="0"/>
              <a:t>среднее: 650 – 652 баллов</a:t>
            </a:r>
          </a:p>
          <a:p>
            <a:r>
              <a:rPr lang="ru-RU" dirty="0" smtClean="0"/>
              <a:t>Вариабельность: средняя (14%)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6827226" y="5370916"/>
            <a:ext cx="49570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Медиана </a:t>
            </a:r>
            <a:r>
              <a:rPr lang="ru-RU" dirty="0"/>
              <a:t>и </a:t>
            </a:r>
            <a:r>
              <a:rPr lang="ru-RU" dirty="0" smtClean="0"/>
              <a:t>среднее: </a:t>
            </a:r>
            <a:r>
              <a:rPr lang="en-US" dirty="0" smtClean="0"/>
              <a:t>37</a:t>
            </a:r>
            <a:r>
              <a:rPr lang="ru-RU" dirty="0" smtClean="0"/>
              <a:t> – </a:t>
            </a:r>
            <a:r>
              <a:rPr lang="en-US" dirty="0" smtClean="0"/>
              <a:t>39 </a:t>
            </a:r>
            <a:r>
              <a:rPr lang="ru-RU" dirty="0" smtClean="0"/>
              <a:t>лет</a:t>
            </a:r>
          </a:p>
          <a:p>
            <a:r>
              <a:rPr lang="ru-RU" dirty="0" smtClean="0"/>
              <a:t>Вариабельность: сильная (26%)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7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89017"/>
            <a:ext cx="5758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Распределения и зависимости признаков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750223" y="1722150"/>
            <a:ext cx="4711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stimated_salary</a:t>
            </a:r>
            <a:r>
              <a:rPr lang="en-US" dirty="0" smtClean="0"/>
              <a:t> — </a:t>
            </a:r>
            <a:r>
              <a:rPr lang="ru-RU" dirty="0"/>
              <a:t>заработная плата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746822"/>
            <a:ext cx="2816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Balance </a:t>
            </a:r>
            <a:r>
              <a:rPr lang="en-US" b="1" dirty="0"/>
              <a:t>— </a:t>
            </a:r>
            <a:r>
              <a:rPr lang="ru-RU" dirty="0"/>
              <a:t>баланс на счёте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38" y="5356417"/>
            <a:ext cx="50963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Заметно искажение данных на 0 </a:t>
            </a:r>
            <a:r>
              <a:rPr lang="ru-RU" dirty="0"/>
              <a:t>за счет </a:t>
            </a:r>
            <a:r>
              <a:rPr lang="ru-RU" dirty="0" smtClean="0"/>
              <a:t>искусственно добавленных в </a:t>
            </a:r>
            <a:r>
              <a:rPr lang="ru-RU" dirty="0"/>
              <a:t>ходе предобработки </a:t>
            </a:r>
            <a:r>
              <a:rPr lang="ru-RU" dirty="0" smtClean="0"/>
              <a:t>нулевых значений.</a:t>
            </a:r>
            <a:endParaRPr lang="en-US" dirty="0" smtClean="0"/>
          </a:p>
          <a:p>
            <a:r>
              <a:rPr lang="ru-RU" dirty="0" smtClean="0"/>
              <a:t>Медиана: 97 000 рублей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3104" y="5356417"/>
            <a:ext cx="5040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Медиана </a:t>
            </a:r>
            <a:r>
              <a:rPr lang="ru-RU" dirty="0"/>
              <a:t>и </a:t>
            </a:r>
            <a:r>
              <a:rPr lang="ru-RU" dirty="0" smtClean="0"/>
              <a:t>среднее: 100 000 рублей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2" y="2156017"/>
            <a:ext cx="5747509" cy="3145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73" y="2136086"/>
            <a:ext cx="59354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8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6321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города и пола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750223" y="1722150"/>
            <a:ext cx="15605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Gender</a:t>
            </a:r>
            <a:r>
              <a:rPr lang="ru-RU" b="1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пол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1402" y="1746822"/>
            <a:ext cx="14308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City</a:t>
            </a:r>
            <a:r>
              <a:rPr lang="ru-RU" b="1" dirty="0" smtClean="0"/>
              <a:t> </a:t>
            </a:r>
            <a:r>
              <a:rPr lang="en-US" b="1" dirty="0" smtClean="0"/>
              <a:t>— </a:t>
            </a:r>
            <a:r>
              <a:rPr lang="ru-RU" dirty="0" smtClean="0"/>
              <a:t>город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7071" y="5453136"/>
            <a:ext cx="481758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/>
              <a:t>Ярославль </a:t>
            </a:r>
            <a:r>
              <a:rPr lang="ru-RU" dirty="0"/>
              <a:t>подтверждает статус областного центра - в нем примерно столько же клиентов, сколько в остальных городах в сумме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687384" y="5710019"/>
            <a:ext cx="43268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Среди </a:t>
            </a:r>
            <a:r>
              <a:rPr lang="ru-RU" dirty="0"/>
              <a:t>клиентов больше </a:t>
            </a:r>
            <a:r>
              <a:rPr lang="ru-RU" dirty="0" smtClean="0"/>
              <a:t>мужчин (55%), </a:t>
            </a:r>
            <a:r>
              <a:rPr lang="ru-RU" dirty="0"/>
              <a:t>но незначительно</a:t>
            </a:r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015"/>
          <a:stretch/>
        </p:blipFill>
        <p:spPr>
          <a:xfrm>
            <a:off x="998495" y="2091482"/>
            <a:ext cx="4431958" cy="3361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59" y="2115484"/>
            <a:ext cx="4367438" cy="34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803-0CBC-4FA8-9589-0B31CC525186}" type="slidenum">
              <a:rPr lang="ru-RU" smtClean="0"/>
              <a:t>9</a:t>
            </a:fld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1402" y="761853"/>
            <a:ext cx="10022797" cy="2873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Исследовательский анализ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2" name="Rectangle 11"/>
          <p:cNvSpPr/>
          <p:nvPr/>
        </p:nvSpPr>
        <p:spPr>
          <a:xfrm>
            <a:off x="991402" y="1095678"/>
            <a:ext cx="8721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Количество клиентов в разрезе наличия кредитки и активности</a:t>
            </a:r>
            <a:endParaRPr lang="ru-R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684486" y="1646467"/>
            <a:ext cx="3214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Loyalty </a:t>
            </a:r>
            <a:r>
              <a:rPr lang="en-US" b="1" dirty="0"/>
              <a:t>— </a:t>
            </a:r>
            <a:r>
              <a:rPr lang="ru-RU" dirty="0"/>
              <a:t>активный </a:t>
            </a:r>
            <a:r>
              <a:rPr lang="ru-RU" dirty="0" smtClean="0"/>
              <a:t>ли клиент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98495" y="1651747"/>
            <a:ext cx="4079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err="1" smtClean="0"/>
              <a:t>CreditCard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dirty="0" smtClean="0"/>
              <a:t>наличие кредитной карты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42006" y="5703256"/>
            <a:ext cx="43918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Кредитными </a:t>
            </a:r>
            <a:r>
              <a:rPr lang="ru-RU" dirty="0"/>
              <a:t>картами пользуется большая часть клиентов (70%)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549733" y="5703255"/>
            <a:ext cx="4634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Количество </a:t>
            </a:r>
            <a:r>
              <a:rPr lang="ru-RU" dirty="0"/>
              <a:t>активных и неактивных клиентов практически </a:t>
            </a:r>
            <a:r>
              <a:rPr lang="ru-RU" dirty="0" smtClean="0"/>
              <a:t>совпадает (51% активных)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95" y="2188812"/>
            <a:ext cx="4535404" cy="3444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959" y="2004428"/>
            <a:ext cx="4603967" cy="36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2291</Words>
  <Application>Microsoft Office PowerPoint</Application>
  <PresentationFormat>Widescreen</PresentationFormat>
  <Paragraphs>333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Анализ и сегментация клиентов банка «Метанпромбанк»</vt:lpstr>
      <vt:lpstr>Оглавление</vt:lpstr>
      <vt:lpstr>Задачи исследования</vt:lpstr>
      <vt:lpstr>Базовая информация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Исследовательский анализ </vt:lpstr>
      <vt:lpstr>Кластеризация клиентов</vt:lpstr>
      <vt:lpstr>Кластеризация клиентов</vt:lpstr>
      <vt:lpstr>Кластеризация клиентов</vt:lpstr>
      <vt:lpstr>Кластеризация клиентов</vt:lpstr>
      <vt:lpstr>Кластеризация клиентов</vt:lpstr>
      <vt:lpstr>Проверка гипотез</vt:lpstr>
      <vt:lpstr>Проверка гипотез</vt:lpstr>
      <vt:lpstr>Проверка гипотез</vt:lpstr>
      <vt:lpstr>Проверка гипотез</vt:lpstr>
      <vt:lpstr>Выводы и базовые рекомендации</vt:lpstr>
      <vt:lpstr>Выводы и базовые рекомендации</vt:lpstr>
      <vt:lpstr>Выводы и базовые рекомендации</vt:lpstr>
      <vt:lpstr>Выводы и базовые рекомендации</vt:lpstr>
      <vt:lpstr>Выводы и базовые рекомендации</vt:lpstr>
    </vt:vector>
  </TitlesOfParts>
  <Company>Yandex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Valentina Kazachkova</dc:creator>
  <cp:lastModifiedBy>Valentina Kazachkova</cp:lastModifiedBy>
  <cp:revision>50</cp:revision>
  <dcterms:created xsi:type="dcterms:W3CDTF">2021-09-17T09:49:46Z</dcterms:created>
  <dcterms:modified xsi:type="dcterms:W3CDTF">2021-10-27T15:36:22Z</dcterms:modified>
</cp:coreProperties>
</file>